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0080625" cy="7559675"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392" y="-78"/>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Θέση κεφαλίδας 1"/>
          <p:cNvSpPr txBox="1">
            <a:spLocks noGrp="1"/>
          </p:cNvSpPr>
          <p:nvPr>
            <p:ph type="hdr" sz="quarter"/>
          </p:nvPr>
        </p:nvSpPr>
        <p:spPr>
          <a:xfrm>
            <a:off x="0" y="0"/>
            <a:ext cx="3280680" cy="534240"/>
          </a:xfrm>
          <a:prstGeom prst="rect">
            <a:avLst/>
          </a:prstGeom>
          <a:noFill/>
          <a:ln>
            <a:noFill/>
          </a:ln>
        </p:spPr>
        <p:txBody>
          <a:bodyPr vert="horz" lIns="90000" tIns="45000" rIns="90000" bIns="45000"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Lucida Sans Unicode" pitchFamily="2"/>
              <a:cs typeface="Tahoma" pitchFamily="2"/>
            </a:endParaRPr>
          </a:p>
        </p:txBody>
      </p:sp>
      <p:sp>
        <p:nvSpPr>
          <p:cNvPr id="3" name="Θέση ημερομηνίας 2"/>
          <p:cNvSpPr txBox="1">
            <a:spLocks noGrp="1"/>
          </p:cNvSpPr>
          <p:nvPr>
            <p:ph type="dt" sz="quarter" idx="1"/>
          </p:nvPr>
        </p:nvSpPr>
        <p:spPr>
          <a:xfrm>
            <a:off x="4278960" y="0"/>
            <a:ext cx="3280680" cy="534240"/>
          </a:xfrm>
          <a:prstGeom prst="rect">
            <a:avLst/>
          </a:prstGeom>
          <a:noFill/>
          <a:ln>
            <a:noFill/>
          </a:ln>
        </p:spPr>
        <p:txBody>
          <a:bodyPr vert="horz" lIns="90000" tIns="45000" rIns="90000" bIns="45000" compatLnSpc="0"/>
          <a:lstStyle/>
          <a:p>
            <a:pPr marL="0" marR="0" lvl="0" indent="0" algn="r" rtl="0" hangingPunct="0">
              <a:lnSpc>
                <a:spcPct val="100000"/>
              </a:lnSpc>
              <a:spcBef>
                <a:spcPts val="0"/>
              </a:spcBef>
              <a:spcAft>
                <a:spcPts val="0"/>
              </a:spcAft>
              <a:buNone/>
              <a:tabLst/>
              <a:defRPr sz="1400"/>
            </a:pPr>
            <a:endParaRPr lang="el-GR" sz="1400" b="0" i="0" u="none" strike="noStrike" kern="1200">
              <a:ln>
                <a:noFill/>
              </a:ln>
              <a:latin typeface="Arial" pitchFamily="18"/>
              <a:ea typeface="Lucida Sans Unicode" pitchFamily="2"/>
              <a:cs typeface="Tahoma" pitchFamily="2"/>
            </a:endParaRPr>
          </a:p>
        </p:txBody>
      </p:sp>
      <p:sp>
        <p:nvSpPr>
          <p:cNvPr id="4" name="Θέση υποσέλιδου 3"/>
          <p:cNvSpPr txBox="1">
            <a:spLocks noGrp="1"/>
          </p:cNvSpPr>
          <p:nvPr>
            <p:ph type="ftr" sz="quarter" idx="2"/>
          </p:nvPr>
        </p:nvSpPr>
        <p:spPr>
          <a:xfrm>
            <a:off x="0" y="10157400"/>
            <a:ext cx="3280680" cy="534240"/>
          </a:xfrm>
          <a:prstGeom prst="rect">
            <a:avLst/>
          </a:prstGeom>
          <a:noFill/>
          <a:ln>
            <a:noFill/>
          </a:ln>
        </p:spPr>
        <p:txBody>
          <a:bodyPr vert="horz" lIns="90000" tIns="45000" rIns="90000" bIns="45000" anchor="b"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Lucida Sans Unicode" pitchFamily="2"/>
              <a:cs typeface="Tahoma" pitchFamily="2"/>
            </a:endParaRPr>
          </a:p>
        </p:txBody>
      </p:sp>
      <p:sp>
        <p:nvSpPr>
          <p:cNvPr id="5" name="Θέση αριθμού διαφάνειας 4"/>
          <p:cNvSpPr txBox="1">
            <a:spLocks noGrp="1"/>
          </p:cNvSpPr>
          <p:nvPr>
            <p:ph type="sldNum" sz="quarter" idx="3"/>
          </p:nvPr>
        </p:nvSpPr>
        <p:spPr>
          <a:xfrm>
            <a:off x="4278960" y="10157400"/>
            <a:ext cx="3280680" cy="534240"/>
          </a:xfrm>
          <a:prstGeom prst="rect">
            <a:avLst/>
          </a:prstGeom>
          <a:noFill/>
          <a:ln>
            <a:noFill/>
          </a:ln>
        </p:spPr>
        <p:txBody>
          <a:bodyPr vert="horz" lIns="90000" tIns="45000" rIns="90000" bIns="45000" anchor="b" compatLnSpc="0"/>
          <a:lstStyle/>
          <a:p>
            <a:pPr marL="0" marR="0" lvl="0" indent="0" algn="r" rtl="0" hangingPunct="0">
              <a:lnSpc>
                <a:spcPct val="100000"/>
              </a:lnSpc>
              <a:spcBef>
                <a:spcPts val="0"/>
              </a:spcBef>
              <a:spcAft>
                <a:spcPts val="0"/>
              </a:spcAft>
              <a:buNone/>
              <a:tabLst/>
              <a:defRPr sz="1400"/>
            </a:pPr>
            <a:fld id="{2F34501F-F52E-4CE9-BC07-B0F5F98AF5CA}" type="slidenum">
              <a:t>‹#›</a:t>
            </a:fld>
            <a:endParaRPr lang="el-GR" sz="1400" b="0" i="0" u="none" strike="noStrike" kern="1200">
              <a:ln>
                <a:noFill/>
              </a:ln>
              <a:latin typeface="Arial" pitchFamily="18"/>
              <a:ea typeface="Lucida Sans Unicode" pitchFamily="2"/>
              <a:cs typeface="Tahoma" pitchFamily="2"/>
            </a:endParaRPr>
          </a:p>
        </p:txBody>
      </p:sp>
    </p:spTree>
    <p:extLst>
      <p:ext uri="{BB962C8B-B14F-4D97-AF65-F5344CB8AC3E}">
        <p14:creationId xmlns:p14="http://schemas.microsoft.com/office/powerpoint/2010/main" val="3319186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Θέση σημειώσεων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l-GR"/>
          </a:p>
        </p:txBody>
      </p:sp>
      <p:sp>
        <p:nvSpPr>
          <p:cNvPr id="4" name="Θέση κεφαλίδας 3"/>
          <p:cNvSpPr txBox="1">
            <a:spLocks noGrp="1"/>
          </p:cNvSpPr>
          <p:nvPr>
            <p:ph type="hdr" sz="quarter"/>
          </p:nvPr>
        </p:nvSpPr>
        <p:spPr>
          <a:xfrm>
            <a:off x="0" y="0"/>
            <a:ext cx="3280680" cy="534240"/>
          </a:xfrm>
          <a:prstGeom prst="rect">
            <a:avLst/>
          </a:prstGeom>
          <a:noFill/>
          <a:ln>
            <a:noFill/>
          </a:ln>
        </p:spPr>
        <p:txBody>
          <a:bodyPr lIns="0" tIns="0" rIns="0" bIns="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5" name="Θέση ημερομηνίας 4"/>
          <p:cNvSpPr txBox="1">
            <a:spLocks noGrp="1"/>
          </p:cNvSpPr>
          <p:nvPr>
            <p:ph type="dt" idx="1"/>
          </p:nvPr>
        </p:nvSpPr>
        <p:spPr>
          <a:xfrm>
            <a:off x="4278960" y="0"/>
            <a:ext cx="3280680" cy="534240"/>
          </a:xfrm>
          <a:prstGeom prst="rect">
            <a:avLst/>
          </a:prstGeom>
          <a:noFill/>
          <a:ln>
            <a:noFill/>
          </a:ln>
        </p:spPr>
        <p:txBody>
          <a:bodyPr lIns="0" tIns="0" rIns="0" bIns="0"/>
          <a:lstStyle>
            <a:lvl1pPr lvl="0" algn="r" rtl="0" hangingPunct="0">
              <a:buNone/>
              <a:tabLst/>
              <a:defRPr lang="el-GR" sz="1400" kern="1200">
                <a:latin typeface="Times New Roman" pitchFamily="18"/>
                <a:ea typeface="Arial" pitchFamily="2"/>
                <a:cs typeface="Tahoma" pitchFamily="2"/>
              </a:defRPr>
            </a:lvl1pPr>
          </a:lstStyle>
          <a:p>
            <a:pPr lvl="0"/>
            <a:endParaRPr lang="el-GR"/>
          </a:p>
        </p:txBody>
      </p:sp>
      <p:sp>
        <p:nvSpPr>
          <p:cNvPr id="6" name="Θέση υποσέλιδου 5"/>
          <p:cNvSpPr txBox="1">
            <a:spLocks noGrp="1"/>
          </p:cNvSpPr>
          <p:nvPr>
            <p:ph type="ftr" sz="quarter" idx="4"/>
          </p:nvPr>
        </p:nvSpPr>
        <p:spPr>
          <a:xfrm>
            <a:off x="0" y="10157400"/>
            <a:ext cx="3280680" cy="534240"/>
          </a:xfrm>
          <a:prstGeom prst="rect">
            <a:avLst/>
          </a:prstGeom>
          <a:noFill/>
          <a:ln>
            <a:noFill/>
          </a:ln>
        </p:spPr>
        <p:txBody>
          <a:bodyPr lIns="0" tIns="0" rIns="0" bIns="0" anchor="b"/>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7" name="Θέση αριθμού διαφάνειας 6"/>
          <p:cNvSpPr txBox="1">
            <a:spLocks noGrp="1"/>
          </p:cNvSpPr>
          <p:nvPr>
            <p:ph type="sldNum" sz="quarter" idx="5"/>
          </p:nvPr>
        </p:nvSpPr>
        <p:spPr>
          <a:xfrm>
            <a:off x="4278960" y="10157400"/>
            <a:ext cx="3280680" cy="534240"/>
          </a:xfrm>
          <a:prstGeom prst="rect">
            <a:avLst/>
          </a:prstGeom>
          <a:noFill/>
          <a:ln>
            <a:noFill/>
          </a:ln>
        </p:spPr>
        <p:txBody>
          <a:bodyPr lIns="0" tIns="0" rIns="0" bIns="0" anchor="b"/>
          <a:lstStyle>
            <a:lvl1pPr lvl="0" algn="r" rtl="0" hangingPunct="0">
              <a:buNone/>
              <a:tabLst/>
              <a:defRPr lang="el-GR" sz="1400" kern="1200">
                <a:latin typeface="Times New Roman" pitchFamily="18"/>
                <a:ea typeface="Arial" pitchFamily="2"/>
                <a:cs typeface="Tahoma" pitchFamily="2"/>
              </a:defRPr>
            </a:lvl1pPr>
          </a:lstStyle>
          <a:p>
            <a:pPr lvl="0"/>
            <a:fld id="{CF76B7A9-7C29-4902-B2DD-63063C3243A8}" type="slidenum">
              <a:t>‹#›</a:t>
            </a:fld>
            <a:endParaRPr lang="el-GR"/>
          </a:p>
        </p:txBody>
      </p:sp>
    </p:spTree>
    <p:extLst>
      <p:ext uri="{BB962C8B-B14F-4D97-AF65-F5344CB8AC3E}">
        <p14:creationId xmlns:p14="http://schemas.microsoft.com/office/powerpoint/2010/main" val="549235765"/>
      </p:ext>
    </p:extLst>
  </p:cSld>
  <p:clrMap bg1="lt1" tx1="dk1" bg2="lt2" tx2="dk2" accent1="accent1" accent2="accent2" accent3="accent3" accent4="accent4" accent5="accent5" accent6="accent6" hlink="hlink" folHlink="folHlink"/>
  <p:notesStyle>
    <a:lvl1pPr marL="216000" marR="0" indent="-216000" rtl="0" hangingPunct="0">
      <a:tabLst/>
      <a:defRPr lang="el-GR" sz="2000" b="0" i="0" u="none" strike="noStrike" kern="1200">
        <a:ln>
          <a:noFill/>
        </a:ln>
        <a:latin typeface="Arial" pitchFamily="18"/>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811400"/>
          </a:xfrm>
        </p:spPr>
        <p:txBody>
          <a:bodyPr>
            <a:spAutoFit/>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7913"/>
            <a:ext cx="8569325" cy="1620837"/>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73B37E83-1502-46F7-BE99-D1E3FC20C67C}" type="slidenum">
              <a:t>‹#›</a:t>
            </a:fld>
            <a:endParaRPr lang="el-GR"/>
          </a:p>
        </p:txBody>
      </p:sp>
    </p:spTree>
    <p:extLst>
      <p:ext uri="{BB962C8B-B14F-4D97-AF65-F5344CB8AC3E}">
        <p14:creationId xmlns:p14="http://schemas.microsoft.com/office/powerpoint/2010/main" val="10780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148AAE26-229E-49AF-9E9C-3B8317B00F45}" type="slidenum">
              <a:t>‹#›</a:t>
            </a:fld>
            <a:endParaRPr lang="el-GR"/>
          </a:p>
        </p:txBody>
      </p:sp>
    </p:spTree>
    <p:extLst>
      <p:ext uri="{BB962C8B-B14F-4D97-AF65-F5344CB8AC3E}">
        <p14:creationId xmlns:p14="http://schemas.microsoft.com/office/powerpoint/2010/main" val="39129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308850" y="301625"/>
            <a:ext cx="2266950" cy="6456363"/>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503238" y="301625"/>
            <a:ext cx="6653212" cy="6456363"/>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A183B0F3-1DC2-48D5-93BB-461711CBF647}" type="slidenum">
              <a:t>‹#›</a:t>
            </a:fld>
            <a:endParaRPr lang="el-GR"/>
          </a:p>
        </p:txBody>
      </p:sp>
    </p:spTree>
    <p:extLst>
      <p:ext uri="{BB962C8B-B14F-4D97-AF65-F5344CB8AC3E}">
        <p14:creationId xmlns:p14="http://schemas.microsoft.com/office/powerpoint/2010/main" val="291283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215E3EDE-E39B-48CD-BE3B-B33A252961A2}" type="slidenum">
              <a:t>‹#›</a:t>
            </a:fld>
            <a:endParaRPr lang="el-GR"/>
          </a:p>
        </p:txBody>
      </p:sp>
    </p:spTree>
    <p:extLst>
      <p:ext uri="{BB962C8B-B14F-4D97-AF65-F5344CB8AC3E}">
        <p14:creationId xmlns:p14="http://schemas.microsoft.com/office/powerpoint/2010/main" val="337869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7750"/>
            <a:ext cx="8567738"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8E2C232C-93AF-437F-8AD7-689DC3D70F4A}" type="slidenum">
              <a:t>‹#›</a:t>
            </a:fld>
            <a:endParaRPr lang="el-GR"/>
          </a:p>
        </p:txBody>
      </p:sp>
    </p:spTree>
    <p:extLst>
      <p:ext uri="{BB962C8B-B14F-4D97-AF65-F5344CB8AC3E}">
        <p14:creationId xmlns:p14="http://schemas.microsoft.com/office/powerpoint/2010/main" val="1898188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E354E23F-578D-4C2E-961E-D13A3D511F74}" type="slidenum">
              <a:t>‹#›</a:t>
            </a:fld>
            <a:endParaRPr lang="el-GR"/>
          </a:p>
        </p:txBody>
      </p:sp>
    </p:spTree>
    <p:extLst>
      <p:ext uri="{BB962C8B-B14F-4D97-AF65-F5344CB8AC3E}">
        <p14:creationId xmlns:p14="http://schemas.microsoft.com/office/powerpoint/2010/main" val="169202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2563" cy="1258887"/>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pPr lvl="0"/>
            <a:endParaRPr lang="el-GR"/>
          </a:p>
        </p:txBody>
      </p:sp>
      <p:sp>
        <p:nvSpPr>
          <p:cNvPr id="8" name="Θέση υποσέλιδου 7"/>
          <p:cNvSpPr>
            <a:spLocks noGrp="1"/>
          </p:cNvSpPr>
          <p:nvPr>
            <p:ph type="ftr" sz="quarter" idx="11"/>
          </p:nvPr>
        </p:nvSpPr>
        <p:spPr/>
        <p:txBody>
          <a:bodyPr/>
          <a:lstStyle/>
          <a:p>
            <a:pPr lvl="0"/>
            <a:endParaRPr lang="el-GR"/>
          </a:p>
        </p:txBody>
      </p:sp>
      <p:sp>
        <p:nvSpPr>
          <p:cNvPr id="9" name="Θέση αριθμού διαφάνειας 8"/>
          <p:cNvSpPr>
            <a:spLocks noGrp="1"/>
          </p:cNvSpPr>
          <p:nvPr>
            <p:ph type="sldNum" sz="quarter" idx="12"/>
          </p:nvPr>
        </p:nvSpPr>
        <p:spPr/>
        <p:txBody>
          <a:bodyPr/>
          <a:lstStyle/>
          <a:p>
            <a:pPr lvl="0"/>
            <a:fld id="{D8C24A5F-D581-4DEF-8E28-9F68A83880E5}" type="slidenum">
              <a:t>‹#›</a:t>
            </a:fld>
            <a:endParaRPr lang="el-GR"/>
          </a:p>
        </p:txBody>
      </p:sp>
    </p:spTree>
    <p:extLst>
      <p:ext uri="{BB962C8B-B14F-4D97-AF65-F5344CB8AC3E}">
        <p14:creationId xmlns:p14="http://schemas.microsoft.com/office/powerpoint/2010/main" val="3164270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pPr lvl="0"/>
            <a:endParaRPr lang="el-GR"/>
          </a:p>
        </p:txBody>
      </p:sp>
      <p:sp>
        <p:nvSpPr>
          <p:cNvPr id="4" name="Θέση υποσέλιδου 3"/>
          <p:cNvSpPr>
            <a:spLocks noGrp="1"/>
          </p:cNvSpPr>
          <p:nvPr>
            <p:ph type="ftr" sz="quarter" idx="11"/>
          </p:nvPr>
        </p:nvSpPr>
        <p:spPr/>
        <p:txBody>
          <a:bodyPr/>
          <a:lstStyle/>
          <a:p>
            <a:pPr lvl="0"/>
            <a:endParaRPr lang="el-GR"/>
          </a:p>
        </p:txBody>
      </p:sp>
      <p:sp>
        <p:nvSpPr>
          <p:cNvPr id="5" name="Θέση αριθμού διαφάνειας 4"/>
          <p:cNvSpPr>
            <a:spLocks noGrp="1"/>
          </p:cNvSpPr>
          <p:nvPr>
            <p:ph type="sldNum" sz="quarter" idx="12"/>
          </p:nvPr>
        </p:nvSpPr>
        <p:spPr/>
        <p:txBody>
          <a:bodyPr/>
          <a:lstStyle/>
          <a:p>
            <a:pPr lvl="0"/>
            <a:fld id="{441CA6CE-F9AF-472A-A3EC-0FD5AB61198A}" type="slidenum">
              <a:t>‹#›</a:t>
            </a:fld>
            <a:endParaRPr lang="el-GR"/>
          </a:p>
        </p:txBody>
      </p:sp>
    </p:spTree>
    <p:extLst>
      <p:ext uri="{BB962C8B-B14F-4D97-AF65-F5344CB8AC3E}">
        <p14:creationId xmlns:p14="http://schemas.microsoft.com/office/powerpoint/2010/main" val="86839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lvl="0"/>
            <a:endParaRPr lang="el-GR"/>
          </a:p>
        </p:txBody>
      </p:sp>
      <p:sp>
        <p:nvSpPr>
          <p:cNvPr id="3" name="Θέση υποσέλιδου 2"/>
          <p:cNvSpPr>
            <a:spLocks noGrp="1"/>
          </p:cNvSpPr>
          <p:nvPr>
            <p:ph type="ftr" sz="quarter" idx="11"/>
          </p:nvPr>
        </p:nvSpPr>
        <p:spPr/>
        <p:txBody>
          <a:bodyPr/>
          <a:lstStyle/>
          <a:p>
            <a:pPr lvl="0"/>
            <a:endParaRPr lang="el-GR"/>
          </a:p>
        </p:txBody>
      </p:sp>
      <p:sp>
        <p:nvSpPr>
          <p:cNvPr id="4" name="Θέση αριθμού διαφάνειας 3"/>
          <p:cNvSpPr>
            <a:spLocks noGrp="1"/>
          </p:cNvSpPr>
          <p:nvPr>
            <p:ph type="sldNum" sz="quarter" idx="12"/>
          </p:nvPr>
        </p:nvSpPr>
        <p:spPr/>
        <p:txBody>
          <a:bodyPr/>
          <a:lstStyle/>
          <a:p>
            <a:pPr lvl="0"/>
            <a:fld id="{918A806F-E305-4F0B-A39B-B093FB627C95}" type="slidenum">
              <a:t>‹#›</a:t>
            </a:fld>
            <a:endParaRPr lang="el-GR"/>
          </a:p>
        </p:txBody>
      </p:sp>
    </p:spTree>
    <p:extLst>
      <p:ext uri="{BB962C8B-B14F-4D97-AF65-F5344CB8AC3E}">
        <p14:creationId xmlns:p14="http://schemas.microsoft.com/office/powerpoint/2010/main" val="120330669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79525"/>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9006753A-7110-4213-8BCA-97D8A259279B}" type="slidenum">
              <a:t>‹#›</a:t>
            </a:fld>
            <a:endParaRPr lang="el-GR"/>
          </a:p>
        </p:txBody>
      </p:sp>
    </p:spTree>
    <p:extLst>
      <p:ext uri="{BB962C8B-B14F-4D97-AF65-F5344CB8AC3E}">
        <p14:creationId xmlns:p14="http://schemas.microsoft.com/office/powerpoint/2010/main" val="3969629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1138"/>
            <a:ext cx="6048375" cy="625475"/>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B5DBCC8B-7634-4AED-856C-AC2C410AAA43}" type="slidenum">
              <a:t>‹#›</a:t>
            </a:fld>
            <a:endParaRPr lang="el-GR"/>
          </a:p>
        </p:txBody>
      </p:sp>
    </p:spTree>
    <p:extLst>
      <p:ext uri="{BB962C8B-B14F-4D97-AF65-F5344CB8AC3E}">
        <p14:creationId xmlns:p14="http://schemas.microsoft.com/office/powerpoint/2010/main" val="78708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p>
        </p:txBody>
      </p:sp>
      <p:sp>
        <p:nvSpPr>
          <p:cNvPr id="3" name="Θέση κειμένου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Lucida Sans Unicode" pitchFamily="2"/>
                <a:cs typeface="Tahoma"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Lucida Sans Unicode" pitchFamily="2"/>
                <a:cs typeface="Tahoma" pitchFamily="2"/>
              </a:defRPr>
            </a:lvl1pPr>
            <a:lvl2pPr marL="864000" lvl="1" indent="-324000">
              <a:spcBef>
                <a:spcPts val="0"/>
              </a:spcBef>
              <a:spcAft>
                <a:spcPts val="1134"/>
              </a:spcAft>
              <a:buSzPct val="45000"/>
              <a:buFont typeface="StarSymbol"/>
              <a:buChar char="●"/>
              <a:defRPr lang="el-GR" sz="2800" b="0" i="0" u="none" strike="noStrike" kern="1200">
                <a:ln>
                  <a:noFill/>
                </a:ln>
                <a:latin typeface="Arial" pitchFamily="18"/>
                <a:ea typeface="Lucida Sans Unicode" pitchFamily="2"/>
                <a:cs typeface="Tahoma" pitchFamily="2"/>
              </a:defRPr>
            </a:lvl2pPr>
            <a:lvl3pPr marL="1295999" lvl="2" indent="-288000">
              <a:spcBef>
                <a:spcPts val="0"/>
              </a:spcBef>
              <a:spcAft>
                <a:spcPts val="850"/>
              </a:spcAft>
              <a:buSzPct val="75000"/>
              <a:buFont typeface="StarSymbol"/>
              <a:buChar char="–"/>
              <a:defRPr lang="el-GR" sz="2400" b="0" i="0" u="none" strike="noStrike" kern="1200">
                <a:ln>
                  <a:noFill/>
                </a:ln>
                <a:latin typeface="Arial" pitchFamily="18"/>
                <a:ea typeface="Lucida Sans Unicode" pitchFamily="2"/>
                <a:cs typeface="Tahoma" pitchFamily="2"/>
              </a:defRPr>
            </a:lvl3pPr>
            <a:lvl4pPr marL="1728000" lvl="3" indent="-216000">
              <a:spcBef>
                <a:spcPts val="0"/>
              </a:spcBef>
              <a:spcAft>
                <a:spcPts val="567"/>
              </a:spcAft>
              <a:buSzPct val="45000"/>
              <a:buFont typeface="StarSymbol"/>
              <a:buChar char="●"/>
              <a:defRPr lang="el-GR" sz="2000" b="0" i="0" u="none" strike="noStrike" kern="1200">
                <a:ln>
                  <a:noFill/>
                </a:ln>
                <a:latin typeface="Arial" pitchFamily="18"/>
                <a:ea typeface="Lucida Sans Unicode" pitchFamily="2"/>
                <a:cs typeface="Tahoma" pitchFamily="2"/>
              </a:defRPr>
            </a:lvl4pPr>
            <a:lvl5pPr marL="2160000" lvl="4" indent="-216000">
              <a:spcBef>
                <a:spcPts val="0"/>
              </a:spcBef>
              <a:spcAft>
                <a:spcPts val="283"/>
              </a:spcAft>
              <a:buSzPct val="75000"/>
              <a:buFont typeface="StarSymbol"/>
              <a:buChar char="–"/>
              <a:defRPr lang="el-GR" sz="2000" b="0" i="0" u="none" strike="noStrike" kern="1200">
                <a:ln>
                  <a:noFill/>
                </a:ln>
                <a:latin typeface="Arial" pitchFamily="18"/>
                <a:ea typeface="Lucida Sans Unicode" pitchFamily="2"/>
                <a:cs typeface="Tahoma"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Lucida Sans Unicode" pitchFamily="2"/>
                <a:cs typeface="Tahoma"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Lucida Sans Unicode" pitchFamily="2"/>
                <a:cs typeface="Tahoma"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Lucida Sans Unicode" pitchFamily="2"/>
                <a:cs typeface="Tahoma"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Lucida Sans Unicode" pitchFamily="2"/>
                <a:cs typeface="Tahoma" pitchFamily="2"/>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txBox="1">
            <a:spLocks noGrp="1"/>
          </p:cNvSpPr>
          <p:nvPr>
            <p:ph type="dt" sz="half" idx="2"/>
          </p:nvPr>
        </p:nvSpPr>
        <p:spPr>
          <a:xfrm>
            <a:off x="503999" y="6887160"/>
            <a:ext cx="2348280" cy="521280"/>
          </a:xfrm>
          <a:prstGeom prst="rect">
            <a:avLst/>
          </a:prstGeom>
          <a:noFill/>
          <a:ln>
            <a:noFill/>
          </a:ln>
        </p:spPr>
        <p:txBody>
          <a:bodyPr lIns="0" tIns="0" rIns="0" bIns="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5" name="Θέση υποσέλιδου 4"/>
          <p:cNvSpPr txBox="1">
            <a:spLocks noGrp="1"/>
          </p:cNvSpPr>
          <p:nvPr>
            <p:ph type="ftr" sz="quarter" idx="3"/>
          </p:nvPr>
        </p:nvSpPr>
        <p:spPr>
          <a:xfrm>
            <a:off x="3447360" y="6887160"/>
            <a:ext cx="3195000" cy="521280"/>
          </a:xfrm>
          <a:prstGeom prst="rect">
            <a:avLst/>
          </a:prstGeom>
          <a:noFill/>
          <a:ln>
            <a:noFill/>
          </a:ln>
        </p:spPr>
        <p:txBody>
          <a:bodyPr lIns="0" tIns="0" rIns="0" bIns="0"/>
          <a:lstStyle>
            <a:lvl1pPr lvl="0" algn="ctr" rtl="0" hangingPunct="0">
              <a:buNone/>
              <a:tabLst/>
              <a:defRPr lang="el-GR" sz="1400" kern="1200">
                <a:latin typeface="Times New Roman" pitchFamily="18"/>
                <a:ea typeface="Arial" pitchFamily="2"/>
                <a:cs typeface="Tahoma" pitchFamily="2"/>
              </a:defRPr>
            </a:lvl1pPr>
          </a:lstStyle>
          <a:p>
            <a:pPr lvl="0"/>
            <a:endParaRPr lang="el-GR"/>
          </a:p>
        </p:txBody>
      </p:sp>
      <p:sp>
        <p:nvSpPr>
          <p:cNvPr id="6" name="Θέση αριθμού διαφάνειας 5"/>
          <p:cNvSpPr txBox="1">
            <a:spLocks noGrp="1"/>
          </p:cNvSpPr>
          <p:nvPr>
            <p:ph type="sldNum" sz="quarter" idx="4"/>
          </p:nvPr>
        </p:nvSpPr>
        <p:spPr>
          <a:xfrm>
            <a:off x="7227360" y="6887160"/>
            <a:ext cx="2348280" cy="521280"/>
          </a:xfrm>
          <a:prstGeom prst="rect">
            <a:avLst/>
          </a:prstGeom>
          <a:noFill/>
          <a:ln>
            <a:noFill/>
          </a:ln>
        </p:spPr>
        <p:txBody>
          <a:bodyPr lIns="0" tIns="0" rIns="0" bIns="0"/>
          <a:lstStyle>
            <a:lvl1pPr lvl="0" algn="r" rtl="0" hangingPunct="0">
              <a:buNone/>
              <a:tabLst/>
              <a:defRPr lang="el-GR" sz="1400" kern="1200">
                <a:latin typeface="Times New Roman" pitchFamily="18"/>
                <a:ea typeface="Arial" pitchFamily="2"/>
                <a:cs typeface="Tahoma" pitchFamily="2"/>
              </a:defRPr>
            </a:lvl1pPr>
          </a:lstStyle>
          <a:p>
            <a:pPr lvl="0"/>
            <a:fld id="{7FEEF839-453C-4DBE-A565-161289919432}" type="slidenum">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hangingPunct="0">
        <a:tabLst/>
        <a:defRPr lang="el-GR" sz="4400" b="0" i="0" u="none" strike="noStrike" kern="1200">
          <a:ln>
            <a:noFill/>
          </a:ln>
          <a:latin typeface="Arial" pitchFamily="18"/>
          <a:cs typeface="Tahoma" pitchFamily="2"/>
        </a:defRPr>
      </a:lvl1pPr>
    </p:titleStyle>
    <p:bodyStyle>
      <a:lvl1pPr rtl="0" hangingPunct="0">
        <a:spcBef>
          <a:spcPts val="0"/>
        </a:spcBef>
        <a:spcAft>
          <a:spcPts val="1417"/>
        </a:spcAft>
        <a:tabLst/>
        <a:defRPr lang="el-GR" sz="3200" b="0" i="0" u="none" strike="noStrike" kern="1200">
          <a:ln>
            <a:noFill/>
          </a:ln>
          <a:latin typeface="Arial" pitchFamily="18"/>
          <a:cs typeface="Tahoma"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468360" y="2697480"/>
            <a:ext cx="9071640" cy="126252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sz="6600" b="1">
                <a:effectLst>
                  <a:outerShdw dist="17961" dir="2700000">
                    <a:scrgbClr r="0" g="0" b="0"/>
                  </a:outerShdw>
                </a:effectLst>
              </a:rPr>
              <a:t>Ανεργία</a:t>
            </a:r>
          </a:p>
        </p:txBody>
      </p:sp>
      <p:sp>
        <p:nvSpPr>
          <p:cNvPr id="3" name="TextBox 2"/>
          <p:cNvSpPr txBox="1"/>
          <p:nvPr/>
        </p:nvSpPr>
        <p:spPr>
          <a:xfrm>
            <a:off x="3411000" y="114840"/>
            <a:ext cx="2709000" cy="785160"/>
          </a:xfrm>
          <a:prstGeom prst="rect">
            <a:avLst/>
          </a:prstGeom>
          <a:noFill/>
          <a:ln>
            <a:noFill/>
          </a:ln>
          <a:effectLst>
            <a:outerShdw dist="152735" dir="2700000" algn="tl">
              <a:srgbClr val="808080"/>
            </a:outerShdw>
          </a:effectLst>
        </p:spPr>
        <p:txBody>
          <a:bodyPr vert="horz" lIns="90000" tIns="45000" rIns="90000" bIns="45000" anchorCtr="0" compatLnSpc="0">
            <a:spAutoFit/>
          </a:bodyPr>
          <a:lstStyle/>
          <a:p>
            <a:pPr marL="0" marR="0" lvl="0" indent="0" rtl="0" hangingPunct="0">
              <a:lnSpc>
                <a:spcPct val="100000"/>
              </a:lnSpc>
              <a:spcBef>
                <a:spcPts val="0"/>
              </a:spcBef>
              <a:spcAft>
                <a:spcPts val="0"/>
              </a:spcAft>
              <a:buNone/>
              <a:tabLst/>
            </a:pPr>
            <a:r>
              <a:rPr lang="el-GR" sz="2400" b="1" i="0" u="none" strike="noStrike" kern="1200">
                <a:ln>
                  <a:noFill/>
                </a:ln>
                <a:latin typeface="Arial" pitchFamily="18"/>
                <a:ea typeface="Lucida Sans Unicode" pitchFamily="2"/>
                <a:cs typeface="Tahoma" pitchFamily="2"/>
              </a:rPr>
              <a:t>Project Β λυκείου</a:t>
            </a:r>
          </a:p>
          <a:p>
            <a:pPr marL="0" marR="0" lvl="0" indent="0" rtl="0" hangingPunct="0">
              <a:lnSpc>
                <a:spcPct val="100000"/>
              </a:lnSpc>
              <a:spcBef>
                <a:spcPts val="0"/>
              </a:spcBef>
              <a:spcAft>
                <a:spcPts val="0"/>
              </a:spcAft>
              <a:buNone/>
              <a:tabLst/>
            </a:pPr>
            <a:r>
              <a:rPr lang="el-GR" sz="2400" b="1" i="0" u="none" strike="noStrike" kern="1200">
                <a:ln>
                  <a:noFill/>
                </a:ln>
                <a:effectLst>
                  <a:outerShdw dist="17961" dir="2700000">
                    <a:scrgbClr r="0" g="0" b="0"/>
                  </a:outerShdw>
                </a:effectLst>
                <a:latin typeface="Arial" pitchFamily="18"/>
                <a:ea typeface="Lucida Sans Unicode" pitchFamily="2"/>
                <a:cs typeface="Tahoma" pitchFamily="2"/>
              </a:rPr>
              <a:t> </a:t>
            </a:r>
          </a:p>
        </p:txBody>
      </p:sp>
      <p:sp>
        <p:nvSpPr>
          <p:cNvPr id="4" name="TextBox 3"/>
          <p:cNvSpPr txBox="1"/>
          <p:nvPr/>
        </p:nvSpPr>
        <p:spPr>
          <a:xfrm>
            <a:off x="6120000" y="180000"/>
            <a:ext cx="1260000" cy="401400"/>
          </a:xfrm>
          <a:prstGeom prst="rect">
            <a:avLst/>
          </a:prstGeom>
          <a:noFill/>
          <a:ln>
            <a:noFill/>
          </a:ln>
          <a:effectLst>
            <a:outerShdw dist="152735" dir="2700000" algn="tl">
              <a:srgbClr val="808080"/>
            </a:outerShdw>
          </a:effectLst>
        </p:spPr>
        <p:txBody>
          <a:bodyPr vert="horz" lIns="90000" tIns="45000" rIns="90000" bIns="45000" anchorCtr="0" compatLnSpc="0">
            <a:spAutoFit/>
          </a:bodyPr>
          <a:lstStyle/>
          <a:p>
            <a:pPr marL="0" marR="0" lvl="0" indent="0" rtl="0" hangingPunct="0">
              <a:lnSpc>
                <a:spcPct val="100000"/>
              </a:lnSpc>
              <a:spcBef>
                <a:spcPts val="0"/>
              </a:spcBef>
              <a:spcAft>
                <a:spcPts val="0"/>
              </a:spcAft>
              <a:buNone/>
              <a:tabLst/>
            </a:pPr>
            <a:r>
              <a:rPr lang="el-GR" sz="2200" b="0" i="0" u="none" strike="noStrike" kern="1200">
                <a:ln>
                  <a:noFill/>
                </a:ln>
                <a:latin typeface="Arial" pitchFamily="18"/>
                <a:ea typeface="Lucida Sans Unicode" pitchFamily="2"/>
                <a:cs typeface="Tahoma" pitchFamily="2"/>
              </a:rPr>
              <a:t>θέμα:</a:t>
            </a:r>
          </a:p>
        </p:txBody>
      </p:sp>
      <p:sp>
        <p:nvSpPr>
          <p:cNvPr id="5" name="TextBox 4"/>
          <p:cNvSpPr txBox="1"/>
          <p:nvPr/>
        </p:nvSpPr>
        <p:spPr>
          <a:xfrm>
            <a:off x="78480" y="5580000"/>
            <a:ext cx="9821519" cy="1046520"/>
          </a:xfrm>
          <a:prstGeom prst="rect">
            <a:avLst/>
          </a:prstGeom>
          <a:noFill/>
          <a:ln>
            <a:noFill/>
          </a:ln>
        </p:spPr>
        <p:txBody>
          <a:bodyPr vert="horz" lIns="90000" tIns="45000" rIns="90000" bIns="45000" compatLnSpc="0"/>
          <a:lstStyle/>
          <a:p>
            <a:pPr marL="0" marR="0" lvl="0" indent="0" rtl="0" hangingPunct="0">
              <a:lnSpc>
                <a:spcPct val="100000"/>
              </a:lnSpc>
              <a:spcBef>
                <a:spcPts val="0"/>
              </a:spcBef>
              <a:spcAft>
                <a:spcPts val="0"/>
              </a:spcAft>
              <a:buNone/>
              <a:tabLst/>
            </a:pPr>
            <a:r>
              <a:rPr lang="el-GR" sz="2200" b="1" i="0" u="sng" strike="noStrike" kern="1200">
                <a:ln w="0">
                  <a:prstDash val="solid"/>
                </a:ln>
                <a:noFill/>
                <a:effectLst>
                  <a:outerShdw dist="17961" dir="2700000">
                    <a:scrgbClr r="0" g="0" b="0"/>
                  </a:outerShdw>
                </a:effectLst>
                <a:uFillTx/>
                <a:latin typeface="Arial" pitchFamily="18"/>
                <a:ea typeface="Lucida Sans Unicode" pitchFamily="2"/>
                <a:cs typeface="Tahoma" pitchFamily="2"/>
              </a:rPr>
              <a:t>Ομάδα: 3η</a:t>
            </a:r>
          </a:p>
          <a:p>
            <a:pPr marL="0" marR="0" lvl="0" indent="0" rtl="0" hangingPunct="0">
              <a:lnSpc>
                <a:spcPct val="100000"/>
              </a:lnSpc>
              <a:spcBef>
                <a:spcPts val="0"/>
              </a:spcBef>
              <a:spcAft>
                <a:spcPts val="0"/>
              </a:spcAft>
              <a:buNone/>
              <a:tabLst/>
            </a:pPr>
            <a:r>
              <a:rPr lang="el-GR" sz="2200" b="1" i="0" u="none" strike="noStrike" kern="1200">
                <a:ln w="0">
                  <a:prstDash val="solid"/>
                </a:ln>
                <a:noFill/>
                <a:latin typeface="Arial" pitchFamily="18"/>
                <a:ea typeface="Lucida Sans Unicode" pitchFamily="2"/>
                <a:cs typeface="Tahoma" pitchFamily="2"/>
              </a:rPr>
              <a:t>Άτομα:Διονύσης Παντ</a:t>
            </a:r>
            <a:r>
              <a:rPr lang="el-GR" sz="2200" b="1" i="0" u="none" strike="noStrike" kern="1200">
                <a:ln w="0">
                  <a:prstDash val="solid"/>
                </a:ln>
                <a:noFill/>
                <a:effectLst>
                  <a:outerShdw dist="17961" dir="2700000">
                    <a:scrgbClr r="0" g="0" b="0"/>
                  </a:outerShdw>
                </a:effectLst>
                <a:latin typeface="Arial" pitchFamily="18"/>
                <a:ea typeface="Lucida Sans Unicode" pitchFamily="2"/>
                <a:cs typeface="Tahoma" pitchFamily="2"/>
              </a:rPr>
              <a:t>ελής,</a:t>
            </a:r>
            <a:r>
              <a:rPr lang="el-GR" sz="2200" b="1" i="0" u="none" strike="noStrike" kern="1200">
                <a:ln w="0">
                  <a:prstDash val="solid"/>
                </a:ln>
                <a:noFill/>
                <a:latin typeface="Arial" pitchFamily="18"/>
                <a:ea typeface="Lucida Sans Unicode" pitchFamily="2"/>
                <a:cs typeface="Tahoma" pitchFamily="2"/>
              </a:rPr>
              <a:t>Στρατής</a:t>
            </a:r>
            <a:r>
              <a:rPr lang="el-GR" sz="2200" b="1" i="0" u="none" strike="noStrike" kern="1200">
                <a:ln w="0">
                  <a:prstDash val="solid"/>
                </a:ln>
                <a:noFill/>
                <a:effectLst>
                  <a:outerShdw dist="17961" dir="2700000">
                    <a:scrgbClr r="0" g="0" b="0"/>
                  </a:outerShdw>
                </a:effectLst>
                <a:latin typeface="Arial" pitchFamily="18"/>
                <a:ea typeface="Lucida Sans Unicode" pitchFamily="2"/>
                <a:cs typeface="Tahoma" pitchFamily="2"/>
              </a:rPr>
              <a:t> Καλογήρου ,Εφραίμ Βουλμές , Σοφία Καλλιγαρίδου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4596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a:buNone/>
            </a:pPr>
            <a:r>
              <a:rPr lang="el-GR"/>
              <a:t>Πήγες</a:t>
            </a:r>
          </a:p>
        </p:txBody>
      </p:sp>
      <p:sp>
        <p:nvSpPr>
          <p:cNvPr id="3" name="Υπότιτλος 2"/>
          <p:cNvSpPr txBox="1">
            <a:spLocks noGrp="1"/>
          </p:cNvSpPr>
          <p:nvPr>
            <p:ph type="subTitle" idx="4294967295"/>
          </p:nvPr>
        </p:nvSpPr>
        <p:spPr>
          <a:xfrm>
            <a:off x="503999" y="1769040"/>
            <a:ext cx="9071640" cy="4989600"/>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l"/>
            <a:r>
              <a:rPr lang="el-GR" sz="2600"/>
              <a:t> κειμενο:http://www.enet.gr/?i=news.el.article&amp;id=351039</a:t>
            </a:r>
          </a:p>
          <a:p>
            <a:pPr marL="0" lvl="0" indent="0" algn="l"/>
            <a:r>
              <a:rPr lang="el-GR" sz="2600"/>
              <a:t>Εικονες: https://www.google.gr/search?q=%CE%B1%CE%BD%CE%B5%CF%81%CE%B3%CE%B9%CE%B1&amp;source=lnms&amp;tbm=isch&amp;sa=X&amp;ei=XeZwU5jGPMqK4gTTzYHYDA&amp;sqi=2&amp;ved=0CAYQ_AUoAQ&amp;biw=1143&amp;bih=530&amp;dpr=0.9#imgdii=_</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01320"/>
            <a:ext cx="9071640" cy="126252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Γενικά χαρακτηριστικά της ανεργίας</a:t>
            </a:r>
          </a:p>
        </p:txBody>
      </p:sp>
      <p:sp>
        <p:nvSpPr>
          <p:cNvPr id="3" name="Υπότιτλος 2"/>
          <p:cNvSpPr txBox="1">
            <a:spLocks noGrp="1"/>
          </p:cNvSpPr>
          <p:nvPr>
            <p:ph type="subTitle" idx="4294967295"/>
          </p:nvPr>
        </p:nvSpPr>
        <p:spPr>
          <a:xfrm>
            <a:off x="503999" y="1769040"/>
            <a:ext cx="9071640" cy="4989600"/>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l">
              <a:buNone/>
            </a:pPr>
            <a:r>
              <a:rPr lang="el-GR"/>
              <a:t>Όταν η οικονομία βρίσκεται σε ύφεση η ανεργία αυξάνετε. Συχνά το ποσοστό ανεργίας που παραμένει, παρά το γεγονός ότι μια οικονομία βρίσκεται σε άνθηση, ονομάζεται ανεργία «τριβής» και εξαρτάται κυρίως από την κινητικότητα της εργασίας μεταξύ των διαφόρων κλάδων παραγωγής και την καταλληλότητα του εργατικού δυναμικού να απασχοληθεί σε ανερχόμενους τομείς μιας οικονομίας.</a:t>
            </a:r>
          </a:p>
          <a:p>
            <a:pPr marL="0" lvl="0" indent="0" algn="l">
              <a:buNone/>
            </a:pPr>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Class="entr"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4596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Ανεργία στην Ελλάδα</a:t>
            </a:r>
          </a:p>
        </p:txBody>
      </p:sp>
      <p:sp>
        <p:nvSpPr>
          <p:cNvPr id="3" name="Υπότιτλος 2"/>
          <p:cNvSpPr txBox="1">
            <a:spLocks noGrp="1"/>
          </p:cNvSpPr>
          <p:nvPr>
            <p:ph type="subTitle" idx="4294967295"/>
          </p:nvPr>
        </p:nvSpPr>
        <p:spPr>
          <a:xfrm>
            <a:off x="503999" y="1769040"/>
            <a:ext cx="9071640" cy="4989600"/>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l">
              <a:buNone/>
            </a:pPr>
            <a:r>
              <a:rPr lang="el-GR"/>
              <a:t>Στην Ελλάδα σήμερα η ανεργία φθάνει στο 27% του ενεργού πληθυσμού και σύμφωνα με προβλέψεις σύντομα μπορεί να ξεπεράσει το 30%. Ιδιαίτερα η ανεργία στους νέους πλησιάζει το 60% και οι προοπτικές είναι εξαιρετικά δυσοίωνες.</a:t>
            </a:r>
          </a:p>
          <a:p>
            <a:pPr marL="0" lvl="0" indent="0" algn="ctr">
              <a:buNone/>
            </a:pPr>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4596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Προβλήματα λόγω της ανεργίας</a:t>
            </a:r>
          </a:p>
        </p:txBody>
      </p:sp>
      <p:sp>
        <p:nvSpPr>
          <p:cNvPr id="3" name="Υπότιτλος 2"/>
          <p:cNvSpPr txBox="1">
            <a:spLocks noGrp="1"/>
          </p:cNvSpPr>
          <p:nvPr>
            <p:ph type="subTitle" idx="4294967295"/>
          </p:nvPr>
        </p:nvSpPr>
        <p:spPr>
          <a:xfrm>
            <a:off x="503999" y="1769040"/>
            <a:ext cx="9071640" cy="4989600"/>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l">
              <a:buNone/>
            </a:pPr>
            <a:r>
              <a:rPr lang="el-GR"/>
              <a:t>Είναι βέβαιο ότι το πρόβλημα της ανεργίας τείνει να καταστεί το πρωταρχικό σε όλες τις κοινωνίες,προηγμένες και μη,με επιπτώσεις σοβαρές και πολλαπλές και ακόμα χειρότερες προοπτικές. Ήδη πάρα πολλά φαινόμενα κοινωνικής παθογένειας όπως τα ναρκωτικά,η αναρχία,η εγκληματικότητα,αποδίδονται σε μεγάλο ποσοστό στην ανεργία.</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2)">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4596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Αίτια ανεργίας</a:t>
            </a:r>
          </a:p>
        </p:txBody>
      </p:sp>
      <p:sp>
        <p:nvSpPr>
          <p:cNvPr id="3" name="Υπότιτλος 2"/>
          <p:cNvSpPr txBox="1">
            <a:spLocks noGrp="1"/>
          </p:cNvSpPr>
          <p:nvPr>
            <p:ph type="subTitle" idx="4294967295"/>
          </p:nvPr>
        </p:nvSpPr>
        <p:spPr>
          <a:xfrm>
            <a:off x="503999" y="1769040"/>
            <a:ext cx="9071640" cy="4989600"/>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l"/>
            <a:r>
              <a:rPr lang="el-GR"/>
              <a:t>Η πολυθεσία</a:t>
            </a:r>
          </a:p>
          <a:p>
            <a:pPr marL="0" lvl="0" indent="0" algn="l"/>
            <a:r>
              <a:rPr lang="el-GR"/>
              <a:t>Η εισβολή μεταναστών</a:t>
            </a:r>
          </a:p>
          <a:p>
            <a:pPr marL="0" lvl="0" indent="0" algn="l"/>
            <a:r>
              <a:rPr lang="el-GR"/>
              <a:t>Η ανάπτυξη της τεχνολογίας που αχρήστευσε τα εργατικά χέρια κ.α</a:t>
            </a:r>
          </a:p>
          <a:p>
            <a:pPr marL="0" lvl="0" indent="0" algn="l"/>
            <a:r>
              <a:rPr lang="el-GR"/>
              <a:t>Οικονομική κρίση</a:t>
            </a:r>
          </a:p>
          <a:p>
            <a:pPr marL="0" lvl="0" indent="0" algn="ctr"/>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Class="entr"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edg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0"/>
            <a:ext cx="9071640" cy="18752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Για να αντιμετωπιστεί η ανεργία θα πρέπει:</a:t>
            </a:r>
            <a:br>
              <a:rPr lang="el-GR"/>
            </a:br>
            <a:endParaRPr lang="el-GR"/>
          </a:p>
        </p:txBody>
      </p:sp>
      <p:sp>
        <p:nvSpPr>
          <p:cNvPr id="3" name="Υπότιτλος 2"/>
          <p:cNvSpPr txBox="1">
            <a:spLocks noGrp="1"/>
          </p:cNvSpPr>
          <p:nvPr>
            <p:ph type="subTitle" idx="4294967295"/>
          </p:nvPr>
        </p:nvSpPr>
        <p:spPr>
          <a:xfrm>
            <a:off x="505439" y="1742760"/>
            <a:ext cx="9071640" cy="501372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Char char="•"/>
            </a:pPr>
            <a:r>
              <a:rPr lang="el-GR"/>
              <a:t>Να απελευθερωθούν η δημιουργικότητα και το επιχειρηματικό ταλέντο του Έλληνα.</a:t>
            </a:r>
          </a:p>
          <a:p>
            <a:pPr marL="0" lvl="0" indent="0" algn="ctr">
              <a:buNone/>
            </a:pPr>
            <a:endParaRPr lang="el-GR"/>
          </a:p>
          <a:p>
            <a:pPr marL="0" lvl="0" indent="0" algn="ctr">
              <a:buChar char="•"/>
            </a:pPr>
            <a:r>
              <a:rPr lang="el-GR"/>
              <a:t>Η μερική εργασία και η τηλεργασία είναι λύσεις σύγχρονες και τεχνοκρατικές που μπορούν να ελαφρύνουν την ανεργία,αλλά και αυτές μόνο εν μέρει . Η μερική εργασία γίνεται δεκτή ως πρόσκαιρη λύση γιατί αλλιώς σημαίνει υποβάθμιση της ποιότητας της ζωής,η δε τηλεργασία είναι οπωσδήποτε δυσεύρετη και απαιτεί ειδικό επίπεδο γνώσεων.</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1007999" y="6297119"/>
            <a:ext cx="9071640" cy="126252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p>
        </p:txBody>
      </p:sp>
      <p:sp>
        <p:nvSpPr>
          <p:cNvPr id="3" name="Υπότιτλος 2"/>
          <p:cNvSpPr txBox="1">
            <a:spLocks noGrp="1"/>
          </p:cNvSpPr>
          <p:nvPr>
            <p:ph type="subTitle" idx="4294967295"/>
          </p:nvPr>
        </p:nvSpPr>
        <p:spPr>
          <a:xfrm>
            <a:off x="468360" y="360000"/>
            <a:ext cx="9071640" cy="684000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r>
              <a:rPr lang="el-GR"/>
              <a:t> Υπάρχουν και άλλες δυνατότητες αντιμετώπισης του φαινομένου όπως η καταπολέμηση της πολυθεσίας που αποτελεί κοινωνική φαυλότητα και αδικία,η αντικειμενικότερη αξιολόγηση και ιεράρχηση μισθών και αμοιβών και ο σωστός επαγγελματικός προσανατολισμός από πολίτες και πολιτεία.</a:t>
            </a:r>
          </a:p>
          <a:p>
            <a:pPr marL="0" lvl="0" indent="0" algn="ctr"/>
            <a:r>
              <a:rPr lang="el-GR"/>
              <a:t>Οπωσδήποτε,δεν πρόκειται για κάποιο έξωθεν προερχόμενο αδιέξοδο. Είναι γνώστες οι προκλητικές σπατάλες,ο νεποτισμός,ο κομματισμός και η ασυμβατότητα προσόντων των εργαζομένων με τις απαιτήσεις των επαγγελμάτων τους σε πολλές περιπτώσεις.</a:t>
            </a:r>
          </a:p>
          <a:p>
            <a:pPr marL="0" lvl="0" indent="0" algn="ctr"/>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301320"/>
            <a:ext cx="9071640" cy="671868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l-GR"/>
              <a:t>Τέλος για να αντιμετωπιστεί η ανεργία θα χρειαστεί να γίνουν επενδύσεις σε διάφορα τοπικές επιχειρήσεις</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503999" y="0"/>
            <a:ext cx="9071640" cy="25200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Αν αυτά και μόνο λυθούν,θα γίνει ένα τεράστιο βήμα για την εξάλειψη της ανεργίας.</a:t>
            </a:r>
            <a:br>
              <a:rPr lang="el-GR"/>
            </a:br>
            <a:endParaRPr lang="el-GR"/>
          </a:p>
        </p:txBody>
      </p:sp>
      <p:pic>
        <p:nvPicPr>
          <p:cNvPr id="3" name=""/>
          <p:cNvPicPr>
            <a:picLocks noGrp="1" noChangeAspect="1"/>
          </p:cNvPicPr>
          <p:nvPr>
            <p:ph type="pic" idx="4294967295"/>
          </p:nvPr>
        </p:nvPicPr>
        <p:blipFill>
          <a:blip r:embed="rId3">
            <a:lum/>
            <a:alphaModFix/>
          </a:blip>
          <a:srcRect/>
          <a:stretch>
            <a:fillRect/>
          </a:stretch>
        </p:blipFill>
        <p:spPr>
          <a:xfrm>
            <a:off x="900000" y="2160000"/>
            <a:ext cx="8460000" cy="5348880"/>
          </a:xfr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Προεπιλογή">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372</Words>
  <Application>Microsoft Office PowerPoint</Application>
  <PresentationFormat>Προβολή στην οθόνη (4:3)</PresentationFormat>
  <Paragraphs>28</Paragraphs>
  <Slides>10</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Προεπιλογή</vt:lpstr>
      <vt:lpstr>Ανεργία</vt:lpstr>
      <vt:lpstr>Γενικά χαρακτηριστικά της ανεργίας</vt:lpstr>
      <vt:lpstr>Ανεργία στην Ελλάδα</vt:lpstr>
      <vt:lpstr>Προβλήματα λόγω της ανεργίας</vt:lpstr>
      <vt:lpstr>Αίτια ανεργίας</vt:lpstr>
      <vt:lpstr>Για να αντιμετωπιστεί η ανεργία θα πρέπει: </vt:lpstr>
      <vt:lpstr>Παρουσίαση του PowerPoint</vt:lpstr>
      <vt:lpstr>Τέλος για να αντιμετωπιστεί η ανεργία θα χρειαστεί να γίνουν επενδύσεις σε διάφορα τοπικές επιχειρήσεις</vt:lpstr>
      <vt:lpstr>Αν αυτά και μόνο λυθούν,θα γίνει ένα τεράστιο βήμα για την εξάλειψη της ανεργίας. </vt:lpstr>
      <vt:lpstr>Πήγες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Ανεργία</dc:title>
  <cp:lastModifiedBy>ΑΝΤΩΝΙΟΣ ΝΕΙΡΟS</cp:lastModifiedBy>
  <cp:revision>7</cp:revision>
  <cp:lastPrinted>2014-05-14T10:24:23Z</cp:lastPrinted>
  <dcterms:modified xsi:type="dcterms:W3CDTF">2014-08-31T12:04:07Z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Πληροφορίες 1">
    <vt:lpwstr/>
  </property>
  <property fmtid="{D5CDD505-2E9C-101B-9397-08002B2CF9AE}" pid="3" name="Πληροφορίες 2">
    <vt:lpwstr/>
  </property>
  <property fmtid="{D5CDD505-2E9C-101B-9397-08002B2CF9AE}" pid="4" name="Πληροφορίες 3">
    <vt:lpwstr/>
  </property>
  <property fmtid="{D5CDD505-2E9C-101B-9397-08002B2CF9AE}" pid="5" name="Πληροφορίες 4">
    <vt:lpwstr/>
  </property>
</Properties>
</file>