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 id="2147483732" r:id="rId3"/>
    <p:sldMasterId id="2147483792" r:id="rId4"/>
    <p:sldMasterId id="2147483804" r:id="rId5"/>
    <p:sldMasterId id="2147483816" r:id="rId6"/>
    <p:sldMasterId id="2147483876" r:id="rId7"/>
    <p:sldMasterId id="2147483900" r:id="rId8"/>
  </p:sldMasterIdLst>
  <p:sldIdLst>
    <p:sldId id="256" r:id="rId9"/>
    <p:sldId id="258" r:id="rId10"/>
    <p:sldId id="259" r:id="rId11"/>
    <p:sldId id="260" r:id="rId12"/>
    <p:sldId id="261" r:id="rId13"/>
    <p:sldId id="262" r:id="rId14"/>
    <p:sldId id="263" r:id="rId15"/>
    <p:sldId id="264" r:id="rId16"/>
    <p:sldId id="265" r:id="rId17"/>
    <p:sldId id="257" r:id="rId18"/>
    <p:sldId id="266"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FAEC344-1E63-4E15-B3EC-773F4310DBC7}" type="datetimeFigureOut">
              <a:rPr lang="el-GR" smtClean="0"/>
              <a:pPr/>
              <a:t>15/5/2014</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AF489392-DC83-442D-A0E1-30924008DAF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AF489392-DC83-442D-A0E1-30924008DAF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F489392-DC83-442D-A0E1-30924008DAFD}"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AF489392-DC83-442D-A0E1-30924008DAFD}"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F489392-DC83-442D-A0E1-30924008DAFD}"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AF489392-DC83-442D-A0E1-30924008DAFD}"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AF489392-DC83-442D-A0E1-30924008DAFD}" type="slidenum">
              <a:rPr lang="el-GR" smtClean="0"/>
              <a:pPr/>
              <a:t>‹#›</a:t>
            </a:fld>
            <a:endParaRPr lang="el-G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AF489392-DC83-442D-A0E1-30924008DAFD}" type="slidenum">
              <a:rPr lang="el-GR" smtClean="0"/>
              <a:pPr/>
              <a:t>‹#›</a:t>
            </a:fld>
            <a:endParaRPr lang="el-G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AF489392-DC83-442D-A0E1-30924008DAFD}"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AF489392-DC83-442D-A0E1-30924008DAFD}"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AF489392-DC83-442D-A0E1-30924008DAFD}"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AF489392-DC83-442D-A0E1-30924008DAFD}"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AF489392-DC83-442D-A0E1-30924008DAF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F489392-DC83-442D-A0E1-30924008DAFD}"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 Τίτλος"/>
          <p:cNvSpPr>
            <a:spLocks noGrp="1"/>
          </p:cNvSpPr>
          <p:nvPr>
            <p:ph type="ctrTitle"/>
          </p:nvPr>
        </p:nvSpPr>
        <p:spPr>
          <a:xfrm>
            <a:off x="381000" y="4853411"/>
            <a:ext cx="8458200" cy="1222375"/>
          </a:xfrm>
        </p:spPr>
        <p:txBody>
          <a:bodyPr anchor="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16" name="15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2" name="1 - Θέση υποσέλιδου"/>
          <p:cNvSpPr>
            <a:spLocks noGrp="1"/>
          </p:cNvSpPr>
          <p:nvPr>
            <p:ph type="ftr" sz="quarter" idx="11"/>
          </p:nvPr>
        </p:nvSpPr>
        <p:spPr/>
        <p:txBody>
          <a:bodyPr/>
          <a:lstStyle/>
          <a:p>
            <a:endParaRPr lang="el-GR"/>
          </a:p>
        </p:txBody>
      </p:sp>
      <p:sp>
        <p:nvSpPr>
          <p:cNvPr id="15" name="14 - Θέση αριθμού διαφάνειας"/>
          <p:cNvSpPr>
            <a:spLocks noGrp="1"/>
          </p:cNvSpPr>
          <p:nvPr>
            <p:ph type="sldNum" sz="quarter" idx="12"/>
          </p:nvPr>
        </p:nvSpPr>
        <p:spPr>
          <a:xfrm>
            <a:off x="8229600" y="6473952"/>
            <a:ext cx="758952" cy="246888"/>
          </a:xfrm>
        </p:spPr>
        <p:txBody>
          <a:bodyPr/>
          <a:lstStyle/>
          <a:p>
            <a:fld id="{AF489392-DC83-442D-A0E1-30924008DAFD}" type="slidenum">
              <a:rPr lang="el-GR" smtClean="0"/>
              <a:pPr/>
              <a:t>‹#›</a:t>
            </a:fld>
            <a:endParaRPr lang="el-G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2" name="2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27" name="26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19" name="18 - Θέση υποσέλιδου"/>
          <p:cNvSpPr>
            <a:spLocks noGrp="1"/>
          </p:cNvSpPr>
          <p:nvPr>
            <p:ph type="ftr" sz="quarter" idx="11"/>
          </p:nvPr>
        </p:nvSpPr>
        <p:spPr>
          <a:xfrm>
            <a:off x="3581400" y="76200"/>
            <a:ext cx="2895600" cy="288925"/>
          </a:xfrm>
        </p:spPr>
        <p:txBody>
          <a:bodyPr/>
          <a:lstStyle/>
          <a:p>
            <a:endParaRPr lang="el-GR"/>
          </a:p>
        </p:txBody>
      </p:sp>
      <p:sp>
        <p:nvSpPr>
          <p:cNvPr id="16" name="15 - Θέση αριθμού διαφάνειας"/>
          <p:cNvSpPr>
            <a:spLocks noGrp="1"/>
          </p:cNvSpPr>
          <p:nvPr>
            <p:ph type="sldNum" sz="quarter" idx="12"/>
          </p:nvPr>
        </p:nvSpPr>
        <p:spPr>
          <a:xfrm>
            <a:off x="8229600" y="6473952"/>
            <a:ext cx="758952" cy="246888"/>
          </a:xfrm>
        </p:spPr>
        <p:txBody>
          <a:bodyPr/>
          <a:lstStyle/>
          <a:p>
            <a:fld id="{AF489392-DC83-442D-A0E1-30924008DAFD}" type="slidenum">
              <a:rPr lang="el-GR" smtClean="0"/>
              <a:pPr/>
              <a:t>‹#›</a:t>
            </a:fld>
            <a:endParaRPr lang="el-G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κειμένου"/>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9" name="18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11" name="10 - Θέση υποσέλιδου"/>
          <p:cNvSpPr>
            <a:spLocks noGrp="1"/>
          </p:cNvSpPr>
          <p:nvPr>
            <p:ph type="ftr" sz="quarter" idx="11"/>
          </p:nvPr>
        </p:nvSpPr>
        <p:spPr/>
        <p:txBody>
          <a:bodyPr/>
          <a:lstStyle/>
          <a:p>
            <a:endParaRPr lang="el-GR"/>
          </a:p>
        </p:txBody>
      </p:sp>
      <p:sp>
        <p:nvSpPr>
          <p:cNvPr id="16" name="1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
        <p:nvSpPr>
          <p:cNvPr id="8" name="7 - Τίτλος"/>
          <p:cNvSpPr>
            <a:spLocks noGrp="1"/>
          </p:cNvSpPr>
          <p:nvPr>
            <p:ph type="title"/>
          </p:nvPr>
        </p:nvSpPr>
        <p:spPr>
          <a:xfrm>
            <a:off x="180475" y="2947085"/>
            <a:ext cx="8686800" cy="1184825"/>
          </a:xfrm>
        </p:spPr>
        <p:txBody>
          <a:bodyPr rtlCol="0" anchor="t"/>
          <a:lstStyle>
            <a:lvl1pPr algn="r">
              <a:defRPr/>
            </a:lvl1pPr>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0" name="1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4" name="13 - Θέση περιεχομένου"/>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10" name="9 - Θέση υποσέλιδου"/>
          <p:cNvSpPr>
            <a:spLocks noGrp="1"/>
          </p:cNvSpPr>
          <p:nvPr>
            <p:ph type="ftr" sz="quarter" idx="11"/>
          </p:nvPr>
        </p:nvSpPr>
        <p:spPr/>
        <p:txBody>
          <a:bodyPr/>
          <a:lstStyle/>
          <a:p>
            <a:endParaRPr lang="el-GR"/>
          </a:p>
        </p:txBody>
      </p:sp>
      <p:sp>
        <p:nvSpPr>
          <p:cNvPr id="31" name="30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9" name="28 - Τίτλος"/>
          <p:cNvSpPr>
            <a:spLocks noGrp="1"/>
          </p:cNvSpPr>
          <p:nvPr>
            <p:ph type="title"/>
          </p:nvPr>
        </p:nvSpPr>
        <p:spPr>
          <a:xfrm>
            <a:off x="304800" y="5410200"/>
            <a:ext cx="8610600" cy="882650"/>
          </a:xfrm>
        </p:spPr>
        <p:txBody>
          <a:bodyPr anchor="ctr"/>
          <a:lstStyle>
            <a:lvl1pPr>
              <a:defRPr/>
            </a:lvl1p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25" name="24 - Θέση κειμένου"/>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8" name="27 - Θέση περιεχομένου"/>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229600" y="6477000"/>
            <a:ext cx="762000" cy="246888"/>
          </a:xfrm>
        </p:spPr>
        <p:txBody>
          <a:bodyPr/>
          <a:lstStyle/>
          <a:p>
            <a:fld id="{AF489392-DC83-442D-A0E1-30924008DAFD}" type="slidenum">
              <a:rPr lang="el-GR" smtClean="0"/>
              <a:pPr/>
              <a:t>‹#›</a:t>
            </a:fld>
            <a:endParaRPr lang="el-GR"/>
          </a:p>
        </p:txBody>
      </p:sp>
      <p:sp>
        <p:nvSpPr>
          <p:cNvPr id="11" name="10 - Ευθεία γραμμή σύνδεσης"/>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0" name="2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21" name="20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5FAEC344-1E63-4E15-B3EC-773F4310DBC7}" type="datetimeFigureOut">
              <a:rPr lang="el-GR" smtClean="0"/>
              <a:pPr/>
              <a:t>15/5/2014</a:t>
            </a:fld>
            <a:endParaRPr lang="el-GR"/>
          </a:p>
        </p:txBody>
      </p:sp>
      <p:sp>
        <p:nvSpPr>
          <p:cNvPr id="10" name="9 - Θέση αριθμού διαφάνειας"/>
          <p:cNvSpPr>
            <a:spLocks noGrp="1"/>
          </p:cNvSpPr>
          <p:nvPr>
            <p:ph type="sldNum" sz="quarter" idx="16"/>
          </p:nvPr>
        </p:nvSpPr>
        <p:spPr/>
        <p:txBody>
          <a:bodyPr rtlCol="0"/>
          <a:lstStyle/>
          <a:p>
            <a:fld id="{AF489392-DC83-442D-A0E1-30924008DAFD}"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24" name="23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7 - Ευθεία γραμμή σύνδεσης"/>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Τίτλος"/>
          <p:cNvSpPr>
            <a:spLocks noGrp="1"/>
          </p:cNvSpPr>
          <p:nvPr>
            <p:ph type="title"/>
          </p:nvPr>
        </p:nvSpPr>
        <p:spPr>
          <a:xfrm>
            <a:off x="457200" y="5486400"/>
            <a:ext cx="8458200" cy="520700"/>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14" name="13 - Θέση περιεχομένου"/>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29" name="28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3" name="12 - Θέση εικόνας"/>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7" name="6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31" name="30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
        <p:nvSpPr>
          <p:cNvPr id="17" name="16 - Τίτλος"/>
          <p:cNvSpPr>
            <a:spLocks noGrp="1"/>
          </p:cNvSpPr>
          <p:nvPr>
            <p:ph type="title"/>
          </p:nvPr>
        </p:nvSpPr>
        <p:spPr>
          <a:xfrm>
            <a:off x="381000" y="4993760"/>
            <a:ext cx="5867400" cy="522288"/>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549276"/>
            <a:ext cx="18288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549276"/>
            <a:ext cx="62484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8" name="27 - Θέση ημερομηνίας"/>
          <p:cNvSpPr>
            <a:spLocks noGrp="1"/>
          </p:cNvSpPr>
          <p:nvPr>
            <p:ph type="dt" sz="half" idx="10"/>
          </p:nvPr>
        </p:nvSpPr>
        <p:spPr/>
        <p:txBody>
          <a:bodyPr/>
          <a:lstStyle>
            <a:extLst/>
          </a:lstStyle>
          <a:p>
            <a:fld id="{5FAEC344-1E63-4E15-B3EC-773F4310DBC7}" type="datetimeFigureOut">
              <a:rPr lang="el-GR" smtClean="0"/>
              <a:pPr/>
              <a:t>15/5/2014</a:t>
            </a:fld>
            <a:endParaRPr lang="el-GR"/>
          </a:p>
        </p:txBody>
      </p:sp>
      <p:sp>
        <p:nvSpPr>
          <p:cNvPr id="17" name="16 - Θέση υποσέλιδου"/>
          <p:cNvSpPr>
            <a:spLocks noGrp="1"/>
          </p:cNvSpPr>
          <p:nvPr>
            <p:ph type="ftr" sz="quarter" idx="11"/>
          </p:nvPr>
        </p:nvSpPr>
        <p:spPr/>
        <p:txBody>
          <a:bodyPr/>
          <a:lstStyle>
            <a:extLst/>
          </a:lstStyle>
          <a:p>
            <a:endParaRPr lang="el-GR"/>
          </a:p>
        </p:txBody>
      </p:sp>
      <p:sp>
        <p:nvSpPr>
          <p:cNvPr id="29" name="28 - Θέση αριθμού διαφάνειας"/>
          <p:cNvSpPr>
            <a:spLocks noGrp="1"/>
          </p:cNvSpPr>
          <p:nvPr>
            <p:ph type="sldNum" sz="quarter" idx="12"/>
          </p:nvPr>
        </p:nvSpPr>
        <p:spPr/>
        <p:txBody>
          <a:bodyPr/>
          <a:lstStyle>
            <a:extLst/>
          </a:lstStyle>
          <a:p>
            <a:fld id="{AF489392-DC83-442D-A0E1-30924008DAFD}" type="slidenum">
              <a:rPr lang="el-GR" smtClean="0"/>
              <a:pPr/>
              <a:t>‹#›</a:t>
            </a:fld>
            <a:endParaRPr lang="el-GR"/>
          </a:p>
        </p:txBody>
      </p:sp>
      <p:sp>
        <p:nvSpPr>
          <p:cNvPr id="32" name="31 - Ορθογώνιο"/>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 Ορθογώνιο"/>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 Ορθογώνιο"/>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 Ορθογώνιο"/>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 Ορθογώνιο"/>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 Τίτλος"/>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56" name="55 - Ορθογώνιο"/>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 Ορθογώνιο"/>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 Ορθογώνιο"/>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 Ορθογώνιο"/>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F489392-DC83-442D-A0E1-30924008DAFD}" type="slidenum">
              <a:rPr lang="el-GR" smtClean="0"/>
              <a:pPr/>
              <a:t>‹#›</a:t>
            </a:fld>
            <a:endParaRPr lang="el-G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14" name="13 - Ελεύθερη σχεδίαση"/>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 Ελεύθερη σχεδίαση"/>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 Ελεύθερη σχεδίαση"/>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 Ελεύθερη σχεδίαση"/>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 Ελεύθερη σχεδίαση"/>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 Ελεύθερη σχεδίαση"/>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 Ελεύθερη σχεδίαση"/>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 Ελεύθερη σχεδίαση"/>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 Ελεύθερη σχεδίαση"/>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 Ελεύθερη σχεδίαση"/>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 Ελεύθερη σχεδίαση"/>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 Ελεύθερη σχεδίαση"/>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 Ελεύθερη σχεδίαση"/>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 Ελεύθερη σχεδίαση"/>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 Ελεύθερη σχεδίαση"/>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 Θέση κειμένου"/>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F489392-DC83-442D-A0E1-30924008DAFD}" type="slidenum">
              <a:rPr lang="el-GR" smtClean="0"/>
              <a:pPr/>
              <a:t>‹#›</a:t>
            </a:fld>
            <a:endParaRPr lang="el-GR"/>
          </a:p>
        </p:txBody>
      </p:sp>
      <p:sp>
        <p:nvSpPr>
          <p:cNvPr id="7" name="6 - Ορθογώνιο"/>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l-GR" smtClean="0"/>
              <a:t>Kλικ για επεξεργασία του τίτλου</a:t>
            </a:r>
            <a:endParaRPr kumimoji="0" lang="en-US"/>
          </a:p>
        </p:txBody>
      </p:sp>
      <p:sp>
        <p:nvSpPr>
          <p:cNvPr id="8" name="7 - Ορθογώνιο"/>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 Ορθογώνιο"/>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 Ορθογώνιο"/>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Ορθογώνιο"/>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 Ορθογώνιο"/>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2064"/>
            <a:ext cx="8229600" cy="9144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AF489392-DC83-442D-A0E1-30924008DAFD}" type="slidenum">
              <a:rPr lang="el-GR" smtClean="0"/>
              <a:pPr/>
              <a:t>‹#›</a:t>
            </a:fld>
            <a:endParaRPr lang="el-G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5" name="24 - Ορθογώνιο"/>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504824" y="512064"/>
            <a:ext cx="7772400" cy="914400"/>
          </a:xfrm>
        </p:spPr>
        <p:txBody>
          <a:bodyPr anchor="t"/>
          <a:lstStyle>
            <a:lvl1pPr>
              <a:defRPr sz="400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5FAEC344-1E63-4E15-B3EC-773F4310DBC7}" type="datetimeFigureOut">
              <a:rPr lang="el-GR" smtClean="0"/>
              <a:pPr/>
              <a:t>15/5/2014</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AF489392-DC83-442D-A0E1-30924008DAFD}" type="slidenum">
              <a:rPr lang="el-GR" smtClean="0"/>
              <a:pPr/>
              <a:t>‹#›</a:t>
            </a:fld>
            <a:endParaRPr lang="el-GR"/>
          </a:p>
        </p:txBody>
      </p:sp>
      <p:sp>
        <p:nvSpPr>
          <p:cNvPr id="16" name="15 - Ορθογώνιο"/>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 Ορθογώνιο"/>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 Ορθογώνιο"/>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 Ορθογώνιο"/>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 Ορθογώνιο"/>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 Ορθογώνιο"/>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 Ορθογώνιο"/>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 Ορθογώνιο"/>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 Ορθογώνιο"/>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5FAEC344-1E63-4E15-B3EC-773F4310DBC7}" type="datetimeFigureOut">
              <a:rPr lang="el-GR" smtClean="0"/>
              <a:pPr/>
              <a:t>15/5/2014</a:t>
            </a:fld>
            <a:endParaRPr lang="el-GR"/>
          </a:p>
        </p:txBody>
      </p:sp>
      <p:sp>
        <p:nvSpPr>
          <p:cNvPr id="12" name="11 - Θέση αριθμού διαφάνειας"/>
          <p:cNvSpPr>
            <a:spLocks noGrp="1"/>
          </p:cNvSpPr>
          <p:nvPr>
            <p:ph type="sldNum" sz="quarter" idx="16"/>
          </p:nvPr>
        </p:nvSpPr>
        <p:spPr/>
        <p:txBody>
          <a:bodyPr rtlCol="0"/>
          <a:lstStyle/>
          <a:p>
            <a:fld id="{AF489392-DC83-442D-A0E1-30924008DAFD}"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512064"/>
            <a:ext cx="7772400" cy="914400"/>
          </a:xfrm>
        </p:spPr>
        <p:txBody>
          <a:bodyPr/>
          <a:lstStyle>
            <a:lvl1pPr>
              <a:defRPr sz="4000" cap="none" baseline="0"/>
            </a:lvl1pPr>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5FAEC344-1E63-4E15-B3EC-773F4310DBC7}" type="datetimeFigureOut">
              <a:rPr lang="el-GR" smtClean="0"/>
              <a:pPr/>
              <a:t>15/5/2014</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AF489392-DC83-442D-A0E1-30924008DAFD}" type="slidenum">
              <a:rPr lang="el-GR" smtClean="0"/>
              <a:pPr/>
              <a:t>‹#›</a:t>
            </a:fld>
            <a:endParaRPr lang="el-G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5FAEC344-1E63-4E15-B3EC-773F4310DBC7}" type="datetimeFigureOut">
              <a:rPr lang="el-GR" smtClean="0"/>
              <a:pPr/>
              <a:t>15/5/2014</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AF489392-DC83-442D-A0E1-30924008DAFD}" type="slidenum">
              <a:rPr lang="el-GR" smtClean="0"/>
              <a:pPr/>
              <a:t>‹#›</a:t>
            </a:fld>
            <a:endParaRPr lang="el-G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273050"/>
            <a:ext cx="8229600" cy="1162050"/>
          </a:xfrm>
        </p:spPr>
        <p:txBody>
          <a:bodyPr anchor="ctr"/>
          <a:lstStyle>
            <a:lvl1pPr algn="l">
              <a:buNone/>
              <a:defRPr sz="3600" b="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AF489392-DC83-442D-A0E1-30924008DAFD}" type="slidenum">
              <a:rPr lang="el-GR" smtClean="0"/>
              <a:pPr/>
              <a:t>‹#›</a:t>
            </a:fld>
            <a:endParaRPr lang="el-G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8" name="7 - Ορθογώνιο"/>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 Ευθεία γραμμή σύνδεσης"/>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 Ομάδα"/>
          <p:cNvGrpSpPr/>
          <p:nvPr/>
        </p:nvGrpSpPr>
        <p:grpSpPr>
          <a:xfrm rot="5400000">
            <a:off x="8514581" y="1219200"/>
            <a:ext cx="132763" cy="128466"/>
            <a:chOff x="6668087" y="1297746"/>
            <a:chExt cx="161840" cy="156602"/>
          </a:xfrm>
        </p:grpSpPr>
        <p:cxnSp>
          <p:nvCxnSpPr>
            <p:cNvPr id="15" name="14 - Ευθεία γραμμή σύνδεσης"/>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 Ευθεία γραμμή σύνδεσης"/>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 Ευθεία γραμμή σύνδεσης"/>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 Τίτλος"/>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a:p>
        </p:txBody>
      </p:sp>
      <p:sp>
        <p:nvSpPr>
          <p:cNvPr id="4" name="3 - Θέση κειμένου"/>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grpSp>
        <p:nvGrpSpPr>
          <p:cNvPr id="14" name="13 - Ομάδα"/>
          <p:cNvGrpSpPr/>
          <p:nvPr/>
        </p:nvGrpSpPr>
        <p:grpSpPr>
          <a:xfrm rot="5400000">
            <a:off x="8666981" y="1371600"/>
            <a:ext cx="132763" cy="128466"/>
            <a:chOff x="6668087" y="1297746"/>
            <a:chExt cx="161840" cy="156602"/>
          </a:xfrm>
        </p:grpSpPr>
        <p:cxnSp>
          <p:nvCxnSpPr>
            <p:cNvPr id="11" name="10 - Ευθεία γραμμή σύνδεσης"/>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 Ευθεία γραμμή σύνδεσης"/>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 Ευθεία γραμμή σύνδεσης"/>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 Ομάδα"/>
          <p:cNvGrpSpPr/>
          <p:nvPr/>
        </p:nvGrpSpPr>
        <p:grpSpPr>
          <a:xfrm rot="5400000">
            <a:off x="8320088" y="1474763"/>
            <a:ext cx="132763" cy="128466"/>
            <a:chOff x="6668087" y="1297746"/>
            <a:chExt cx="161840" cy="156602"/>
          </a:xfrm>
        </p:grpSpPr>
        <p:cxnSp>
          <p:nvCxnSpPr>
            <p:cNvPr id="19" name="18 - Ευθεία γραμμή σύνδεσης"/>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 Ευθεία γραμμή σύνδεσης"/>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 Ευθεία γραμμή σύνδεσης"/>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 Θέση ημερομηνίας"/>
          <p:cNvSpPr>
            <a:spLocks noGrp="1"/>
          </p:cNvSpPr>
          <p:nvPr>
            <p:ph type="dt" sz="half" idx="10"/>
          </p:nvPr>
        </p:nvSpPr>
        <p:spPr>
          <a:xfrm>
            <a:off x="6477000" y="55499"/>
            <a:ext cx="2133600" cy="365125"/>
          </a:xfrm>
        </p:spPr>
        <p:txBody>
          <a:bodyPr/>
          <a:lstStyle>
            <a:extLst/>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a:xfrm>
            <a:off x="914400" y="55499"/>
            <a:ext cx="5562600" cy="365125"/>
          </a:xfrm>
        </p:spPr>
        <p:txBody>
          <a:bodyPr/>
          <a:lstStyle>
            <a:extLst/>
          </a:lstStyle>
          <a:p>
            <a:endParaRPr lang="el-GR"/>
          </a:p>
        </p:txBody>
      </p:sp>
      <p:sp>
        <p:nvSpPr>
          <p:cNvPr id="7" name="6 - Θέση αριθμού διαφάνειας"/>
          <p:cNvSpPr>
            <a:spLocks noGrp="1"/>
          </p:cNvSpPr>
          <p:nvPr>
            <p:ph type="sldNum" sz="quarter" idx="12"/>
          </p:nvPr>
        </p:nvSpPr>
        <p:spPr>
          <a:xfrm>
            <a:off x="8610600" y="55499"/>
            <a:ext cx="457200" cy="365125"/>
          </a:xfrm>
        </p:spPr>
        <p:txBody>
          <a:bodyPr/>
          <a:lstStyle>
            <a:extLst/>
          </a:lstStyle>
          <a:p>
            <a:fld id="{AF489392-DC83-442D-A0E1-30924008DAFD}" type="slidenum">
              <a:rPr lang="el-GR" smtClean="0"/>
              <a:pPr/>
              <a:t>‹#›</a:t>
            </a:fld>
            <a:endParaRPr lang="el-G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F489392-DC83-442D-A0E1-30924008DAFD}" type="slidenum">
              <a:rPr lang="el-GR" smtClean="0"/>
              <a:pPr/>
              <a:t>‹#›</a:t>
            </a:fld>
            <a:endParaRPr lang="el-G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981200" cy="5851525"/>
          </a:xfrm>
        </p:spPr>
        <p:txBody>
          <a:bodyPr vert="eaVert" anchor="ct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609600" y="274639"/>
            <a:ext cx="58674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AF489392-DC83-442D-A0E1-30924008DAFD}" type="slidenum">
              <a:rPr lang="el-GR" smtClean="0"/>
              <a:pPr/>
              <a:t>‹#›</a:t>
            </a:fld>
            <a:endParaRPr lang="el-G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AF489392-DC83-442D-A0E1-30924008DAFD}" type="slidenum">
              <a:rPr lang="el-GR" smtClean="0"/>
              <a:pPr/>
              <a:t>‹#›</a:t>
            </a:fld>
            <a:endParaRPr lang="el-G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AF489392-DC83-442D-A0E1-30924008DAFD}"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Ορθογώνιο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Τίτλος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l-GR" smtClean="0"/>
              <a:t>Στυλ κύριου τίτλου</a:t>
            </a:r>
            <a:endParaRPr kumimoji="0" lang="en-US"/>
          </a:p>
        </p:txBody>
      </p:sp>
      <p:sp>
        <p:nvSpPr>
          <p:cNvPr id="3" name="Υπότιτλος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l-GR" smtClean="0"/>
              <a:t>Στυλ κύριου υπότιτλου</a:t>
            </a:r>
            <a:endParaRPr kumimoji="0" lang="en-US"/>
          </a:p>
        </p:txBody>
      </p:sp>
      <p:sp>
        <p:nvSpPr>
          <p:cNvPr id="4" name="Θέση ημερομηνίας 3"/>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489392-DC83-442D-A0E1-30924008DAFD}" type="slidenum">
              <a:rPr lang="el-GR" smtClean="0"/>
              <a:pPr/>
              <a:t>‹#›</a:t>
            </a:fld>
            <a:endParaRPr lang="el-GR"/>
          </a:p>
        </p:txBody>
      </p:sp>
      <p:sp>
        <p:nvSpPr>
          <p:cNvPr id="10" name="Ορθογώνιο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5448"/>
            <a:ext cx="8229600" cy="1252728"/>
          </a:xfrm>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9" name="Ορθογώνιο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Ορθογώνιο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Τίτλος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489392-DC83-442D-A0E1-30924008DAF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AF489392-DC83-442D-A0E1-30924008DAFD}" type="slidenum">
              <a:rPr lang="el-GR" smtClean="0"/>
              <a:pPr/>
              <a:t>‹#›</a:t>
            </a:fld>
            <a:endParaRPr lang="el-G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κειμένου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Στυλ υποδείγματος κειμένου</a:t>
            </a:r>
          </a:p>
        </p:txBody>
      </p:sp>
      <p:sp>
        <p:nvSpPr>
          <p:cNvPr id="6" name="Θέση περιεχομένου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5FAEC344-1E63-4E15-B3EC-773F4310DBC7}" type="datetimeFigureOut">
              <a:rPr lang="el-GR" smtClean="0"/>
              <a:pPr/>
              <a:t>15/5/2014</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5FAEC344-1E63-4E15-B3EC-773F4310DBC7}" type="datetimeFigureOut">
              <a:rPr lang="el-GR" smtClean="0"/>
              <a:pPr/>
              <a:t>15/5/2014</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FAEC344-1E63-4E15-B3EC-773F4310DBC7}" type="datetimeFigureOut">
              <a:rPr lang="el-GR" smtClean="0"/>
              <a:pPr/>
              <a:t>15/5/2014</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l-GR" smtClean="0"/>
              <a:t>Στυλ κύριου τίτλου</a:t>
            </a:r>
            <a:endParaRPr kumimoji="0" lang="en-US"/>
          </a:p>
        </p:txBody>
      </p:sp>
      <p:sp>
        <p:nvSpPr>
          <p:cNvPr id="3" name="Θέση περιεχομένου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κειμένου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F489392-DC83-442D-A0E1-30924008DAFD}" type="slidenum">
              <a:rPr lang="el-GR" smtClean="0"/>
              <a:pPr/>
              <a:t>‹#›</a:t>
            </a:fld>
            <a:endParaRPr lang="el-GR"/>
          </a:p>
        </p:txBody>
      </p:sp>
      <p:sp>
        <p:nvSpPr>
          <p:cNvPr id="12" name="Ορθογώνιο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Ορθογώνιο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l-GR"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a:xfrm>
            <a:off x="164592" y="1170432"/>
            <a:ext cx="2523744" cy="201168"/>
          </a:xfrm>
        </p:spPr>
        <p:txBody>
          <a:bodyPr/>
          <a:lstStyle/>
          <a:p>
            <a:fld id="{5FAEC344-1E63-4E15-B3EC-773F4310DBC7}" type="datetimeFigureOut">
              <a:rPr lang="el-GR" smtClean="0"/>
              <a:pPr/>
              <a:t>15/5/2014</a:t>
            </a:fld>
            <a:endParaRPr lang="el-GR"/>
          </a:p>
        </p:txBody>
      </p:sp>
      <p:sp>
        <p:nvSpPr>
          <p:cNvPr id="11" name="Ορθογώνιο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Ορθογώνιο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Θέση υποσέλιδου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l-GR"/>
          </a:p>
        </p:txBody>
      </p:sp>
      <p:sp>
        <p:nvSpPr>
          <p:cNvPr id="7" name="Θέση αριθμού διαφάνειας 6"/>
          <p:cNvSpPr>
            <a:spLocks noGrp="1"/>
          </p:cNvSpPr>
          <p:nvPr>
            <p:ph type="sldNum" sz="quarter" idx="12"/>
          </p:nvPr>
        </p:nvSpPr>
        <p:spPr>
          <a:xfrm>
            <a:off x="8339328" y="1170432"/>
            <a:ext cx="733864" cy="201168"/>
          </a:xfrm>
        </p:spPr>
        <p:txBody>
          <a:bodyPr/>
          <a:lstStyle/>
          <a:p>
            <a:fld id="{AF489392-DC83-442D-A0E1-30924008DAF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9" name="Ορθογώνιο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Ορθογώνιο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Κατακόρυφος τίτλος 1"/>
          <p:cNvSpPr>
            <a:spLocks noGrp="1"/>
          </p:cNvSpPr>
          <p:nvPr>
            <p:ph type="title" orient="vert"/>
          </p:nvPr>
        </p:nvSpPr>
        <p:spPr>
          <a:xfrm>
            <a:off x="6781800" y="274640"/>
            <a:ext cx="1905000" cy="5851525"/>
          </a:xfrm>
        </p:spPr>
        <p:txBody>
          <a:bodyPr vert="eaVert"/>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304800"/>
            <a:ext cx="6019800" cy="5851525"/>
          </a:xfrm>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Θέση υποσέλιδου 4"/>
          <p:cNvSpPr>
            <a:spLocks noGrp="1"/>
          </p:cNvSpPr>
          <p:nvPr>
            <p:ph type="ftr" sz="quarter" idx="11"/>
          </p:nvPr>
        </p:nvSpPr>
        <p:spPr>
          <a:xfrm>
            <a:off x="2640597" y="6377459"/>
            <a:ext cx="3836404" cy="365125"/>
          </a:xfrm>
        </p:spPr>
        <p:txBody>
          <a:bodyPr/>
          <a:lstStyle/>
          <a:p>
            <a:endParaRPr lang="el-GR"/>
          </a:p>
        </p:txBody>
      </p:sp>
      <p:sp>
        <p:nvSpPr>
          <p:cNvPr id="6" name="Θέση αριθμού διαφάνειας 5"/>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5FAEC344-1E63-4E15-B3EC-773F4310DBC7}" type="datetimeFigureOut">
              <a:rPr lang="el-GR" smtClean="0"/>
              <a:pPr/>
              <a:t>15/5/2014</a:t>
            </a:fld>
            <a:endParaRPr lang="el-G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l-G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F489392-DC83-442D-A0E1-30924008DAFD}" type="slidenum">
              <a:rPr lang="el-GR" smtClean="0"/>
              <a:pPr/>
              <a:t>‹#›</a:t>
            </a:fld>
            <a:endParaRPr lang="el-G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l-GR" smtClean="0"/>
              <a:t>Στυλ κύριου τίτλου</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F489392-DC83-442D-A0E1-30924008DAFD}" type="slidenum">
              <a:rPr lang="el-GR" smtClean="0"/>
              <a:pPr/>
              <a:t>‹#›</a:t>
            </a:fld>
            <a:endParaRPr lang="el-GR"/>
          </a:p>
        </p:txBody>
      </p:sp>
      <p:sp>
        <p:nvSpPr>
          <p:cNvPr id="11" name="Title 10"/>
          <p:cNvSpPr>
            <a:spLocks noGrp="1"/>
          </p:cNvSpPr>
          <p:nvPr>
            <p:ph type="title"/>
          </p:nvPr>
        </p:nvSpPr>
        <p:spPr/>
        <p:txBody>
          <a:bodyPr/>
          <a:lstStyle/>
          <a:p>
            <a:r>
              <a:rPr lang="el-GR" smtClean="0"/>
              <a:t>Στυλ κύριου τίτλου</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AF489392-DC83-442D-A0E1-30924008DAFD}"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F489392-DC83-442D-A0E1-30924008DAF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F489392-DC83-442D-A0E1-30924008DAFD}" type="slidenum">
              <a:rPr lang="el-GR" smtClean="0"/>
              <a:pPr/>
              <a:t>‹#›</a:t>
            </a:fld>
            <a:endParaRPr lang="el-GR"/>
          </a:p>
        </p:txBody>
      </p:sp>
      <p:sp>
        <p:nvSpPr>
          <p:cNvPr id="12" name="Title 11"/>
          <p:cNvSpPr>
            <a:spLocks noGrp="1"/>
          </p:cNvSpPr>
          <p:nvPr>
            <p:ph type="title"/>
          </p:nvPr>
        </p:nvSpPr>
        <p:spPr/>
        <p:txBody>
          <a:bodyPr/>
          <a:lstStyle>
            <a:lvl1pPr>
              <a:defRPr>
                <a:solidFill>
                  <a:schemeClr val="tx2"/>
                </a:solidFill>
              </a:defRPr>
            </a:lvl1pPr>
          </a:lstStyle>
          <a:p>
            <a:r>
              <a:rPr lang="el-GR" smtClean="0"/>
              <a:t>Στυλ κύριου τίτλου</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5FAEC344-1E63-4E15-B3EC-773F4310DBC7}" type="datetimeFigureOut">
              <a:rPr lang="el-GR" smtClean="0"/>
              <a:pPr/>
              <a:t>15/5/2014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AF489392-DC83-442D-A0E1-30924008DAFD}" type="slidenum">
              <a:rPr lang="el-GR" smtClean="0"/>
              <a:pPr/>
              <a:t>‹#›</a:t>
            </a:fld>
            <a:endParaRPr lang="el-G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5FAEC344-1E63-4E15-B3EC-773F4310DBC7}" type="datetimeFigureOut">
              <a:rPr lang="el-GR" smtClean="0"/>
              <a:pPr/>
              <a:t>15/5/2014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AF489392-DC83-442D-A0E1-30924008DAFD}" type="slidenum">
              <a:rPr lang="el-GR" smtClean="0"/>
              <a:pPr/>
              <a:t>‹#›</a:t>
            </a:fld>
            <a:endParaRPr lang="el-G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AEC344-1E63-4E15-B3EC-773F4310DBC7}" type="datetimeFigureOut">
              <a:rPr lang="el-GR" smtClean="0"/>
              <a:pPr/>
              <a:t>15/5/2014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l-GR" smtClean="0"/>
              <a:t>Στυλ κύριου τίτλου</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l-GR" smtClean="0"/>
              <a:t>Στυλ κύριου τίτλου</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5FAEC344-1E63-4E15-B3EC-773F4310DBC7}" type="datetimeFigureOut">
              <a:rPr lang="el-GR" smtClean="0"/>
              <a:pPr/>
              <a:t>15/5/2014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F489392-DC83-442D-A0E1-30924008DAFD}" type="slidenum">
              <a:rPr lang="el-GR" smtClean="0"/>
              <a:pPr/>
              <a:t>‹#›</a:t>
            </a:fld>
            <a:endParaRPr lang="el-G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nchor="ct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F489392-DC83-442D-A0E1-30924008DAFD}" type="slidenum">
              <a:rPr lang="el-GR" smtClean="0"/>
              <a:pPr/>
              <a:t>‹#›</a:t>
            </a:fld>
            <a:endParaRPr lang="el-G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5FAEC344-1E63-4E15-B3EC-773F4310DBC7}" type="datetimeFigureOut">
              <a:rPr lang="el-GR" smtClean="0"/>
              <a:pPr/>
              <a:t>15/5/2014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F489392-DC83-442D-A0E1-30924008DAFD}" type="slidenum">
              <a:rPr lang="el-GR" smtClean="0"/>
              <a:pPr/>
              <a:t>‹#›</a:t>
            </a:fld>
            <a:endParaRPr lang="el-G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5FAEC344-1E63-4E15-B3EC-773F4310DBC7}" type="datetimeFigureOut">
              <a:rPr lang="el-GR" smtClean="0"/>
              <a:pPr/>
              <a:t>15/5/2014</a:t>
            </a:fld>
            <a:endParaRPr lang="el-G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AF489392-DC83-442D-A0E1-30924008DAFD}"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FAEC344-1E63-4E15-B3EC-773F4310DBC7}" type="datetimeFigureOut">
              <a:rPr lang="el-GR" smtClean="0"/>
              <a:pPr/>
              <a:t>15/5/2014</a:t>
            </a:fld>
            <a:endParaRPr lang="el-G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l-G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F489392-DC83-442D-A0E1-30924008DAF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FAEC344-1E63-4E15-B3EC-773F4310DBC7}" type="datetimeFigureOut">
              <a:rPr lang="el-GR" smtClean="0"/>
              <a:pPr/>
              <a:t>15/5/2014</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F489392-DC83-442D-A0E1-30924008DAFD}"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FAEC344-1E63-4E15-B3EC-773F4310DBC7}" type="datetimeFigureOut">
              <a:rPr lang="el-GR" smtClean="0"/>
              <a:pPr/>
              <a:t>15/5/2014</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F489392-DC83-442D-A0E1-30924008DAF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 Θέση κειμένου"/>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1" name="10 - Θέση ημερομηνίας"/>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FAEC344-1E63-4E15-B3EC-773F4310DBC7}" type="datetimeFigureOut">
              <a:rPr lang="el-GR" smtClean="0"/>
              <a:pPr/>
              <a:t>15/5/2014</a:t>
            </a:fld>
            <a:endParaRPr lang="el-GR"/>
          </a:p>
        </p:txBody>
      </p:sp>
      <p:sp>
        <p:nvSpPr>
          <p:cNvPr id="28" name="27 - Θέση υποσέλιδου"/>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l-GR"/>
          </a:p>
        </p:txBody>
      </p:sp>
      <p:sp>
        <p:nvSpPr>
          <p:cNvPr id="5" name="4 - Θέση αριθμού διαφάνειας"/>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F489392-DC83-442D-A0E1-30924008DAFD}" type="slidenum">
              <a:rPr lang="el-GR" smtClean="0"/>
              <a:pPr/>
              <a:t>‹#›</a:t>
            </a:fld>
            <a:endParaRPr lang="el-GR"/>
          </a:p>
        </p:txBody>
      </p:sp>
      <p:sp>
        <p:nvSpPr>
          <p:cNvPr id="10" name="9 - Θέση τίτλου"/>
          <p:cNvSpPr>
            <a:spLocks noGrp="1"/>
          </p:cNvSpPr>
          <p:nvPr>
            <p:ph type="title"/>
          </p:nvPr>
        </p:nvSpPr>
        <p:spPr>
          <a:xfrm>
            <a:off x="304800" y="457200"/>
            <a:ext cx="8686800" cy="8382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9" name="8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Ευθεία γραμμή σύνδεσης"/>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 Ορθογώνιο"/>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Ορθογώνιο"/>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Ορθογώνιο"/>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Ορθογώνιο"/>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Ορθογώνιο"/>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 Ορθογώνιο"/>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 Ορθογώνιο"/>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 Ορθογώνιο"/>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 Ορθογώνιο"/>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 Θέση τίτλου"/>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5FAEC344-1E63-4E15-B3EC-773F4310DBC7}" type="datetimeFigureOut">
              <a:rPr lang="el-GR" smtClean="0"/>
              <a:pPr/>
              <a:t>15/5/2014</a:t>
            </a:fld>
            <a:endParaRPr lang="el-GR"/>
          </a:p>
        </p:txBody>
      </p:sp>
      <p:sp>
        <p:nvSpPr>
          <p:cNvPr id="3" name="2 - Θέση υποσέλιδου"/>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l-GR"/>
          </a:p>
        </p:txBody>
      </p:sp>
      <p:sp>
        <p:nvSpPr>
          <p:cNvPr id="23" name="22 - Θέση αριθμού διαφάνειας"/>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AF489392-DC83-442D-A0E1-30924008DAF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FAEC344-1E63-4E15-B3EC-773F4310DBC7}" type="datetimeFigureOut">
              <a:rPr lang="el-GR" smtClean="0"/>
              <a:pPr/>
              <a:t>15/5/2014</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F489392-DC83-442D-A0E1-30924008DAFD}"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Ορθογώνιο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Ορθογώνιο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Θέση τίτλου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4" name="Θέση ημερομηνίας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FAEC344-1E63-4E15-B3EC-773F4310DBC7}" type="datetimeFigureOut">
              <a:rPr lang="el-GR" smtClean="0"/>
              <a:pPr/>
              <a:t>15/5/2014</a:t>
            </a:fld>
            <a:endParaRPr lang="el-GR"/>
          </a:p>
        </p:txBody>
      </p:sp>
      <p:sp>
        <p:nvSpPr>
          <p:cNvPr id="5" name="Θέση υποσέλιδου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l-GR"/>
          </a:p>
        </p:txBody>
      </p:sp>
      <p:sp>
        <p:nvSpPr>
          <p:cNvPr id="6" name="Θέση αριθμού διαφάνειας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AF489392-DC83-442D-A0E1-30924008DAF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5FAEC344-1E63-4E15-B3EC-773F4310DBC7}" type="datetimeFigureOut">
              <a:rPr lang="el-GR" smtClean="0"/>
              <a:pPr/>
              <a:t>15/5/2014</a:t>
            </a:fld>
            <a:endParaRPr lang="el-G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l-G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AF489392-DC83-442D-A0E1-30924008DAF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3" Type="http://schemas.openxmlformats.org/officeDocument/2006/relationships/hyperlink" Target="http://elpidablog.blogspot.gr/" TargetMode="External"/><Relationship Id="rId2" Type="http://schemas.openxmlformats.org/officeDocument/2006/relationships/hyperlink" Target="http://4gym-ptolem.koz.sch.gr/" TargetMode="External"/><Relationship Id="rId1" Type="http://schemas.openxmlformats.org/officeDocument/2006/relationships/slideLayout" Target="../slideLayouts/slideLayout6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14348" y="1000108"/>
            <a:ext cx="7772400" cy="1470025"/>
          </a:xfrm>
        </p:spPr>
        <p:txBody>
          <a:bodyPr>
            <a:noAutofit/>
          </a:bodyPr>
          <a:lstStyle/>
          <a:p>
            <a:r>
              <a:rPr lang="el-GR" sz="3600" b="1" u="sng" dirty="0" smtClean="0">
                <a:solidFill>
                  <a:schemeClr val="tx2">
                    <a:lumMod val="60000"/>
                    <a:lumOff val="40000"/>
                  </a:schemeClr>
                </a:solidFill>
              </a:rPr>
              <a:t>Ερευνητική εργασία Β’ Λυκείου του Πρότυπου Πειραματικού Λυκείου Μυτιλήνης </a:t>
            </a:r>
            <a:endParaRPr lang="el-GR" sz="3600" b="1" u="sng" dirty="0">
              <a:solidFill>
                <a:schemeClr val="tx2">
                  <a:lumMod val="60000"/>
                  <a:lumOff val="40000"/>
                </a:schemeClr>
              </a:solidFill>
            </a:endParaRPr>
          </a:p>
        </p:txBody>
      </p:sp>
      <p:sp>
        <p:nvSpPr>
          <p:cNvPr id="3" name="2 - Υπότιτλος"/>
          <p:cNvSpPr>
            <a:spLocks noGrp="1"/>
          </p:cNvSpPr>
          <p:nvPr>
            <p:ph type="subTitle" idx="1"/>
          </p:nvPr>
        </p:nvSpPr>
        <p:spPr>
          <a:xfrm>
            <a:off x="1071538" y="2643182"/>
            <a:ext cx="6400800" cy="1752600"/>
          </a:xfrm>
        </p:spPr>
        <p:txBody>
          <a:bodyPr>
            <a:normAutofit/>
          </a:bodyPr>
          <a:lstStyle/>
          <a:p>
            <a:pPr algn="ctr"/>
            <a:r>
              <a:rPr lang="el-GR" sz="3600" b="1" i="1" u="sng" dirty="0" smtClean="0">
                <a:solidFill>
                  <a:srgbClr val="FFC000"/>
                </a:solidFill>
                <a:latin typeface="Arial" pitchFamily="34" charset="0"/>
                <a:cs typeface="Arial" pitchFamily="34" charset="0"/>
              </a:rPr>
              <a:t>Τρόποι αντιμετώπισης της εγκληματικότητας</a:t>
            </a:r>
            <a:endParaRPr lang="el-GR" sz="3600" b="1" i="1" u="sng" dirty="0">
              <a:solidFill>
                <a:srgbClr val="FFC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ομάδα μας</a:t>
            </a:r>
            <a:endParaRPr lang="el-GR" dirty="0"/>
          </a:p>
        </p:txBody>
      </p:sp>
      <p:sp>
        <p:nvSpPr>
          <p:cNvPr id="3" name="2 - Θέση περιεχομένου"/>
          <p:cNvSpPr>
            <a:spLocks noGrp="1"/>
          </p:cNvSpPr>
          <p:nvPr>
            <p:ph sz="quarter" idx="1"/>
          </p:nvPr>
        </p:nvSpPr>
        <p:spPr/>
        <p:txBody>
          <a:bodyPr/>
          <a:lstStyle/>
          <a:p>
            <a:r>
              <a:rPr lang="el-GR" dirty="0" smtClean="0"/>
              <a:t>Ραφαήλ Βρουλιώτης</a:t>
            </a:r>
          </a:p>
          <a:p>
            <a:r>
              <a:rPr lang="el-GR" dirty="0" smtClean="0"/>
              <a:t>Στρατής Βούλγαρης </a:t>
            </a:r>
          </a:p>
          <a:p>
            <a:r>
              <a:rPr lang="el-GR" dirty="0" smtClean="0"/>
              <a:t>Λίτσα Πουργιάζου</a:t>
            </a:r>
          </a:p>
          <a:p>
            <a:r>
              <a:rPr lang="el-GR" dirty="0" smtClean="0"/>
              <a:t>Εύα Παπαδομανωλάκη  </a:t>
            </a: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algn="ctr"/>
            <a:r>
              <a:rPr lang="el-GR" b="1" u="sng" dirty="0" smtClean="0"/>
              <a:t>ΤΕΛΟΣ ΠΑΡΟΥΣΙΑΣΗΣ ΕΥΧΑΡΙΣΤΟΥΜΕ ΓΙΑ ΤΗΝ ΠΡΟΣΟΧΗ ΣΑΣ</a:t>
            </a:r>
            <a:endParaRPr lang="el-GR" b="1" u="sng" dirty="0"/>
          </a:p>
        </p:txBody>
      </p:sp>
    </p:spTree>
    <p:extLst>
      <p:ext uri="{BB962C8B-B14F-4D97-AF65-F5344CB8AC3E}">
        <p14:creationId xmlns:p14="http://schemas.microsoft.com/office/powerpoint/2010/main" val="10078812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FF200"/>
            </a:gs>
            <a:gs pos="45000">
              <a:srgbClr val="FF7A00"/>
            </a:gs>
            <a:gs pos="70000">
              <a:srgbClr val="FF0300"/>
            </a:gs>
            <a:gs pos="100000">
              <a:srgbClr val="4D0808"/>
            </a:gs>
          </a:gsLst>
          <a:lin ang="2700000" scaled="0"/>
          <a:tileRect/>
        </a:gradFill>
        <a:effectLst/>
      </p:bgPr>
    </p:bg>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285720" y="785794"/>
            <a:ext cx="8503920" cy="4572000"/>
          </a:xfrm>
        </p:spPr>
        <p:txBody>
          <a:bodyPr/>
          <a:lstStyle/>
          <a:p>
            <a:r>
              <a:rPr lang="el-GR" sz="3200" dirty="0" smtClean="0"/>
              <a:t>Η Εγκληματικότητα όπως και κάθε άλλο φαινόμενο κοινωνικής παθογένειας έχει και αυτό τους τρόπους αντιμετώπισής του. Αυτοί οι τρόποι χωρίζονται σε τρία επίπεδα </a:t>
            </a:r>
          </a:p>
          <a:p>
            <a:r>
              <a:rPr lang="el-GR" sz="3200" dirty="0" smtClean="0"/>
              <a:t>Το Πρώτο</a:t>
            </a:r>
          </a:p>
          <a:p>
            <a:r>
              <a:rPr lang="el-GR" sz="3200" dirty="0" smtClean="0"/>
              <a:t>Το Δεύτερο </a:t>
            </a:r>
          </a:p>
          <a:p>
            <a:r>
              <a:rPr lang="el-GR" sz="3200" dirty="0" smtClean="0"/>
              <a:t>Το Τρίτο</a:t>
            </a:r>
            <a:endParaRPr lang="el-GR" sz="3200" dirty="0"/>
          </a:p>
        </p:txBody>
      </p:sp>
      <p:pic>
        <p:nvPicPr>
          <p:cNvPr id="4" name="3 - Εικόνα" descr="αρχείο λήψης.jpg"/>
          <p:cNvPicPr>
            <a:picLocks noChangeAspect="1"/>
          </p:cNvPicPr>
          <p:nvPr/>
        </p:nvPicPr>
        <p:blipFill>
          <a:blip r:embed="rId2"/>
          <a:stretch>
            <a:fillRect/>
          </a:stretch>
        </p:blipFill>
        <p:spPr>
          <a:xfrm>
            <a:off x="3143240" y="3071810"/>
            <a:ext cx="4572032" cy="342461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0034" y="2148840"/>
            <a:ext cx="8229600" cy="4709160"/>
          </a:xfrm>
        </p:spPr>
        <p:txBody>
          <a:bodyPr>
            <a:normAutofit/>
          </a:bodyPr>
          <a:lstStyle/>
          <a:p>
            <a:endParaRPr lang="en-US" sz="3200" dirty="0" smtClean="0">
              <a:latin typeface="Bookman Old Style" pitchFamily="18" charset="0"/>
            </a:endParaRPr>
          </a:p>
          <a:p>
            <a:r>
              <a:rPr lang="el-GR" sz="3200" dirty="0" smtClean="0">
                <a:latin typeface="Bookman Old Style" pitchFamily="18" charset="0"/>
              </a:rPr>
              <a:t>Το πρώτο επίπεδο είναι οι δράσεις που αναλαμβάνει η πολιτεία και η κοινωνία πριν από την τέλεση μιας αποκλίνουσας τάξης.  Το επίπεδο αυτό είναι γνωστό και ως πρόληψη</a:t>
            </a:r>
            <a:endParaRPr lang="el-GR" sz="3200" dirty="0">
              <a:latin typeface="Bookman Old Style" pitchFamily="18" charset="0"/>
            </a:endParaRPr>
          </a:p>
        </p:txBody>
      </p:sp>
      <p:pic>
        <p:nvPicPr>
          <p:cNvPr id="5" name="4 - Εικόνα" descr="αρχείο λήψης (2).jpg"/>
          <p:cNvPicPr>
            <a:picLocks noChangeAspect="1"/>
          </p:cNvPicPr>
          <p:nvPr/>
        </p:nvPicPr>
        <p:blipFill>
          <a:blip r:embed="rId2"/>
          <a:stretch>
            <a:fillRect/>
          </a:stretch>
        </p:blipFill>
        <p:spPr>
          <a:xfrm>
            <a:off x="3286116" y="285728"/>
            <a:ext cx="1928826" cy="2405069"/>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0034" y="2714620"/>
            <a:ext cx="8229600" cy="4709160"/>
          </a:xfrm>
        </p:spPr>
        <p:txBody>
          <a:bodyPr>
            <a:normAutofit/>
          </a:bodyPr>
          <a:lstStyle/>
          <a:p>
            <a:r>
              <a:rPr lang="el-GR" sz="3200" dirty="0" smtClean="0">
                <a:latin typeface="Bookman Old Style" pitchFamily="18" charset="0"/>
              </a:rPr>
              <a:t>Το δεύτερο επίπεδο είναι οι δράσεις του κοινωνικού ελέγχου μετά την τέλεση του εγκλήματος, δηλαδή η επιβολή των ποινών στους παραβάτες. Σε αυτό το επίπεδο ομιλούμε για καταστολή</a:t>
            </a:r>
            <a:endParaRPr lang="el-GR" sz="3200" dirty="0">
              <a:latin typeface="Bookman Old Style" pitchFamily="18" charset="0"/>
            </a:endParaRPr>
          </a:p>
        </p:txBody>
      </p:sp>
      <p:pic>
        <p:nvPicPr>
          <p:cNvPr id="4" name="3 - Εικόνα" descr="αρχείο λήψης (1).jpg"/>
          <p:cNvPicPr>
            <a:picLocks noChangeAspect="1"/>
          </p:cNvPicPr>
          <p:nvPr/>
        </p:nvPicPr>
        <p:blipFill>
          <a:blip r:embed="rId2"/>
          <a:stretch>
            <a:fillRect/>
          </a:stretch>
        </p:blipFill>
        <p:spPr>
          <a:xfrm>
            <a:off x="3286116" y="285728"/>
            <a:ext cx="2286016" cy="226995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2148840"/>
            <a:ext cx="8229600" cy="4709160"/>
          </a:xfrm>
        </p:spPr>
        <p:txBody>
          <a:bodyPr>
            <a:normAutofit/>
          </a:bodyPr>
          <a:lstStyle/>
          <a:p>
            <a:r>
              <a:rPr lang="el-GR" sz="3200" dirty="0" smtClean="0">
                <a:latin typeface="Bookman Old Style" pitchFamily="18" charset="0"/>
              </a:rPr>
              <a:t>Στο τρίτο επίπεδο βρίσκονται οι δράσεις στις οποίες προβαίνει η κοινωνία για άτομα τα οποία έχουν ήδη τιμωρηθεί  για μια εγκληματική συμπεριφορά, με σκοπό να αποτραπεί η τυχόν επανάληψη αυτής της συμπεριφοράς. Σ’ αυτή την περίπτωση μιλάμε για κοινωνική επανένταξη πρώην φυλακισμένων ατόμων </a:t>
            </a:r>
            <a:endParaRPr lang="el-GR" sz="3200" dirty="0">
              <a:latin typeface="Bookman Old Style" pitchFamily="18" charset="0"/>
            </a:endParaRPr>
          </a:p>
        </p:txBody>
      </p:sp>
      <p:pic>
        <p:nvPicPr>
          <p:cNvPr id="4" name="3 - Εικόνα" descr="αρχείο λήψης (3).jpg"/>
          <p:cNvPicPr>
            <a:picLocks noChangeAspect="1"/>
          </p:cNvPicPr>
          <p:nvPr/>
        </p:nvPicPr>
        <p:blipFill>
          <a:blip r:embed="rId2"/>
          <a:stretch>
            <a:fillRect/>
          </a:stretch>
        </p:blipFill>
        <p:spPr>
          <a:xfrm>
            <a:off x="3286116" y="192123"/>
            <a:ext cx="2357454" cy="1950969"/>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14290"/>
            <a:ext cx="8686800" cy="838200"/>
          </a:xfrm>
        </p:spPr>
        <p:txBody>
          <a:bodyPr>
            <a:normAutofit fontScale="90000"/>
          </a:bodyPr>
          <a:lstStyle/>
          <a:p>
            <a:r>
              <a:rPr lang="el-GR" dirty="0" smtClean="0"/>
              <a:t>Όλα τα παραπάνω βέβαια συνοψίζονται </a:t>
            </a:r>
            <a:r>
              <a:rPr lang="el-GR" dirty="0" err="1" smtClean="0"/>
              <a:t>ωΣ</a:t>
            </a:r>
            <a:r>
              <a:rPr lang="el-GR" dirty="0" smtClean="0"/>
              <a:t> εξήΣ: </a:t>
            </a:r>
            <a:endParaRPr lang="el-GR" dirty="0"/>
          </a:p>
        </p:txBody>
      </p:sp>
      <p:sp>
        <p:nvSpPr>
          <p:cNvPr id="3" name="2 - Θέση περιεχομένου"/>
          <p:cNvSpPr>
            <a:spLocks noGrp="1"/>
          </p:cNvSpPr>
          <p:nvPr>
            <p:ph idx="1"/>
          </p:nvPr>
        </p:nvSpPr>
        <p:spPr>
          <a:xfrm>
            <a:off x="928662" y="1071546"/>
            <a:ext cx="6572296" cy="3857652"/>
          </a:xfrm>
        </p:spPr>
        <p:txBody>
          <a:bodyPr>
            <a:normAutofit fontScale="77500" lnSpcReduction="20000"/>
          </a:bodyPr>
          <a:lstStyle/>
          <a:p>
            <a:pPr lvl="0"/>
            <a:r>
              <a:rPr lang="el-GR" dirty="0" smtClean="0"/>
              <a:t> Ο επαναπροσδιορισμός του ρόλου και της λειτουργίας της Ελληνικής Αστυνομίας ως κατεξοχήν φορέα παροχής ασφάλειας.</a:t>
            </a:r>
          </a:p>
          <a:p>
            <a:pPr lvl="0"/>
            <a:r>
              <a:rPr lang="el-GR" dirty="0" smtClean="0"/>
              <a:t>Η μεταρρύθμιση στη δομή και την οργάνωση του Σώματος.</a:t>
            </a:r>
          </a:p>
          <a:p>
            <a:pPr lvl="0"/>
            <a:r>
              <a:rPr lang="el-GR" dirty="0" smtClean="0"/>
              <a:t> Η αποκατάσταση της σχέσης εμπιστοσύνης και συνεργασίας των πολιτών με τους θεσμικούς φορείς ελέγχου του εγκλήματος .</a:t>
            </a:r>
          </a:p>
          <a:p>
            <a:pPr lvl="0"/>
            <a:r>
              <a:rPr lang="el-GR" dirty="0" smtClean="0"/>
              <a:t>Η ποσοτική και ποιοτική καταγραφή της εγκληματικότητας στις πραγματικές της διαστάσεις .</a:t>
            </a:r>
            <a:endParaRPr lang="el-GR" dirty="0"/>
          </a:p>
        </p:txBody>
      </p:sp>
      <p:pic>
        <p:nvPicPr>
          <p:cNvPr id="4" name="3 - Εικόνα" descr="images (1).jpg"/>
          <p:cNvPicPr>
            <a:picLocks noChangeAspect="1"/>
          </p:cNvPicPr>
          <p:nvPr/>
        </p:nvPicPr>
        <p:blipFill>
          <a:blip r:embed="rId2"/>
          <a:stretch>
            <a:fillRect/>
          </a:stretch>
        </p:blipFill>
        <p:spPr>
          <a:xfrm>
            <a:off x="3500430" y="4559294"/>
            <a:ext cx="2571768" cy="2298706"/>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42910" y="428604"/>
            <a:ext cx="8229600" cy="1143000"/>
          </a:xfrm>
        </p:spPr>
        <p:txBody>
          <a:bodyPr>
            <a:noAutofit/>
          </a:bodyPr>
          <a:lstStyle/>
          <a:p>
            <a:r>
              <a:rPr lang="el-GR" sz="2800" dirty="0" smtClean="0">
                <a:solidFill>
                  <a:schemeClr val="tx2">
                    <a:lumMod val="75000"/>
                  </a:schemeClr>
                </a:solidFill>
              </a:rPr>
              <a:t>Για να επιτευχθούν αυτά όμως πρέπει και η πολιτεία, όπως προαναφέρθηκε, να συμβάλει </a:t>
            </a:r>
            <a:r>
              <a:rPr lang="el-GR" sz="2800" dirty="0" smtClean="0">
                <a:solidFill>
                  <a:schemeClr val="tx2">
                    <a:lumMod val="75000"/>
                  </a:schemeClr>
                </a:solidFill>
              </a:rPr>
              <a:t>στην αντιμετώπιση </a:t>
            </a:r>
            <a:r>
              <a:rPr lang="el-GR" sz="2800" dirty="0" smtClean="0">
                <a:solidFill>
                  <a:schemeClr val="tx2">
                    <a:lumMod val="75000"/>
                  </a:schemeClr>
                </a:solidFill>
              </a:rPr>
              <a:t>του προβλήματος:</a:t>
            </a:r>
            <a:endParaRPr lang="el-GR" sz="2800" dirty="0">
              <a:solidFill>
                <a:schemeClr val="tx2">
                  <a:lumMod val="75000"/>
                </a:schemeClr>
              </a:solidFill>
            </a:endParaRPr>
          </a:p>
        </p:txBody>
      </p:sp>
      <p:sp>
        <p:nvSpPr>
          <p:cNvPr id="3" name="2 - Θέση περιεχομένου"/>
          <p:cNvSpPr>
            <a:spLocks noGrp="1"/>
          </p:cNvSpPr>
          <p:nvPr>
            <p:ph idx="1"/>
          </p:nvPr>
        </p:nvSpPr>
        <p:spPr>
          <a:xfrm>
            <a:off x="857224" y="1714488"/>
            <a:ext cx="7498080" cy="4800600"/>
          </a:xfrm>
        </p:spPr>
        <p:txBody>
          <a:bodyPr>
            <a:normAutofit fontScale="70000" lnSpcReduction="20000"/>
          </a:bodyPr>
          <a:lstStyle/>
          <a:p>
            <a:pPr lvl="0"/>
            <a:r>
              <a:rPr lang="el-GR" dirty="0" smtClean="0"/>
              <a:t>Η προσαρμογή των διεθνών προτύπων στις ανάγκες και τις ιδιαιτερότητες της Ελληνικής περίπτωσης .</a:t>
            </a:r>
          </a:p>
          <a:p>
            <a:pPr lvl="0"/>
            <a:r>
              <a:rPr lang="el-GR" dirty="0" smtClean="0"/>
              <a:t>Η αλλαγή της νομοθεσίας αναφορικά με τη χρήση των όπλων από τους αστυνομικούς, </a:t>
            </a:r>
          </a:p>
          <a:p>
            <a:pPr lvl="0"/>
            <a:r>
              <a:rPr lang="el-GR" dirty="0" smtClean="0"/>
              <a:t>Η δημιουργία ειδικών ομάδων  δίωξης με εξειδίκευση σε ιδιαίτερα εγκλήματα.</a:t>
            </a:r>
          </a:p>
          <a:p>
            <a:pPr lvl="0"/>
            <a:r>
              <a:rPr lang="el-GR" dirty="0" smtClean="0"/>
              <a:t>Η ενίσχυση των πεζών αστυνομικών περιπολιών.</a:t>
            </a:r>
          </a:p>
          <a:p>
            <a:pPr lvl="0"/>
            <a:r>
              <a:rPr lang="el-GR" dirty="0" smtClean="0"/>
              <a:t>Η πρόσληψη επιστημονικού προσωπικού.</a:t>
            </a:r>
          </a:p>
          <a:p>
            <a:pPr lvl="0"/>
            <a:r>
              <a:rPr lang="el-GR" dirty="0" smtClean="0"/>
              <a:t>Η ορθολογική κατανομή του έμψυχου δυναμικού στην Ελληνική Επικράτεια με βάση τις ανάγκες της κάθε περιοχής για αστυνόμευση. </a:t>
            </a:r>
          </a:p>
          <a:p>
            <a:pPr lvl="0"/>
            <a:r>
              <a:rPr lang="el-GR" dirty="0" smtClean="0"/>
              <a:t>Η ανανέωση και ο εκσυγχρονισμός της υλικοτεχνικής υποδομής,</a:t>
            </a:r>
          </a:p>
          <a:p>
            <a:pPr lvl="0"/>
            <a:r>
              <a:rPr lang="el-GR" dirty="0" smtClean="0"/>
              <a:t> Η ενημέρωση του προσωπικού στις νέες τεχνολογίες και τις σύγχρονες κατευθύνσεις της αντεγκληματικής πολιτικής.</a:t>
            </a:r>
          </a:p>
          <a:p>
            <a:pPr lvl="0"/>
            <a:r>
              <a:rPr lang="el-GR" dirty="0" smtClean="0"/>
              <a:t> Η ενδυνάμωση της συνεργασίας των σωμάτων δίωξης του εγκλήματος.</a:t>
            </a:r>
          </a:p>
          <a:p>
            <a:pPr lvl="0"/>
            <a:r>
              <a:rPr lang="el-GR" dirty="0" smtClean="0"/>
              <a:t>Η δημιουργία κοινού θαλάμου επιχειρήσεων και συντονιστικού οργάνου διαχείρισης κρίσεων.</a:t>
            </a:r>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642918"/>
            <a:ext cx="8229600" cy="1143000"/>
          </a:xfrm>
        </p:spPr>
        <p:txBody>
          <a:bodyPr>
            <a:normAutofit fontScale="90000"/>
          </a:bodyPr>
          <a:lstStyle/>
          <a:p>
            <a:r>
              <a:rPr lang="el-GR" sz="2000" dirty="0" smtClean="0"/>
              <a:t>Τελικά, σε περίπτωση που αυτά επιτευχθούν θα υπάρξει  μια αρκετά </a:t>
            </a:r>
            <a:r>
              <a:rPr lang="el-GR" sz="2000" dirty="0" smtClean="0"/>
              <a:t>επιτυχημένη </a:t>
            </a:r>
            <a:r>
              <a:rPr lang="el-GR" sz="2000" dirty="0" smtClean="0"/>
              <a:t>αντιμετώπιση του προβλήματος. Όμως  μην ξεχνάμε ότι </a:t>
            </a:r>
            <a:r>
              <a:rPr lang="el-GR" sz="2000" dirty="0" smtClean="0"/>
              <a:t>προκειμένου </a:t>
            </a:r>
            <a:r>
              <a:rPr lang="el-GR" sz="2000" dirty="0" smtClean="0"/>
              <a:t>να προληφθεί μια μελλοντική έξαρση της εγκληματικότητας στη χώρα μας θα πρέπει -μεταξύ των άλλων- να μειωθεί η ανεργία, να αυξηθεί το βιοτικό και το εκπαιδευτικό επίπεδο των πολιτών, να αναβαθμισθεί το κοινωνικό κράτος, να δοθούν ευκαιρίες στους νέους ανθρώπους και να διασφαλισθούν τα μέσα για την επίτευξή τους, να μειωθεί το άνοιγμα της ψαλίδας μεταξύ πλουσίων και φτωχών, να ενσωματωθούν οι μειονοτικές ομάδες του πληθυσμού. Πρέπει, δηλαδή, να καταβληθεί κάθε δυνατή προσπάθεια προκειμένου να εκλείψουν οι παράγοντες παθογένειας που ενδημούν στις σύγχρονες κοινωνίες.</a:t>
            </a:r>
            <a:r>
              <a:rPr lang="el-GR" dirty="0" smtClean="0"/>
              <a:t/>
            </a:r>
            <a:br>
              <a:rPr lang="el-GR" dirty="0" smtClean="0"/>
            </a:br>
            <a:endParaRPr lang="el-GR" dirty="0"/>
          </a:p>
        </p:txBody>
      </p:sp>
      <p:pic>
        <p:nvPicPr>
          <p:cNvPr id="4" name="3 - Θέση περιεχομένου" descr="egklimatikotita.gif"/>
          <p:cNvPicPr>
            <a:picLocks noGrp="1" noChangeAspect="1"/>
          </p:cNvPicPr>
          <p:nvPr>
            <p:ph idx="1"/>
          </p:nvPr>
        </p:nvPicPr>
        <p:blipFill>
          <a:blip r:embed="rId2" cstate="print"/>
          <a:stretch>
            <a:fillRect/>
          </a:stretch>
        </p:blipFill>
        <p:spPr>
          <a:xfrm>
            <a:off x="3214678" y="3786190"/>
            <a:ext cx="2745794" cy="2704607"/>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Βιβλιογραφία </a:t>
            </a:r>
            <a:endParaRPr lang="el-GR" dirty="0"/>
          </a:p>
        </p:txBody>
      </p:sp>
      <p:sp>
        <p:nvSpPr>
          <p:cNvPr id="3" name="2 - Θέση περιεχομένου"/>
          <p:cNvSpPr>
            <a:spLocks noGrp="1"/>
          </p:cNvSpPr>
          <p:nvPr>
            <p:ph idx="1"/>
          </p:nvPr>
        </p:nvSpPr>
        <p:spPr/>
        <p:txBody>
          <a:bodyPr/>
          <a:lstStyle/>
          <a:p>
            <a:r>
              <a:rPr lang="el-GR" dirty="0" smtClean="0"/>
              <a:t>Ιστοσελίδες:</a:t>
            </a:r>
          </a:p>
          <a:p>
            <a:pPr>
              <a:buFont typeface="+mj-lt"/>
              <a:buAutoNum type="arabicPeriod"/>
            </a:pPr>
            <a:r>
              <a:rPr lang="en-US" sz="2000" dirty="0" smtClean="0">
                <a:hlinkClick r:id="rId2"/>
              </a:rPr>
              <a:t>http://4gym-ptolem.koz.sch.gr</a:t>
            </a:r>
            <a:r>
              <a:rPr lang="el-GR" sz="2000" dirty="0" smtClean="0"/>
              <a:t> </a:t>
            </a:r>
          </a:p>
          <a:p>
            <a:pPr>
              <a:buFont typeface="+mj-lt"/>
              <a:buAutoNum type="arabicPeriod"/>
            </a:pPr>
            <a:r>
              <a:rPr lang="en-US" sz="2000" dirty="0" smtClean="0">
                <a:hlinkClick r:id="rId3"/>
              </a:rPr>
              <a:t>http://elpidablog.blogspot.gr</a:t>
            </a:r>
            <a:r>
              <a:rPr lang="el-GR" sz="2000" dirty="0" smtClean="0"/>
              <a:t> </a:t>
            </a:r>
          </a:p>
          <a:p>
            <a:r>
              <a:rPr lang="el-GR" dirty="0" smtClean="0"/>
              <a:t>Βιβλία:</a:t>
            </a:r>
          </a:p>
          <a:p>
            <a:pPr>
              <a:buNone/>
            </a:pPr>
            <a:r>
              <a:rPr lang="el-GR" dirty="0" smtClean="0"/>
              <a:t>	Κοινωνιολογία Γ’ Λυκείου</a:t>
            </a:r>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1" Type="http://schemas.openxmlformats.org/officeDocument/2006/relationships/image" Target="../media/image5.jpeg"/></Relationships>
</file>

<file path=ppt/theme/_rels/them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theme/_rels/theme5.xml.rels><?xml version="1.0" encoding="UTF-8" standalone="yes"?>
<Relationships xmlns="http://schemas.openxmlformats.org/package/2006/relationships"><Relationship Id="rId1" Type="http://schemas.openxmlformats.org/officeDocument/2006/relationships/image" Target="../media/image8.jpeg"/></Relationships>
</file>

<file path=ppt/theme/_rels/theme6.xml.rels><?xml version="1.0" encoding="UTF-8" standalone="yes"?>
<Relationships xmlns="http://schemas.openxmlformats.org/package/2006/relationships"><Relationship Id="rId1" Type="http://schemas.openxmlformats.org/officeDocument/2006/relationships/image" Target="../media/image9.jpeg"/></Relationships>
</file>

<file path=ppt/theme/_rels/theme7.xml.rels><?xml version="1.0" encoding="UTF-8" standalone="yes"?>
<Relationships xmlns="http://schemas.openxmlformats.org/package/2006/relationships"><Relationship Id="rId1" Type="http://schemas.openxmlformats.org/officeDocument/2006/relationships/image" Target="../media/image10.jpeg"/></Relationships>
</file>

<file path=ppt/theme/_rels/them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image" Target="../media/image11.jpeg"/></Relationships>
</file>

<file path=ppt/theme/theme1.xml><?xml version="1.0" encoding="utf-8"?>
<a:theme xmlns:a="http://schemas.openxmlformats.org/drawingml/2006/main" name="Διάμεσος">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4.xml><?xml version="1.0" encoding="utf-8"?>
<a:theme xmlns:a="http://schemas.openxmlformats.org/drawingml/2006/main" name="Διαστημικό">
  <a:themeElements>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Διαστημικό">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αστημικό">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5.xml><?xml version="1.0" encoding="utf-8"?>
<a:theme xmlns:a="http://schemas.openxmlformats.org/drawingml/2006/main" name="Μετρό">
  <a:themeElements>
    <a:clrScheme name="Μετρό">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Μετρό">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Μετρό">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6.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7.xml><?xml version="1.0" encoding="utf-8"?>
<a:theme xmlns:a="http://schemas.openxmlformats.org/drawingml/2006/main" name="1_Λειτουργική μονάδα">
  <a:themeElements>
    <a:clrScheme name="Λειτουργική μονάδα">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Λειτουργική μονάδα">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Λειτουργική μονάδ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8.xml><?xml version="1.0" encoding="utf-8"?>
<a:theme xmlns:a="http://schemas.openxmlformats.org/drawingml/2006/main" name="Εξώφυλλο">
  <a:themeElements>
    <a:clrScheme name="Εξώφυλλο">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Εξώφυλλο">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Εξώφυλλο">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103</TotalTime>
  <Words>415</Words>
  <Application>Microsoft Office PowerPoint</Application>
  <PresentationFormat>Προβολή στην οθόνη (4:3)</PresentationFormat>
  <Paragraphs>39</Paragraphs>
  <Slides>11</Slides>
  <Notes>0</Notes>
  <HiddenSlides>0</HiddenSlides>
  <MMClips>0</MMClips>
  <ScaleCrop>false</ScaleCrop>
  <HeadingPairs>
    <vt:vector size="4" baseType="variant">
      <vt:variant>
        <vt:lpstr>Θέμα</vt:lpstr>
      </vt:variant>
      <vt:variant>
        <vt:i4>8</vt:i4>
      </vt:variant>
      <vt:variant>
        <vt:lpstr>Τίτλοι διαφανειών</vt:lpstr>
      </vt:variant>
      <vt:variant>
        <vt:i4>11</vt:i4>
      </vt:variant>
    </vt:vector>
  </HeadingPairs>
  <TitlesOfParts>
    <vt:vector size="19" baseType="lpstr">
      <vt:lpstr>Διάμεσος</vt:lpstr>
      <vt:lpstr>Δημοτικός</vt:lpstr>
      <vt:lpstr>Αποκορύφωμα</vt:lpstr>
      <vt:lpstr>Διαστημικό</vt:lpstr>
      <vt:lpstr>Μετρό</vt:lpstr>
      <vt:lpstr>Ροή</vt:lpstr>
      <vt:lpstr>1_Λειτουργική μονάδα</vt:lpstr>
      <vt:lpstr>Εξώφυλλο</vt:lpstr>
      <vt:lpstr>Ερευνητική εργασία Β’ Λυκείου του Πρότυπου Πειραματικού Λυκείου Μυτιλήνης </vt:lpstr>
      <vt:lpstr>Παρουσίαση του PowerPoint</vt:lpstr>
      <vt:lpstr>Παρουσίαση του PowerPoint</vt:lpstr>
      <vt:lpstr>Παρουσίαση του PowerPoint</vt:lpstr>
      <vt:lpstr>Παρουσίαση του PowerPoint</vt:lpstr>
      <vt:lpstr>Όλα τα παραπάνω βέβαια συνοψίζονται ωΣ εξήΣ: </vt:lpstr>
      <vt:lpstr>Για να επιτευχθούν αυτά όμως πρέπει και η πολιτεία, όπως προαναφέρθηκε, να συμβάλει στην αντιμετώπιση του προβλήματος:</vt:lpstr>
      <vt:lpstr>Τελικά, σε περίπτωση που αυτά επιτευχθούν θα υπάρξει  μια αρκετά επιτυχημένη αντιμετώπιση του προβλήματος. Όμως  μην ξεχνάμε ότι προκειμένου να προληφθεί μια μελλοντική έξαρση της εγκληματικότητας στη χώρα μας θα πρέπει -μεταξύ των άλλων- να μειωθεί η ανεργία, να αυξηθεί το βιοτικό και το εκπαιδευτικό επίπεδο των πολιτών, να αναβαθμισθεί το κοινωνικό κράτος, να δοθούν ευκαιρίες στους νέους ανθρώπους και να διασφαλισθούν τα μέσα για την επίτευξή τους, να μειωθεί το άνοιγμα της ψαλίδας μεταξύ πλουσίων και φτωχών, να ενσωματωθούν οι μειονοτικές ομάδες του πληθυσμού. Πρέπει, δηλαδή, να καταβληθεί κάθε δυνατή προσπάθεια προκειμένου να εκλείψουν οι παράγοντες παθογένειας που ενδημούν στις σύγχρονες κοινωνίες. </vt:lpstr>
      <vt:lpstr>Βιβλιογραφία </vt:lpstr>
      <vt:lpstr>Η ομάδα μας</vt:lpstr>
      <vt:lpstr>Παρουσίαση του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Ερευνητική εργασία Β’ Λυκείου του Πρότυπου Πειραματικού Λυκείου Μυτιλήνης </dc:title>
  <dc:creator>user</dc:creator>
  <cp:lastModifiedBy>FREE</cp:lastModifiedBy>
  <cp:revision>14</cp:revision>
  <dcterms:created xsi:type="dcterms:W3CDTF">2014-03-09T12:26:20Z</dcterms:created>
  <dcterms:modified xsi:type="dcterms:W3CDTF">2014-05-15T06:06:40Z</dcterms:modified>
</cp:coreProperties>
</file>