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Lst>
  <p:sldSz cx="18288000" cy="10287000"/>
  <p:notesSz cx="6858000" cy="9144000"/>
  <p:embeddedFontLst>
    <p:embeddedFont>
      <p:font typeface="Brice SemiExpanded" panose="020B0604020202020204" charset="0"/>
      <p:regular r:id="rId11"/>
    </p:embeddedFont>
    <p:embeddedFont>
      <p:font typeface="Brice SemiExpanded Heavy"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3" d="100"/>
          <a:sy n="33" d="100"/>
        </p:scale>
        <p:origin x="48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jp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B562"/>
        </a:solidFill>
        <a:effectLst/>
      </p:bgPr>
    </p:bg>
    <p:spTree>
      <p:nvGrpSpPr>
        <p:cNvPr id="1" name=""/>
        <p:cNvGrpSpPr/>
        <p:nvPr/>
      </p:nvGrpSpPr>
      <p:grpSpPr>
        <a:xfrm>
          <a:off x="0" y="0"/>
          <a:ext cx="0" cy="0"/>
          <a:chOff x="0" y="0"/>
          <a:chExt cx="0" cy="0"/>
        </a:xfrm>
      </p:grpSpPr>
      <p:sp>
        <p:nvSpPr>
          <p:cNvPr id="2" name="Freeform 2"/>
          <p:cNvSpPr/>
          <p:nvPr/>
        </p:nvSpPr>
        <p:spPr>
          <a:xfrm rot="-1491972">
            <a:off x="-796775" y="6743700"/>
            <a:ext cx="3650950" cy="4114800"/>
          </a:xfrm>
          <a:custGeom>
            <a:avLst/>
            <a:gdLst/>
            <a:ahLst/>
            <a:cxnLst/>
            <a:rect l="l" t="t" r="r" b="b"/>
            <a:pathLst>
              <a:path w="3650950" h="4114800">
                <a:moveTo>
                  <a:pt x="0" y="0"/>
                </a:moveTo>
                <a:lnTo>
                  <a:pt x="3650950" y="0"/>
                </a:lnTo>
                <a:lnTo>
                  <a:pt x="365095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06753">
            <a:off x="14578680" y="-675433"/>
            <a:ext cx="4825458" cy="4114800"/>
          </a:xfrm>
          <a:custGeom>
            <a:avLst/>
            <a:gdLst/>
            <a:ahLst/>
            <a:cxnLst/>
            <a:rect l="l" t="t" r="r" b="b"/>
            <a:pathLst>
              <a:path w="4825458" h="4114800">
                <a:moveTo>
                  <a:pt x="0" y="0"/>
                </a:moveTo>
                <a:lnTo>
                  <a:pt x="4825459" y="0"/>
                </a:lnTo>
                <a:lnTo>
                  <a:pt x="482545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611696" y="6682187"/>
            <a:ext cx="18210391" cy="1733550"/>
          </a:xfrm>
          <a:prstGeom prst="rect">
            <a:avLst/>
          </a:prstGeom>
        </p:spPr>
        <p:txBody>
          <a:bodyPr lIns="0" tIns="0" rIns="0" bIns="0" rtlCol="0" anchor="t">
            <a:spAutoFit/>
          </a:bodyPr>
          <a:lstStyle/>
          <a:p>
            <a:pPr algn="ctr">
              <a:lnSpc>
                <a:spcPts val="13200"/>
              </a:lnSpc>
              <a:spcBef>
                <a:spcPct val="0"/>
              </a:spcBef>
            </a:pPr>
            <a:r>
              <a:rPr lang="en-US" sz="12000">
                <a:solidFill>
                  <a:srgbClr val="000000"/>
                </a:solidFill>
                <a:latin typeface="Brice SemiExpanded Heavy"/>
              </a:rPr>
              <a:t>Παγκόσμια Ημέρα Γης</a:t>
            </a:r>
          </a:p>
        </p:txBody>
      </p:sp>
      <p:sp>
        <p:nvSpPr>
          <p:cNvPr id="5" name="Freeform 5"/>
          <p:cNvSpPr/>
          <p:nvPr/>
        </p:nvSpPr>
        <p:spPr>
          <a:xfrm>
            <a:off x="6262859" y="0"/>
            <a:ext cx="6259483" cy="6641361"/>
          </a:xfrm>
          <a:custGeom>
            <a:avLst/>
            <a:gdLst/>
            <a:ahLst/>
            <a:cxnLst/>
            <a:rect l="l" t="t" r="r" b="b"/>
            <a:pathLst>
              <a:path w="6259483" h="6641361">
                <a:moveTo>
                  <a:pt x="0" y="0"/>
                </a:moveTo>
                <a:lnTo>
                  <a:pt x="6259484" y="0"/>
                </a:lnTo>
                <a:lnTo>
                  <a:pt x="6259484" y="6641361"/>
                </a:lnTo>
                <a:lnTo>
                  <a:pt x="0" y="6641361"/>
                </a:lnTo>
                <a:lnTo>
                  <a:pt x="0" y="0"/>
                </a:lnTo>
                <a:close/>
              </a:path>
            </a:pathLst>
          </a:custGeom>
          <a:blipFill>
            <a:blip r:embed="rId6"/>
            <a:stretch>
              <a:fillRect/>
            </a:stretch>
          </a:blipFill>
        </p:spPr>
      </p:sp>
      <p:sp>
        <p:nvSpPr>
          <p:cNvPr id="6" name="Freeform 6"/>
          <p:cNvSpPr/>
          <p:nvPr/>
        </p:nvSpPr>
        <p:spPr>
          <a:xfrm>
            <a:off x="4720583" y="583236"/>
            <a:ext cx="1542276" cy="1597461"/>
          </a:xfrm>
          <a:custGeom>
            <a:avLst/>
            <a:gdLst/>
            <a:ahLst/>
            <a:cxnLst/>
            <a:rect l="l" t="t" r="r" b="b"/>
            <a:pathLst>
              <a:path w="1542276" h="1597461">
                <a:moveTo>
                  <a:pt x="0" y="0"/>
                </a:moveTo>
                <a:lnTo>
                  <a:pt x="1542276" y="0"/>
                </a:lnTo>
                <a:lnTo>
                  <a:pt x="1542276" y="1597462"/>
                </a:lnTo>
                <a:lnTo>
                  <a:pt x="0" y="15974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1028700" y="8590280"/>
            <a:ext cx="16230600" cy="774066"/>
          </a:xfrm>
          <a:prstGeom prst="rect">
            <a:avLst/>
          </a:prstGeom>
        </p:spPr>
        <p:txBody>
          <a:bodyPr lIns="0" tIns="0" rIns="0" bIns="0" rtlCol="0" anchor="t">
            <a:spAutoFit/>
          </a:bodyPr>
          <a:lstStyle/>
          <a:p>
            <a:pPr marL="0" lvl="0" indent="0" algn="ctr">
              <a:lnSpc>
                <a:spcPts val="6159"/>
              </a:lnSpc>
              <a:spcBef>
                <a:spcPct val="0"/>
              </a:spcBef>
            </a:pPr>
            <a:r>
              <a:rPr lang="en-US" sz="4399">
                <a:solidFill>
                  <a:srgbClr val="000000"/>
                </a:solidFill>
                <a:latin typeface="Brice SemiExpanded"/>
              </a:rPr>
              <a:t>ΑΝΑΚΥΚΛΩΣΗ ΡΟΥΧΩΝ</a:t>
            </a:r>
          </a:p>
        </p:txBody>
      </p:sp>
      <p:pic>
        <p:nvPicPr>
          <p:cNvPr id="9" name="Picture 8">
            <a:extLst>
              <a:ext uri="{FF2B5EF4-FFF2-40B4-BE49-F238E27FC236}">
                <a16:creationId xmlns:a16="http://schemas.microsoft.com/office/drawing/2014/main" id="{1B2FE1FD-5950-9475-6014-0E08DF4472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4561905" cy="47619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CBC9"/>
        </a:solidFill>
        <a:effectLst/>
      </p:bgPr>
    </p:bg>
    <p:spTree>
      <p:nvGrpSpPr>
        <p:cNvPr id="1" name=""/>
        <p:cNvGrpSpPr/>
        <p:nvPr/>
      </p:nvGrpSpPr>
      <p:grpSpPr>
        <a:xfrm>
          <a:off x="0" y="0"/>
          <a:ext cx="0" cy="0"/>
          <a:chOff x="0" y="0"/>
          <a:chExt cx="0" cy="0"/>
        </a:xfrm>
      </p:grpSpPr>
      <p:sp>
        <p:nvSpPr>
          <p:cNvPr id="2" name="Freeform 2"/>
          <p:cNvSpPr/>
          <p:nvPr/>
        </p:nvSpPr>
        <p:spPr>
          <a:xfrm rot="1154413">
            <a:off x="14035454" y="-1028700"/>
            <a:ext cx="6447692" cy="4114800"/>
          </a:xfrm>
          <a:custGeom>
            <a:avLst/>
            <a:gdLst/>
            <a:ahLst/>
            <a:cxnLst/>
            <a:rect l="l" t="t" r="r" b="b"/>
            <a:pathLst>
              <a:path w="6447692" h="4114800">
                <a:moveTo>
                  <a:pt x="0" y="0"/>
                </a:moveTo>
                <a:lnTo>
                  <a:pt x="6447692" y="0"/>
                </a:lnTo>
                <a:lnTo>
                  <a:pt x="644769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28700" y="1009650"/>
            <a:ext cx="162306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000000"/>
                </a:solidFill>
                <a:latin typeface="Brice SemiExpanded Heavy"/>
              </a:rPr>
              <a:t>ΜΙΚΡΟΠΛΑΣΤΙΚΑ</a:t>
            </a:r>
          </a:p>
        </p:txBody>
      </p:sp>
      <p:sp>
        <p:nvSpPr>
          <p:cNvPr id="4" name="TextBox 4"/>
          <p:cNvSpPr txBox="1"/>
          <p:nvPr/>
        </p:nvSpPr>
        <p:spPr>
          <a:xfrm>
            <a:off x="303914" y="2949954"/>
            <a:ext cx="16882130" cy="3643113"/>
          </a:xfrm>
          <a:prstGeom prst="rect">
            <a:avLst/>
          </a:prstGeom>
        </p:spPr>
        <p:txBody>
          <a:bodyPr lIns="0" tIns="0" rIns="0" bIns="0" rtlCol="0" anchor="t">
            <a:spAutoFit/>
          </a:bodyPr>
          <a:lstStyle/>
          <a:p>
            <a:pPr marL="837745" lvl="1" indent="-418872" algn="l">
              <a:lnSpc>
                <a:spcPts val="5820"/>
              </a:lnSpc>
              <a:buFont typeface="Arial"/>
              <a:buChar char="•"/>
            </a:pPr>
            <a:r>
              <a:rPr lang="en-US" sz="3880">
                <a:solidFill>
                  <a:srgbClr val="000000"/>
                </a:solidFill>
                <a:latin typeface="Brice SemiExpanded"/>
              </a:rPr>
              <a:t>πρωτογενή μικροπλαστικά. Είναι πολύ μικρά σωματίδια που περιέχονται σε ρούχα, σε προϊόντα προσωπικής φροντίδας, όπως κρέμες και σε ελαστικά αντικείμενα. Αυτή η πρώτη κατηγορία συνήθως βρίσκεται στους ωκεανούς σε ποσοστό 20%-30%.</a:t>
            </a:r>
          </a:p>
          <a:p>
            <a:pPr marL="0" lvl="0" indent="0" algn="l">
              <a:lnSpc>
                <a:spcPts val="5820"/>
              </a:lnSpc>
              <a:spcBef>
                <a:spcPct val="0"/>
              </a:spcBef>
            </a:pPr>
            <a:endParaRPr lang="en-US" sz="3880">
              <a:solidFill>
                <a:srgbClr val="000000"/>
              </a:solidFill>
              <a:latin typeface="Brice SemiExpanded"/>
            </a:endParaRPr>
          </a:p>
        </p:txBody>
      </p:sp>
      <p:sp>
        <p:nvSpPr>
          <p:cNvPr id="5" name="TextBox 5"/>
          <p:cNvSpPr txBox="1"/>
          <p:nvPr/>
        </p:nvSpPr>
        <p:spPr>
          <a:xfrm>
            <a:off x="303914" y="6768774"/>
            <a:ext cx="16955386" cy="2909046"/>
          </a:xfrm>
          <a:prstGeom prst="rect">
            <a:avLst/>
          </a:prstGeom>
        </p:spPr>
        <p:txBody>
          <a:bodyPr lIns="0" tIns="0" rIns="0" bIns="0" rtlCol="0" anchor="t">
            <a:spAutoFit/>
          </a:bodyPr>
          <a:lstStyle/>
          <a:p>
            <a:pPr marL="841380" lvl="1" indent="-420690" algn="l">
              <a:lnSpc>
                <a:spcPts val="5845"/>
              </a:lnSpc>
              <a:buFont typeface="Arial"/>
              <a:buChar char="•"/>
            </a:pPr>
            <a:r>
              <a:rPr lang="en-US" sz="3897">
                <a:solidFill>
                  <a:srgbClr val="000000"/>
                </a:solidFill>
                <a:latin typeface="Brice SemiExpanded"/>
              </a:rPr>
              <a:t>δευτερογενή μικροπλαστικά. Σε αυτήν την κατηγορία ανήκουν μεγαλύτερα αντικείμενα, όπως οι πλαστικές σακούλες και τα μπουκάλια. Περίπου, το 70%-85% των πλαστικών αυτής της κατηγορίας καταλήγουν στους ωκεανούς.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CBC9"/>
        </a:solidFill>
        <a:effectLst/>
      </p:bgPr>
    </p:bg>
    <p:spTree>
      <p:nvGrpSpPr>
        <p:cNvPr id="1" name=""/>
        <p:cNvGrpSpPr/>
        <p:nvPr/>
      </p:nvGrpSpPr>
      <p:grpSpPr>
        <a:xfrm>
          <a:off x="0" y="0"/>
          <a:ext cx="0" cy="0"/>
          <a:chOff x="0" y="0"/>
          <a:chExt cx="0" cy="0"/>
        </a:xfrm>
      </p:grpSpPr>
      <p:grpSp>
        <p:nvGrpSpPr>
          <p:cNvPr id="2" name="Group 2"/>
          <p:cNvGrpSpPr/>
          <p:nvPr/>
        </p:nvGrpSpPr>
        <p:grpSpPr>
          <a:xfrm>
            <a:off x="927354" y="2827830"/>
            <a:ext cx="7431985" cy="4631341"/>
            <a:chOff x="0" y="0"/>
            <a:chExt cx="9909313" cy="6175121"/>
          </a:xfrm>
        </p:grpSpPr>
        <p:pic>
          <p:nvPicPr>
            <p:cNvPr id="3" name="Picture 3"/>
            <p:cNvPicPr>
              <a:picLocks noChangeAspect="1"/>
            </p:cNvPicPr>
            <p:nvPr/>
          </p:nvPicPr>
          <p:blipFill>
            <a:blip r:embed="rId2"/>
            <a:srcRect t="3233" b="3233"/>
            <a:stretch>
              <a:fillRect/>
            </a:stretch>
          </p:blipFill>
          <p:spPr>
            <a:xfrm>
              <a:off x="0" y="0"/>
              <a:ext cx="9909313" cy="6175121"/>
            </a:xfrm>
            <a:prstGeom prst="rect">
              <a:avLst/>
            </a:prstGeom>
          </p:spPr>
        </p:pic>
      </p:grpSp>
      <p:sp>
        <p:nvSpPr>
          <p:cNvPr id="4" name="Freeform 4"/>
          <p:cNvSpPr/>
          <p:nvPr/>
        </p:nvSpPr>
        <p:spPr>
          <a:xfrm rot="554529">
            <a:off x="14251273" y="-1472902"/>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9894877" y="2704005"/>
            <a:ext cx="8393123" cy="5777369"/>
          </a:xfrm>
          <a:prstGeom prst="rect">
            <a:avLst/>
          </a:prstGeom>
        </p:spPr>
        <p:txBody>
          <a:bodyPr lIns="0" tIns="0" rIns="0" bIns="0" rtlCol="0" anchor="t">
            <a:spAutoFit/>
          </a:bodyPr>
          <a:lstStyle/>
          <a:p>
            <a:pPr marL="0" lvl="0" indent="0" algn="l">
              <a:lnSpc>
                <a:spcPts val="5708"/>
              </a:lnSpc>
              <a:spcBef>
                <a:spcPct val="0"/>
              </a:spcBef>
            </a:pPr>
            <a:r>
              <a:rPr lang="en-US" sz="3805">
                <a:solidFill>
                  <a:srgbClr val="000000"/>
                </a:solidFill>
                <a:latin typeface="Brice SemiExpanded"/>
              </a:rPr>
              <a:t>Τα συνολικά απόβλητα κλωστοϋφαντουργικών προϊόντων καθώς και τα απόβλητα που έπονται της βιομηχανικής παραγωγής και προηγούνται της κατανάλωσης, ανήλθαν το 2019 σε 12,6 εκατομμύρια τόνους (μεγατόνους) </a:t>
            </a:r>
          </a:p>
        </p:txBody>
      </p:sp>
      <p:sp>
        <p:nvSpPr>
          <p:cNvPr id="6" name="TextBox 6"/>
          <p:cNvSpPr txBox="1"/>
          <p:nvPr/>
        </p:nvSpPr>
        <p:spPr>
          <a:xfrm>
            <a:off x="0" y="1386327"/>
            <a:ext cx="17495358" cy="1990725"/>
          </a:xfrm>
          <a:prstGeom prst="rect">
            <a:avLst/>
          </a:prstGeom>
        </p:spPr>
        <p:txBody>
          <a:bodyPr lIns="0" tIns="0" rIns="0" bIns="0" rtlCol="0" anchor="t">
            <a:spAutoFit/>
          </a:bodyPr>
          <a:lstStyle/>
          <a:p>
            <a:pPr algn="ctr">
              <a:lnSpc>
                <a:spcPts val="6370"/>
              </a:lnSpc>
            </a:pPr>
            <a:r>
              <a:rPr lang="en-US" sz="5308">
                <a:solidFill>
                  <a:srgbClr val="000000"/>
                </a:solidFill>
                <a:latin typeface="Brice SemiExpanded Heavy"/>
              </a:rPr>
              <a:t>Απόβλητα κλωστοϋφαντουργικών προϊόντων</a:t>
            </a:r>
          </a:p>
          <a:p>
            <a:pPr marL="0" lvl="0" indent="0" algn="ctr">
              <a:lnSpc>
                <a:spcPts val="9332"/>
              </a:lnSpc>
              <a:spcBef>
                <a:spcPct val="0"/>
              </a:spcBef>
            </a:pPr>
            <a:endParaRPr lang="en-US" sz="5308">
              <a:solidFill>
                <a:srgbClr val="000000"/>
              </a:solidFill>
              <a:latin typeface="Brice SemiExpanded Heav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B562"/>
        </a:solidFill>
        <a:effectLst/>
      </p:bgPr>
    </p:bg>
    <p:spTree>
      <p:nvGrpSpPr>
        <p:cNvPr id="1" name=""/>
        <p:cNvGrpSpPr/>
        <p:nvPr/>
      </p:nvGrpSpPr>
      <p:grpSpPr>
        <a:xfrm>
          <a:off x="0" y="0"/>
          <a:ext cx="0" cy="0"/>
          <a:chOff x="0" y="0"/>
          <a:chExt cx="0" cy="0"/>
        </a:xfrm>
      </p:grpSpPr>
      <p:grpSp>
        <p:nvGrpSpPr>
          <p:cNvPr id="2" name="Group 2"/>
          <p:cNvGrpSpPr/>
          <p:nvPr/>
        </p:nvGrpSpPr>
        <p:grpSpPr>
          <a:xfrm>
            <a:off x="1981387" y="2163342"/>
            <a:ext cx="6939085" cy="5960317"/>
            <a:chOff x="0" y="0"/>
            <a:chExt cx="5372576" cy="4614767"/>
          </a:xfrm>
        </p:grpSpPr>
        <p:sp>
          <p:nvSpPr>
            <p:cNvPr id="3" name="Freeform 3"/>
            <p:cNvSpPr/>
            <p:nvPr/>
          </p:nvSpPr>
          <p:spPr>
            <a:xfrm>
              <a:off x="0" y="0"/>
              <a:ext cx="5372577" cy="4614767"/>
            </a:xfrm>
            <a:custGeom>
              <a:avLst/>
              <a:gdLst/>
              <a:ahLst/>
              <a:cxnLst/>
              <a:rect l="l" t="t" r="r" b="b"/>
              <a:pathLst>
                <a:path w="5372577" h="4614767">
                  <a:moveTo>
                    <a:pt x="5248116" y="4614767"/>
                  </a:moveTo>
                  <a:lnTo>
                    <a:pt x="124460" y="4614767"/>
                  </a:lnTo>
                  <a:cubicBezTo>
                    <a:pt x="55880" y="4614767"/>
                    <a:pt x="0" y="4558887"/>
                    <a:pt x="0" y="4490307"/>
                  </a:cubicBezTo>
                  <a:lnTo>
                    <a:pt x="0" y="124460"/>
                  </a:lnTo>
                  <a:cubicBezTo>
                    <a:pt x="0" y="55880"/>
                    <a:pt x="55880" y="0"/>
                    <a:pt x="124460" y="0"/>
                  </a:cubicBezTo>
                  <a:lnTo>
                    <a:pt x="5248116" y="0"/>
                  </a:lnTo>
                  <a:cubicBezTo>
                    <a:pt x="5316696" y="0"/>
                    <a:pt x="5372577" y="55880"/>
                    <a:pt x="5372577" y="124460"/>
                  </a:cubicBezTo>
                  <a:lnTo>
                    <a:pt x="5372577" y="4490307"/>
                  </a:lnTo>
                  <a:cubicBezTo>
                    <a:pt x="5372577" y="4558887"/>
                    <a:pt x="5316696" y="4614767"/>
                    <a:pt x="5248116" y="4614767"/>
                  </a:cubicBezTo>
                  <a:close/>
                </a:path>
              </a:pathLst>
            </a:custGeom>
            <a:solidFill>
              <a:srgbClr val="FCCBC9"/>
            </a:solidFill>
          </p:spPr>
        </p:sp>
      </p:grpSp>
      <p:grpSp>
        <p:nvGrpSpPr>
          <p:cNvPr id="4" name="Group 4"/>
          <p:cNvGrpSpPr/>
          <p:nvPr/>
        </p:nvGrpSpPr>
        <p:grpSpPr>
          <a:xfrm>
            <a:off x="9367528" y="2163342"/>
            <a:ext cx="6939085" cy="5960317"/>
            <a:chOff x="0" y="0"/>
            <a:chExt cx="5372576" cy="4614767"/>
          </a:xfrm>
        </p:grpSpPr>
        <p:sp>
          <p:nvSpPr>
            <p:cNvPr id="5" name="Freeform 5"/>
            <p:cNvSpPr/>
            <p:nvPr/>
          </p:nvSpPr>
          <p:spPr>
            <a:xfrm>
              <a:off x="0" y="0"/>
              <a:ext cx="5372577" cy="4614767"/>
            </a:xfrm>
            <a:custGeom>
              <a:avLst/>
              <a:gdLst/>
              <a:ahLst/>
              <a:cxnLst/>
              <a:rect l="l" t="t" r="r" b="b"/>
              <a:pathLst>
                <a:path w="5372577" h="4614767">
                  <a:moveTo>
                    <a:pt x="5248116" y="4614767"/>
                  </a:moveTo>
                  <a:lnTo>
                    <a:pt x="124460" y="4614767"/>
                  </a:lnTo>
                  <a:cubicBezTo>
                    <a:pt x="55880" y="4614767"/>
                    <a:pt x="0" y="4558887"/>
                    <a:pt x="0" y="4490307"/>
                  </a:cubicBezTo>
                  <a:lnTo>
                    <a:pt x="0" y="124460"/>
                  </a:lnTo>
                  <a:cubicBezTo>
                    <a:pt x="0" y="55880"/>
                    <a:pt x="55880" y="0"/>
                    <a:pt x="124460" y="0"/>
                  </a:cubicBezTo>
                  <a:lnTo>
                    <a:pt x="5248116" y="0"/>
                  </a:lnTo>
                  <a:cubicBezTo>
                    <a:pt x="5316696" y="0"/>
                    <a:pt x="5372577" y="55880"/>
                    <a:pt x="5372577" y="124460"/>
                  </a:cubicBezTo>
                  <a:lnTo>
                    <a:pt x="5372577" y="4490307"/>
                  </a:lnTo>
                  <a:cubicBezTo>
                    <a:pt x="5372577" y="4558887"/>
                    <a:pt x="5316696" y="4614767"/>
                    <a:pt x="5248116" y="4614767"/>
                  </a:cubicBezTo>
                  <a:close/>
                </a:path>
              </a:pathLst>
            </a:custGeom>
            <a:solidFill>
              <a:srgbClr val="FCCBC9"/>
            </a:solidFill>
          </p:spPr>
        </p:sp>
      </p:grpSp>
      <p:grpSp>
        <p:nvGrpSpPr>
          <p:cNvPr id="6" name="Group 6"/>
          <p:cNvGrpSpPr/>
          <p:nvPr/>
        </p:nvGrpSpPr>
        <p:grpSpPr>
          <a:xfrm>
            <a:off x="4831298" y="2598874"/>
            <a:ext cx="1239263" cy="123926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3593D"/>
            </a:solidFill>
          </p:spPr>
        </p:sp>
      </p:grpSp>
      <p:grpSp>
        <p:nvGrpSpPr>
          <p:cNvPr id="8" name="Group 8"/>
          <p:cNvGrpSpPr/>
          <p:nvPr/>
        </p:nvGrpSpPr>
        <p:grpSpPr>
          <a:xfrm>
            <a:off x="12217439" y="2598874"/>
            <a:ext cx="1239263" cy="123926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3593D"/>
            </a:solidFill>
          </p:spPr>
        </p:sp>
      </p:grpSp>
      <p:sp>
        <p:nvSpPr>
          <p:cNvPr id="10" name="Freeform 10"/>
          <p:cNvSpPr/>
          <p:nvPr/>
        </p:nvSpPr>
        <p:spPr>
          <a:xfrm>
            <a:off x="14669351" y="848921"/>
            <a:ext cx="2589949" cy="3252220"/>
          </a:xfrm>
          <a:custGeom>
            <a:avLst/>
            <a:gdLst/>
            <a:ahLst/>
            <a:cxnLst/>
            <a:rect l="l" t="t" r="r" b="b"/>
            <a:pathLst>
              <a:path w="2589949" h="3252220">
                <a:moveTo>
                  <a:pt x="0" y="0"/>
                </a:moveTo>
                <a:lnTo>
                  <a:pt x="2589949" y="0"/>
                </a:lnTo>
                <a:lnTo>
                  <a:pt x="2589949" y="3252220"/>
                </a:lnTo>
                <a:lnTo>
                  <a:pt x="0" y="3252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301475" y="5929941"/>
            <a:ext cx="3650950" cy="4114800"/>
          </a:xfrm>
          <a:custGeom>
            <a:avLst/>
            <a:gdLst/>
            <a:ahLst/>
            <a:cxnLst/>
            <a:rect l="l" t="t" r="r" b="b"/>
            <a:pathLst>
              <a:path w="3650950" h="4114800">
                <a:moveTo>
                  <a:pt x="0" y="0"/>
                </a:moveTo>
                <a:lnTo>
                  <a:pt x="3650950" y="0"/>
                </a:lnTo>
                <a:lnTo>
                  <a:pt x="3650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2"/>
          <p:cNvSpPr txBox="1"/>
          <p:nvPr/>
        </p:nvSpPr>
        <p:spPr>
          <a:xfrm>
            <a:off x="4831298" y="2539099"/>
            <a:ext cx="1239263" cy="121373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000000"/>
                </a:solidFill>
                <a:latin typeface="Brice SemiExpanded Heavy"/>
              </a:rPr>
              <a:t>1</a:t>
            </a:r>
          </a:p>
        </p:txBody>
      </p:sp>
      <p:sp>
        <p:nvSpPr>
          <p:cNvPr id="13" name="TextBox 13"/>
          <p:cNvSpPr txBox="1"/>
          <p:nvPr/>
        </p:nvSpPr>
        <p:spPr>
          <a:xfrm>
            <a:off x="12217439" y="2539099"/>
            <a:ext cx="1239263" cy="121373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000000"/>
                </a:solidFill>
                <a:latin typeface="Brice SemiExpanded Heavy"/>
              </a:rPr>
              <a:t>2</a:t>
            </a:r>
          </a:p>
        </p:txBody>
      </p:sp>
      <p:sp>
        <p:nvSpPr>
          <p:cNvPr id="14" name="TextBox 14"/>
          <p:cNvSpPr txBox="1"/>
          <p:nvPr/>
        </p:nvSpPr>
        <p:spPr>
          <a:xfrm>
            <a:off x="2425700" y="3829678"/>
            <a:ext cx="6494773" cy="4200525"/>
          </a:xfrm>
          <a:prstGeom prst="rect">
            <a:avLst/>
          </a:prstGeom>
        </p:spPr>
        <p:txBody>
          <a:bodyPr lIns="0" tIns="0" rIns="0" bIns="0" rtlCol="0" anchor="t">
            <a:spAutoFit/>
          </a:bodyPr>
          <a:lstStyle/>
          <a:p>
            <a:pPr algn="l">
              <a:lnSpc>
                <a:spcPts val="3699"/>
              </a:lnSpc>
            </a:pPr>
            <a:r>
              <a:rPr lang="en-US" sz="3082" dirty="0">
                <a:solidFill>
                  <a:srgbClr val="000000"/>
                </a:solidFill>
                <a:latin typeface="Brice SemiExpanded Heavy"/>
              </a:rPr>
              <a:t>78 % </a:t>
            </a:r>
            <a:r>
              <a:rPr lang="en-US" sz="3082" dirty="0" err="1">
                <a:solidFill>
                  <a:srgbClr val="000000"/>
                </a:solidFill>
                <a:latin typeface="Brice SemiExpanded Heavy"/>
              </a:rPr>
              <a:t>των</a:t>
            </a:r>
            <a:r>
              <a:rPr lang="en-US" sz="3082" dirty="0">
                <a:solidFill>
                  <a:srgbClr val="000000"/>
                </a:solidFill>
                <a:latin typeface="Brice SemiExpanded Heavy"/>
              </a:rPr>
              <a:t> απ</a:t>
            </a:r>
            <a:r>
              <a:rPr lang="en-US" sz="3082" dirty="0" err="1">
                <a:solidFill>
                  <a:srgbClr val="000000"/>
                </a:solidFill>
                <a:latin typeface="Brice SemiExpanded Heavy"/>
              </a:rPr>
              <a:t>ορριμμάτων</a:t>
            </a:r>
            <a:r>
              <a:rPr lang="en-US" sz="3082" dirty="0">
                <a:solidFill>
                  <a:srgbClr val="000000"/>
                </a:solidFill>
                <a:latin typeface="Brice SemiExpanded Heavy"/>
              </a:rPr>
              <a:t> </a:t>
            </a:r>
            <a:r>
              <a:rPr lang="en-US" sz="3082" dirty="0" err="1">
                <a:solidFill>
                  <a:srgbClr val="000000"/>
                </a:solidFill>
                <a:latin typeface="Brice SemiExpanded Heavy"/>
              </a:rPr>
              <a:t>κλωστοϋφ</a:t>
            </a:r>
            <a:r>
              <a:rPr lang="en-US" sz="3082" dirty="0">
                <a:solidFill>
                  <a:srgbClr val="000000"/>
                </a:solidFill>
                <a:latin typeface="Brice SemiExpanded Heavy"/>
              </a:rPr>
              <a:t>αντουργικών προϊόντων μετά την κατανάλωση καταλήγουν σε μεικτά οικιακά απόβλητα, τα οποία προορίζονται για αποτέφρωση ή υγειονομική ταφή.  </a:t>
            </a:r>
          </a:p>
          <a:p>
            <a:pPr algn="l">
              <a:lnSpc>
                <a:spcPts val="3699"/>
              </a:lnSpc>
              <a:spcBef>
                <a:spcPct val="0"/>
              </a:spcBef>
            </a:pPr>
            <a:endParaRPr lang="en-US" sz="3082" dirty="0">
              <a:solidFill>
                <a:srgbClr val="000000"/>
              </a:solidFill>
              <a:latin typeface="Brice SemiExpanded Heavy"/>
            </a:endParaRPr>
          </a:p>
        </p:txBody>
      </p:sp>
      <p:sp>
        <p:nvSpPr>
          <p:cNvPr id="15" name="TextBox 15"/>
          <p:cNvSpPr txBox="1"/>
          <p:nvPr/>
        </p:nvSpPr>
        <p:spPr>
          <a:xfrm>
            <a:off x="10004305" y="3723837"/>
            <a:ext cx="5960021" cy="3850060"/>
          </a:xfrm>
          <a:prstGeom prst="rect">
            <a:avLst/>
          </a:prstGeom>
        </p:spPr>
        <p:txBody>
          <a:bodyPr lIns="0" tIns="0" rIns="0" bIns="0" rtlCol="0" anchor="t">
            <a:spAutoFit/>
          </a:bodyPr>
          <a:lstStyle/>
          <a:p>
            <a:pPr algn="just">
              <a:lnSpc>
                <a:spcPts val="4389"/>
              </a:lnSpc>
              <a:spcBef>
                <a:spcPct val="0"/>
              </a:spcBef>
            </a:pPr>
            <a:r>
              <a:rPr lang="en-US" sz="2796">
                <a:solidFill>
                  <a:srgbClr val="000000"/>
                </a:solidFill>
                <a:latin typeface="Brice SemiExpanded Heavy"/>
              </a:rPr>
              <a:t>Από  το υπόλοιπο 22% περίπου το 32 % ανακυκλώνεται εντός της ΕΕ (περίπου το 20 % εκτός ΕΕ) και περίπου το 8 % επαναχρησιμοποιείται εντός της ΕΕ (περίπου 38 % εκτός ΕΕ), ενώ τα υπόλοιπα εξάγονται.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B562"/>
        </a:solidFill>
        <a:effectLst/>
      </p:bgPr>
    </p:bg>
    <p:spTree>
      <p:nvGrpSpPr>
        <p:cNvPr id="1" name=""/>
        <p:cNvGrpSpPr/>
        <p:nvPr/>
      </p:nvGrpSpPr>
      <p:grpSpPr>
        <a:xfrm>
          <a:off x="0" y="0"/>
          <a:ext cx="0" cy="0"/>
          <a:chOff x="0" y="0"/>
          <a:chExt cx="0" cy="0"/>
        </a:xfrm>
      </p:grpSpPr>
      <p:grpSp>
        <p:nvGrpSpPr>
          <p:cNvPr id="2" name="Group 2"/>
          <p:cNvGrpSpPr/>
          <p:nvPr/>
        </p:nvGrpSpPr>
        <p:grpSpPr>
          <a:xfrm>
            <a:off x="1981387" y="2163342"/>
            <a:ext cx="6939085" cy="5960317"/>
            <a:chOff x="0" y="0"/>
            <a:chExt cx="5372576" cy="4614767"/>
          </a:xfrm>
        </p:grpSpPr>
        <p:sp>
          <p:nvSpPr>
            <p:cNvPr id="3" name="Freeform 3"/>
            <p:cNvSpPr/>
            <p:nvPr/>
          </p:nvSpPr>
          <p:spPr>
            <a:xfrm>
              <a:off x="0" y="0"/>
              <a:ext cx="5372577" cy="4614767"/>
            </a:xfrm>
            <a:custGeom>
              <a:avLst/>
              <a:gdLst/>
              <a:ahLst/>
              <a:cxnLst/>
              <a:rect l="l" t="t" r="r" b="b"/>
              <a:pathLst>
                <a:path w="5372577" h="4614767">
                  <a:moveTo>
                    <a:pt x="5248116" y="4614767"/>
                  </a:moveTo>
                  <a:lnTo>
                    <a:pt x="124460" y="4614767"/>
                  </a:lnTo>
                  <a:cubicBezTo>
                    <a:pt x="55880" y="4614767"/>
                    <a:pt x="0" y="4558887"/>
                    <a:pt x="0" y="4490307"/>
                  </a:cubicBezTo>
                  <a:lnTo>
                    <a:pt x="0" y="124460"/>
                  </a:lnTo>
                  <a:cubicBezTo>
                    <a:pt x="0" y="55880"/>
                    <a:pt x="55880" y="0"/>
                    <a:pt x="124460" y="0"/>
                  </a:cubicBezTo>
                  <a:lnTo>
                    <a:pt x="5248116" y="0"/>
                  </a:lnTo>
                  <a:cubicBezTo>
                    <a:pt x="5316696" y="0"/>
                    <a:pt x="5372577" y="55880"/>
                    <a:pt x="5372577" y="124460"/>
                  </a:cubicBezTo>
                  <a:lnTo>
                    <a:pt x="5372577" y="4490307"/>
                  </a:lnTo>
                  <a:cubicBezTo>
                    <a:pt x="5372577" y="4558887"/>
                    <a:pt x="5316696" y="4614767"/>
                    <a:pt x="5248116" y="4614767"/>
                  </a:cubicBezTo>
                  <a:close/>
                </a:path>
              </a:pathLst>
            </a:custGeom>
            <a:solidFill>
              <a:srgbClr val="FCCBC9"/>
            </a:solidFill>
          </p:spPr>
        </p:sp>
      </p:grpSp>
      <p:grpSp>
        <p:nvGrpSpPr>
          <p:cNvPr id="4" name="Group 4"/>
          <p:cNvGrpSpPr/>
          <p:nvPr/>
        </p:nvGrpSpPr>
        <p:grpSpPr>
          <a:xfrm>
            <a:off x="9367528" y="2163342"/>
            <a:ext cx="6939085" cy="5960317"/>
            <a:chOff x="0" y="0"/>
            <a:chExt cx="5372576" cy="4614767"/>
          </a:xfrm>
        </p:grpSpPr>
        <p:sp>
          <p:nvSpPr>
            <p:cNvPr id="5" name="Freeform 5"/>
            <p:cNvSpPr/>
            <p:nvPr/>
          </p:nvSpPr>
          <p:spPr>
            <a:xfrm>
              <a:off x="0" y="0"/>
              <a:ext cx="5372577" cy="4614767"/>
            </a:xfrm>
            <a:custGeom>
              <a:avLst/>
              <a:gdLst/>
              <a:ahLst/>
              <a:cxnLst/>
              <a:rect l="l" t="t" r="r" b="b"/>
              <a:pathLst>
                <a:path w="5372577" h="4614767">
                  <a:moveTo>
                    <a:pt x="5248116" y="4614767"/>
                  </a:moveTo>
                  <a:lnTo>
                    <a:pt x="124460" y="4614767"/>
                  </a:lnTo>
                  <a:cubicBezTo>
                    <a:pt x="55880" y="4614767"/>
                    <a:pt x="0" y="4558887"/>
                    <a:pt x="0" y="4490307"/>
                  </a:cubicBezTo>
                  <a:lnTo>
                    <a:pt x="0" y="124460"/>
                  </a:lnTo>
                  <a:cubicBezTo>
                    <a:pt x="0" y="55880"/>
                    <a:pt x="55880" y="0"/>
                    <a:pt x="124460" y="0"/>
                  </a:cubicBezTo>
                  <a:lnTo>
                    <a:pt x="5248116" y="0"/>
                  </a:lnTo>
                  <a:cubicBezTo>
                    <a:pt x="5316696" y="0"/>
                    <a:pt x="5372577" y="55880"/>
                    <a:pt x="5372577" y="124460"/>
                  </a:cubicBezTo>
                  <a:lnTo>
                    <a:pt x="5372577" y="4490307"/>
                  </a:lnTo>
                  <a:cubicBezTo>
                    <a:pt x="5372577" y="4558887"/>
                    <a:pt x="5316696" y="4614767"/>
                    <a:pt x="5248116" y="4614767"/>
                  </a:cubicBezTo>
                  <a:close/>
                </a:path>
              </a:pathLst>
            </a:custGeom>
            <a:solidFill>
              <a:srgbClr val="FCCBC9"/>
            </a:solidFill>
          </p:spPr>
        </p:sp>
      </p:grpSp>
      <p:grpSp>
        <p:nvGrpSpPr>
          <p:cNvPr id="6" name="Group 6"/>
          <p:cNvGrpSpPr/>
          <p:nvPr/>
        </p:nvGrpSpPr>
        <p:grpSpPr>
          <a:xfrm>
            <a:off x="4831298" y="2598874"/>
            <a:ext cx="1239263" cy="123926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3593D"/>
            </a:solidFill>
          </p:spPr>
        </p:sp>
      </p:grpSp>
      <p:grpSp>
        <p:nvGrpSpPr>
          <p:cNvPr id="8" name="Group 8"/>
          <p:cNvGrpSpPr/>
          <p:nvPr/>
        </p:nvGrpSpPr>
        <p:grpSpPr>
          <a:xfrm>
            <a:off x="12217439" y="2598874"/>
            <a:ext cx="1239263" cy="123926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3593D"/>
            </a:solidFill>
          </p:spPr>
        </p:sp>
      </p:grpSp>
      <p:sp>
        <p:nvSpPr>
          <p:cNvPr id="10" name="Freeform 10"/>
          <p:cNvSpPr/>
          <p:nvPr/>
        </p:nvSpPr>
        <p:spPr>
          <a:xfrm>
            <a:off x="14669351" y="848921"/>
            <a:ext cx="2589949" cy="3252220"/>
          </a:xfrm>
          <a:custGeom>
            <a:avLst/>
            <a:gdLst/>
            <a:ahLst/>
            <a:cxnLst/>
            <a:rect l="l" t="t" r="r" b="b"/>
            <a:pathLst>
              <a:path w="2589949" h="3252220">
                <a:moveTo>
                  <a:pt x="0" y="0"/>
                </a:moveTo>
                <a:lnTo>
                  <a:pt x="2589949" y="0"/>
                </a:lnTo>
                <a:lnTo>
                  <a:pt x="2589949" y="3252220"/>
                </a:lnTo>
                <a:lnTo>
                  <a:pt x="0" y="3252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301475" y="5929941"/>
            <a:ext cx="3650950" cy="4114800"/>
          </a:xfrm>
          <a:custGeom>
            <a:avLst/>
            <a:gdLst/>
            <a:ahLst/>
            <a:cxnLst/>
            <a:rect l="l" t="t" r="r" b="b"/>
            <a:pathLst>
              <a:path w="3650950" h="4114800">
                <a:moveTo>
                  <a:pt x="0" y="0"/>
                </a:moveTo>
                <a:lnTo>
                  <a:pt x="3650950" y="0"/>
                </a:lnTo>
                <a:lnTo>
                  <a:pt x="3650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2"/>
          <p:cNvSpPr txBox="1"/>
          <p:nvPr/>
        </p:nvSpPr>
        <p:spPr>
          <a:xfrm>
            <a:off x="4285178" y="2482186"/>
            <a:ext cx="2331502" cy="1168140"/>
          </a:xfrm>
          <a:prstGeom prst="rect">
            <a:avLst/>
          </a:prstGeom>
        </p:spPr>
        <p:txBody>
          <a:bodyPr wrap="square" lIns="0" tIns="0" rIns="0" bIns="0" rtlCol="0" anchor="t">
            <a:spAutoFit/>
          </a:bodyPr>
          <a:lstStyle/>
          <a:p>
            <a:pPr marL="0" lvl="1" indent="0" algn="ctr">
              <a:lnSpc>
                <a:spcPts val="10047"/>
              </a:lnSpc>
              <a:spcBef>
                <a:spcPct val="0"/>
              </a:spcBef>
            </a:pPr>
            <a:r>
              <a:rPr lang="el-GR" sz="6399" dirty="0">
                <a:solidFill>
                  <a:srgbClr val="000000"/>
                </a:solidFill>
                <a:latin typeface="Brice SemiExpanded Heavy"/>
              </a:rPr>
              <a:t>Χιλή</a:t>
            </a:r>
            <a:endParaRPr lang="en-US" sz="6399" u="none" dirty="0">
              <a:solidFill>
                <a:srgbClr val="000000"/>
              </a:solidFill>
              <a:latin typeface="Brice SemiExpanded Heavy"/>
            </a:endParaRPr>
          </a:p>
        </p:txBody>
      </p:sp>
      <p:sp>
        <p:nvSpPr>
          <p:cNvPr id="13" name="TextBox 13"/>
          <p:cNvSpPr txBox="1"/>
          <p:nvPr/>
        </p:nvSpPr>
        <p:spPr>
          <a:xfrm>
            <a:off x="11496961" y="2515660"/>
            <a:ext cx="2793961" cy="1168140"/>
          </a:xfrm>
          <a:prstGeom prst="rect">
            <a:avLst/>
          </a:prstGeom>
        </p:spPr>
        <p:txBody>
          <a:bodyPr wrap="square" lIns="0" tIns="0" rIns="0" bIns="0" rtlCol="0" anchor="t">
            <a:spAutoFit/>
          </a:bodyPr>
          <a:lstStyle/>
          <a:p>
            <a:pPr marL="0" lvl="1" indent="0" algn="ctr">
              <a:lnSpc>
                <a:spcPts val="10047"/>
              </a:lnSpc>
              <a:spcBef>
                <a:spcPct val="0"/>
              </a:spcBef>
            </a:pPr>
            <a:r>
              <a:rPr lang="el-GR" sz="6399" dirty="0">
                <a:solidFill>
                  <a:srgbClr val="000000"/>
                </a:solidFill>
                <a:latin typeface="Brice SemiExpanded Heavy"/>
              </a:rPr>
              <a:t>Γκάνα</a:t>
            </a:r>
            <a:endParaRPr lang="en-US" sz="6399" u="none" dirty="0">
              <a:solidFill>
                <a:srgbClr val="000000"/>
              </a:solidFill>
              <a:latin typeface="Brice SemiExpanded Heavy"/>
            </a:endParaRPr>
          </a:p>
        </p:txBody>
      </p:sp>
      <p:pic>
        <p:nvPicPr>
          <p:cNvPr id="17" name="Picture 16">
            <a:extLst>
              <a:ext uri="{FF2B5EF4-FFF2-40B4-BE49-F238E27FC236}">
                <a16:creationId xmlns:a16="http://schemas.microsoft.com/office/drawing/2014/main" id="{BBA8E65F-06D7-9798-1753-A6BD577B59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8619" y="3938740"/>
            <a:ext cx="5799111" cy="3866074"/>
          </a:xfrm>
          <a:prstGeom prst="rect">
            <a:avLst/>
          </a:prstGeom>
        </p:spPr>
      </p:pic>
      <p:pic>
        <p:nvPicPr>
          <p:cNvPr id="19" name="Picture 18">
            <a:extLst>
              <a:ext uri="{FF2B5EF4-FFF2-40B4-BE49-F238E27FC236}">
                <a16:creationId xmlns:a16="http://schemas.microsoft.com/office/drawing/2014/main" id="{C0781162-16F7-9527-A2D4-864E8A3E3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9070" y="3938740"/>
            <a:ext cx="5984330" cy="4030072"/>
          </a:xfrm>
          <a:prstGeom prst="rect">
            <a:avLst/>
          </a:prstGeom>
        </p:spPr>
      </p:pic>
    </p:spTree>
    <p:extLst>
      <p:ext uri="{BB962C8B-B14F-4D97-AF65-F5344CB8AC3E}">
        <p14:creationId xmlns:p14="http://schemas.microsoft.com/office/powerpoint/2010/main" val="210067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B562"/>
        </a:solidFill>
        <a:effectLst/>
      </p:bgPr>
    </p:bg>
    <p:spTree>
      <p:nvGrpSpPr>
        <p:cNvPr id="1" name=""/>
        <p:cNvGrpSpPr/>
        <p:nvPr/>
      </p:nvGrpSpPr>
      <p:grpSpPr>
        <a:xfrm>
          <a:off x="0" y="0"/>
          <a:ext cx="0" cy="0"/>
          <a:chOff x="0" y="0"/>
          <a:chExt cx="0" cy="0"/>
        </a:xfrm>
      </p:grpSpPr>
      <p:sp>
        <p:nvSpPr>
          <p:cNvPr id="2" name="Freeform 2"/>
          <p:cNvSpPr/>
          <p:nvPr/>
        </p:nvSpPr>
        <p:spPr>
          <a:xfrm>
            <a:off x="4483630" y="3876675"/>
            <a:ext cx="8311103" cy="6231196"/>
          </a:xfrm>
          <a:custGeom>
            <a:avLst/>
            <a:gdLst/>
            <a:ahLst/>
            <a:cxnLst/>
            <a:rect l="l" t="t" r="r" b="b"/>
            <a:pathLst>
              <a:path w="8311103" h="6231196">
                <a:moveTo>
                  <a:pt x="0" y="0"/>
                </a:moveTo>
                <a:lnTo>
                  <a:pt x="8311103" y="0"/>
                </a:lnTo>
                <a:lnTo>
                  <a:pt x="8311103" y="6231196"/>
                </a:lnTo>
                <a:lnTo>
                  <a:pt x="0" y="6231196"/>
                </a:lnTo>
                <a:lnTo>
                  <a:pt x="0" y="0"/>
                </a:lnTo>
                <a:close/>
              </a:path>
            </a:pathLst>
          </a:custGeom>
          <a:blipFill>
            <a:blip r:embed="rId2"/>
            <a:stretch>
              <a:fillRect/>
            </a:stretch>
          </a:blipFill>
        </p:spPr>
      </p:sp>
      <p:sp>
        <p:nvSpPr>
          <p:cNvPr id="3" name="TextBox 3"/>
          <p:cNvSpPr txBox="1"/>
          <p:nvPr/>
        </p:nvSpPr>
        <p:spPr>
          <a:xfrm>
            <a:off x="446408" y="129286"/>
            <a:ext cx="17841592" cy="3747389"/>
          </a:xfrm>
          <a:prstGeom prst="rect">
            <a:avLst/>
          </a:prstGeom>
        </p:spPr>
        <p:txBody>
          <a:bodyPr lIns="0" tIns="0" rIns="0" bIns="0" rtlCol="0" anchor="t">
            <a:spAutoFit/>
          </a:bodyPr>
          <a:lstStyle/>
          <a:p>
            <a:pPr algn="l">
              <a:lnSpc>
                <a:spcPts val="10047"/>
              </a:lnSpc>
              <a:spcBef>
                <a:spcPct val="0"/>
              </a:spcBef>
            </a:pPr>
            <a:r>
              <a:rPr lang="en-US" sz="6399">
                <a:solidFill>
                  <a:srgbClr val="000000"/>
                </a:solidFill>
                <a:latin typeface="Brice SemiExpanded Heavy"/>
              </a:rPr>
              <a:t>Τηλεδιάσκεψη με εκπρόσωπο P.A. της εταιρείας ανακύκλωσης ρούχων EAST WEST GREECE κ. Βλάχου Ραφαέλα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CBC9"/>
        </a:solidFill>
        <a:effectLst/>
      </p:bgPr>
    </p:bg>
    <p:spTree>
      <p:nvGrpSpPr>
        <p:cNvPr id="1" name=""/>
        <p:cNvGrpSpPr/>
        <p:nvPr/>
      </p:nvGrpSpPr>
      <p:grpSpPr>
        <a:xfrm>
          <a:off x="0" y="0"/>
          <a:ext cx="0" cy="0"/>
          <a:chOff x="0" y="0"/>
          <a:chExt cx="0" cy="0"/>
        </a:xfrm>
      </p:grpSpPr>
      <p:sp>
        <p:nvSpPr>
          <p:cNvPr id="2" name="Freeform 2"/>
          <p:cNvSpPr/>
          <p:nvPr/>
        </p:nvSpPr>
        <p:spPr>
          <a:xfrm>
            <a:off x="1194352" y="2635398"/>
            <a:ext cx="6672949" cy="6622902"/>
          </a:xfrm>
          <a:custGeom>
            <a:avLst/>
            <a:gdLst/>
            <a:ahLst/>
            <a:cxnLst/>
            <a:rect l="l" t="t" r="r" b="b"/>
            <a:pathLst>
              <a:path w="6672949" h="6622902">
                <a:moveTo>
                  <a:pt x="0" y="0"/>
                </a:moveTo>
                <a:lnTo>
                  <a:pt x="6672949" y="0"/>
                </a:lnTo>
                <a:lnTo>
                  <a:pt x="6672949" y="6622902"/>
                </a:lnTo>
                <a:lnTo>
                  <a:pt x="0" y="6622902"/>
                </a:lnTo>
                <a:lnTo>
                  <a:pt x="0" y="0"/>
                </a:lnTo>
                <a:close/>
              </a:path>
            </a:pathLst>
          </a:custGeom>
          <a:blipFill>
            <a:blip r:embed="rId2"/>
            <a:stretch>
              <a:fillRect/>
            </a:stretch>
          </a:blipFill>
        </p:spPr>
      </p:sp>
      <p:sp>
        <p:nvSpPr>
          <p:cNvPr id="3" name="Freeform 3"/>
          <p:cNvSpPr/>
          <p:nvPr/>
        </p:nvSpPr>
        <p:spPr>
          <a:xfrm rot="1154413">
            <a:off x="14035454" y="-1028700"/>
            <a:ext cx="6447692" cy="4114800"/>
          </a:xfrm>
          <a:custGeom>
            <a:avLst/>
            <a:gdLst/>
            <a:ahLst/>
            <a:cxnLst/>
            <a:rect l="l" t="t" r="r" b="b"/>
            <a:pathLst>
              <a:path w="6447692" h="4114800">
                <a:moveTo>
                  <a:pt x="0" y="0"/>
                </a:moveTo>
                <a:lnTo>
                  <a:pt x="6447692" y="0"/>
                </a:lnTo>
                <a:lnTo>
                  <a:pt x="644769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28700" y="1009650"/>
            <a:ext cx="162306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000000"/>
                </a:solidFill>
                <a:latin typeface="Brice SemiExpanded Heavy"/>
              </a:rPr>
              <a:t>Δήμος Παλαμά</a:t>
            </a:r>
          </a:p>
        </p:txBody>
      </p:sp>
      <p:sp>
        <p:nvSpPr>
          <p:cNvPr id="5" name="TextBox 5"/>
          <p:cNvSpPr txBox="1"/>
          <p:nvPr/>
        </p:nvSpPr>
        <p:spPr>
          <a:xfrm>
            <a:off x="8557716" y="3900187"/>
            <a:ext cx="9352849" cy="5213394"/>
          </a:xfrm>
          <a:prstGeom prst="rect">
            <a:avLst/>
          </a:prstGeom>
        </p:spPr>
        <p:txBody>
          <a:bodyPr lIns="0" tIns="0" rIns="0" bIns="0" rtlCol="0" anchor="t">
            <a:spAutoFit/>
          </a:bodyPr>
          <a:lstStyle/>
          <a:p>
            <a:pPr marL="0" lvl="0" indent="0" algn="l">
              <a:lnSpc>
                <a:spcPts val="5965"/>
              </a:lnSpc>
              <a:spcBef>
                <a:spcPct val="0"/>
              </a:spcBef>
            </a:pPr>
            <a:r>
              <a:rPr lang="en-US" sz="3976">
                <a:solidFill>
                  <a:srgbClr val="000000"/>
                </a:solidFill>
                <a:latin typeface="Brice SemiExpanded"/>
              </a:rPr>
              <a:t>Από τον Ιούλιο 2023 έως σήμερα συλλέχθηκαν 6.525 κιλά ενδυμάτων και υποδημάτων από τους μωβ κάδους ενώ 33.000 κιλά συλλέχθηκαν από τον ίδιο το δήμο μετά τις καταστροφικές πλημμύρες του Σεπτεμβρίου.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B562"/>
        </a:solidFill>
        <a:effectLst/>
      </p:bgPr>
    </p:bg>
    <p:spTree>
      <p:nvGrpSpPr>
        <p:cNvPr id="1" name=""/>
        <p:cNvGrpSpPr/>
        <p:nvPr/>
      </p:nvGrpSpPr>
      <p:grpSpPr>
        <a:xfrm>
          <a:off x="0" y="0"/>
          <a:ext cx="0" cy="0"/>
          <a:chOff x="0" y="0"/>
          <a:chExt cx="0" cy="0"/>
        </a:xfrm>
      </p:grpSpPr>
      <p:sp>
        <p:nvSpPr>
          <p:cNvPr id="2" name="Freeform 2"/>
          <p:cNvSpPr/>
          <p:nvPr/>
        </p:nvSpPr>
        <p:spPr>
          <a:xfrm>
            <a:off x="12503447" y="2412222"/>
            <a:ext cx="4484144" cy="4293568"/>
          </a:xfrm>
          <a:custGeom>
            <a:avLst/>
            <a:gdLst/>
            <a:ahLst/>
            <a:cxnLst/>
            <a:rect l="l" t="t" r="r" b="b"/>
            <a:pathLst>
              <a:path w="4484144" h="4293568">
                <a:moveTo>
                  <a:pt x="0" y="0"/>
                </a:moveTo>
                <a:lnTo>
                  <a:pt x="4484144" y="0"/>
                </a:lnTo>
                <a:lnTo>
                  <a:pt x="4484144" y="4293568"/>
                </a:lnTo>
                <a:lnTo>
                  <a:pt x="0" y="4293568"/>
                </a:lnTo>
                <a:lnTo>
                  <a:pt x="0" y="0"/>
                </a:lnTo>
                <a:close/>
              </a:path>
            </a:pathLst>
          </a:custGeom>
          <a:blipFill>
            <a:blip r:embed="rId2"/>
            <a:stretch>
              <a:fillRect/>
            </a:stretch>
          </a:blipFill>
        </p:spPr>
      </p:sp>
      <p:sp>
        <p:nvSpPr>
          <p:cNvPr id="3" name="Freeform 3"/>
          <p:cNvSpPr/>
          <p:nvPr/>
        </p:nvSpPr>
        <p:spPr>
          <a:xfrm>
            <a:off x="11065935" y="183296"/>
            <a:ext cx="1774893" cy="1838401"/>
          </a:xfrm>
          <a:custGeom>
            <a:avLst/>
            <a:gdLst/>
            <a:ahLst/>
            <a:cxnLst/>
            <a:rect l="l" t="t" r="r" b="b"/>
            <a:pathLst>
              <a:path w="1774893" h="1838401">
                <a:moveTo>
                  <a:pt x="0" y="0"/>
                </a:moveTo>
                <a:lnTo>
                  <a:pt x="1774893" y="0"/>
                </a:lnTo>
                <a:lnTo>
                  <a:pt x="1774893" y="1838401"/>
                </a:lnTo>
                <a:lnTo>
                  <a:pt x="0" y="18384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28700" y="1009650"/>
            <a:ext cx="16743237" cy="2209800"/>
          </a:xfrm>
          <a:prstGeom prst="rect">
            <a:avLst/>
          </a:prstGeom>
        </p:spPr>
        <p:txBody>
          <a:bodyPr lIns="0" tIns="0" rIns="0" bIns="0" rtlCol="0" anchor="t">
            <a:spAutoFit/>
          </a:bodyPr>
          <a:lstStyle/>
          <a:p>
            <a:pPr algn="l">
              <a:lnSpc>
                <a:spcPts val="6216"/>
              </a:lnSpc>
            </a:pPr>
            <a:r>
              <a:rPr lang="en-US" sz="5180">
                <a:solidFill>
                  <a:srgbClr val="000000"/>
                </a:solidFill>
                <a:latin typeface="Brice SemiExpanded Heavy"/>
              </a:rPr>
              <a:t>Αυστηρότερους κανόνες για μείωση σκουπιδιών από ρούχα ζητά το ΕΚ </a:t>
            </a:r>
          </a:p>
          <a:p>
            <a:pPr marL="0" lvl="0" indent="0" algn="l">
              <a:lnSpc>
                <a:spcPts val="5016"/>
              </a:lnSpc>
              <a:spcBef>
                <a:spcPct val="0"/>
              </a:spcBef>
            </a:pPr>
            <a:endParaRPr lang="en-US" sz="5180">
              <a:solidFill>
                <a:srgbClr val="000000"/>
              </a:solidFill>
              <a:latin typeface="Brice SemiExpanded Heavy"/>
            </a:endParaRPr>
          </a:p>
        </p:txBody>
      </p:sp>
      <p:sp>
        <p:nvSpPr>
          <p:cNvPr id="5" name="TextBox 5"/>
          <p:cNvSpPr txBox="1"/>
          <p:nvPr/>
        </p:nvSpPr>
        <p:spPr>
          <a:xfrm>
            <a:off x="1028700" y="3506743"/>
            <a:ext cx="10654867" cy="2056902"/>
          </a:xfrm>
          <a:prstGeom prst="rect">
            <a:avLst/>
          </a:prstGeom>
        </p:spPr>
        <p:txBody>
          <a:bodyPr lIns="0" tIns="0" rIns="0" bIns="0" rtlCol="0" anchor="t">
            <a:spAutoFit/>
          </a:bodyPr>
          <a:lstStyle/>
          <a:p>
            <a:pPr marL="0" lvl="0" indent="0" algn="ctr">
              <a:lnSpc>
                <a:spcPts val="5448"/>
              </a:lnSpc>
              <a:spcBef>
                <a:spcPct val="0"/>
              </a:spcBef>
            </a:pPr>
            <a:r>
              <a:rPr lang="en-US" sz="4191">
                <a:solidFill>
                  <a:srgbClr val="000000"/>
                </a:solidFill>
                <a:latin typeface="Brice SemiExpanded Heavy"/>
              </a:rPr>
              <a:t>Μεγαλύτερη η ευθύνη των παραγωγών για τα κλωστοϋφαντουργικά προϊόντα, τα ενδύματα και τα υποδήματα </a:t>
            </a:r>
          </a:p>
        </p:txBody>
      </p:sp>
      <p:sp>
        <p:nvSpPr>
          <p:cNvPr id="6" name="TextBox 6"/>
          <p:cNvSpPr txBox="1"/>
          <p:nvPr/>
        </p:nvSpPr>
        <p:spPr>
          <a:xfrm>
            <a:off x="1421944" y="7155116"/>
            <a:ext cx="14342792" cy="2103184"/>
          </a:xfrm>
          <a:prstGeom prst="rect">
            <a:avLst/>
          </a:prstGeom>
        </p:spPr>
        <p:txBody>
          <a:bodyPr lIns="0" tIns="0" rIns="0" bIns="0" rtlCol="0" anchor="t">
            <a:spAutoFit/>
          </a:bodyPr>
          <a:lstStyle/>
          <a:p>
            <a:pPr marL="0" lvl="0" indent="0" algn="ctr">
              <a:lnSpc>
                <a:spcPts val="5573"/>
              </a:lnSpc>
              <a:spcBef>
                <a:spcPct val="0"/>
              </a:spcBef>
            </a:pPr>
            <a:r>
              <a:rPr lang="en-US" sz="4287">
                <a:solidFill>
                  <a:srgbClr val="000000"/>
                </a:solidFill>
                <a:latin typeface="Brice SemiExpanded Heavy"/>
              </a:rPr>
              <a:t>Οι παραγωγοί να αναλάβουν το κόστος συλλογής, διαλογής και ανακύκλωσης των αποβλήτων κλωστοϋφαντουργικών προϊόντων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B562"/>
        </a:solidFill>
        <a:effectLst/>
      </p:bgPr>
    </p:bg>
    <p:spTree>
      <p:nvGrpSpPr>
        <p:cNvPr id="1" name=""/>
        <p:cNvGrpSpPr/>
        <p:nvPr/>
      </p:nvGrpSpPr>
      <p:grpSpPr>
        <a:xfrm>
          <a:off x="0" y="0"/>
          <a:ext cx="0" cy="0"/>
          <a:chOff x="0" y="0"/>
          <a:chExt cx="0" cy="0"/>
        </a:xfrm>
      </p:grpSpPr>
      <p:sp>
        <p:nvSpPr>
          <p:cNvPr id="2" name="Freeform 2"/>
          <p:cNvSpPr/>
          <p:nvPr/>
        </p:nvSpPr>
        <p:spPr>
          <a:xfrm>
            <a:off x="1028700" y="2125738"/>
            <a:ext cx="6463748" cy="6035524"/>
          </a:xfrm>
          <a:custGeom>
            <a:avLst/>
            <a:gdLst/>
            <a:ahLst/>
            <a:cxnLst/>
            <a:rect l="l" t="t" r="r" b="b"/>
            <a:pathLst>
              <a:path w="6463748" h="6035524">
                <a:moveTo>
                  <a:pt x="0" y="0"/>
                </a:moveTo>
                <a:lnTo>
                  <a:pt x="6463748" y="0"/>
                </a:lnTo>
                <a:lnTo>
                  <a:pt x="6463748" y="6035524"/>
                </a:lnTo>
                <a:lnTo>
                  <a:pt x="0" y="6035524"/>
                </a:lnTo>
                <a:lnTo>
                  <a:pt x="0" y="0"/>
                </a:lnTo>
                <a:close/>
              </a:path>
            </a:pathLst>
          </a:custGeom>
          <a:blipFill>
            <a:blip r:embed="rId2"/>
            <a:stretch>
              <a:fillRect/>
            </a:stretch>
          </a:blipFill>
        </p:spPr>
      </p:sp>
      <p:sp>
        <p:nvSpPr>
          <p:cNvPr id="3" name="TextBox 3"/>
          <p:cNvSpPr txBox="1"/>
          <p:nvPr/>
        </p:nvSpPr>
        <p:spPr>
          <a:xfrm>
            <a:off x="7492448" y="3248617"/>
            <a:ext cx="9766852" cy="3875532"/>
          </a:xfrm>
          <a:prstGeom prst="rect">
            <a:avLst/>
          </a:prstGeom>
        </p:spPr>
        <p:txBody>
          <a:bodyPr lIns="0" tIns="0" rIns="0" bIns="0" rtlCol="0" anchor="t">
            <a:spAutoFit/>
          </a:bodyPr>
          <a:lstStyle/>
          <a:p>
            <a:pPr marL="0" lvl="0" indent="0" algn="ctr">
              <a:lnSpc>
                <a:spcPts val="14619"/>
              </a:lnSpc>
            </a:pPr>
            <a:r>
              <a:rPr lang="en-US" sz="16612" u="none">
                <a:solidFill>
                  <a:srgbClr val="000000"/>
                </a:solidFill>
                <a:latin typeface="Brice SemiExpanded Heavy"/>
              </a:rPr>
              <a:t>Thank you!</a:t>
            </a:r>
          </a:p>
        </p:txBody>
      </p:sp>
      <p:sp>
        <p:nvSpPr>
          <p:cNvPr id="4" name="Freeform 4"/>
          <p:cNvSpPr/>
          <p:nvPr/>
        </p:nvSpPr>
        <p:spPr>
          <a:xfrm rot="-1499041">
            <a:off x="13696807" y="-1442830"/>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41254" y="6908939"/>
            <a:ext cx="1774893" cy="1838401"/>
          </a:xfrm>
          <a:custGeom>
            <a:avLst/>
            <a:gdLst/>
            <a:ahLst/>
            <a:cxnLst/>
            <a:rect l="l" t="t" r="r" b="b"/>
            <a:pathLst>
              <a:path w="1774893" h="1838401">
                <a:moveTo>
                  <a:pt x="0" y="0"/>
                </a:moveTo>
                <a:lnTo>
                  <a:pt x="1774892" y="0"/>
                </a:lnTo>
                <a:lnTo>
                  <a:pt x="1774892" y="1838402"/>
                </a:lnTo>
                <a:lnTo>
                  <a:pt x="0" y="18384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276</Words>
  <Application>Microsoft Office PowerPoint</Application>
  <PresentationFormat>Custom</PresentationFormat>
  <Paragraphs>20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Brice SemiExpanded Heavy</vt:lpstr>
      <vt:lpstr>Calibri</vt:lpstr>
      <vt:lpstr>Arial</vt:lpstr>
      <vt:lpstr>Brice SemiExpanded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Παγκόσμια Ημέρα Γης</dc:title>
  <dc:creator>KATERINA KATH</dc:creator>
  <cp:lastModifiedBy>KATERINA KATH</cp:lastModifiedBy>
  <cp:revision>4</cp:revision>
  <dcterms:created xsi:type="dcterms:W3CDTF">2006-08-16T00:00:00Z</dcterms:created>
  <dcterms:modified xsi:type="dcterms:W3CDTF">2024-05-30T14:12:32Z</dcterms:modified>
  <dc:identifier>DAGFapvFSZI</dc:identifier>
</cp:coreProperties>
</file>