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0B9AD9A-CAE3-42E2-AB6D-5CA9FA74A2ED}" type="datetimeFigureOut">
              <a:rPr lang="el-GR" smtClean="0"/>
              <a:pPr/>
              <a:t>16/5/2023</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4980F9-D36A-4B72-B177-B7D11D1103E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B0B9AD9A-CAE3-42E2-AB6D-5CA9FA74A2ED}" type="datetimeFigureOut">
              <a:rPr lang="el-GR" smtClean="0"/>
              <a:pPr/>
              <a:t>16/5/2023</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4980F9-D36A-4B72-B177-B7D11D1103E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0B9AD9A-CAE3-42E2-AB6D-5CA9FA74A2ED}" type="datetimeFigureOut">
              <a:rPr lang="el-GR" smtClean="0"/>
              <a:pPr/>
              <a:t>16/5/2023</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194980F9-D36A-4B72-B177-B7D11D1103E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B0B9AD9A-CAE3-42E2-AB6D-5CA9FA74A2ED}" type="datetimeFigureOut">
              <a:rPr lang="el-GR" smtClean="0"/>
              <a:pPr/>
              <a:t>16/5/2023</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B0B9AD9A-CAE3-42E2-AB6D-5CA9FA74A2ED}" type="datetimeFigureOut">
              <a:rPr lang="el-GR" smtClean="0"/>
              <a:pPr/>
              <a:t>16/5/2023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94980F9-D36A-4B72-B177-B7D11D1103E7}"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0B9AD9A-CAE3-42E2-AB6D-5CA9FA74A2ED}" type="datetimeFigureOut">
              <a:rPr lang="el-GR" smtClean="0"/>
              <a:pPr/>
              <a:t>16/5/2023</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4980F9-D36A-4B72-B177-B7D11D1103E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multimedia.europarl.europa.eu/el/webstreaming/solemn-ceremony-on-international-holocaust-commemoration-day-2023_20230126-0900-PLENARY"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du="http://schemas.microsoft.com/office/word/2023/wordml/word16du"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3500430" y="500042"/>
            <a:ext cx="4786346" cy="578647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26 </a:t>
            </a:r>
            <a:r>
              <a:rPr lang="el-GR" dirty="0" err="1" smtClean="0"/>
              <a:t>ΙανουαρΙου</a:t>
            </a:r>
            <a:r>
              <a:rPr lang="el-GR" dirty="0" smtClean="0"/>
              <a:t> 2023</a:t>
            </a:r>
            <a:r>
              <a:rPr lang="en-US" dirty="0" smtClean="0"/>
              <a:t> </a:t>
            </a:r>
            <a:br>
              <a:rPr lang="en-US" dirty="0" smtClean="0"/>
            </a:br>
            <a:r>
              <a:rPr lang="en-US" dirty="0" smtClean="0"/>
              <a:t>Junior Ambassadors A</a:t>
            </a:r>
            <a:r>
              <a:rPr lang="el-GR" dirty="0" err="1" smtClean="0"/>
              <a:t>΄λΥΚΕΙΟΥ</a:t>
            </a:r>
            <a:endParaRPr lang="el-GR" dirty="0"/>
          </a:p>
        </p:txBody>
      </p:sp>
      <p:pic>
        <p:nvPicPr>
          <p:cNvPr id="6" name="5 - Θέση περιεχομένου" descr="328342322_722147532700067_8685562676260415172_n (1).jpg"/>
          <p:cNvPicPr>
            <a:picLocks noGrp="1" noChangeAspect="1"/>
          </p:cNvPicPr>
          <p:nvPr>
            <p:ph idx="1"/>
          </p:nvPr>
        </p:nvPicPr>
        <p:blipFill>
          <a:blip r:embed="rId2"/>
          <a:stretch>
            <a:fillRect/>
          </a:stretch>
        </p:blipFill>
        <p:spPr>
          <a:xfrm>
            <a:off x="845608" y="1609725"/>
            <a:ext cx="6462184" cy="484663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sz="half" idx="2"/>
          </p:nvPr>
        </p:nvSpPr>
        <p:spPr>
          <a:xfrm>
            <a:off x="5214942" y="1071546"/>
            <a:ext cx="3714776" cy="4214842"/>
          </a:xfrm>
        </p:spPr>
        <p:txBody>
          <a:bodyPr>
            <a:normAutofit fontScale="92500"/>
          </a:bodyPr>
          <a:lstStyle/>
          <a:p>
            <a:r>
              <a:rPr lang="el-GR" dirty="0" smtClean="0"/>
              <a:t>Κηρύσσοντας την έναρξη της τελετής μνήμης, η πρόεδρος του Ευρωπαϊκού Κοινοβουλίου </a:t>
            </a:r>
            <a:r>
              <a:rPr lang="en-US" dirty="0" smtClean="0"/>
              <a:t>Roberta </a:t>
            </a:r>
            <a:r>
              <a:rPr lang="en-US" dirty="0" err="1" smtClean="0"/>
              <a:t>Metsola</a:t>
            </a:r>
            <a:r>
              <a:rPr lang="el-GR" dirty="0" smtClean="0"/>
              <a:t>  χαρακτήρισε το Ολοκαύτωμα  «το μεγαλύτερο έγκλημα της ιστορίας . Ένα έγκλημα που είχε σκοπό να εξολοθρεύσει έναν λαό από προσώπου γης. Ένα έγκλημα που έχει σχεδιαστεί να προκαλέσει  τρόμο σε ολόκληρες  γενιές. Ένα έγκλημα που έχει διαμορφώσει το σύγχρονο ευρωπαϊκό μας εγχείρημα   σε μια ενσάρκωση της διαχρονικής υπόσχεσης ποτέ ξανά».</a:t>
            </a:r>
          </a:p>
          <a:p>
            <a:endParaRPr lang="el-GR" dirty="0" smtClean="0"/>
          </a:p>
          <a:p>
            <a:r>
              <a:rPr lang="el-GR" dirty="0" smtClean="0"/>
              <a:t>Η  πρόεδρος  συνέχισε λέγοντας ότι  το Ευρωπαϊκό Κοινοβούλιο θα υπερασπίζεται  πάντα τις αξίες του σεβασμού, της ανθρώπινης αξιοπρέπειας, της ισότητας και της ελπίδας, δήλωσε, προσθέτοντας ότι το Κοινοβούλιο  δεν θα σιωπήσει ποτέ στον αγώνα του για την υπεράσπιση των ανθρώπινων αξιών και την απώθηση του μίσους και των διακρίσεων.</a:t>
            </a:r>
          </a:p>
          <a:p>
            <a:endParaRPr lang="el-GR" dirty="0"/>
          </a:p>
        </p:txBody>
      </p:sp>
      <p:pic>
        <p:nvPicPr>
          <p:cNvPr id="9" name="8 - Θέση εικόνας" descr="μέτσολα.jpg"/>
          <p:cNvPicPr>
            <a:picLocks noGrp="1" noChangeAspect="1"/>
          </p:cNvPicPr>
          <p:nvPr>
            <p:ph type="pic" idx="1"/>
          </p:nvPr>
        </p:nvPicPr>
        <p:blipFill>
          <a:blip r:embed="rId2"/>
          <a:srcRect l="19919" r="19919"/>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sz="half" idx="2"/>
          </p:nvPr>
        </p:nvSpPr>
        <p:spPr>
          <a:xfrm>
            <a:off x="5143504" y="857232"/>
            <a:ext cx="3674594" cy="4346642"/>
          </a:xfrm>
        </p:spPr>
        <p:txBody>
          <a:bodyPr/>
          <a:lstStyle/>
          <a:p>
            <a:r>
              <a:rPr lang="el-GR" dirty="0" smtClean="0"/>
              <a:t>Στην εκδήλωση μίλησε, επίσης, ο πρόεδρος του Ισραήλ </a:t>
            </a:r>
            <a:r>
              <a:rPr lang="en-US" dirty="0" smtClean="0"/>
              <a:t>Isaac Herzog </a:t>
            </a:r>
            <a:r>
              <a:rPr lang="el-GR" dirty="0" smtClean="0"/>
              <a:t>ο οποίος σημείωσε ότι «Η Ευρώπη δεν θα μπορούσε να είναι αυτό που είναι χωρίς τους Εβραίους αλλά ο αντισημιτισμός  σας μια </a:t>
            </a:r>
            <a:r>
              <a:rPr lang="el-GR" dirty="0" err="1" smtClean="0"/>
              <a:t>αυτοάνοση</a:t>
            </a:r>
            <a:r>
              <a:rPr lang="el-GR" dirty="0" smtClean="0"/>
              <a:t> ασθένεια έκανε την Ευρώπη να επιτεθεί στο ίδιο της το </a:t>
            </a:r>
            <a:r>
              <a:rPr lang="en-US" dirty="0" smtClean="0"/>
              <a:t>DNA </a:t>
            </a:r>
            <a:r>
              <a:rPr lang="el-GR" dirty="0" smtClean="0"/>
              <a:t>διαγράφοντας μια κοινή χιλιετή ιστορία» </a:t>
            </a:r>
          </a:p>
          <a:p>
            <a:endParaRPr lang="en-US" dirty="0" smtClean="0"/>
          </a:p>
          <a:p>
            <a:r>
              <a:rPr lang="el-GR" dirty="0" smtClean="0"/>
              <a:t>Τόνισε, βέβαια, ότι η Ευρώπη έχει διαδραματίσει ζωτικό ρόλο στην αντιμετώπιση αυτού του αντισημιτισμού. Κάλεσε τους ευρωβουλευτές να μην μείνουν αδρανείς μπροστά στην αύξηση του αντισημιτισμού αλλά «να διαβάσουν τα προειδοποιητικά σημεία, να εντοπίσουν τα συμπτώματα της πανδημίας του αντισημιτισμού και να τον καταπολεμήσουν με κάθε κόστος».</a:t>
            </a:r>
          </a:p>
          <a:p>
            <a:endParaRPr lang="el-GR" dirty="0"/>
          </a:p>
        </p:txBody>
      </p:sp>
      <p:pic>
        <p:nvPicPr>
          <p:cNvPr id="1026" name="Picture 2" descr="Isaac Herzog | Labour Party, Family, &amp; Facts | Britannica"/>
          <p:cNvPicPr>
            <a:picLocks noGrp="1" noChangeAspect="1" noChangeArrowheads="1"/>
          </p:cNvPicPr>
          <p:nvPr>
            <p:ph type="pic" idx="1"/>
          </p:nvPr>
        </p:nvPicPr>
        <p:blipFill>
          <a:blip r:embed="rId2"/>
          <a:srcRect t="8235" b="8235"/>
          <a:stretch>
            <a:fillRect/>
          </a:stretch>
        </p:blipFill>
        <p:spPr bwMode="auto">
          <a:xfrm>
            <a:off x="663682" y="1041002"/>
            <a:ext cx="3959634" cy="395963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2"/>
          </p:nvPr>
        </p:nvSpPr>
        <p:spPr>
          <a:xfrm>
            <a:off x="457200" y="642918"/>
            <a:ext cx="6972320" cy="5072098"/>
          </a:xfrm>
        </p:spPr>
        <p:txBody>
          <a:bodyPr>
            <a:normAutofit/>
          </a:bodyPr>
          <a:lstStyle/>
          <a:p>
            <a:pPr>
              <a:lnSpc>
                <a:spcPct val="150000"/>
              </a:lnSpc>
            </a:pPr>
            <a:r>
              <a:rPr lang="el-GR" sz="1600" dirty="0" smtClean="0">
                <a:latin typeface="Times New Roman" pitchFamily="18" charset="0"/>
                <a:cs typeface="Times New Roman" pitchFamily="18" charset="0"/>
              </a:rPr>
              <a:t>Μετά την ομιλία του προέδρου Ισαάκ </a:t>
            </a:r>
            <a:r>
              <a:rPr lang="el-GR" sz="1600" dirty="0" err="1" smtClean="0">
                <a:latin typeface="Times New Roman" pitchFamily="18" charset="0"/>
                <a:cs typeface="Times New Roman" pitchFamily="18" charset="0"/>
              </a:rPr>
              <a:t>Χέρτζογκ</a:t>
            </a:r>
            <a:r>
              <a:rPr lang="el-GR" sz="1600" dirty="0" smtClean="0">
                <a:latin typeface="Times New Roman" pitchFamily="18" charset="0"/>
                <a:cs typeface="Times New Roman" pitchFamily="18" charset="0"/>
              </a:rPr>
              <a:t>, οι μαθητές και οι μαθήτριες του σχολείου μας μαζί με τους ευρωβουλευτές τήρησαν ένα λεπτό σιγής</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στη μνήμη των θυμάτων του ολοκαυτώματος.</a:t>
            </a:r>
          </a:p>
          <a:p>
            <a:pPr>
              <a:lnSpc>
                <a:spcPct val="150000"/>
              </a:lnSpc>
            </a:pPr>
            <a:r>
              <a:rPr lang="el-GR" sz="1600" dirty="0" smtClean="0">
                <a:latin typeface="Times New Roman" pitchFamily="18" charset="0"/>
                <a:cs typeface="Times New Roman" pitchFamily="18" charset="0"/>
              </a:rPr>
              <a:t>Η τελετή ολοκληρώθηκε με εκτέλεση του μουσικού έργου του </a:t>
            </a:r>
            <a:r>
              <a:rPr lang="el-GR" sz="1600" dirty="0" err="1" smtClean="0">
                <a:latin typeface="Times New Roman" pitchFamily="18" charset="0"/>
                <a:cs typeface="Times New Roman" pitchFamily="18" charset="0"/>
              </a:rPr>
              <a:t>Maurice</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Ravel</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Kaddish</a:t>
            </a:r>
            <a:r>
              <a:rPr lang="el-GR" sz="1600" dirty="0" smtClean="0">
                <a:latin typeface="Times New Roman" pitchFamily="18" charset="0"/>
                <a:cs typeface="Times New Roman" pitchFamily="18" charset="0"/>
              </a:rPr>
              <a:t>» από τους </a:t>
            </a:r>
            <a:r>
              <a:rPr lang="el-GR" sz="1600" dirty="0" err="1" smtClean="0">
                <a:latin typeface="Times New Roman" pitchFamily="18" charset="0"/>
                <a:cs typeface="Times New Roman" pitchFamily="18" charset="0"/>
              </a:rPr>
              <a:t>Chen</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Halevi</a:t>
            </a:r>
            <a:r>
              <a:rPr lang="el-GR" sz="1600" dirty="0" smtClean="0">
                <a:latin typeface="Times New Roman" pitchFamily="18" charset="0"/>
                <a:cs typeface="Times New Roman" pitchFamily="18" charset="0"/>
              </a:rPr>
              <a:t> (κλαρινέτο) και </a:t>
            </a:r>
            <a:r>
              <a:rPr lang="el-GR" sz="1600" dirty="0" err="1" smtClean="0">
                <a:latin typeface="Times New Roman" pitchFamily="18" charset="0"/>
                <a:cs typeface="Times New Roman" pitchFamily="18" charset="0"/>
              </a:rPr>
              <a:t>Jenő</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Lisztes</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τσίμπαλο</a:t>
            </a:r>
            <a:r>
              <a:rPr lang="el-GR"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a:lnSpc>
                <a:spcPct val="150000"/>
              </a:lnSpc>
            </a:pPr>
            <a:endParaRPr lang="en-US" sz="1600" dirty="0" smtClean="0">
              <a:latin typeface="Times New Roman" pitchFamily="18" charset="0"/>
              <a:cs typeface="Times New Roman" pitchFamily="18" charset="0"/>
            </a:endParaRPr>
          </a:p>
          <a:p>
            <a:pPr>
              <a:lnSpc>
                <a:spcPct val="150000"/>
              </a:lnSpc>
            </a:pPr>
            <a:r>
              <a:rPr lang="en-US" sz="1600" dirty="0" smtClean="0">
                <a:latin typeface="Times New Roman" pitchFamily="18" charset="0"/>
                <a:cs typeface="Times New Roman" pitchFamily="18" charset="0"/>
                <a:hlinkClick r:id="rId2"/>
              </a:rPr>
              <a:t>https://multimedia.europarl.europa.eu/el/webstreaming/solemn-ceremony-on-international-holocaust-commemoration-day-2023_20230126-0900-PLENARY</a:t>
            </a:r>
            <a:endParaRPr lang="en-US" sz="1600" dirty="0" smtClean="0">
              <a:latin typeface="Times New Roman" pitchFamily="18" charset="0"/>
              <a:cs typeface="Times New Roman" pitchFamily="18" charset="0"/>
            </a:endParaRPr>
          </a:p>
          <a:p>
            <a:pPr>
              <a:lnSpc>
                <a:spcPct val="150000"/>
              </a:lnSpc>
            </a:pPr>
            <a:endParaRPr lang="el-GR" sz="1600" dirty="0" smtClean="0">
              <a:latin typeface="Times New Roman" pitchFamily="18" charset="0"/>
              <a:cs typeface="Times New Roman" pitchFamily="18" charset="0"/>
            </a:endParaRPr>
          </a:p>
          <a:p>
            <a:r>
              <a:rPr lang="el-GR" dirty="0" smtClean="0"/>
              <a:t>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69</TotalTime>
  <Words>239</Words>
  <Application>Microsoft Office PowerPoint</Application>
  <PresentationFormat>Προβολή στην οθόνη (4:3)</PresentationFormat>
  <Paragraphs>13</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Αφθονία</vt:lpstr>
      <vt:lpstr>Διαφάνεια 1</vt:lpstr>
      <vt:lpstr>26 ΙανουαρΙου 2023  Junior Ambassadors A΄λΥΚΕΙΟΥ</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Χρήστης των Windows</cp:lastModifiedBy>
  <cp:revision>10</cp:revision>
  <dcterms:created xsi:type="dcterms:W3CDTF">2023-05-16T07:21:34Z</dcterms:created>
  <dcterms:modified xsi:type="dcterms:W3CDTF">2023-05-16T08:46:05Z</dcterms:modified>
</cp:coreProperties>
</file>