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1" d="100"/>
          <a:sy n="111" d="100"/>
        </p:scale>
        <p:origin x="-161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1"/>
      </p:bgRef>
    </p:bg>
    <p:spTree>
      <p:nvGrpSpPr>
        <p:cNvPr id="1" name=""/>
        <p:cNvGrpSpPr/>
        <p:nvPr/>
      </p:nvGrpSpPr>
      <p:grpSpPr>
        <a:xfrm>
          <a:off x="0" y="0"/>
          <a:ext cx="0" cy="0"/>
          <a:chOff x="0" y="0"/>
          <a:chExt cx="0" cy="0"/>
        </a:xfrm>
      </p:grpSpPr>
      <p:sp>
        <p:nvSpPr>
          <p:cNvPr id="8" name="7 - Ορθογώνιο"/>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Ευθεία γραμμή σύνδεσης"/>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 Τίτλος"/>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l-GR" smtClean="0"/>
              <a:t>Kλικ για επεξεργασία του τίτλου</a:t>
            </a:r>
            <a:endParaRPr kumimoji="0" lang="en-US"/>
          </a:p>
        </p:txBody>
      </p:sp>
      <p:sp>
        <p:nvSpPr>
          <p:cNvPr id="25" name="24 - Υπότιτλος"/>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31" name="30 - Θέση ημερομηνίας"/>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B0B9AD9A-CAE3-42E2-AB6D-5CA9FA74A2ED}" type="datetimeFigureOut">
              <a:rPr lang="el-GR" smtClean="0"/>
              <a:pPr/>
              <a:t>16/5/2023</a:t>
            </a:fld>
            <a:endParaRPr lang="el-GR"/>
          </a:p>
        </p:txBody>
      </p:sp>
      <p:sp>
        <p:nvSpPr>
          <p:cNvPr id="18" name="17 - Θέση υποσέλιδου"/>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l-GR"/>
          </a:p>
        </p:txBody>
      </p:sp>
      <p:sp>
        <p:nvSpPr>
          <p:cNvPr id="29" name="28 - Θέση αριθμού διαφάνειας"/>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194980F9-D36A-4B72-B177-B7D11D1103E7}"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B0B9AD9A-CAE3-42E2-AB6D-5CA9FA74A2ED}" type="datetimeFigureOut">
              <a:rPr lang="el-GR" smtClean="0"/>
              <a:pPr/>
              <a:t>16/5/2023</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194980F9-D36A-4B72-B177-B7D11D1103E7}"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274955"/>
            <a:ext cx="1524000" cy="5851525"/>
          </a:xfrm>
        </p:spPr>
        <p:txBody>
          <a:bodyPr vert="eaVert" ancho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2"/>
            <a:ext cx="60198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242816" y="6557946"/>
            <a:ext cx="2002464" cy="226902"/>
          </a:xfrm>
        </p:spPr>
        <p:txBody>
          <a:bodyPr/>
          <a:lstStyle>
            <a:extLst/>
          </a:lstStyle>
          <a:p>
            <a:fld id="{B0B9AD9A-CAE3-42E2-AB6D-5CA9FA74A2ED}" type="datetimeFigureOut">
              <a:rPr lang="el-GR" smtClean="0"/>
              <a:pPr/>
              <a:t>16/5/2023</a:t>
            </a:fld>
            <a:endParaRPr lang="el-GR"/>
          </a:p>
        </p:txBody>
      </p:sp>
      <p:sp>
        <p:nvSpPr>
          <p:cNvPr id="5" name="4 - Θέση υποσέλιδου"/>
          <p:cNvSpPr>
            <a:spLocks noGrp="1"/>
          </p:cNvSpPr>
          <p:nvPr>
            <p:ph type="ftr" sz="quarter" idx="11"/>
          </p:nvPr>
        </p:nvSpPr>
        <p:spPr>
          <a:xfrm>
            <a:off x="457200" y="6556248"/>
            <a:ext cx="3657600" cy="228600"/>
          </a:xfrm>
        </p:spPr>
        <p:txBody>
          <a:bodyPr/>
          <a:lstStyle>
            <a:extLst/>
          </a:lstStyle>
          <a:p>
            <a:endParaRPr lang="el-GR"/>
          </a:p>
        </p:txBody>
      </p:sp>
      <p:sp>
        <p:nvSpPr>
          <p:cNvPr id="6" name="5 - Θέση αριθμού διαφάνειας"/>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194980F9-D36A-4B72-B177-B7D11D1103E7}"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B0B9AD9A-CAE3-42E2-AB6D-5CA9FA74A2ED}" type="datetimeFigureOut">
              <a:rPr lang="el-GR" smtClean="0"/>
              <a:pPr/>
              <a:t>16/5/2023</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194980F9-D36A-4B72-B177-B7D11D1103E7}"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0B9AD9A-CAE3-42E2-AB6D-5CA9FA74A2ED}" type="datetimeFigureOut">
              <a:rPr lang="el-GR" smtClean="0"/>
              <a:pPr/>
              <a:t>16/5/2023</a:t>
            </a:fld>
            <a:endParaRPr lang="el-GR"/>
          </a:p>
        </p:txBody>
      </p:sp>
      <p:sp>
        <p:nvSpPr>
          <p:cNvPr id="5" name="4 - Θέση υποσέλιδου"/>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l-GR"/>
          </a:p>
        </p:txBody>
      </p:sp>
      <p:sp>
        <p:nvSpPr>
          <p:cNvPr id="6" name="5 - Θέση αριθμού διαφάνειας"/>
          <p:cNvSpPr>
            <a:spLocks noGrp="1"/>
          </p:cNvSpPr>
          <p:nvPr>
            <p:ph type="sldNum" sz="quarter" idx="12"/>
          </p:nvPr>
        </p:nvSpPr>
        <p:spPr>
          <a:xfrm>
            <a:off x="6733952" y="6555112"/>
            <a:ext cx="588336" cy="228600"/>
          </a:xfrm>
        </p:spPr>
        <p:txBody>
          <a:bodyPr/>
          <a:lstStyle>
            <a:extLst/>
          </a:lstStyle>
          <a:p>
            <a:fld id="{194980F9-D36A-4B72-B177-B7D11D1103E7}"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B0B9AD9A-CAE3-42E2-AB6D-5CA9FA74A2ED}" type="datetimeFigureOut">
              <a:rPr lang="el-GR" smtClean="0"/>
              <a:pPr/>
              <a:t>16/5/2023</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194980F9-D36A-4B72-B177-B7D11D1103E7}"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nchor="b"/>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B0B9AD9A-CAE3-42E2-AB6D-5CA9FA74A2ED}" type="datetimeFigureOut">
              <a:rPr lang="el-GR" smtClean="0"/>
              <a:pPr/>
              <a:t>16/5/2023</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194980F9-D36A-4B72-B177-B7D11D1103E7}"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B0B9AD9A-CAE3-42E2-AB6D-5CA9FA74A2ED}" type="datetimeFigureOut">
              <a:rPr lang="el-GR" smtClean="0"/>
              <a:pPr/>
              <a:t>16/5/2023</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194980F9-D36A-4B72-B177-B7D11D1103E7}"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solidFill>
                  <a:schemeClr val="tx2"/>
                </a:solidFill>
              </a:defRPr>
            </a:lvl1pPr>
            <a:extLst/>
          </a:lstStyle>
          <a:p>
            <a:fld id="{B0B9AD9A-CAE3-42E2-AB6D-5CA9FA74A2ED}" type="datetimeFigureOut">
              <a:rPr lang="el-GR" smtClean="0"/>
              <a:pPr/>
              <a:t>16/5/2023</a:t>
            </a:fld>
            <a:endParaRPr lang="el-GR"/>
          </a:p>
        </p:txBody>
      </p:sp>
      <p:sp>
        <p:nvSpPr>
          <p:cNvPr id="3" name="2 - Θέση υποσέλιδου"/>
          <p:cNvSpPr>
            <a:spLocks noGrp="1"/>
          </p:cNvSpPr>
          <p:nvPr>
            <p:ph type="ftr" sz="quarter" idx="11"/>
          </p:nvPr>
        </p:nvSpPr>
        <p:spPr/>
        <p:txBody>
          <a:bodyPr/>
          <a:lstStyle>
            <a:lvl1pPr>
              <a:defRPr>
                <a:solidFill>
                  <a:schemeClr val="tx2"/>
                </a:solidFill>
              </a:defRPr>
            </a:lvl1pPr>
            <a:extLst/>
          </a:lstStyle>
          <a:p>
            <a:endParaRPr lang="el-GR"/>
          </a:p>
        </p:txBody>
      </p:sp>
      <p:sp>
        <p:nvSpPr>
          <p:cNvPr id="4" name="3 - Θέση αριθμού διαφάνειας"/>
          <p:cNvSpPr>
            <a:spLocks noGrp="1"/>
          </p:cNvSpPr>
          <p:nvPr>
            <p:ph type="sldNum" sz="quarter" idx="12"/>
          </p:nvPr>
        </p:nvSpPr>
        <p:spPr/>
        <p:txBody>
          <a:bodyPr/>
          <a:lstStyle>
            <a:extLst/>
          </a:lstStyle>
          <a:p>
            <a:fld id="{194980F9-D36A-4B72-B177-B7D11D1103E7}"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B0B9AD9A-CAE3-42E2-AB6D-5CA9FA74A2ED}" type="datetimeFigureOut">
              <a:rPr lang="el-GR" smtClean="0"/>
              <a:pPr/>
              <a:t>16/5/2023</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194980F9-D36A-4B72-B177-B7D11D1103E7}"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2"/>
      </p:bgRef>
    </p:bg>
    <p:spTree>
      <p:nvGrpSpPr>
        <p:cNvPr id="1" name=""/>
        <p:cNvGrpSpPr/>
        <p:nvPr/>
      </p:nvGrpSpPr>
      <p:grpSpPr>
        <a:xfrm>
          <a:off x="0" y="0"/>
          <a:ext cx="0" cy="0"/>
          <a:chOff x="0" y="0"/>
          <a:chExt cx="0" cy="0"/>
        </a:xfrm>
      </p:grpSpPr>
      <p:sp>
        <p:nvSpPr>
          <p:cNvPr id="8" name="7 - Ορθογώνιο"/>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 Ορθογώνιο"/>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 Τίτλος"/>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l-GR" smtClean="0"/>
              <a:t>Kλικ για επεξεργασία του τίτλου</a:t>
            </a:r>
            <a:endParaRPr kumimoji="0" lang="en-US" dirty="0"/>
          </a:p>
        </p:txBody>
      </p:sp>
      <p:sp>
        <p:nvSpPr>
          <p:cNvPr id="4" name="3 - Θέση κειμένου"/>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extLst/>
          </a:lstStyle>
          <a:p>
            <a:fld id="{B0B9AD9A-CAE3-42E2-AB6D-5CA9FA74A2ED}" type="datetimeFigureOut">
              <a:rPr lang="el-GR" smtClean="0"/>
              <a:pPr/>
              <a:t>16/5/2023</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194980F9-D36A-4B72-B177-B7D11D1103E7}" type="slidenum">
              <a:rPr lang="el-GR" smtClean="0"/>
              <a:pPr/>
              <a:t>‹#›</a:t>
            </a:fld>
            <a:endParaRPr lang="el-GR"/>
          </a:p>
        </p:txBody>
      </p:sp>
      <p:sp>
        <p:nvSpPr>
          <p:cNvPr id="10" name="9 - Θέση εικόνας"/>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 Θέση τίτλου"/>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l-GR" smtClean="0"/>
              <a:t>Kλικ για επεξεργασία του τίτλου</a:t>
            </a:r>
            <a:endParaRPr kumimoji="0" lang="en-US"/>
          </a:p>
        </p:txBody>
      </p:sp>
      <p:sp>
        <p:nvSpPr>
          <p:cNvPr id="31" name="30 - Θέση κειμένου"/>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7" name="26 - Θέση ημερομηνίας"/>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B0B9AD9A-CAE3-42E2-AB6D-5CA9FA74A2ED}" type="datetimeFigureOut">
              <a:rPr lang="el-GR" smtClean="0"/>
              <a:pPr/>
              <a:t>16/5/2023</a:t>
            </a:fld>
            <a:endParaRPr lang="el-GR"/>
          </a:p>
        </p:txBody>
      </p:sp>
      <p:sp>
        <p:nvSpPr>
          <p:cNvPr id="4" name="3 - Θέση υποσέλιδου"/>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l-GR"/>
          </a:p>
        </p:txBody>
      </p:sp>
      <p:sp>
        <p:nvSpPr>
          <p:cNvPr id="16" name="15 - Θέση αριθμού διαφάνειας"/>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194980F9-D36A-4B72-B177-B7D11D1103E7}"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hyperlink" Target="https://multimedia.europarl.europa.eu/el/webstreaming/solemn-ceremony-on-international-holocaust-commemoration-day-2023_20230126-0900-PLENARY" TargetMode="Externa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p:cNvPicPr/>
          <p:nvPr/>
        </p:nvPicPr>
        <p:blipFill>
          <a:blip r:embed="rId2">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sdtdh="http://schemas.microsoft.com/office/word/2020/wordml/sdtdatahash" xmlns:w16du="http://schemas.microsoft.com/office/word/2023/wordml/word16du"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el="http://schemas.microsoft.com/office/2019/extlst"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val="0"/>
              </a:ext>
            </a:extLst>
          </a:blip>
          <a:srcRect/>
          <a:stretch>
            <a:fillRect/>
          </a:stretch>
        </p:blipFill>
        <p:spPr bwMode="auto">
          <a:xfrm>
            <a:off x="3500430" y="500042"/>
            <a:ext cx="4786346" cy="5786478"/>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26 </a:t>
            </a:r>
            <a:r>
              <a:rPr lang="el-GR" dirty="0" err="1" smtClean="0"/>
              <a:t>ΙανουαρΙου</a:t>
            </a:r>
            <a:r>
              <a:rPr lang="el-GR" dirty="0" smtClean="0"/>
              <a:t> 2023</a:t>
            </a:r>
            <a:r>
              <a:rPr lang="en-US" dirty="0" smtClean="0"/>
              <a:t> </a:t>
            </a:r>
            <a:br>
              <a:rPr lang="en-US" dirty="0" smtClean="0"/>
            </a:br>
            <a:r>
              <a:rPr lang="en-US" dirty="0" smtClean="0"/>
              <a:t>Junior Ambassadors A</a:t>
            </a:r>
            <a:r>
              <a:rPr lang="el-GR" dirty="0" err="1" smtClean="0"/>
              <a:t>΄λΥΚΕΙΟΥ</a:t>
            </a:r>
            <a:endParaRPr lang="el-GR" dirty="0"/>
          </a:p>
        </p:txBody>
      </p:sp>
      <p:pic>
        <p:nvPicPr>
          <p:cNvPr id="6" name="5 - Θέση περιεχομένου" descr="328342322_722147532700067_8685562676260415172_n (1).jpg"/>
          <p:cNvPicPr>
            <a:picLocks noGrp="1" noChangeAspect="1"/>
          </p:cNvPicPr>
          <p:nvPr>
            <p:ph idx="1"/>
          </p:nvPr>
        </p:nvPicPr>
        <p:blipFill>
          <a:blip r:embed="rId2"/>
          <a:stretch>
            <a:fillRect/>
          </a:stretch>
        </p:blipFill>
        <p:spPr>
          <a:xfrm>
            <a:off x="845608" y="1609725"/>
            <a:ext cx="6462184" cy="4846638"/>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κειμένου"/>
          <p:cNvSpPr>
            <a:spLocks noGrp="1"/>
          </p:cNvSpPr>
          <p:nvPr>
            <p:ph type="body" sz="half" idx="2"/>
          </p:nvPr>
        </p:nvSpPr>
        <p:spPr>
          <a:xfrm>
            <a:off x="5214942" y="1071546"/>
            <a:ext cx="3714776" cy="4214842"/>
          </a:xfrm>
        </p:spPr>
        <p:txBody>
          <a:bodyPr>
            <a:normAutofit fontScale="92500"/>
          </a:bodyPr>
          <a:lstStyle/>
          <a:p>
            <a:r>
              <a:rPr lang="el-GR" dirty="0" smtClean="0"/>
              <a:t>Κηρύσσοντας την έναρξη της τελετής μνήμης, η πρόεδρος του Ευρωπαϊκού Κοινοβουλίου </a:t>
            </a:r>
            <a:r>
              <a:rPr lang="en-US" dirty="0" smtClean="0"/>
              <a:t>Roberta </a:t>
            </a:r>
            <a:r>
              <a:rPr lang="en-US" dirty="0" err="1" smtClean="0"/>
              <a:t>Metsola</a:t>
            </a:r>
            <a:r>
              <a:rPr lang="el-GR" dirty="0" smtClean="0"/>
              <a:t>  χαρακτήρισε το Ολοκαύτωμα  «το μεγαλύτερο έγκλημα της ιστορίας . Ένα έγκλημα που είχε σκοπό να εξολοθρεύσει έναν λαό από προσώπου γης. Ένα έγκλημα που έχει σχεδιαστεί να προκαλέσει  τρόμο σε ολόκληρες  γενιές. Ένα έγκλημα που έχει διαμορφώσει το σύγχρονο ευρωπαϊκό μας εγχείρημα   σε μια ενσάρκωση της διαχρονικής υπόσχεσης ποτέ ξανά».</a:t>
            </a:r>
          </a:p>
          <a:p>
            <a:endParaRPr lang="el-GR" dirty="0" smtClean="0"/>
          </a:p>
          <a:p>
            <a:r>
              <a:rPr lang="el-GR" dirty="0" smtClean="0"/>
              <a:t>Η  πρόεδρος  συνέχισε λέγοντας ότι  το Ευρωπαϊκό Κοινοβούλιο θα υπερασπίζεται  πάντα τις αξίες του σεβασμού, της ανθρώπινης αξιοπρέπειας, της ισότητας και της ελπίδας, δήλωσε, προσθέτοντας ότι το Κοινοβούλιο  δεν θα σιωπήσει ποτέ στον αγώνα του για την υπεράσπιση των ανθρώπινων αξιών και την απώθηση του μίσους και των διακρίσεων.</a:t>
            </a:r>
          </a:p>
          <a:p>
            <a:endParaRPr lang="el-GR" dirty="0"/>
          </a:p>
        </p:txBody>
      </p:sp>
      <p:pic>
        <p:nvPicPr>
          <p:cNvPr id="9" name="8 - Θέση εικόνας" descr="μέτσολα.jpg"/>
          <p:cNvPicPr>
            <a:picLocks noGrp="1" noChangeAspect="1"/>
          </p:cNvPicPr>
          <p:nvPr>
            <p:ph type="pic" idx="1"/>
          </p:nvPr>
        </p:nvPicPr>
        <p:blipFill>
          <a:blip r:embed="rId2"/>
          <a:srcRect l="19919" r="19919"/>
          <a:stretch>
            <a:fillRect/>
          </a:stretch>
        </p:blip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κειμένου"/>
          <p:cNvSpPr>
            <a:spLocks noGrp="1"/>
          </p:cNvSpPr>
          <p:nvPr>
            <p:ph type="body" sz="half" idx="2"/>
          </p:nvPr>
        </p:nvSpPr>
        <p:spPr>
          <a:xfrm>
            <a:off x="5143504" y="857232"/>
            <a:ext cx="3674594" cy="4346642"/>
          </a:xfrm>
        </p:spPr>
        <p:txBody>
          <a:bodyPr/>
          <a:lstStyle/>
          <a:p>
            <a:r>
              <a:rPr lang="el-GR" dirty="0" smtClean="0"/>
              <a:t>Στην εκδήλωση μίλησε, επίσης, ο πρόεδρος του Ισραήλ </a:t>
            </a:r>
            <a:r>
              <a:rPr lang="en-US" dirty="0" smtClean="0"/>
              <a:t>Isaac Herzog </a:t>
            </a:r>
            <a:r>
              <a:rPr lang="el-GR" dirty="0" smtClean="0"/>
              <a:t>ο οποίος σημείωσε ότι «Η Ευρώπη δεν θα μπορούσε να είναι αυτό που είναι χωρίς τους Εβραίους αλλά ο αντισημιτισμός  σας μια </a:t>
            </a:r>
            <a:r>
              <a:rPr lang="el-GR" dirty="0" err="1" smtClean="0"/>
              <a:t>αυτοάνοση</a:t>
            </a:r>
            <a:r>
              <a:rPr lang="el-GR" dirty="0" smtClean="0"/>
              <a:t> ασθένεια έκανε την Ευρώπη να επιτεθεί στο ίδιο της το </a:t>
            </a:r>
            <a:r>
              <a:rPr lang="en-US" dirty="0" smtClean="0"/>
              <a:t>DNA </a:t>
            </a:r>
            <a:r>
              <a:rPr lang="el-GR" dirty="0" smtClean="0"/>
              <a:t>διαγράφοντας μια κοινή χιλιετή ιστορία» </a:t>
            </a:r>
          </a:p>
          <a:p>
            <a:endParaRPr lang="en-US" dirty="0" smtClean="0"/>
          </a:p>
          <a:p>
            <a:r>
              <a:rPr lang="el-GR" dirty="0" smtClean="0"/>
              <a:t>Τόνισε, βέβαια, ότι η Ευρώπη έχει διαδραματίσει ζωτικό ρόλο στην αντιμετώπιση αυτού του αντισημιτισμού. Κάλεσε τους ευρωβουλευτές να μην μείνουν αδρανείς μπροστά στην αύξηση του αντισημιτισμού αλλά «να διαβάσουν τα προειδοποιητικά σημεία, να εντοπίσουν τα συμπτώματα της πανδημίας του αντισημιτισμού και να τον καταπολεμήσουν με κάθε κόστος».</a:t>
            </a:r>
          </a:p>
          <a:p>
            <a:endParaRPr lang="el-GR" dirty="0"/>
          </a:p>
        </p:txBody>
      </p:sp>
      <p:pic>
        <p:nvPicPr>
          <p:cNvPr id="1026" name="Picture 2" descr="Isaac Herzog | Labour Party, Family, &amp; Facts | Britannica"/>
          <p:cNvPicPr>
            <a:picLocks noGrp="1" noChangeAspect="1" noChangeArrowheads="1"/>
          </p:cNvPicPr>
          <p:nvPr>
            <p:ph type="pic" idx="1"/>
          </p:nvPr>
        </p:nvPicPr>
        <p:blipFill>
          <a:blip r:embed="rId2"/>
          <a:srcRect t="8235" b="8235"/>
          <a:stretch>
            <a:fillRect/>
          </a:stretch>
        </p:blipFill>
        <p:spPr bwMode="auto">
          <a:xfrm>
            <a:off x="663682" y="1041002"/>
            <a:ext cx="3959634" cy="3959634"/>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κειμένου"/>
          <p:cNvSpPr>
            <a:spLocks noGrp="1"/>
          </p:cNvSpPr>
          <p:nvPr>
            <p:ph type="body" idx="2"/>
          </p:nvPr>
        </p:nvSpPr>
        <p:spPr>
          <a:xfrm>
            <a:off x="457200" y="642918"/>
            <a:ext cx="6972320" cy="5072098"/>
          </a:xfrm>
        </p:spPr>
        <p:txBody>
          <a:bodyPr>
            <a:normAutofit/>
          </a:bodyPr>
          <a:lstStyle/>
          <a:p>
            <a:pPr>
              <a:lnSpc>
                <a:spcPct val="150000"/>
              </a:lnSpc>
            </a:pPr>
            <a:r>
              <a:rPr lang="el-GR" sz="1600" dirty="0" smtClean="0">
                <a:latin typeface="Times New Roman" pitchFamily="18" charset="0"/>
                <a:cs typeface="Times New Roman" pitchFamily="18" charset="0"/>
              </a:rPr>
              <a:t>Μετά την ομιλία του προέδρου Ισαάκ </a:t>
            </a:r>
            <a:r>
              <a:rPr lang="el-GR" sz="1600" dirty="0" err="1" smtClean="0">
                <a:latin typeface="Times New Roman" pitchFamily="18" charset="0"/>
                <a:cs typeface="Times New Roman" pitchFamily="18" charset="0"/>
              </a:rPr>
              <a:t>Χέρτζογκ</a:t>
            </a:r>
            <a:r>
              <a:rPr lang="el-GR" sz="1600" dirty="0" smtClean="0">
                <a:latin typeface="Times New Roman" pitchFamily="18" charset="0"/>
                <a:cs typeface="Times New Roman" pitchFamily="18" charset="0"/>
              </a:rPr>
              <a:t>, οι μαθητές και οι μαθήτριες του σχολείου μας μαζί με τους ευρωβουλευτές τήρησαν ένα λεπτό σιγής</a:t>
            </a:r>
            <a:r>
              <a:rPr lang="el-GR" sz="1600" b="1" dirty="0" smtClean="0">
                <a:latin typeface="Times New Roman" pitchFamily="18" charset="0"/>
                <a:cs typeface="Times New Roman" pitchFamily="18" charset="0"/>
              </a:rPr>
              <a:t> </a:t>
            </a:r>
            <a:r>
              <a:rPr lang="el-GR" sz="1600" dirty="0" smtClean="0">
                <a:latin typeface="Times New Roman" pitchFamily="18" charset="0"/>
                <a:cs typeface="Times New Roman" pitchFamily="18" charset="0"/>
              </a:rPr>
              <a:t>στη μνήμη των θυμάτων του ολοκαυτώματος.</a:t>
            </a:r>
          </a:p>
          <a:p>
            <a:pPr>
              <a:lnSpc>
                <a:spcPct val="150000"/>
              </a:lnSpc>
            </a:pPr>
            <a:r>
              <a:rPr lang="el-GR" sz="1600" dirty="0" smtClean="0">
                <a:latin typeface="Times New Roman" pitchFamily="18" charset="0"/>
                <a:cs typeface="Times New Roman" pitchFamily="18" charset="0"/>
              </a:rPr>
              <a:t>Η τελετή ολοκληρώθηκε με εκτέλεση του μουσικού έργου του </a:t>
            </a:r>
            <a:r>
              <a:rPr lang="el-GR" sz="1600" dirty="0" err="1" smtClean="0">
                <a:latin typeface="Times New Roman" pitchFamily="18" charset="0"/>
                <a:cs typeface="Times New Roman" pitchFamily="18" charset="0"/>
              </a:rPr>
              <a:t>Maurice</a:t>
            </a:r>
            <a:r>
              <a:rPr lang="el-GR" sz="1600" dirty="0" smtClean="0">
                <a:latin typeface="Times New Roman" pitchFamily="18" charset="0"/>
                <a:cs typeface="Times New Roman" pitchFamily="18" charset="0"/>
              </a:rPr>
              <a:t> </a:t>
            </a:r>
            <a:r>
              <a:rPr lang="el-GR" sz="1600" dirty="0" err="1" smtClean="0">
                <a:latin typeface="Times New Roman" pitchFamily="18" charset="0"/>
                <a:cs typeface="Times New Roman" pitchFamily="18" charset="0"/>
              </a:rPr>
              <a:t>Ravel</a:t>
            </a:r>
            <a:r>
              <a:rPr lang="el-GR" sz="1600" dirty="0" smtClean="0">
                <a:latin typeface="Times New Roman" pitchFamily="18" charset="0"/>
                <a:cs typeface="Times New Roman" pitchFamily="18" charset="0"/>
              </a:rPr>
              <a:t> «</a:t>
            </a:r>
            <a:r>
              <a:rPr lang="el-GR" sz="1600" dirty="0" err="1" smtClean="0">
                <a:latin typeface="Times New Roman" pitchFamily="18" charset="0"/>
                <a:cs typeface="Times New Roman" pitchFamily="18" charset="0"/>
              </a:rPr>
              <a:t>Kaddish</a:t>
            </a:r>
            <a:r>
              <a:rPr lang="el-GR" sz="1600" dirty="0" smtClean="0">
                <a:latin typeface="Times New Roman" pitchFamily="18" charset="0"/>
                <a:cs typeface="Times New Roman" pitchFamily="18" charset="0"/>
              </a:rPr>
              <a:t>» από τους </a:t>
            </a:r>
            <a:r>
              <a:rPr lang="el-GR" sz="1600" dirty="0" err="1" smtClean="0">
                <a:latin typeface="Times New Roman" pitchFamily="18" charset="0"/>
                <a:cs typeface="Times New Roman" pitchFamily="18" charset="0"/>
              </a:rPr>
              <a:t>Chen</a:t>
            </a:r>
            <a:r>
              <a:rPr lang="el-GR" sz="1600" dirty="0" smtClean="0">
                <a:latin typeface="Times New Roman" pitchFamily="18" charset="0"/>
                <a:cs typeface="Times New Roman" pitchFamily="18" charset="0"/>
              </a:rPr>
              <a:t> </a:t>
            </a:r>
            <a:r>
              <a:rPr lang="el-GR" sz="1600" dirty="0" err="1" smtClean="0">
                <a:latin typeface="Times New Roman" pitchFamily="18" charset="0"/>
                <a:cs typeface="Times New Roman" pitchFamily="18" charset="0"/>
              </a:rPr>
              <a:t>Halevi</a:t>
            </a:r>
            <a:r>
              <a:rPr lang="el-GR" sz="1600" dirty="0" smtClean="0">
                <a:latin typeface="Times New Roman" pitchFamily="18" charset="0"/>
                <a:cs typeface="Times New Roman" pitchFamily="18" charset="0"/>
              </a:rPr>
              <a:t> (κλαρινέτο) και </a:t>
            </a:r>
            <a:r>
              <a:rPr lang="el-GR" sz="1600" dirty="0" err="1" smtClean="0">
                <a:latin typeface="Times New Roman" pitchFamily="18" charset="0"/>
                <a:cs typeface="Times New Roman" pitchFamily="18" charset="0"/>
              </a:rPr>
              <a:t>Jenő</a:t>
            </a:r>
            <a:r>
              <a:rPr lang="el-GR" sz="1600" dirty="0" smtClean="0">
                <a:latin typeface="Times New Roman" pitchFamily="18" charset="0"/>
                <a:cs typeface="Times New Roman" pitchFamily="18" charset="0"/>
              </a:rPr>
              <a:t> </a:t>
            </a:r>
            <a:r>
              <a:rPr lang="el-GR" sz="1600" dirty="0" err="1" smtClean="0">
                <a:latin typeface="Times New Roman" pitchFamily="18" charset="0"/>
                <a:cs typeface="Times New Roman" pitchFamily="18" charset="0"/>
              </a:rPr>
              <a:t>Lisztes</a:t>
            </a:r>
            <a:r>
              <a:rPr lang="el-GR" sz="1600" dirty="0" smtClean="0">
                <a:latin typeface="Times New Roman" pitchFamily="18" charset="0"/>
                <a:cs typeface="Times New Roman" pitchFamily="18" charset="0"/>
              </a:rPr>
              <a:t> (</a:t>
            </a:r>
            <a:r>
              <a:rPr lang="el-GR" sz="1600" dirty="0" err="1" smtClean="0">
                <a:latin typeface="Times New Roman" pitchFamily="18" charset="0"/>
                <a:cs typeface="Times New Roman" pitchFamily="18" charset="0"/>
              </a:rPr>
              <a:t>τσίμπαλο</a:t>
            </a:r>
            <a:r>
              <a:rPr lang="el-GR" sz="1600" dirty="0" smtClean="0">
                <a:latin typeface="Times New Roman" pitchFamily="18" charset="0"/>
                <a:cs typeface="Times New Roman" pitchFamily="18" charset="0"/>
              </a:rPr>
              <a:t>).</a:t>
            </a:r>
            <a:endParaRPr lang="en-US" sz="1600" dirty="0" smtClean="0">
              <a:latin typeface="Times New Roman" pitchFamily="18" charset="0"/>
              <a:cs typeface="Times New Roman" pitchFamily="18" charset="0"/>
            </a:endParaRPr>
          </a:p>
          <a:p>
            <a:pPr>
              <a:lnSpc>
                <a:spcPct val="150000"/>
              </a:lnSpc>
            </a:pPr>
            <a:endParaRPr lang="en-US" sz="1600" dirty="0" smtClean="0">
              <a:latin typeface="Times New Roman" pitchFamily="18" charset="0"/>
              <a:cs typeface="Times New Roman" pitchFamily="18" charset="0"/>
            </a:endParaRPr>
          </a:p>
          <a:p>
            <a:pPr>
              <a:lnSpc>
                <a:spcPct val="150000"/>
              </a:lnSpc>
            </a:pPr>
            <a:r>
              <a:rPr lang="en-US" sz="1600" dirty="0" smtClean="0">
                <a:latin typeface="Times New Roman" pitchFamily="18" charset="0"/>
                <a:cs typeface="Times New Roman" pitchFamily="18" charset="0"/>
                <a:hlinkClick r:id="rId2"/>
              </a:rPr>
              <a:t>https://multimedia.europarl.europa.eu/el/webstreaming/solemn-ceremony-on-international-holocaust-commemoration-day-2023_20230126-0900-PLENARY</a:t>
            </a:r>
            <a:endParaRPr lang="en-US" sz="1600" dirty="0" smtClean="0">
              <a:latin typeface="Times New Roman" pitchFamily="18" charset="0"/>
              <a:cs typeface="Times New Roman" pitchFamily="18" charset="0"/>
            </a:endParaRPr>
          </a:p>
          <a:p>
            <a:pPr>
              <a:lnSpc>
                <a:spcPct val="150000"/>
              </a:lnSpc>
            </a:pPr>
            <a:endParaRPr lang="el-GR" sz="1600" dirty="0" smtClean="0">
              <a:latin typeface="Times New Roman" pitchFamily="18" charset="0"/>
              <a:cs typeface="Times New Roman" pitchFamily="18" charset="0"/>
            </a:endParaRPr>
          </a:p>
          <a:p>
            <a:r>
              <a:rPr lang="el-GR" dirty="0" smtClean="0"/>
              <a:t> </a:t>
            </a:r>
          </a:p>
          <a:p>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φθονία">
  <a:themeElements>
    <a:clrScheme name="Αφθονί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Αφθονία">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Αφθονία">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69</TotalTime>
  <Words>239</Words>
  <Application>Microsoft Office PowerPoint</Application>
  <PresentationFormat>Προβολή στην οθόνη (4:3)</PresentationFormat>
  <Paragraphs>13</Paragraphs>
  <Slides>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5</vt:i4>
      </vt:variant>
    </vt:vector>
  </HeadingPairs>
  <TitlesOfParts>
    <vt:vector size="6" baseType="lpstr">
      <vt:lpstr>Αφθονία</vt:lpstr>
      <vt:lpstr>Διαφάνεια 1</vt:lpstr>
      <vt:lpstr>26 ΙανουαρΙου 2023  Junior Ambassadors A΄λΥΚΕΙΟΥ</vt:lpstr>
      <vt:lpstr>Διαφάνεια 3</vt:lpstr>
      <vt:lpstr>Διαφάνεια 4</vt:lpstr>
      <vt:lpstr>Διαφάνεια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Χρήστης των Windows</dc:creator>
  <cp:lastModifiedBy>Χρήστης των Windows</cp:lastModifiedBy>
  <cp:revision>10</cp:revision>
  <dcterms:created xsi:type="dcterms:W3CDTF">2023-05-16T07:21:34Z</dcterms:created>
  <dcterms:modified xsi:type="dcterms:W3CDTF">2023-05-16T08:46:05Z</dcterms:modified>
</cp:coreProperties>
</file>