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97" r:id="rId3"/>
    <p:sldId id="307" r:id="rId4"/>
    <p:sldId id="274" r:id="rId5"/>
    <p:sldId id="308" r:id="rId6"/>
    <p:sldId id="309" r:id="rId7"/>
    <p:sldId id="314" r:id="rId8"/>
    <p:sldId id="313" r:id="rId9"/>
    <p:sldId id="298" r:id="rId10"/>
    <p:sldId id="310" r:id="rId11"/>
    <p:sldId id="293" r:id="rId12"/>
    <p:sldId id="294" r:id="rId13"/>
    <p:sldId id="286" r:id="rId14"/>
    <p:sldId id="300" r:id="rId15"/>
    <p:sldId id="305" r:id="rId16"/>
    <p:sldId id="306" r:id="rId17"/>
    <p:sldId id="312" r:id="rId18"/>
    <p:sldId id="302" r:id="rId19"/>
    <p:sldId id="311" r:id="rId20"/>
    <p:sldId id="315" r:id="rId21"/>
    <p:sldId id="262" r:id="rId22"/>
    <p:sldId id="304" r:id="rId23"/>
  </p:sldIdLst>
  <p:sldSz cx="12192000" cy="6858000"/>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4660"/>
  </p:normalViewPr>
  <p:slideViewPr>
    <p:cSldViewPr snapToGrid="0">
      <p:cViewPr varScale="1">
        <p:scale>
          <a:sx n="71" d="100"/>
          <a:sy n="71" d="100"/>
        </p:scale>
        <p:origin x="-114" y="-14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l-GR" smtClean="0"/>
              <a:t>Στυλ κύριου τίτλου</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lvl1pPr>
              <a:defRPr/>
            </a:lvl1pPr>
          </a:lstStyle>
          <a:p>
            <a:pPr>
              <a:defRPr/>
            </a:pPr>
            <a:fld id="{57CA7F91-6E0B-4968-A318-AF2AA3E4C74B}" type="datetimeFigureOut">
              <a:rPr lang="el-GR"/>
              <a:pPr>
                <a:defRPr/>
              </a:pPr>
              <a:t>19/4/2026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5BA7470-40EA-47EC-A426-DAF3A4AFDA82}"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AB5B4BB6-7FBF-4DFE-97D0-74AE1F425713}" type="datetimeFigureOut">
              <a:rPr lang="el-GR"/>
              <a:pPr>
                <a:defRPr/>
              </a:pPr>
              <a:t>19/4/2026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4E3BDCE4-A8A2-4109-B340-114C77A013CA}"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E4E9AAB1-7FAA-4269-9E03-DFE0BB329F98}" type="datetimeFigureOut">
              <a:rPr lang="el-GR"/>
              <a:pPr>
                <a:defRPr/>
              </a:pPr>
              <a:t>19/4/2026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D4E1D1CA-6D16-46BF-BCBA-366AC9E832B6}"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5" name="TextBox 10"/>
          <p:cNvSpPr txBox="1"/>
          <p:nvPr/>
        </p:nvSpPr>
        <p:spPr>
          <a:xfrm>
            <a:off x="836613" y="7350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cs typeface="+mn-cs"/>
              </a:rPr>
              <a:t>“</a:t>
            </a:r>
          </a:p>
        </p:txBody>
      </p:sp>
      <p:sp>
        <p:nvSpPr>
          <p:cNvPr id="6" name="TextBox 12"/>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7" name="Date Placeholder 4"/>
          <p:cNvSpPr>
            <a:spLocks noGrp="1"/>
          </p:cNvSpPr>
          <p:nvPr>
            <p:ph type="dt" sz="half" idx="14"/>
          </p:nvPr>
        </p:nvSpPr>
        <p:spPr/>
        <p:txBody>
          <a:bodyPr/>
          <a:lstStyle>
            <a:lvl1pPr>
              <a:defRPr/>
            </a:lvl1pPr>
          </a:lstStyle>
          <a:p>
            <a:pPr>
              <a:defRPr/>
            </a:pPr>
            <a:fld id="{FE7801A4-5C81-42DA-A4B5-977FD29EFFC8}" type="datetimeFigureOut">
              <a:rPr lang="el-GR"/>
              <a:pPr>
                <a:defRPr/>
              </a:pPr>
              <a:t>19/4/2026</a:t>
            </a:fld>
            <a:endParaRPr lang="el-GR"/>
          </a:p>
        </p:txBody>
      </p:sp>
      <p:sp>
        <p:nvSpPr>
          <p:cNvPr id="8" name="Footer Placeholder 5"/>
          <p:cNvSpPr>
            <a:spLocks noGrp="1"/>
          </p:cNvSpPr>
          <p:nvPr>
            <p:ph type="ftr" sz="quarter" idx="15"/>
          </p:nvPr>
        </p:nvSpPr>
        <p:spPr/>
        <p:txBody>
          <a:bodyPr/>
          <a:lstStyle>
            <a:lvl1pPr>
              <a:defRPr/>
            </a:lvl1pPr>
          </a:lstStyle>
          <a:p>
            <a:pPr>
              <a:defRPr/>
            </a:pPr>
            <a:endParaRPr lang="el-GR"/>
          </a:p>
        </p:txBody>
      </p:sp>
      <p:sp>
        <p:nvSpPr>
          <p:cNvPr id="9" name="Slide Number Placeholder 6"/>
          <p:cNvSpPr>
            <a:spLocks noGrp="1"/>
          </p:cNvSpPr>
          <p:nvPr>
            <p:ph type="sldNum" sz="quarter" idx="16"/>
          </p:nvPr>
        </p:nvSpPr>
        <p:spPr/>
        <p:txBody>
          <a:bodyPr/>
          <a:lstStyle>
            <a:lvl1pPr>
              <a:defRPr/>
            </a:lvl1pPr>
          </a:lstStyle>
          <a:p>
            <a:pPr>
              <a:defRPr/>
            </a:pPr>
            <a:fld id="{F5B7C15F-2756-4293-BFC2-E6D3600DA6BF}"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3027219B-A944-4201-83A6-E83DCBC6CDA0}" type="datetimeFigureOut">
              <a:rPr lang="el-GR"/>
              <a:pPr>
                <a:defRPr/>
              </a:pPr>
              <a:t>19/4/2026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DA427F0-F5FC-4B9A-95A6-33ED72CA7A4D}"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3" name="Date Placeholder 3"/>
          <p:cNvSpPr>
            <a:spLocks noGrp="1"/>
          </p:cNvSpPr>
          <p:nvPr>
            <p:ph type="dt" sz="half" idx="18"/>
          </p:nvPr>
        </p:nvSpPr>
        <p:spPr/>
        <p:txBody>
          <a:bodyPr/>
          <a:lstStyle>
            <a:lvl1pPr>
              <a:defRPr/>
            </a:lvl1pPr>
          </a:lstStyle>
          <a:p>
            <a:pPr>
              <a:defRPr/>
            </a:pPr>
            <a:fld id="{CE018C51-14E7-4FB9-B2E5-B3E39CDDF0B2}" type="datetimeFigureOut">
              <a:rPr lang="el-GR"/>
              <a:pPr>
                <a:defRPr/>
              </a:pPr>
              <a:t>19/4/2026</a:t>
            </a:fld>
            <a:endParaRPr lang="el-GR"/>
          </a:p>
        </p:txBody>
      </p:sp>
      <p:sp>
        <p:nvSpPr>
          <p:cNvPr id="14" name="Footer Placeholder 4"/>
          <p:cNvSpPr>
            <a:spLocks noGrp="1"/>
          </p:cNvSpPr>
          <p:nvPr>
            <p:ph type="ftr" sz="quarter" idx="19"/>
          </p:nvPr>
        </p:nvSpPr>
        <p:spPr/>
        <p:txBody>
          <a:bodyPr/>
          <a:lstStyle>
            <a:lvl1pPr>
              <a:defRPr/>
            </a:lvl1pPr>
          </a:lstStyle>
          <a:p>
            <a:pPr>
              <a:defRPr/>
            </a:pPr>
            <a:endParaRPr lang="el-GR"/>
          </a:p>
        </p:txBody>
      </p:sp>
      <p:sp>
        <p:nvSpPr>
          <p:cNvPr id="16" name="Slide Number Placeholder 5"/>
          <p:cNvSpPr>
            <a:spLocks noGrp="1"/>
          </p:cNvSpPr>
          <p:nvPr>
            <p:ph type="sldNum" sz="quarter" idx="20"/>
          </p:nvPr>
        </p:nvSpPr>
        <p:spPr/>
        <p:txBody>
          <a:bodyPr/>
          <a:lstStyle>
            <a:lvl1pPr>
              <a:defRPr/>
            </a:lvl1pPr>
          </a:lstStyle>
          <a:p>
            <a:pPr>
              <a:defRPr/>
            </a:pPr>
            <a:fld id="{EADA0441-57AB-486F-8EFF-D843B9115CA6}"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2" name="Date Placeholder 3"/>
          <p:cNvSpPr>
            <a:spLocks noGrp="1"/>
          </p:cNvSpPr>
          <p:nvPr>
            <p:ph type="dt" sz="half" idx="23"/>
          </p:nvPr>
        </p:nvSpPr>
        <p:spPr/>
        <p:txBody>
          <a:bodyPr/>
          <a:lstStyle>
            <a:lvl1pPr>
              <a:defRPr/>
            </a:lvl1pPr>
          </a:lstStyle>
          <a:p>
            <a:pPr>
              <a:defRPr/>
            </a:pPr>
            <a:fld id="{DEB609CE-5CC1-479E-8823-6A51238FED9D}" type="datetimeFigureOut">
              <a:rPr lang="el-GR"/>
              <a:pPr>
                <a:defRPr/>
              </a:pPr>
              <a:t>19/4/2026</a:t>
            </a:fld>
            <a:endParaRPr lang="el-GR"/>
          </a:p>
        </p:txBody>
      </p:sp>
      <p:sp>
        <p:nvSpPr>
          <p:cNvPr id="13" name="Footer Placeholder 4"/>
          <p:cNvSpPr>
            <a:spLocks noGrp="1"/>
          </p:cNvSpPr>
          <p:nvPr>
            <p:ph type="ftr" sz="quarter" idx="24"/>
          </p:nvPr>
        </p:nvSpPr>
        <p:spPr/>
        <p:txBody>
          <a:bodyPr/>
          <a:lstStyle>
            <a:lvl1pPr>
              <a:defRPr/>
            </a:lvl1pPr>
          </a:lstStyle>
          <a:p>
            <a:pPr>
              <a:defRPr/>
            </a:pPr>
            <a:endParaRPr lang="el-GR"/>
          </a:p>
        </p:txBody>
      </p:sp>
      <p:sp>
        <p:nvSpPr>
          <p:cNvPr id="14" name="Slide Number Placeholder 5"/>
          <p:cNvSpPr>
            <a:spLocks noGrp="1"/>
          </p:cNvSpPr>
          <p:nvPr>
            <p:ph type="sldNum" sz="quarter" idx="25"/>
          </p:nvPr>
        </p:nvSpPr>
        <p:spPr/>
        <p:txBody>
          <a:bodyPr/>
          <a:lstStyle>
            <a:lvl1pPr>
              <a:defRPr/>
            </a:lvl1pPr>
          </a:lstStyle>
          <a:p>
            <a:pPr>
              <a:defRPr/>
            </a:pPr>
            <a:fld id="{1E4BCDDA-D256-4932-9DDB-03059C1D532C}"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fld id="{403A374F-75B4-4B5B-BFBD-25D7832226DD}" type="datetimeFigureOut">
              <a:rPr lang="el-GR"/>
              <a:pPr>
                <a:defRPr/>
              </a:pPr>
              <a:t>19/4/2026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562F7AC-39AA-4AAC-8216-84666E2C1549}"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fld id="{002E08A8-1953-4352-932E-2D6828122E31}" type="datetimeFigureOut">
              <a:rPr lang="el-GR"/>
              <a:pPr>
                <a:defRPr/>
              </a:pPr>
              <a:t>19/4/2026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5D88902-1CB7-4F0E-96C8-5FB254134CAC}"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fld id="{17F22FF0-0C7B-4D0F-B87A-A9675D223CDD}" type="datetimeFigureOut">
              <a:rPr lang="el-GR"/>
              <a:pPr>
                <a:defRPr/>
              </a:pPr>
              <a:t>19/4/2026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B46A8D9-7440-4525-8AAD-5E7FA24080C5}"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l-GR" smtClean="0"/>
              <a:t>Στυλ κύριου τίτλου</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3AE7EA87-F220-4D81-AEE7-F99F693CEB6F}" type="datetimeFigureOut">
              <a:rPr lang="el-GR"/>
              <a:pPr>
                <a:defRPr/>
              </a:pPr>
              <a:t>19/4/2026</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F85C482-F202-4F39-9044-AB03947E4C5C}"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fld id="{D5B5B898-69EC-46CF-A582-1F349108FA41}" type="datetimeFigureOut">
              <a:rPr lang="el-GR"/>
              <a:pPr>
                <a:defRPr/>
              </a:pPr>
              <a:t>19/4/2026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A66A88E9-58E9-45EB-8FE9-EFCAFAA59DE3}"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913795" y="2912232"/>
            <a:ext cx="5107208" cy="287896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912232"/>
            <a:ext cx="5095357" cy="287896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a:defRPr/>
            </a:pPr>
            <a:fld id="{37B5EAED-0179-4CCD-95FA-8F633D2306DB}" type="datetimeFigureOut">
              <a:rPr lang="el-GR"/>
              <a:pPr>
                <a:defRPr/>
              </a:pPr>
              <a:t>19/4/2026</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240A9A66-715F-4747-AA4A-7D2DBBE1FBDA}"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3"/>
          <p:cNvSpPr>
            <a:spLocks noGrp="1"/>
          </p:cNvSpPr>
          <p:nvPr>
            <p:ph type="dt" sz="half" idx="10"/>
          </p:nvPr>
        </p:nvSpPr>
        <p:spPr/>
        <p:txBody>
          <a:bodyPr/>
          <a:lstStyle>
            <a:lvl1pPr>
              <a:defRPr/>
            </a:lvl1pPr>
          </a:lstStyle>
          <a:p>
            <a:pPr>
              <a:defRPr/>
            </a:pPr>
            <a:fld id="{4D7969EE-6632-4A32-8B20-33B4629F6813}" type="datetimeFigureOut">
              <a:rPr lang="el-GR"/>
              <a:pPr>
                <a:defRPr/>
              </a:pPr>
              <a:t>19/4/2026</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F2D39187-0E0E-4C80-91ED-AA822035C88A}"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9B9C47-2C03-43A5-9720-25CCA5E0C6C8}" type="datetimeFigureOut">
              <a:rPr lang="el-GR"/>
              <a:pPr>
                <a:defRPr/>
              </a:pPr>
              <a:t>19/4/2026</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57856BA0-984B-4CAB-AA6D-ACDE52E039DA}"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l-GR" smtClean="0"/>
              <a:t>Στυλ κύριου τίτλου</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B1CFA960-0B78-4F5A-9623-0A56D5A2C0C4}" type="datetimeFigureOut">
              <a:rPr lang="el-GR"/>
              <a:pPr>
                <a:defRPr/>
              </a:pPr>
              <a:t>19/4/2026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6AA7212-BCAB-45D5-8F01-90E1AB3BC7E6}"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F016B959-55F7-42A2-8F21-DDE9BED348B0}" type="datetimeFigureOut">
              <a:rPr lang="el-GR"/>
              <a:pPr>
                <a:defRPr/>
              </a:pPr>
              <a:t>19/4/2026</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E58E8407-9F3A-4328-96A8-9501581DAFAB}"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cs typeface="+mn-cs"/>
              </a:defRPr>
            </a:lvl1pPr>
          </a:lstStyle>
          <a:p>
            <a:pPr>
              <a:defRPr/>
            </a:pPr>
            <a:fld id="{C5FB006A-6E9A-45D2-B4C1-61EFC7C7B33D}" type="datetimeFigureOut">
              <a:rPr lang="el-GR"/>
              <a:pPr>
                <a:defRPr/>
              </a:pPr>
              <a:t>19/4/2026</a:t>
            </a:fld>
            <a:endParaRPr lang="el-G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10514013" y="5883275"/>
            <a:ext cx="754062"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cs typeface="+mn-cs"/>
              </a:defRPr>
            </a:lvl1pPr>
          </a:lstStyle>
          <a:p>
            <a:pPr>
              <a:defRPr/>
            </a:pPr>
            <a:fld id="{91A2FFF9-A1C9-4AE8-8ECA-530388CEC356}"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50" r:id="rId12"/>
    <p:sldLayoutId id="2147483745" r:id="rId13"/>
    <p:sldLayoutId id="2147483746" r:id="rId14"/>
    <p:sldLayoutId id="2147483747" r:id="rId15"/>
    <p:sldLayoutId id="2147483748" r:id="rId16"/>
    <p:sldLayoutId id="2147483749" r:id="rId17"/>
  </p:sldLayoutIdLst>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itchFamily="18" charset="0"/>
        </a:defRPr>
      </a:lvl5pPr>
      <a:lvl6pPr marL="457200" algn="ctr" rtl="0" fontAlgn="base">
        <a:lnSpc>
          <a:spcPct val="90000"/>
        </a:lnSpc>
        <a:spcBef>
          <a:spcPct val="0"/>
        </a:spcBef>
        <a:spcAft>
          <a:spcPct val="0"/>
        </a:spcAft>
        <a:defRPr sz="3400" b="1">
          <a:solidFill>
            <a:schemeClr val="tx1"/>
          </a:solidFill>
          <a:latin typeface="Bookman Old Style" pitchFamily="18" charset="0"/>
        </a:defRPr>
      </a:lvl6pPr>
      <a:lvl7pPr marL="914400" algn="ctr" rtl="0" fontAlgn="base">
        <a:lnSpc>
          <a:spcPct val="90000"/>
        </a:lnSpc>
        <a:spcBef>
          <a:spcPct val="0"/>
        </a:spcBef>
        <a:spcAft>
          <a:spcPct val="0"/>
        </a:spcAft>
        <a:defRPr sz="3400" b="1">
          <a:solidFill>
            <a:schemeClr val="tx1"/>
          </a:solidFill>
          <a:latin typeface="Bookman Old Style" pitchFamily="18" charset="0"/>
        </a:defRPr>
      </a:lvl7pPr>
      <a:lvl8pPr marL="1371600" algn="ctr" rtl="0" fontAlgn="base">
        <a:lnSpc>
          <a:spcPct val="90000"/>
        </a:lnSpc>
        <a:spcBef>
          <a:spcPct val="0"/>
        </a:spcBef>
        <a:spcAft>
          <a:spcPct val="0"/>
        </a:spcAft>
        <a:defRPr sz="3400" b="1">
          <a:solidFill>
            <a:schemeClr val="tx1"/>
          </a:solidFill>
          <a:latin typeface="Bookman Old Style" pitchFamily="18" charset="0"/>
        </a:defRPr>
      </a:lvl8pPr>
      <a:lvl9pPr marL="1828800" algn="ctr" rtl="0" fontAlgn="base">
        <a:lnSpc>
          <a:spcPct val="90000"/>
        </a:lnSpc>
        <a:spcBef>
          <a:spcPct val="0"/>
        </a:spcBef>
        <a:spcAft>
          <a:spcPct val="0"/>
        </a:spcAft>
        <a:defRPr sz="3400" b="1">
          <a:solidFill>
            <a:schemeClr val="tx1"/>
          </a:solidFill>
          <a:latin typeface="Bookman Old Style" pitchFamily="18" charset="0"/>
        </a:defRPr>
      </a:lvl9pPr>
    </p:titleStyle>
    <p:bodyStyle>
      <a:lvl1pPr marL="228600" indent="-228600" algn="l" rtl="0" eaLnBrk="0" fontAlgn="base" hangingPunct="0">
        <a:lnSpc>
          <a:spcPct val="120000"/>
        </a:lnSpc>
        <a:spcBef>
          <a:spcPts val="1000"/>
        </a:spcBef>
        <a:spcAft>
          <a:spcPct val="0"/>
        </a:spcAft>
        <a:buFont typeface="Arial"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constitutioncenter.org/blog/10-fascinating-facts-about-president-john-f-kennedy" TargetMode="External"/><Relationship Id="rId3" Type="http://schemas.openxmlformats.org/officeDocument/2006/relationships/hyperlink" Target="https://www.uncsa.edu/chancellor/communications/20220117-martin-luther-king-jr.aspx" TargetMode="External"/><Relationship Id="rId7" Type="http://schemas.openxmlformats.org/officeDocument/2006/relationships/hyperlink" Target="https://www.kplctv.com/2019/08/28/th-anniversary-i-have-dream-speech/" TargetMode="External"/><Relationship Id="rId2" Type="http://schemas.openxmlformats.org/officeDocument/2006/relationships/hyperlink" Target="https://en.wikipedia.org/wiki/Civil" TargetMode="External"/><Relationship Id="rId1" Type="http://schemas.openxmlformats.org/officeDocument/2006/relationships/slideLayout" Target="../slideLayouts/slideLayout2.xml"/><Relationship Id="rId6" Type="http://schemas.openxmlformats.org/officeDocument/2006/relationships/hyperlink" Target="https://edition.cnn.com/2015/08/12/us/north-carolina-mlk-jr-i-have-a-dream-recording" TargetMode="External"/><Relationship Id="rId5" Type="http://schemas.openxmlformats.org/officeDocument/2006/relationships/hyperlink" Target="https://en.wikipedia.org/wiki/Slavery_in_the_United_States" TargetMode="External"/><Relationship Id="rId10" Type="http://schemas.openxmlformats.org/officeDocument/2006/relationships/hyperlink" Target="https://www.google.com/url?sa=i&amp;url=https://npg.si.edu/object/npg_NPG.2022.102&amp;psig=AOvVaw24xUMnczmeOg_hqLPWaaQR&amp;ust=1772105161656000&amp;source=images&amp;cd=vfe&amp;opi=89978449&amp;ved=0CBUQjRxqFwoTCPi4hrTE9JIDFQAAAAAdAAAAABAE" TargetMode="External"/><Relationship Id="rId4" Type="http://schemas.openxmlformats.org/officeDocument/2006/relationships/hyperlink" Target="https://www.biography.com/activists/rosa-parks" TargetMode="External"/><Relationship Id="rId9" Type="http://schemas.openxmlformats.org/officeDocument/2006/relationships/hyperlink" Target="https://www.google.com/url?sa=i&amp;url=https://en.wikipedia.org/wiki/Lyndon_B._Johnson&amp;psig=AOvVaw2HQentvaM3eMg0KX3W7ipY&amp;ust=1771502089093000&amp;source=images&amp;cd=vfe&amp;opi=89978449&amp;ved=0CBUQjRxqFwoTCIjq0Nv94pIDFQAAAAAdAAAAABA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09725" y="866775"/>
            <a:ext cx="9001125" cy="2387600"/>
          </a:xfrm>
        </p:spPr>
        <p:txBody>
          <a:bodyPr/>
          <a:lstStyle/>
          <a:p>
            <a:pPr eaLnBrk="1" fontAlgn="auto" hangingPunct="1">
              <a:spcAft>
                <a:spcPts val="0"/>
              </a:spcAft>
              <a:defRPr/>
            </a:pPr>
            <a:r>
              <a:rPr lang="en-US" dirty="0" smtClean="0"/>
              <a:t>CIVIL RIGHTS MOVEMENT</a:t>
            </a:r>
            <a:endParaRPr lang="el-GR" dirty="0"/>
          </a:p>
        </p:txBody>
      </p:sp>
      <p:sp>
        <p:nvSpPr>
          <p:cNvPr id="3" name="Υπότιτλος 2"/>
          <p:cNvSpPr>
            <a:spLocks noGrp="1"/>
          </p:cNvSpPr>
          <p:nvPr>
            <p:ph type="subTitle" idx="1"/>
          </p:nvPr>
        </p:nvSpPr>
        <p:spPr>
          <a:xfrm>
            <a:off x="1595438" y="3602038"/>
            <a:ext cx="9001125" cy="1655762"/>
          </a:xfrm>
        </p:spPr>
        <p:txBody>
          <a:bodyPr>
            <a:normAutofit lnSpcReduction="10000"/>
          </a:bodyPr>
          <a:lstStyle/>
          <a:p>
            <a:pPr eaLnBrk="1" fontAlgn="auto" hangingPunct="1">
              <a:spcAft>
                <a:spcPts val="0"/>
              </a:spcAft>
              <a:buFont typeface="Arial" panose="020B0604020202020204" pitchFamily="34" charset="0"/>
              <a:buNone/>
              <a:defRPr/>
            </a:pPr>
            <a:r>
              <a:rPr lang="en-US" dirty="0" smtClean="0"/>
              <a:t>IOANNA</a:t>
            </a:r>
            <a:r>
              <a:rPr lang="el-GR" dirty="0" smtClean="0"/>
              <a:t> </a:t>
            </a:r>
            <a:r>
              <a:rPr lang="en-US" dirty="0" smtClean="0"/>
              <a:t>DIMOKOLIOY – MARIA GIANNOULI</a:t>
            </a:r>
          </a:p>
          <a:p>
            <a:pPr eaLnBrk="1" fontAlgn="auto" hangingPunct="1">
              <a:spcAft>
                <a:spcPts val="0"/>
              </a:spcAft>
              <a:buFont typeface="Arial" panose="020B0604020202020204" pitchFamily="34" charset="0"/>
              <a:buNone/>
              <a:defRPr/>
            </a:pPr>
            <a:r>
              <a:rPr lang="en-US" dirty="0" smtClean="0"/>
              <a:t>3</a:t>
            </a:r>
            <a:r>
              <a:rPr lang="en-US" baseline="30000" dirty="0"/>
              <a:t>r</a:t>
            </a:r>
            <a:r>
              <a:rPr lang="en-US" baseline="30000" dirty="0" smtClean="0"/>
              <a:t>d</a:t>
            </a:r>
            <a:r>
              <a:rPr lang="en-US" dirty="0" smtClean="0"/>
              <a:t> Grade of </a:t>
            </a:r>
            <a:r>
              <a:rPr lang="en-US" dirty="0" err="1" smtClean="0"/>
              <a:t>Neochori</a:t>
            </a:r>
            <a:r>
              <a:rPr lang="en-US" dirty="0" smtClean="0"/>
              <a:t> High School</a:t>
            </a:r>
          </a:p>
          <a:p>
            <a:pPr eaLnBrk="1" fontAlgn="auto" hangingPunct="1">
              <a:spcAft>
                <a:spcPts val="0"/>
              </a:spcAft>
              <a:buFont typeface="Arial" panose="020B0604020202020204" pitchFamily="34" charset="0"/>
              <a:buNone/>
              <a:defRPr/>
            </a:pPr>
            <a:r>
              <a:rPr lang="en-US" dirty="0" smtClean="0"/>
              <a:t>School Year 2025-26</a:t>
            </a:r>
            <a:endParaRPr lang="el-GR" dirty="0" smtClean="0"/>
          </a:p>
          <a:p>
            <a:pPr eaLnBrk="1" fontAlgn="auto" hangingPunct="1">
              <a:spcAft>
                <a:spcPts val="0"/>
              </a:spcAft>
              <a:buFont typeface="Arial" panose="020B0604020202020204" pitchFamily="34" charset="0"/>
              <a:buNone/>
              <a:defRPr/>
            </a:pP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ph type="title"/>
          </p:nvPr>
        </p:nvSpPr>
        <p:spPr bwMode="auto">
          <a:noFill/>
        </p:spPr>
        <p:txBody>
          <a:bodyPr wrap="square" numCol="1" anchorCtr="0" compatLnSpc="1">
            <a:prstTxWarp prst="textNoShape">
              <a:avLst/>
            </a:prstTxWarp>
          </a:bodyPr>
          <a:lstStyle/>
          <a:p>
            <a:r>
              <a:rPr lang="en-US" sz="4400" i="1" u="sng" cap="none" smtClean="0">
                <a:effectLst>
                  <a:outerShdw blurRad="38100" dist="38100" dir="2700000" algn="tl">
                    <a:srgbClr val="2A5B7F"/>
                  </a:outerShdw>
                </a:effectLst>
              </a:rPr>
              <a:t>Nonviolent</a:t>
            </a:r>
            <a:r>
              <a:rPr lang="en-US" sz="4400" cap="none" smtClean="0">
                <a:effectLst>
                  <a:outerShdw blurRad="38100" dist="38100" dir="2700000" algn="tl">
                    <a:srgbClr val="2A5B7F"/>
                  </a:outerShdw>
                </a:effectLst>
              </a:rPr>
              <a:t> protests and civil disobedience</a:t>
            </a:r>
            <a:endParaRPr lang="el-GR" sz="4400" cap="none" smtClean="0">
              <a:effectLst>
                <a:outerShdw blurRad="38100" dist="38100" dir="2700000" algn="tl">
                  <a:srgbClr val="2A5B7F"/>
                </a:outerShdw>
              </a:effectLst>
            </a:endParaRPr>
          </a:p>
        </p:txBody>
      </p:sp>
      <p:sp>
        <p:nvSpPr>
          <p:cNvPr id="53251" name="Rectangle 3"/>
          <p:cNvSpPr>
            <a:spLocks noChangeArrowheads="1"/>
          </p:cNvSpPr>
          <p:nvPr>
            <p:ph type="body" idx="1"/>
          </p:nvPr>
        </p:nvSpPr>
        <p:spPr bwMode="auto">
          <a:xfrm>
            <a:off x="914400" y="2095500"/>
            <a:ext cx="10353675" cy="4762500"/>
          </a:xfrm>
          <a:noFill/>
        </p:spPr>
        <p:txBody>
          <a:bodyPr wrap="square" numCol="1" anchor="t" anchorCtr="0" compatLnSpc="1">
            <a:prstTxWarp prst="textNoShape">
              <a:avLst/>
            </a:prstTxWarp>
          </a:bodyPr>
          <a:lstStyle/>
          <a:p>
            <a:r>
              <a:rPr lang="en-US" sz="2400" b="1" smtClean="0">
                <a:effectLst/>
              </a:rPr>
              <a:t>the Montgomery bus boycott</a:t>
            </a:r>
            <a:r>
              <a:rPr lang="el-GR" sz="2400" b="1" smtClean="0">
                <a:effectLst/>
              </a:rPr>
              <a:t> </a:t>
            </a:r>
            <a:r>
              <a:rPr lang="en-US" sz="2400" b="1" smtClean="0">
                <a:effectLst/>
              </a:rPr>
              <a:t>in 1955-1956,</a:t>
            </a:r>
          </a:p>
          <a:p>
            <a:r>
              <a:rPr lang="en-US" sz="2400" b="1" smtClean="0">
                <a:effectLst/>
              </a:rPr>
              <a:t>“sit-ins” in Greensboro and Nashville in 1960,</a:t>
            </a:r>
          </a:p>
          <a:p>
            <a:r>
              <a:rPr lang="en-US" sz="2400" b="1" smtClean="0">
                <a:effectLst/>
              </a:rPr>
              <a:t>the Birmingham campaign in 1963, and </a:t>
            </a:r>
          </a:p>
          <a:p>
            <a:r>
              <a:rPr lang="en-US" sz="2400" b="1" smtClean="0">
                <a:effectLst/>
              </a:rPr>
              <a:t>a march from Selma to Montgomery in 1965. </a:t>
            </a:r>
            <a:br>
              <a:rPr lang="en-US" sz="2400" b="1" smtClean="0">
                <a:effectLst/>
              </a:rPr>
            </a:br>
            <a:endParaRPr lang="en-US" sz="2400" b="1" smtClean="0">
              <a:effectLst/>
            </a:endParaRPr>
          </a:p>
          <a:p>
            <a:pPr>
              <a:buFont typeface="Arial" charset="0"/>
              <a:buNone/>
            </a:pPr>
            <a:r>
              <a:rPr lang="en-US" sz="2400" b="1" smtClean="0">
                <a:effectLst/>
              </a:rPr>
              <a:t>Press coverage of events such as the lynching of Emmett till in 1955</a:t>
            </a:r>
          </a:p>
          <a:p>
            <a:pPr>
              <a:buFont typeface="Arial" charset="0"/>
              <a:buNone/>
            </a:pPr>
            <a:r>
              <a:rPr lang="en-US" sz="2400" b="1" smtClean="0">
                <a:effectLst/>
              </a:rPr>
              <a:t>and the use of fire hoses and dogs against protesters in Birmingham</a:t>
            </a:r>
          </a:p>
          <a:p>
            <a:pPr>
              <a:buFont typeface="Arial" charset="0"/>
              <a:buNone/>
            </a:pPr>
            <a:r>
              <a:rPr lang="en-US" sz="2400" b="1" smtClean="0">
                <a:effectLst/>
              </a:rPr>
              <a:t>increased public support for the civil rights movement.</a:t>
            </a:r>
            <a:endParaRPr lang="el-GR" sz="2400" b="1" smtClean="0">
              <a:effectLst/>
            </a:endParaRPr>
          </a:p>
        </p:txBody>
      </p:sp>
      <p:pic>
        <p:nvPicPr>
          <p:cNvPr id="53253" name="Εικόνα 3"/>
          <p:cNvPicPr>
            <a:picLocks noChangeAspect="1"/>
          </p:cNvPicPr>
          <p:nvPr/>
        </p:nvPicPr>
        <p:blipFill>
          <a:blip r:embed="rId2"/>
          <a:srcRect/>
          <a:stretch>
            <a:fillRect/>
          </a:stretch>
        </p:blipFill>
        <p:spPr bwMode="auto">
          <a:xfrm>
            <a:off x="7897813" y="1781175"/>
            <a:ext cx="5348287" cy="2967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7575" y="407988"/>
            <a:ext cx="5929313" cy="1690687"/>
          </a:xfrm>
        </p:spPr>
        <p:txBody>
          <a:bodyPr wrap="square" numCol="1" anchorCtr="0" compatLnSpc="1">
            <a:prstTxWarp prst="textNoShape">
              <a:avLst/>
            </a:prstTxWarp>
          </a:bodyPr>
          <a:lstStyle/>
          <a:p>
            <a:pPr eaLnBrk="1" hangingPunct="1"/>
            <a:r>
              <a:rPr lang="en-US" sz="3600" cap="none" smtClean="0">
                <a:effectLst>
                  <a:outerShdw blurRad="38100" dist="38100" dir="2700000" algn="tl">
                    <a:srgbClr val="2A5B7F"/>
                  </a:outerShdw>
                </a:effectLst>
              </a:rPr>
              <a:t>ROSA PARKS</a:t>
            </a:r>
            <a:br>
              <a:rPr lang="en-US" sz="3600" cap="none" smtClean="0">
                <a:effectLst>
                  <a:outerShdw blurRad="38100" dist="38100" dir="2700000" algn="tl">
                    <a:srgbClr val="2A5B7F"/>
                  </a:outerShdw>
                </a:effectLst>
              </a:rPr>
            </a:br>
            <a:r>
              <a:rPr lang="en-US" sz="3600" cap="none" smtClean="0">
                <a:effectLst>
                  <a:outerShdw blurRad="38100" dist="38100" dir="2700000" algn="tl">
                    <a:srgbClr val="2A5B7F"/>
                  </a:outerShdw>
                </a:effectLst>
              </a:rPr>
              <a:t> The ‘mother of the civil rights movement’</a:t>
            </a:r>
            <a:endParaRPr lang="el-GR" sz="3600" cap="none" smtClean="0">
              <a:effectLst>
                <a:outerShdw blurRad="38100" dist="38100" dir="2700000" algn="tl">
                  <a:srgbClr val="2A5B7F"/>
                </a:outerShdw>
              </a:effectLst>
            </a:endParaRPr>
          </a:p>
        </p:txBody>
      </p:sp>
      <p:pic>
        <p:nvPicPr>
          <p:cNvPr id="5" name="Θέση εικόνας 4"/>
          <p:cNvPicPr>
            <a:picLocks noGrp="1" noChangeAspect="1"/>
          </p:cNvPicPr>
          <p:nvPr>
            <p:ph type="pic" idx="1"/>
          </p:nvPr>
        </p:nvPicPr>
        <p:blipFill>
          <a:blip r:embed="rId2"/>
          <a:srcRect l="16661" r="16661"/>
          <a:stretch>
            <a:fillRect/>
          </a:stretch>
        </p:blipFill>
        <p:spPr>
          <a:xfrm>
            <a:off x="8339204" y="1324031"/>
            <a:ext cx="3255356" cy="4883038"/>
          </a:xfrm>
        </p:spPr>
      </p:pic>
      <p:sp>
        <p:nvSpPr>
          <p:cNvPr id="4" name="Θέση κειμένου 3"/>
          <p:cNvSpPr>
            <a:spLocks noGrp="1"/>
          </p:cNvSpPr>
          <p:nvPr>
            <p:ph type="body" sz="half" idx="2"/>
          </p:nvPr>
        </p:nvSpPr>
        <p:spPr>
          <a:xfrm>
            <a:off x="914400" y="1652588"/>
            <a:ext cx="6083300" cy="5205412"/>
          </a:xfrm>
        </p:spPr>
        <p:txBody>
          <a:bodyPr wrap="square" numCol="1" anchor="t" anchorCtr="0" compatLnSpc="1">
            <a:prstTxWarp prst="textNoShape">
              <a:avLst/>
            </a:prstTxWarp>
          </a:bodyPr>
          <a:lstStyle/>
          <a:p>
            <a:pPr eaLnBrk="1" hangingPunct="1"/>
            <a:endParaRPr lang="en-US" sz="2400" smtClean="0">
              <a:effectLst>
                <a:outerShdw blurRad="38100" dist="38100" dir="2700000" algn="tl">
                  <a:srgbClr val="2A5B7F"/>
                </a:outerShdw>
              </a:effectLst>
            </a:endParaRPr>
          </a:p>
          <a:p>
            <a:pPr eaLnBrk="1" hangingPunct="1"/>
            <a:endParaRPr lang="el-GR" sz="2400" smtClean="0">
              <a:effectLst>
                <a:outerShdw blurRad="38100" dist="38100" dir="2700000" algn="tl">
                  <a:srgbClr val="2A5B7F"/>
                </a:outerShdw>
              </a:effectLst>
            </a:endParaRPr>
          </a:p>
          <a:p>
            <a:pPr eaLnBrk="1" hangingPunct="1"/>
            <a:r>
              <a:rPr lang="en-US" sz="2400" smtClean="0">
                <a:effectLst>
                  <a:outerShdw blurRad="38100" dist="38100" dir="2700000" algn="tl">
                    <a:srgbClr val="2A5B7F"/>
                  </a:outerShdw>
                </a:effectLst>
              </a:rPr>
              <a:t>On December 1, 1955, nine months after a 15-year-old high school student, Claudette Colvin, refused to give up her seat to a white passenger on a public bus in Montgomery, Alabama, and was arrested, Rosa Parks did the same thing. </a:t>
            </a:r>
          </a:p>
          <a:p>
            <a:pPr eaLnBrk="1" hangingPunct="1"/>
            <a:r>
              <a:rPr lang="en-US" sz="2400" smtClean="0">
                <a:effectLst>
                  <a:outerShdw blurRad="38100" dist="38100" dir="2700000" algn="tl">
                    <a:srgbClr val="2A5B7F"/>
                  </a:outerShdw>
                </a:effectLst>
              </a:rPr>
              <a:t>Parks soon became the symbol of the resulting Montgomery bus boycott and received national publicity.</a:t>
            </a:r>
            <a:endParaRPr lang="el-GR" sz="2400" smtClean="0">
              <a:effectLst>
                <a:outerShdw blurRad="38100" dist="38100" dir="2700000" algn="tl">
                  <a:srgbClr val="2A5B7F"/>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7575" y="762000"/>
            <a:ext cx="3932238" cy="1554163"/>
          </a:xfrm>
        </p:spPr>
        <p:txBody>
          <a:bodyPr wrap="square" numCol="1" anchorCtr="0" compatLnSpc="1">
            <a:prstTxWarp prst="textNoShape">
              <a:avLst/>
            </a:prstTxWarp>
          </a:bodyPr>
          <a:lstStyle/>
          <a:p>
            <a:pPr eaLnBrk="1" hangingPunct="1"/>
            <a:r>
              <a:rPr lang="en-US" sz="4000" cap="none" smtClean="0">
                <a:effectLst>
                  <a:outerShdw blurRad="38100" dist="38100" dir="2700000" algn="tl">
                    <a:srgbClr val="2A5B7F"/>
                  </a:outerShdw>
                </a:effectLst>
              </a:rPr>
              <a:t>MARTIN LUTHER KING</a:t>
            </a:r>
            <a:endParaRPr lang="el-GR" sz="4000" cap="none" smtClean="0">
              <a:effectLst>
                <a:outerShdw blurRad="38100" dist="38100" dir="2700000" algn="tl">
                  <a:srgbClr val="2A5B7F"/>
                </a:outerShdw>
              </a:effectLst>
            </a:endParaRPr>
          </a:p>
        </p:txBody>
      </p:sp>
      <p:sp>
        <p:nvSpPr>
          <p:cNvPr id="3" name="Θέση περιεχομένου 2"/>
          <p:cNvSpPr>
            <a:spLocks noGrp="1"/>
          </p:cNvSpPr>
          <p:nvPr>
            <p:ph idx="1"/>
          </p:nvPr>
        </p:nvSpPr>
        <p:spPr>
          <a:xfrm>
            <a:off x="5078413" y="609600"/>
            <a:ext cx="6538912" cy="6027738"/>
          </a:xfrm>
        </p:spPr>
        <p:txBody>
          <a:bodyPr wrap="square" numCol="1" anchorCtr="0" compatLnSpc="1">
            <a:prstTxWarp prst="textNoShape">
              <a:avLst/>
            </a:prstTxWarp>
          </a:bodyPr>
          <a:lstStyle/>
          <a:p>
            <a:pPr marL="0" indent="0" eaLnBrk="1" hangingPunct="1">
              <a:lnSpc>
                <a:spcPct val="110000"/>
              </a:lnSpc>
              <a:buFont typeface="Arial" charset="0"/>
              <a:buNone/>
            </a:pPr>
            <a:r>
              <a:rPr lang="en-US" sz="3200" smtClean="0">
                <a:solidFill>
                  <a:srgbClr val="F2F2F2"/>
                </a:solidFill>
                <a:effectLst>
                  <a:outerShdw blurRad="38100" dist="38100" dir="2700000" algn="tl">
                    <a:srgbClr val="2A5B7F"/>
                  </a:outerShdw>
                </a:effectLst>
              </a:rPr>
              <a:t>The most visible spokesperson and leader in the civil rights movement from 1954 until his death in 1968 was Martin Luther King.  </a:t>
            </a:r>
          </a:p>
          <a:p>
            <a:pPr marL="0" indent="0" eaLnBrk="1" hangingPunct="1">
              <a:lnSpc>
                <a:spcPct val="110000"/>
              </a:lnSpc>
              <a:buFont typeface="Arial" charset="0"/>
              <a:buNone/>
            </a:pPr>
            <a:r>
              <a:rPr lang="en-US" sz="3200" smtClean="0">
                <a:solidFill>
                  <a:srgbClr val="F2F2F2"/>
                </a:solidFill>
                <a:effectLst>
                  <a:outerShdw blurRad="38100" dist="38100" dir="2700000" algn="tl">
                    <a:srgbClr val="2A5B7F"/>
                  </a:outerShdw>
                </a:effectLst>
              </a:rPr>
              <a:t>King (1929-1968) was an American Baptist minister and activist.</a:t>
            </a:r>
          </a:p>
          <a:p>
            <a:pPr marL="0" indent="0" eaLnBrk="1" hangingPunct="1">
              <a:lnSpc>
                <a:spcPct val="110000"/>
              </a:lnSpc>
              <a:buFont typeface="Arial" charset="0"/>
              <a:buNone/>
            </a:pPr>
            <a:r>
              <a:rPr lang="en-US" sz="3200" smtClean="0">
                <a:solidFill>
                  <a:srgbClr val="F2F2F2"/>
                </a:solidFill>
                <a:effectLst>
                  <a:outerShdw blurRad="38100" dist="38100" dir="2700000" algn="tl">
                    <a:srgbClr val="2A5B7F"/>
                  </a:outerShdw>
                </a:effectLst>
              </a:rPr>
              <a:t>He is best known for advancing civil rights through </a:t>
            </a:r>
            <a:r>
              <a:rPr lang="en-US" sz="3200" i="1" u="sng" smtClean="0">
                <a:solidFill>
                  <a:srgbClr val="F2F2F2"/>
                </a:solidFill>
                <a:effectLst>
                  <a:outerShdw blurRad="38100" dist="38100" dir="2700000" algn="tl">
                    <a:srgbClr val="2A5B7F"/>
                  </a:outerShdw>
                </a:effectLst>
              </a:rPr>
              <a:t>non-violence</a:t>
            </a:r>
            <a:r>
              <a:rPr lang="en-US" sz="3200" smtClean="0">
                <a:solidFill>
                  <a:srgbClr val="F2F2F2"/>
                </a:solidFill>
                <a:effectLst>
                  <a:outerShdw blurRad="38100" dist="38100" dir="2700000" algn="tl">
                    <a:srgbClr val="2A5B7F"/>
                  </a:outerShdw>
                </a:effectLst>
              </a:rPr>
              <a:t>.</a:t>
            </a:r>
            <a:endParaRPr lang="el-GR" sz="3200" smtClean="0">
              <a:solidFill>
                <a:srgbClr val="F2F2F2"/>
              </a:solidFill>
              <a:effectLst>
                <a:outerShdw blurRad="38100" dist="38100" dir="2700000" algn="tl">
                  <a:srgbClr val="2A5B7F"/>
                </a:outerShdw>
              </a:effectLst>
            </a:endParaRPr>
          </a:p>
        </p:txBody>
      </p:sp>
      <p:sp>
        <p:nvSpPr>
          <p:cNvPr id="4" name="Θέση κειμένου 3"/>
          <p:cNvSpPr>
            <a:spLocks noGrp="1"/>
          </p:cNvSpPr>
          <p:nvPr>
            <p:ph type="body" sz="half" idx="2"/>
          </p:nvPr>
        </p:nvSpPr>
        <p:spPr>
          <a:xfrm>
            <a:off x="917575" y="2541588"/>
            <a:ext cx="3932238" cy="2605087"/>
          </a:xfrm>
        </p:spPr>
        <p:txBody>
          <a:bodyPr/>
          <a:lstStyle/>
          <a:p>
            <a:pPr eaLnBrk="1" fontAlgn="auto" hangingPunct="1">
              <a:spcAft>
                <a:spcPts val="0"/>
              </a:spcAft>
              <a:buFont typeface="Arial" panose="020B0604020202020204" pitchFamily="34" charset="0"/>
              <a:buNone/>
              <a:defRPr/>
            </a:pPr>
            <a:endParaRPr lang="el-GR" dirty="0"/>
          </a:p>
        </p:txBody>
      </p:sp>
      <p:pic>
        <p:nvPicPr>
          <p:cNvPr id="38916" name="Εικόνα 4"/>
          <p:cNvPicPr>
            <a:picLocks noChangeAspect="1"/>
          </p:cNvPicPr>
          <p:nvPr/>
        </p:nvPicPr>
        <p:blipFill>
          <a:blip r:embed="rId2"/>
          <a:srcRect r="758" b="-114"/>
          <a:stretch>
            <a:fillRect/>
          </a:stretch>
        </p:blipFill>
        <p:spPr bwMode="auto">
          <a:xfrm>
            <a:off x="917575" y="2541588"/>
            <a:ext cx="3933825" cy="2605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Τίτλος 1"/>
          <p:cNvSpPr>
            <a:spLocks noGrp="1"/>
          </p:cNvSpPr>
          <p:nvPr>
            <p:ph type="title"/>
          </p:nvPr>
        </p:nvSpPr>
        <p:spPr bwMode="auto">
          <a:xfrm>
            <a:off x="914400" y="609600"/>
            <a:ext cx="10353675" cy="1122363"/>
          </a:xfrm>
        </p:spPr>
        <p:txBody>
          <a:bodyPr wrap="square" numCol="1" anchorCtr="0" compatLnSpc="1">
            <a:prstTxWarp prst="textNoShape">
              <a:avLst/>
            </a:prstTxWarp>
          </a:bodyPr>
          <a:lstStyle/>
          <a:p>
            <a:pPr eaLnBrk="1" hangingPunct="1"/>
            <a:r>
              <a:rPr lang="en-US" sz="4000" cap="none" smtClean="0">
                <a:effectLst>
                  <a:outerShdw blurRad="38100" dist="38100" dir="2700000" algn="tl">
                    <a:srgbClr val="2A5B7F"/>
                  </a:outerShdw>
                </a:effectLst>
              </a:rPr>
              <a:t>March on Washington, 1963</a:t>
            </a:r>
            <a:endParaRPr lang="el-GR" sz="4000" cap="none" smtClean="0">
              <a:effectLst>
                <a:outerShdw blurRad="38100" dist="38100" dir="2700000" algn="tl">
                  <a:srgbClr val="2A5B7F"/>
                </a:outerShdw>
              </a:effectLst>
            </a:endParaRPr>
          </a:p>
        </p:txBody>
      </p:sp>
      <p:sp>
        <p:nvSpPr>
          <p:cNvPr id="3" name="Θέση περιεχομένου 2"/>
          <p:cNvSpPr>
            <a:spLocks noGrp="1"/>
          </p:cNvSpPr>
          <p:nvPr>
            <p:ph idx="1"/>
          </p:nvPr>
        </p:nvSpPr>
        <p:spPr>
          <a:xfrm>
            <a:off x="457200" y="1620838"/>
            <a:ext cx="11318875" cy="4821237"/>
          </a:xfrm>
        </p:spPr>
        <p:txBody>
          <a:bodyPr wrap="square" numCol="1" anchor="t" anchorCtr="0" compatLnSpc="1">
            <a:prstTxWarp prst="textNoShape">
              <a:avLst/>
            </a:prstTxWarp>
          </a:bodyPr>
          <a:lstStyle/>
          <a:p>
            <a:pPr marL="0" indent="0" eaLnBrk="1" hangingPunct="1">
              <a:lnSpc>
                <a:spcPct val="100000"/>
              </a:lnSpc>
              <a:buFont typeface="Arial" charset="0"/>
              <a:buNone/>
            </a:pPr>
            <a:r>
              <a:rPr lang="en-US" sz="1900" smtClean="0">
                <a:effectLst>
                  <a:outerShdw blurRad="38100" dist="38100" dir="2700000" algn="tl">
                    <a:srgbClr val="2A5B7F"/>
                  </a:outerShdw>
                </a:effectLst>
              </a:rPr>
              <a:t>250,000 people participated in the march on Washington, after which president John F. Kennedy asked congress to pass civil rights legislation</a:t>
            </a:r>
            <a:endParaRPr lang="el-GR" sz="1900" smtClean="0">
              <a:effectLst>
                <a:outerShdw blurRad="38100" dist="38100" dir="2700000" algn="tl">
                  <a:srgbClr val="2A5B7F"/>
                </a:outerShdw>
              </a:effectLst>
            </a:endParaRPr>
          </a:p>
          <a:p>
            <a:pPr marL="0" indent="0" eaLnBrk="1" hangingPunct="1">
              <a:lnSpc>
                <a:spcPct val="100000"/>
              </a:lnSpc>
              <a:buFont typeface="Arial" charset="0"/>
              <a:buNone/>
            </a:pPr>
            <a:endParaRPr lang="en-US" sz="1900" smtClean="0">
              <a:effectLst>
                <a:outerShdw blurRad="38100" dist="38100" dir="2700000" algn="tl">
                  <a:srgbClr val="2A5B7F"/>
                </a:outerShdw>
              </a:effectLst>
            </a:endParaRPr>
          </a:p>
          <a:p>
            <a:pPr marL="0" indent="0" eaLnBrk="1" hangingPunct="1">
              <a:lnSpc>
                <a:spcPct val="100000"/>
              </a:lnSpc>
              <a:buFont typeface="Arial" charset="0"/>
              <a:buNone/>
            </a:pPr>
            <a:r>
              <a:rPr lang="en-US" sz="1900" smtClean="0">
                <a:effectLst>
                  <a:outerShdw blurRad="38100" dist="38100" dir="2700000" algn="tl">
                    <a:srgbClr val="2A5B7F"/>
                  </a:outerShdw>
                </a:effectLst>
              </a:rPr>
              <a:t>The march had six official goals:</a:t>
            </a:r>
          </a:p>
          <a:p>
            <a:pPr marL="0" indent="0" eaLnBrk="1" hangingPunct="1">
              <a:lnSpc>
                <a:spcPct val="100000"/>
              </a:lnSpc>
            </a:pPr>
            <a:r>
              <a:rPr lang="en-US" sz="1900" smtClean="0">
                <a:effectLst>
                  <a:outerShdw blurRad="38100" dist="38100" dir="2700000" algn="tl">
                    <a:srgbClr val="2A5B7F"/>
                  </a:outerShdw>
                </a:effectLst>
              </a:rPr>
              <a:t>meaningful civil rights laws</a:t>
            </a:r>
          </a:p>
          <a:p>
            <a:pPr marL="0" indent="0" eaLnBrk="1" hangingPunct="1">
              <a:lnSpc>
                <a:spcPct val="100000"/>
              </a:lnSpc>
            </a:pPr>
            <a:r>
              <a:rPr lang="en-US" sz="1900" smtClean="0">
                <a:effectLst>
                  <a:outerShdw blurRad="38100" dist="38100" dir="2700000" algn="tl">
                    <a:srgbClr val="2A5B7F"/>
                  </a:outerShdw>
                </a:effectLst>
              </a:rPr>
              <a:t>a massive federal works program</a:t>
            </a:r>
          </a:p>
          <a:p>
            <a:pPr marL="0" indent="0" eaLnBrk="1" hangingPunct="1">
              <a:lnSpc>
                <a:spcPct val="100000"/>
              </a:lnSpc>
            </a:pPr>
            <a:r>
              <a:rPr lang="en-US" sz="1900" smtClean="0">
                <a:effectLst>
                  <a:outerShdw blurRad="38100" dist="38100" dir="2700000" algn="tl">
                    <a:srgbClr val="2A5B7F"/>
                  </a:outerShdw>
                </a:effectLst>
              </a:rPr>
              <a:t>full and fair employment</a:t>
            </a:r>
          </a:p>
          <a:p>
            <a:pPr marL="0" indent="0" eaLnBrk="1" hangingPunct="1">
              <a:lnSpc>
                <a:spcPct val="100000"/>
              </a:lnSpc>
            </a:pPr>
            <a:r>
              <a:rPr lang="en-US" sz="1900" smtClean="0">
                <a:effectLst>
                  <a:outerShdw blurRad="38100" dist="38100" dir="2700000" algn="tl">
                    <a:srgbClr val="2A5B7F"/>
                  </a:outerShdw>
                </a:effectLst>
              </a:rPr>
              <a:t>decent housing</a:t>
            </a:r>
          </a:p>
          <a:p>
            <a:pPr marL="0" indent="0" eaLnBrk="1" hangingPunct="1">
              <a:lnSpc>
                <a:spcPct val="100000"/>
              </a:lnSpc>
            </a:pPr>
            <a:r>
              <a:rPr lang="en-US" sz="1900" smtClean="0">
                <a:effectLst>
                  <a:outerShdw blurRad="38100" dist="38100" dir="2700000" algn="tl">
                    <a:srgbClr val="2A5B7F"/>
                  </a:outerShdw>
                </a:effectLst>
              </a:rPr>
              <a:t>the right to vote</a:t>
            </a:r>
          </a:p>
          <a:p>
            <a:pPr marL="0" indent="0" eaLnBrk="1" hangingPunct="1">
              <a:lnSpc>
                <a:spcPct val="100000"/>
              </a:lnSpc>
            </a:pPr>
            <a:r>
              <a:rPr lang="en-US" sz="1900" smtClean="0">
                <a:effectLst>
                  <a:outerShdw blurRad="38100" dist="38100" dir="2700000" algn="tl">
                    <a:srgbClr val="2A5B7F"/>
                  </a:outerShdw>
                </a:effectLst>
              </a:rPr>
              <a:t>adequate integrated education.</a:t>
            </a:r>
          </a:p>
          <a:p>
            <a:pPr marL="0" indent="0" eaLnBrk="1" hangingPunct="1">
              <a:lnSpc>
                <a:spcPct val="100000"/>
              </a:lnSpc>
              <a:buFont typeface="Arial" charset="0"/>
              <a:buNone/>
            </a:pPr>
            <a:r>
              <a:rPr lang="en-US" sz="1900" smtClean="0">
                <a:effectLst>
                  <a:outerShdw blurRad="38100" dist="38100" dir="2700000" algn="tl">
                    <a:srgbClr val="2A5B7F"/>
                  </a:outerShdw>
                </a:effectLst>
              </a:rPr>
              <a:t>Of these, the march's major focus was on passage of the civil rights law that the Kennedy administration had proposed after the upheavals in Birmingham.</a:t>
            </a:r>
            <a:endParaRPr lang="el-GR" sz="1900" smtClean="0">
              <a:effectLst>
                <a:outerShdw blurRad="38100" dist="38100" dir="2700000" algn="tl">
                  <a:srgbClr val="2A5B7F"/>
                </a:outerShdw>
              </a:effectLst>
            </a:endParaRPr>
          </a:p>
        </p:txBody>
      </p:sp>
      <p:pic>
        <p:nvPicPr>
          <p:cNvPr id="29699" name="Εικόνα 3"/>
          <p:cNvPicPr>
            <a:picLocks noChangeAspect="1"/>
          </p:cNvPicPr>
          <p:nvPr/>
        </p:nvPicPr>
        <p:blipFill>
          <a:blip r:embed="rId2"/>
          <a:srcRect/>
          <a:stretch>
            <a:fillRect/>
          </a:stretch>
        </p:blipFill>
        <p:spPr bwMode="auto">
          <a:xfrm>
            <a:off x="5500688" y="2327275"/>
            <a:ext cx="5541962" cy="311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582613"/>
            <a:ext cx="5611813" cy="858837"/>
          </a:xfrm>
        </p:spPr>
        <p:txBody>
          <a:bodyPr/>
          <a:lstStyle/>
          <a:p>
            <a:pPr eaLnBrk="1" fontAlgn="auto" hangingPunct="1">
              <a:spcAft>
                <a:spcPts val="0"/>
              </a:spcAft>
              <a:defRPr/>
            </a:pPr>
            <a:r>
              <a:rPr lang="en-US" dirty="0"/>
              <a:t>"I Have A Dream" </a:t>
            </a:r>
            <a:endParaRPr lang="el-GR" dirty="0"/>
          </a:p>
        </p:txBody>
      </p:sp>
      <p:sp>
        <p:nvSpPr>
          <p:cNvPr id="30722" name="Θέση κειμένου 3"/>
          <p:cNvSpPr>
            <a:spLocks noGrp="1"/>
          </p:cNvSpPr>
          <p:nvPr>
            <p:ph type="body" sz="half" idx="2"/>
          </p:nvPr>
        </p:nvSpPr>
        <p:spPr bwMode="auto">
          <a:xfrm>
            <a:off x="457200" y="1995488"/>
            <a:ext cx="5445125" cy="3795712"/>
          </a:xfrm>
        </p:spPr>
        <p:txBody>
          <a:bodyPr wrap="square" numCol="1" anchor="t" anchorCtr="0" compatLnSpc="1">
            <a:prstTxWarp prst="textNoShape">
              <a:avLst/>
            </a:prstTxWarp>
          </a:bodyPr>
          <a:lstStyle/>
          <a:p>
            <a:pPr eaLnBrk="1" hangingPunct="1"/>
            <a:r>
              <a:rPr lang="en-US" sz="3200" smtClean="0">
                <a:effectLst/>
              </a:rPr>
              <a:t>In front of the Lincoln Memorial, King delivered his famous "I Have A Dream" speech.</a:t>
            </a:r>
            <a:endParaRPr lang="el-GR" sz="3200" smtClean="0">
              <a:effectLst/>
            </a:endParaRPr>
          </a:p>
        </p:txBody>
      </p:sp>
      <p:pic>
        <p:nvPicPr>
          <p:cNvPr id="10" name="Θέση εικόνας 9"/>
          <p:cNvPicPr>
            <a:picLocks noGrp="1" noChangeAspect="1"/>
          </p:cNvPicPr>
          <p:nvPr>
            <p:ph type="pic" idx="1"/>
          </p:nvPr>
        </p:nvPicPr>
        <p:blipFill>
          <a:blip r:embed="rId2">
            <a:extLst>
              <a:ext uri="{28A0092B-C50C-407E-A947-70E740481C1C}"/>
            </a:extLst>
          </a:blip>
          <a:srcRect l="23974" r="23974"/>
          <a:stretch>
            <a:fillRect/>
          </a:stretch>
        </p:blipFill>
        <p:spPr>
          <a:xfrm>
            <a:off x="6207125" y="482599"/>
            <a:ext cx="5297275" cy="572452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Εικόνα 2"/>
          <p:cNvPicPr>
            <a:picLocks noChangeAspect="1"/>
          </p:cNvPicPr>
          <p:nvPr/>
        </p:nvPicPr>
        <p:blipFill>
          <a:blip r:embed="rId2"/>
          <a:srcRect/>
          <a:stretch>
            <a:fillRect/>
          </a:stretch>
        </p:blipFill>
        <p:spPr bwMode="auto">
          <a:xfrm>
            <a:off x="381000" y="571500"/>
            <a:ext cx="11430000" cy="5715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Τίτλος 1"/>
          <p:cNvSpPr>
            <a:spLocks noGrp="1"/>
          </p:cNvSpPr>
          <p:nvPr>
            <p:ph type="title"/>
          </p:nvPr>
        </p:nvSpPr>
        <p:spPr bwMode="auto">
          <a:xfrm>
            <a:off x="982663" y="1247775"/>
            <a:ext cx="8026400" cy="6013450"/>
          </a:xfrm>
        </p:spPr>
        <p:txBody>
          <a:bodyPr wrap="square" numCol="1" anchorCtr="0" compatLnSpc="1">
            <a:prstTxWarp prst="textNoShape">
              <a:avLst/>
            </a:prstTxWarp>
          </a:bodyPr>
          <a:lstStyle/>
          <a:p>
            <a:pPr eaLnBrk="1" hangingPunct="1"/>
            <a:r>
              <a:rPr lang="en-US" sz="2800" b="0" cap="none" smtClean="0">
                <a:effectLst/>
                <a:latin typeface="Rockwell"/>
              </a:rPr>
              <a:t>On October 14, 1964, King won the Nobel Peace Prize for combating racial inequality  through nonviolent resistance. </a:t>
            </a:r>
            <a:br>
              <a:rPr lang="en-US" sz="2800" b="0" cap="none" smtClean="0">
                <a:effectLst/>
                <a:latin typeface="Rockwell"/>
              </a:rPr>
            </a:br>
            <a:r>
              <a:rPr lang="en-US" sz="2800" b="0" cap="none" smtClean="0">
                <a:effectLst/>
                <a:latin typeface="Rockwell"/>
              </a:rPr>
              <a:t/>
            </a:r>
            <a:br>
              <a:rPr lang="en-US" sz="2800" b="0" cap="none" smtClean="0">
                <a:effectLst/>
                <a:latin typeface="Rockwell"/>
              </a:rPr>
            </a:br>
            <a:r>
              <a:rPr lang="en-US" sz="2800" b="0" cap="none" smtClean="0">
                <a:effectLst/>
                <a:latin typeface="Rockwell"/>
              </a:rPr>
              <a:t>In his final years, he expanded his focus to include opposition  towards poverty.  </a:t>
            </a:r>
            <a:br>
              <a:rPr lang="en-US" sz="2800" b="0" cap="none" smtClean="0">
                <a:effectLst/>
                <a:latin typeface="Rockwell"/>
              </a:rPr>
            </a:br>
            <a:r>
              <a:rPr lang="en-US" sz="2800" b="0" cap="none" smtClean="0">
                <a:effectLst/>
                <a:latin typeface="Rockwell"/>
              </a:rPr>
              <a:t/>
            </a:r>
            <a:br>
              <a:rPr lang="en-US" sz="2800" b="0" cap="none" smtClean="0">
                <a:effectLst/>
                <a:latin typeface="Rockwell"/>
              </a:rPr>
            </a:br>
            <a:r>
              <a:rPr lang="en-US" sz="2800" b="0" cap="none" smtClean="0">
                <a:effectLst/>
                <a:latin typeface="Rockwell"/>
              </a:rPr>
              <a:t>In 1968 he was assassinated by James Earl Ray on April 4 in Memphis, Tennessee; riots followed in many U.S. cities.</a:t>
            </a:r>
            <a:br>
              <a:rPr lang="en-US" sz="2800" b="0" cap="none" smtClean="0">
                <a:effectLst/>
                <a:latin typeface="Rockwell"/>
              </a:rPr>
            </a:br>
            <a:r>
              <a:rPr lang="en-US" sz="2800" b="0" cap="none" smtClean="0">
                <a:effectLst/>
              </a:rPr>
              <a:t/>
            </a:r>
            <a:br>
              <a:rPr lang="en-US" sz="2800" b="0" cap="none" smtClean="0">
                <a:effectLst/>
              </a:rPr>
            </a:br>
            <a:r>
              <a:rPr lang="en-US" sz="2800" b="0" cap="none" smtClean="0">
                <a:effectLst/>
              </a:rPr>
              <a:t/>
            </a:r>
            <a:br>
              <a:rPr lang="en-US" sz="2800" b="0" cap="none" smtClean="0">
                <a:effectLst/>
              </a:rPr>
            </a:br>
            <a:r>
              <a:rPr lang="en-US" sz="2800" b="0" cap="none" smtClean="0">
                <a:effectLst/>
              </a:rPr>
              <a:t> </a:t>
            </a:r>
            <a:br>
              <a:rPr lang="en-US" sz="2800" b="0" cap="none" smtClean="0">
                <a:effectLst/>
              </a:rPr>
            </a:br>
            <a:r>
              <a:rPr lang="en-US" sz="2800" b="0" cap="none" smtClean="0">
                <a:effectLst/>
              </a:rPr>
              <a:t/>
            </a:r>
            <a:br>
              <a:rPr lang="en-US" sz="2800" b="0" cap="none" smtClean="0">
                <a:effectLst/>
              </a:rPr>
            </a:br>
            <a:r>
              <a:rPr lang="en-US" sz="3000" b="0" cap="none" smtClean="0">
                <a:effectLst/>
              </a:rPr>
              <a:t/>
            </a:r>
            <a:br>
              <a:rPr lang="en-US" sz="3000" b="0" cap="none" smtClean="0">
                <a:effectLst/>
              </a:rPr>
            </a:br>
            <a:endParaRPr lang="el-GR" sz="3000" b="0" cap="none" smtClean="0">
              <a:effectLst/>
            </a:endParaRPr>
          </a:p>
        </p:txBody>
      </p:sp>
      <p:pic>
        <p:nvPicPr>
          <p:cNvPr id="39938" name="Εικόνα 2"/>
          <p:cNvPicPr>
            <a:picLocks noChangeAspect="1"/>
          </p:cNvPicPr>
          <p:nvPr/>
        </p:nvPicPr>
        <p:blipFill>
          <a:blip r:embed="rId2"/>
          <a:srcRect/>
          <a:stretch>
            <a:fillRect/>
          </a:stretch>
        </p:blipFill>
        <p:spPr bwMode="auto">
          <a:xfrm>
            <a:off x="9366250" y="1463675"/>
            <a:ext cx="2492375" cy="332581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ph type="title"/>
          </p:nvPr>
        </p:nvSpPr>
        <p:spPr bwMode="auto">
          <a:xfrm>
            <a:off x="928688" y="407988"/>
            <a:ext cx="10353675" cy="1325562"/>
          </a:xfrm>
          <a:noFill/>
        </p:spPr>
        <p:txBody>
          <a:bodyPr wrap="square" numCol="1" anchorCtr="0" compatLnSpc="1">
            <a:prstTxWarp prst="textNoShape">
              <a:avLst/>
            </a:prstTxWarp>
          </a:bodyPr>
          <a:lstStyle/>
          <a:p>
            <a:r>
              <a:rPr lang="en-US" sz="4400" cap="none" smtClean="0">
                <a:effectLst>
                  <a:outerShdw blurRad="38100" dist="38100" dir="2700000" algn="tl">
                    <a:srgbClr val="2A5B7F"/>
                  </a:outerShdw>
                </a:effectLst>
              </a:rPr>
              <a:t>Posthumously</a:t>
            </a:r>
            <a:endParaRPr lang="el-GR" sz="4400" cap="none" smtClean="0">
              <a:effectLst>
                <a:outerShdw blurRad="38100" dist="38100" dir="2700000" algn="tl">
                  <a:srgbClr val="2A5B7F"/>
                </a:outerShdw>
              </a:effectLst>
            </a:endParaRPr>
          </a:p>
        </p:txBody>
      </p:sp>
      <p:sp>
        <p:nvSpPr>
          <p:cNvPr id="55299" name="Rectangle 3"/>
          <p:cNvSpPr>
            <a:spLocks noChangeArrowheads="1"/>
          </p:cNvSpPr>
          <p:nvPr>
            <p:ph type="body" idx="1"/>
          </p:nvPr>
        </p:nvSpPr>
        <p:spPr bwMode="auto">
          <a:xfrm>
            <a:off x="914400" y="1717675"/>
            <a:ext cx="8134350" cy="4948238"/>
          </a:xfrm>
          <a:noFill/>
        </p:spPr>
        <p:txBody>
          <a:bodyPr wrap="square" numCol="1" anchor="t" anchorCtr="0" compatLnSpc="1">
            <a:prstTxWarp prst="textNoShape">
              <a:avLst/>
            </a:prstTxWarp>
          </a:bodyPr>
          <a:lstStyle/>
          <a:p>
            <a:pPr>
              <a:lnSpc>
                <a:spcPct val="80000"/>
              </a:lnSpc>
            </a:pPr>
            <a:r>
              <a:rPr lang="en-US" sz="2400" smtClean="0">
                <a:effectLst/>
              </a:rPr>
              <a:t>King was awarded the Presidential Medal of Freedom and the Congressional Gold Medal. </a:t>
            </a:r>
          </a:p>
          <a:p>
            <a:pPr>
              <a:lnSpc>
                <a:spcPct val="80000"/>
              </a:lnSpc>
              <a:buFont typeface="Arial" charset="0"/>
              <a:buNone/>
            </a:pPr>
            <a:endParaRPr lang="en-US" sz="2400" smtClean="0">
              <a:effectLst/>
            </a:endParaRPr>
          </a:p>
          <a:p>
            <a:pPr>
              <a:lnSpc>
                <a:spcPct val="80000"/>
              </a:lnSpc>
            </a:pPr>
            <a:r>
              <a:rPr lang="en-US" sz="2400" smtClean="0">
                <a:effectLst/>
              </a:rPr>
              <a:t>Martin Luther King Jr. Day was established as a holiday in numerous cities and states. </a:t>
            </a:r>
          </a:p>
          <a:p>
            <a:pPr>
              <a:lnSpc>
                <a:spcPct val="80000"/>
              </a:lnSpc>
            </a:pPr>
            <a:endParaRPr lang="en-US" sz="2400" smtClean="0">
              <a:effectLst/>
            </a:endParaRPr>
          </a:p>
          <a:p>
            <a:pPr>
              <a:lnSpc>
                <a:spcPct val="80000"/>
              </a:lnSpc>
            </a:pPr>
            <a:r>
              <a:rPr lang="en-US" sz="2400" smtClean="0">
                <a:effectLst/>
              </a:rPr>
              <a:t>Hundreds of streets in the U.S. have been renamed in his honor</a:t>
            </a:r>
          </a:p>
          <a:p>
            <a:pPr>
              <a:lnSpc>
                <a:spcPct val="80000"/>
              </a:lnSpc>
            </a:pPr>
            <a:endParaRPr lang="en-US" sz="2400" smtClean="0">
              <a:effectLst/>
            </a:endParaRPr>
          </a:p>
          <a:p>
            <a:pPr>
              <a:lnSpc>
                <a:spcPct val="80000"/>
              </a:lnSpc>
            </a:pPr>
            <a:r>
              <a:rPr lang="en-US" sz="2400" smtClean="0">
                <a:effectLst/>
              </a:rPr>
              <a:t>A county in Washington State was also rededicated for him. </a:t>
            </a:r>
            <a:br>
              <a:rPr lang="en-US" sz="2400" smtClean="0">
                <a:effectLst/>
              </a:rPr>
            </a:br>
            <a:endParaRPr lang="en-US" sz="2400" smtClean="0">
              <a:effectLst/>
            </a:endParaRPr>
          </a:p>
          <a:p>
            <a:pPr>
              <a:lnSpc>
                <a:spcPct val="80000"/>
              </a:lnSpc>
            </a:pPr>
            <a:r>
              <a:rPr lang="en-US" sz="2400" smtClean="0">
                <a:effectLst/>
              </a:rPr>
              <a:t>The Martin Luther King Jr. Memorial on the National Mall in Washington, D.C. was dedicated in 2011.</a:t>
            </a:r>
          </a:p>
          <a:p>
            <a:endParaRPr lang="el-GR" sz="2400" smtClean="0">
              <a:effectLst/>
            </a:endParaRPr>
          </a:p>
        </p:txBody>
      </p:sp>
      <p:pic>
        <p:nvPicPr>
          <p:cNvPr id="55301" name="Picture 5" descr="250px-MLK_Memorial_NPS_photo"/>
          <p:cNvPicPr>
            <a:picLocks noChangeAspect="1" noChangeArrowheads="1"/>
          </p:cNvPicPr>
          <p:nvPr/>
        </p:nvPicPr>
        <p:blipFill>
          <a:blip r:embed="rId2"/>
          <a:srcRect/>
          <a:stretch>
            <a:fillRect/>
          </a:stretch>
        </p:blipFill>
        <p:spPr bwMode="auto">
          <a:xfrm>
            <a:off x="9450388" y="1952625"/>
            <a:ext cx="2381250" cy="357187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7575" y="609600"/>
            <a:ext cx="3932238" cy="1163638"/>
          </a:xfrm>
        </p:spPr>
        <p:txBody>
          <a:bodyPr wrap="square" numCol="1" anchorCtr="0" compatLnSpc="1">
            <a:prstTxWarp prst="textNoShape">
              <a:avLst/>
            </a:prstTxWarp>
          </a:bodyPr>
          <a:lstStyle/>
          <a:p>
            <a:pPr eaLnBrk="1" hangingPunct="1"/>
            <a:r>
              <a:rPr lang="en-US" sz="4000" cap="none" smtClean="0">
                <a:effectLst>
                  <a:outerShdw blurRad="38100" dist="38100" dir="2700000" algn="tl">
                    <a:srgbClr val="2A5B7F"/>
                  </a:outerShdw>
                </a:effectLst>
              </a:rPr>
              <a:t>Civil Rights Act of  1964</a:t>
            </a:r>
            <a:endParaRPr lang="el-GR" sz="4000" cap="none" smtClean="0">
              <a:effectLst>
                <a:outerShdw blurRad="38100" dist="38100" dir="2700000" algn="tl">
                  <a:srgbClr val="2A5B7F"/>
                </a:outerShdw>
              </a:effectLst>
            </a:endParaRPr>
          </a:p>
        </p:txBody>
      </p:sp>
      <p:sp>
        <p:nvSpPr>
          <p:cNvPr id="3" name="Θέση περιεχομένου 2"/>
          <p:cNvSpPr>
            <a:spLocks noGrp="1"/>
          </p:cNvSpPr>
          <p:nvPr>
            <p:ph idx="1"/>
          </p:nvPr>
        </p:nvSpPr>
        <p:spPr>
          <a:xfrm>
            <a:off x="5508625" y="1012825"/>
            <a:ext cx="6189663" cy="5181600"/>
          </a:xfrm>
        </p:spPr>
        <p:txBody>
          <a:bodyPr/>
          <a:lstStyle/>
          <a:p>
            <a:pPr marL="0" indent="0" eaLnBrk="1" fontAlgn="auto" hangingPunct="1">
              <a:spcAft>
                <a:spcPts val="0"/>
              </a:spcAft>
              <a:buFont typeface="Arial" panose="020B0604020202020204" pitchFamily="34" charset="0"/>
              <a:buNone/>
              <a:defRPr/>
            </a:pPr>
            <a:r>
              <a:rPr lang="en-US" sz="2400" dirty="0"/>
              <a:t>Although President Kennedy had proposed civil rights legislation and it had support from Northern Congressmen and Senators of both parties, Southern Senators blocked the bill by threatening filibusters. After considerable parliamentary maneuvering and 54 days of filibuster on the floor of the United States Senate, President Johnson got a bill through the Congress.</a:t>
            </a:r>
          </a:p>
          <a:p>
            <a:pPr eaLnBrk="1" fontAlgn="auto" hangingPunct="1">
              <a:spcAft>
                <a:spcPts val="0"/>
              </a:spcAft>
              <a:buFont typeface="Arial" panose="020B0604020202020204" pitchFamily="34" charset="0"/>
              <a:buChar char="•"/>
              <a:defRPr/>
            </a:pPr>
            <a:endParaRPr lang="el-GR" dirty="0"/>
          </a:p>
        </p:txBody>
      </p:sp>
      <p:pic>
        <p:nvPicPr>
          <p:cNvPr id="32771" name="Εικόνα 6"/>
          <p:cNvPicPr>
            <a:picLocks noChangeAspect="1"/>
          </p:cNvPicPr>
          <p:nvPr/>
        </p:nvPicPr>
        <p:blipFill>
          <a:blip r:embed="rId2"/>
          <a:srcRect/>
          <a:stretch>
            <a:fillRect/>
          </a:stretch>
        </p:blipFill>
        <p:spPr bwMode="auto">
          <a:xfrm>
            <a:off x="735013" y="2971800"/>
            <a:ext cx="4343400" cy="2552700"/>
          </a:xfrm>
          <a:prstGeom prst="rect">
            <a:avLst/>
          </a:prstGeom>
          <a:noFill/>
          <a:ln w="9525">
            <a:noFill/>
            <a:miter lim="800000"/>
            <a:headEnd/>
            <a:tailEnd/>
          </a:ln>
        </p:spPr>
      </p:pic>
      <p:sp>
        <p:nvSpPr>
          <p:cNvPr id="4" name="Θέση κειμένου 3"/>
          <p:cNvSpPr>
            <a:spLocks noGrp="1"/>
          </p:cNvSpPr>
          <p:nvPr>
            <p:ph type="body" sz="half" idx="2"/>
          </p:nvPr>
        </p:nvSpPr>
        <p:spPr>
          <a:xfrm>
            <a:off x="735013" y="2017713"/>
            <a:ext cx="4343400" cy="3773487"/>
          </a:xfrm>
        </p:spPr>
        <p:txBody>
          <a:bodyPr/>
          <a:lstStyle/>
          <a:p>
            <a:pPr eaLnBrk="1" fontAlgn="auto" hangingPunct="1">
              <a:spcAft>
                <a:spcPts val="0"/>
              </a:spcAft>
              <a:buFont typeface="Arial" panose="020B0604020202020204" pitchFamily="34" charset="0"/>
              <a:buNone/>
              <a:defRPr/>
            </a:pPr>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ChangeArrowheads="1"/>
          </p:cNvSpPr>
          <p:nvPr>
            <p:ph type="body" idx="1"/>
          </p:nvPr>
        </p:nvSpPr>
        <p:spPr bwMode="auto">
          <a:xfrm>
            <a:off x="914400" y="966788"/>
            <a:ext cx="8270875" cy="5891212"/>
          </a:xfrm>
          <a:noFill/>
        </p:spPr>
        <p:txBody>
          <a:bodyPr wrap="square" numCol="1" anchor="t" anchorCtr="0" compatLnSpc="1">
            <a:prstTxWarp prst="textNoShape">
              <a:avLst/>
            </a:prstTxWarp>
          </a:bodyPr>
          <a:lstStyle/>
          <a:p>
            <a:pPr>
              <a:buFont typeface="Arial" charset="0"/>
              <a:buNone/>
            </a:pPr>
            <a:r>
              <a:rPr lang="en-US" b="1" smtClean="0">
                <a:effectLst>
                  <a:outerShdw blurRad="38100" dist="38100" dir="2700000" algn="tl">
                    <a:srgbClr val="2A5B7F"/>
                  </a:outerShdw>
                </a:effectLst>
              </a:rPr>
              <a:t>When president Kennedy was assassinated (22/11/1963), the new president Lyndon Johnson decided to use his influence in congress to bring about much of Kennedy's legislative agenda.</a:t>
            </a:r>
            <a:br>
              <a:rPr lang="en-US" b="1" smtClean="0">
                <a:effectLst>
                  <a:outerShdw blurRad="38100" dist="38100" dir="2700000" algn="tl">
                    <a:srgbClr val="2A5B7F"/>
                  </a:outerShdw>
                </a:effectLst>
              </a:rPr>
            </a:br>
            <a:endParaRPr lang="en-US" b="1" smtClean="0">
              <a:effectLst>
                <a:outerShdw blurRad="38100" dist="38100" dir="2700000" algn="tl">
                  <a:srgbClr val="2A5B7F"/>
                </a:outerShdw>
              </a:effectLst>
            </a:endParaRPr>
          </a:p>
          <a:p>
            <a:pPr>
              <a:buFont typeface="Arial" charset="0"/>
              <a:buNone/>
            </a:pPr>
            <a:r>
              <a:rPr lang="en-US" b="1" smtClean="0">
                <a:effectLst/>
              </a:rPr>
              <a:t>Johnson overcame the opposition of Southern politicians to pass three major laws: </a:t>
            </a:r>
          </a:p>
          <a:p>
            <a:r>
              <a:rPr lang="en-US" b="1" smtClean="0">
                <a:effectLst/>
              </a:rPr>
              <a:t>The Civil Rights Act Of 1964, which prohibited discrimination based on race, color, religion, sex, or national origin in public accommodations, employment, and federally assisted programs; </a:t>
            </a:r>
          </a:p>
          <a:p>
            <a:r>
              <a:rPr lang="en-US" b="1" smtClean="0">
                <a:effectLst/>
              </a:rPr>
              <a:t>The Voting Rights Act Of 1965, which outlawed discriminatory voting laws and authorized federal oversight of election law in areas with a history of Voter Suppression; and </a:t>
            </a:r>
          </a:p>
          <a:p>
            <a:r>
              <a:rPr lang="en-US" b="1" smtClean="0">
                <a:effectLst/>
              </a:rPr>
              <a:t>the Fair Housing Act Of 1968, which banned Housing Discrimination.</a:t>
            </a:r>
            <a:r>
              <a:rPr lang="en-US" b="1" smtClean="0">
                <a:effectLst>
                  <a:outerShdw blurRad="38100" dist="38100" dir="2700000" algn="tl">
                    <a:srgbClr val="2A5B7F"/>
                  </a:outerShdw>
                </a:effectLst>
              </a:rPr>
              <a:t> </a:t>
            </a:r>
            <a:br>
              <a:rPr lang="en-US" b="1" smtClean="0">
                <a:effectLst>
                  <a:outerShdw blurRad="38100" dist="38100" dir="2700000" algn="tl">
                    <a:srgbClr val="2A5B7F"/>
                  </a:outerShdw>
                </a:effectLst>
              </a:rPr>
            </a:br>
            <a:endParaRPr lang="el-GR" b="1" smtClean="0">
              <a:effectLst>
                <a:outerShdw blurRad="38100" dist="38100" dir="2700000" algn="tl">
                  <a:srgbClr val="2A5B7F"/>
                </a:outerShdw>
              </a:effectLst>
            </a:endParaRPr>
          </a:p>
        </p:txBody>
      </p:sp>
      <p:pic>
        <p:nvPicPr>
          <p:cNvPr id="54277" name="Εικόνα 2"/>
          <p:cNvPicPr>
            <a:picLocks noChangeAspect="1"/>
          </p:cNvPicPr>
          <p:nvPr/>
        </p:nvPicPr>
        <p:blipFill>
          <a:blip r:embed="rId2"/>
          <a:srcRect/>
          <a:stretch>
            <a:fillRect/>
          </a:stretch>
        </p:blipFill>
        <p:spPr bwMode="auto">
          <a:xfrm>
            <a:off x="9566275" y="1651000"/>
            <a:ext cx="2381250" cy="3429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wrap="square" numCol="1" anchorCtr="0" compatLnSpc="1">
            <a:prstTxWarp prst="textNoShape">
              <a:avLst/>
            </a:prstTxWarp>
          </a:bodyPr>
          <a:lstStyle/>
          <a:p>
            <a:pPr eaLnBrk="1" hangingPunct="1"/>
            <a:r>
              <a:rPr lang="en-US" sz="4400" cap="none" smtClean="0">
                <a:effectLst>
                  <a:outerShdw blurRad="38100" dist="38100" dir="2700000" algn="tl">
                    <a:srgbClr val="2A5B7F"/>
                  </a:outerShdw>
                </a:effectLst>
              </a:rPr>
              <a:t>Background</a:t>
            </a:r>
            <a:endParaRPr lang="el-GR" sz="4400" cap="none" smtClean="0">
              <a:effectLst>
                <a:outerShdw blurRad="38100" dist="38100" dir="2700000" algn="tl">
                  <a:srgbClr val="2A5B7F"/>
                </a:outerShdw>
              </a:effectLst>
            </a:endParaRPr>
          </a:p>
        </p:txBody>
      </p:sp>
      <p:sp>
        <p:nvSpPr>
          <p:cNvPr id="3" name="Θέση περιεχομένου 2"/>
          <p:cNvSpPr>
            <a:spLocks noGrp="1"/>
          </p:cNvSpPr>
          <p:nvPr>
            <p:ph idx="1"/>
          </p:nvPr>
        </p:nvSpPr>
        <p:spPr>
          <a:xfrm>
            <a:off x="914400" y="1935163"/>
            <a:ext cx="10353675" cy="4216400"/>
          </a:xfrm>
        </p:spPr>
        <p:txBody>
          <a:bodyPr wrap="square" numCol="1" anchor="t" anchorCtr="0" compatLnSpc="1">
            <a:prstTxWarp prst="textNoShape">
              <a:avLst/>
            </a:prstTxWarp>
          </a:bodyPr>
          <a:lstStyle/>
          <a:p>
            <a:pPr eaLnBrk="1" hangingPunct="1"/>
            <a:r>
              <a:rPr lang="en-US" sz="2800" smtClean="0">
                <a:effectLst>
                  <a:outerShdw blurRad="38100" dist="38100" dir="2700000" algn="tl">
                    <a:srgbClr val="2A5B7F"/>
                  </a:outerShdw>
                </a:effectLst>
              </a:rPr>
              <a:t>The legal institution of human chattel slavery, comprising the enslavement primarily of Africans and African Americans, was prevalent in the United States of America from its founding in 1776 until 1865, predominantly in the South. </a:t>
            </a:r>
          </a:p>
          <a:p>
            <a:pPr eaLnBrk="1" hangingPunct="1"/>
            <a:r>
              <a:rPr lang="en-US" sz="2800" smtClean="0">
                <a:effectLst>
                  <a:outerShdw blurRad="38100" dist="38100" dir="2700000" algn="tl">
                    <a:srgbClr val="2A5B7F"/>
                  </a:outerShdw>
                </a:effectLst>
              </a:rPr>
              <a:t>Slavery was found throughout European colonization in the Americas. From 1526, during the early colonial period, it was practiced in what became Britain's colonies, including the Thirteen Colonies that formed the United States.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ChangeArrowheads="1"/>
          </p:cNvSpPr>
          <p:nvPr>
            <p:ph type="body" idx="1"/>
          </p:nvPr>
        </p:nvSpPr>
        <p:spPr bwMode="auto">
          <a:noFill/>
        </p:spPr>
        <p:txBody>
          <a:bodyPr wrap="square" numCol="1" anchor="t" anchorCtr="0" compatLnSpc="1">
            <a:prstTxWarp prst="textNoShape">
              <a:avLst/>
            </a:prstTxWarp>
          </a:bodyPr>
          <a:lstStyle/>
          <a:p>
            <a:pPr algn="ctr">
              <a:buFont typeface="Arial" charset="0"/>
              <a:buNone/>
            </a:pPr>
            <a:r>
              <a:rPr lang="en-US" sz="5400" b="1" smtClean="0">
                <a:effectLst>
                  <a:outerShdw blurRad="38100" dist="38100" dir="2700000" algn="tl">
                    <a:srgbClr val="2A5B7F"/>
                  </a:outerShdw>
                </a:effectLst>
              </a:rPr>
              <a:t>Thank you !!!!</a:t>
            </a:r>
            <a:endParaRPr lang="el-GR" sz="5400" b="1" smtClean="0">
              <a:effectLst>
                <a:outerShdw blurRad="38100" dist="38100" dir="2700000" algn="tl">
                  <a:srgbClr val="2A5B7F"/>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0"/>
            <a:ext cx="10353675" cy="879475"/>
          </a:xfrm>
        </p:spPr>
        <p:txBody>
          <a:bodyPr/>
          <a:lstStyle/>
          <a:p>
            <a:pPr eaLnBrk="1" fontAlgn="auto" hangingPunct="1">
              <a:spcAft>
                <a:spcPts val="0"/>
              </a:spcAft>
              <a:defRPr/>
            </a:pPr>
            <a:r>
              <a:rPr lang="en-US" dirty="0" smtClean="0"/>
              <a:t>SOURCES</a:t>
            </a:r>
            <a:endParaRPr lang="el-GR" dirty="0"/>
          </a:p>
        </p:txBody>
      </p:sp>
      <p:sp>
        <p:nvSpPr>
          <p:cNvPr id="3" name="Θέση περιεχομένου 2"/>
          <p:cNvSpPr>
            <a:spLocks noGrp="1"/>
          </p:cNvSpPr>
          <p:nvPr>
            <p:ph idx="1"/>
          </p:nvPr>
        </p:nvSpPr>
        <p:spPr>
          <a:xfrm>
            <a:off x="914400" y="857250"/>
            <a:ext cx="10636250" cy="6283325"/>
          </a:xfrm>
        </p:spPr>
        <p:txBody>
          <a:bodyPr wrap="square" numCol="1" anchor="t" anchorCtr="0" compatLnSpc="1">
            <a:prstTxWarp prst="textNoShape">
              <a:avLst/>
            </a:prstTxWarp>
          </a:bodyPr>
          <a:lstStyle/>
          <a:p>
            <a:pPr eaLnBrk="1" hangingPunct="1">
              <a:lnSpc>
                <a:spcPct val="100000"/>
              </a:lnSpc>
            </a:pPr>
            <a:r>
              <a:rPr lang="en-US" sz="1500" smtClean="0">
                <a:effectLst>
                  <a:outerShdw blurRad="38100" dist="38100" dir="2700000" algn="tl">
                    <a:srgbClr val="2A5B7F"/>
                  </a:outerShdw>
                </a:effectLst>
                <a:hlinkClick r:id="rId2"/>
              </a:rPr>
              <a:t>https://en.Wikipedia.org/wiki/Civil</a:t>
            </a:r>
            <a:r>
              <a:rPr lang="en-US" sz="1500" smtClean="0">
                <a:effectLst>
                  <a:outerShdw blurRad="38100" dist="38100" dir="2700000" algn="tl">
                    <a:srgbClr val="2A5B7F"/>
                  </a:outerShdw>
                </a:effectLst>
              </a:rPr>
              <a:t> rights movement</a:t>
            </a:r>
          </a:p>
          <a:p>
            <a:pPr eaLnBrk="1" hangingPunct="1">
              <a:lnSpc>
                <a:spcPct val="100000"/>
              </a:lnSpc>
            </a:pPr>
            <a:r>
              <a:rPr lang="en-US" sz="1500" smtClean="0">
                <a:effectLst>
                  <a:outerShdw blurRad="38100" dist="38100" dir="2700000" algn="tl">
                    <a:srgbClr val="2A5B7F"/>
                  </a:outerShdw>
                </a:effectLst>
                <a:hlinkClick r:id="rId3"/>
              </a:rPr>
              <a:t>https://www.uncsa.edu/chancellor/communications/20220117-martin-luther-king-jr.aspx</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hlinkClick r:id="rId4"/>
              </a:rPr>
              <a:t>https://www.biography.com/activists/rosa-parks</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hlinkClick r:id="rId5"/>
              </a:rPr>
              <a:t>https://en.wikipedia.org/wiki/Slavery_in_the_United_States</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hlinkClick r:id="rId6"/>
              </a:rPr>
              <a:t>https://edition.cnn.com/2015/08/12/us/north-carolina-mlk-jr-i-have-a-dream-recording</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hlinkClick r:id="rId7"/>
              </a:rPr>
              <a:t>https://www.kplctv.com/2019/08/28/th-anniversary-i-have-dream-speech/</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hlinkClick r:id="rId8"/>
              </a:rPr>
              <a:t>https://constitutioncenter.org/blog/10-fascinating-facts-about-president-john-f-kennedy</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hlinkClick r:id="rId9"/>
              </a:rPr>
              <a:t>https://www.google.com/url?sa=i&amp;url=https%3A%2F%2Fen.wikipedia.org%2Fwiki%2FLyndon_B._Johnson&amp;psig=AOvVaw2HQentvaM3eMg0KX3W7ipY&amp;ust=1771502089093000&amp;source=images&amp;cd=vfe&amp;opi=89978449&amp;ved=0CBUQjRxqFwoTCIjq0Nv94pIDFQAAAAAdAAAAABAE</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rPr>
              <a:t>https://www.google.com/url?sa=i&amp;url=https%3A%2F%2Fbillofrightsinstitute.org%2Fessays%2Fthe-ku-klux-klan-in-the-1920s%2F&amp;psig=AOvVaw18_6_zc585GgJWu_DN5gxy&amp;ust=1771502497921000&amp;source=images&amp;cd=vfe&amp;opi=89978449&amp;ved=0CBUQjRxqFwoTCIjT1p7_4pIDFQAAAAAdAAAAABAE</a:t>
            </a:r>
          </a:p>
          <a:p>
            <a:pPr eaLnBrk="1" hangingPunct="1">
              <a:lnSpc>
                <a:spcPct val="100000"/>
              </a:lnSpc>
            </a:pPr>
            <a:r>
              <a:rPr lang="en-US" sz="1500" smtClean="0">
                <a:effectLst>
                  <a:outerShdw blurRad="38100" dist="38100" dir="2700000" algn="tl">
                    <a:srgbClr val="2A5B7F"/>
                  </a:outerShdw>
                </a:effectLst>
                <a:hlinkClick r:id="rId10"/>
              </a:rPr>
              <a:t>https://www.google.com/url?sa=i&amp;url=https%3A%2F%2Fnpg.si.edu%2Fobject%2Fnpg_NPG.2022.102&amp;psig=AOvVaw24xUMnczmeOg_hqLPWaaQR&amp;ust=1772105161656000&amp;source=images&amp;cd=vfe&amp;opi=89978449&amp;ved=0CBUQjRxqFwoTCPi4hrTE9JIDFQAAAAAdAAAAABAE</a:t>
            </a:r>
            <a:endParaRPr lang="en-US" sz="1500" smtClean="0">
              <a:effectLst>
                <a:outerShdw blurRad="38100" dist="38100" dir="2700000" algn="tl">
                  <a:srgbClr val="2A5B7F"/>
                </a:outerShdw>
              </a:effectLst>
            </a:endParaRPr>
          </a:p>
          <a:p>
            <a:pPr eaLnBrk="1" hangingPunct="1">
              <a:lnSpc>
                <a:spcPct val="100000"/>
              </a:lnSpc>
            </a:pPr>
            <a:r>
              <a:rPr lang="en-US" sz="1500" smtClean="0">
                <a:effectLst>
                  <a:outerShdw blurRad="38100" dist="38100" dir="2700000" algn="tl">
                    <a:srgbClr val="2A5B7F"/>
                  </a:outerShdw>
                </a:effectLst>
              </a:rPr>
              <a:t>https://www.google.com/url?sa=i&amp;url=https%3A%2F%2Fsocialism.com%2Ffs-article%2Ffs-book-review-montgomery-bus-boycott-women-started%2F&amp;psig=AOvVaw35JU_StPnC0CZv5AjNG-Dh&amp;ust=1772105720518000&amp;source=images&amp;cd=vfe&amp;opi=89978449&amp;ved=0CBUQjRxqFwoTCJic8LvG9JIDFQAAAAAdAAAAABAE</a:t>
            </a:r>
          </a:p>
          <a:p>
            <a:pPr eaLnBrk="1" hangingPunct="1">
              <a:lnSpc>
                <a:spcPct val="100000"/>
              </a:lnSpc>
            </a:pPr>
            <a:endParaRPr lang="en-US" sz="1300" smtClean="0">
              <a:effectLst>
                <a:outerShdw blurRad="38100" dist="38100" dir="2700000" algn="tl">
                  <a:srgbClr val="2A5B7F"/>
                </a:outerShdw>
              </a:effectLst>
            </a:endParaRPr>
          </a:p>
          <a:p>
            <a:pPr eaLnBrk="1" hangingPunct="1">
              <a:lnSpc>
                <a:spcPct val="100000"/>
              </a:lnSpc>
            </a:pPr>
            <a:endParaRPr lang="en-US" sz="1300" smtClean="0">
              <a:effectLst>
                <a:outerShdw blurRad="38100" dist="38100" dir="2700000" algn="tl">
                  <a:srgbClr val="2A5B7F"/>
                </a:outerShdw>
              </a:effectLst>
            </a:endParaRPr>
          </a:p>
          <a:p>
            <a:pPr eaLnBrk="1" hangingPunct="1">
              <a:lnSpc>
                <a:spcPct val="100000"/>
              </a:lnSpc>
            </a:pPr>
            <a:endParaRPr lang="en-US" sz="1300" smtClean="0">
              <a:effectLst>
                <a:outerShdw blurRad="38100" dist="38100" dir="2700000" algn="tl">
                  <a:srgbClr val="2A5B7F"/>
                </a:outerShdw>
              </a:effectLst>
            </a:endParaRPr>
          </a:p>
          <a:p>
            <a:pPr eaLnBrk="1" hangingPunct="1">
              <a:lnSpc>
                <a:spcPct val="100000"/>
              </a:lnSpc>
            </a:pPr>
            <a:endParaRPr lang="en-US" sz="1300" smtClean="0">
              <a:effectLst>
                <a:outerShdw blurRad="38100" dist="38100" dir="2700000" algn="tl">
                  <a:srgbClr val="2A5B7F"/>
                </a:outerShdw>
              </a:effectLst>
            </a:endParaRPr>
          </a:p>
          <a:p>
            <a:pPr eaLnBrk="1" hangingPunct="1">
              <a:lnSpc>
                <a:spcPct val="100000"/>
              </a:lnSpc>
            </a:pPr>
            <a:endParaRPr lang="el-GR" sz="1300" smtClean="0">
              <a:effectLst>
                <a:outerShdw blurRad="38100" dist="38100" dir="2700000" algn="tl">
                  <a:srgbClr val="2A5B7F"/>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609600"/>
            <a:ext cx="10353675" cy="1011238"/>
          </a:xfrm>
        </p:spPr>
        <p:txBody>
          <a:bodyPr/>
          <a:lstStyle/>
          <a:p>
            <a:pPr eaLnBrk="1" fontAlgn="auto" hangingPunct="1">
              <a:spcAft>
                <a:spcPts val="0"/>
              </a:spcAft>
              <a:defRPr/>
            </a:pPr>
            <a:r>
              <a:rPr lang="en-US" dirty="0" smtClean="0"/>
              <a:t>SOURCES</a:t>
            </a:r>
            <a:endParaRPr lang="el-GR" dirty="0"/>
          </a:p>
        </p:txBody>
      </p:sp>
      <p:sp>
        <p:nvSpPr>
          <p:cNvPr id="3" name="Θέση περιεχομένου 2"/>
          <p:cNvSpPr>
            <a:spLocks noGrp="1"/>
          </p:cNvSpPr>
          <p:nvPr>
            <p:ph idx="1"/>
          </p:nvPr>
        </p:nvSpPr>
        <p:spPr>
          <a:xfrm>
            <a:off x="914400" y="1431925"/>
            <a:ext cx="10353675" cy="5426075"/>
          </a:xfrm>
        </p:spPr>
        <p:txBody>
          <a:bodyPr wrap="square" numCol="1" anchor="t" anchorCtr="0" compatLnSpc="1">
            <a:prstTxWarp prst="textNoShape">
              <a:avLst/>
            </a:prstTxWarp>
          </a:bodyPr>
          <a:lstStyle/>
          <a:p>
            <a:pPr eaLnBrk="1" hangingPunct="1">
              <a:lnSpc>
                <a:spcPct val="100000"/>
              </a:lnSpc>
            </a:pPr>
            <a:r>
              <a:rPr lang="en-US" sz="1900" smtClean="0">
                <a:effectLst>
                  <a:outerShdw blurRad="38100" dist="38100" dir="2700000" algn="tl">
                    <a:srgbClr val="2A5B7F"/>
                  </a:outerShdw>
                </a:effectLst>
              </a:rPr>
              <a:t>https://www.google.com/url?sa=i&amp;url=https%3A%2F%2Fwww.kplctv.com%2F2019%2F08%2F28%2Fth-anniversary-i-have-dream-speech%2F&amp;psig=AOvVaw21rFqcbCXup7Xxq17Xy6zB&amp;ust=1772105967926000&amp;source=images&amp;cd=vfe&amp;opi=89978449&amp;ved=0CBUQjRxqFwoTCIC37anH9JIDFQAAAAAdAAAAABAE</a:t>
            </a:r>
          </a:p>
          <a:p>
            <a:pPr eaLnBrk="1" hangingPunct="1">
              <a:lnSpc>
                <a:spcPct val="100000"/>
              </a:lnSpc>
            </a:pPr>
            <a:r>
              <a:rPr lang="en-US" sz="1900" smtClean="0">
                <a:effectLst>
                  <a:outerShdw blurRad="38100" dist="38100" dir="2700000" algn="tl">
                    <a:srgbClr val="2A5B7F"/>
                  </a:outerShdw>
                </a:effectLst>
              </a:rPr>
              <a:t>https://www.google.com/url?sa=i&amp;url=https%3A%2F%2Fwww.axios.com%2F2023%2F08%2F25%2Fmarch-on-washington-60th-anniversary-george-floyd&amp;psig=AOvVaw3JEIFD0yAOnID6VqE-mlT8&amp;ust=1772106299977000&amp;source=images&amp;cd=vfe&amp;opi=89978449&amp;ved=0CBUQjRxqFwoTCKCXh8_I9JIDFQAAAAAdAAAAABAE</a:t>
            </a:r>
          </a:p>
          <a:p>
            <a:pPr eaLnBrk="1" hangingPunct="1">
              <a:lnSpc>
                <a:spcPct val="100000"/>
              </a:lnSpc>
            </a:pPr>
            <a:r>
              <a:rPr lang="en-US" sz="1900" smtClean="0">
                <a:effectLst>
                  <a:outerShdw blurRad="38100" dist="38100" dir="2700000" algn="tl">
                    <a:srgbClr val="2A5B7F"/>
                  </a:outerShdw>
                </a:effectLst>
              </a:rPr>
              <a:t>https://www.google.com/url?sa=i&amp;url=https%3A%2F%2Faaregistry.org%2Fstory%2Frev-dr-martin-luther-king-jr-awarded-nobel-peace-prize%2F&amp;psig=AOvVaw2MbzSk3SZD96XzHhW7kywH&amp;ust=1772106431526000&amp;source=images&amp;cd=vfe&amp;opi=89978449&amp;ved=0CBUQjRxqFwoTCPjB2ojJ9JIDFQAAAAAdAAAAABAE</a:t>
            </a:r>
          </a:p>
          <a:p>
            <a:pPr eaLnBrk="1" hangingPunct="1">
              <a:lnSpc>
                <a:spcPct val="100000"/>
              </a:lnSpc>
            </a:pPr>
            <a:r>
              <a:rPr lang="en-US" smtClean="0">
                <a:effectLst>
                  <a:outerShdw blurRad="38100" dist="38100" dir="2700000" algn="tl">
                    <a:srgbClr val="2A5B7F"/>
                  </a:outerShdw>
                </a:effectLst>
              </a:rPr>
              <a:t>https://en.wikipedia.org/wiki/Martin_Luther_King_Jr._Memorial</a:t>
            </a:r>
            <a:endParaRPr lang="en-US" sz="1900" smtClean="0">
              <a:effectLst>
                <a:outerShdw blurRad="38100" dist="38100" dir="2700000" algn="tl">
                  <a:srgbClr val="2A5B7F"/>
                </a:outerShdw>
              </a:effectLst>
            </a:endParaRPr>
          </a:p>
          <a:p>
            <a:pPr eaLnBrk="1" hangingPunct="1">
              <a:lnSpc>
                <a:spcPct val="100000"/>
              </a:lnSpc>
            </a:pPr>
            <a:r>
              <a:rPr lang="el-GR" smtClean="0">
                <a:effectLst>
                  <a:outerShdw blurRad="38100" dist="38100" dir="2700000" algn="tl">
                    <a:srgbClr val="2A5B7F"/>
                  </a:outerShdw>
                </a:effectLst>
              </a:rPr>
              <a:t>https://en.wikipedia.org/wiki/Lynching_in_the_United_States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ph type="title"/>
          </p:nvPr>
        </p:nvSpPr>
        <p:spPr bwMode="auto">
          <a:noFill/>
        </p:spPr>
        <p:txBody>
          <a:bodyPr wrap="square" numCol="1" anchorCtr="0" compatLnSpc="1">
            <a:prstTxWarp prst="textNoShape">
              <a:avLst/>
            </a:prstTxWarp>
          </a:bodyPr>
          <a:lstStyle/>
          <a:p>
            <a:r>
              <a:rPr lang="en-US" sz="4400" cap="none" smtClean="0">
                <a:effectLst>
                  <a:outerShdw blurRad="38100" dist="38100" dir="2700000" algn="tl">
                    <a:srgbClr val="2A5B7F"/>
                  </a:outerShdw>
                </a:effectLst>
              </a:rPr>
              <a:t>Background (II)</a:t>
            </a:r>
            <a:endParaRPr lang="el-GR" sz="4400" cap="none" smtClean="0">
              <a:effectLst>
                <a:outerShdw blurRad="38100" dist="38100" dir="2700000" algn="tl">
                  <a:srgbClr val="2A5B7F"/>
                </a:outerShdw>
              </a:effectLst>
            </a:endParaRPr>
          </a:p>
        </p:txBody>
      </p:sp>
      <p:sp>
        <p:nvSpPr>
          <p:cNvPr id="50179" name="Rectangle 3"/>
          <p:cNvSpPr>
            <a:spLocks noChangeArrowheads="1"/>
          </p:cNvSpPr>
          <p:nvPr>
            <p:ph type="body" idx="1"/>
          </p:nvPr>
        </p:nvSpPr>
        <p:spPr bwMode="auto">
          <a:xfrm>
            <a:off x="914400" y="2095500"/>
            <a:ext cx="10353675" cy="5045075"/>
          </a:xfrm>
          <a:noFill/>
        </p:spPr>
        <p:txBody>
          <a:bodyPr wrap="square" numCol="1" anchor="t" anchorCtr="0" compatLnSpc="1">
            <a:prstTxWarp prst="textNoShape">
              <a:avLst/>
            </a:prstTxWarp>
          </a:bodyPr>
          <a:lstStyle/>
          <a:p>
            <a:pPr eaLnBrk="1" hangingPunct="1">
              <a:lnSpc>
                <a:spcPct val="100000"/>
              </a:lnSpc>
            </a:pPr>
            <a:r>
              <a:rPr lang="en-US" sz="2800" smtClean="0">
                <a:effectLst>
                  <a:outerShdw blurRad="38100" dist="38100" dir="2700000" algn="tl">
                    <a:srgbClr val="2A5B7F"/>
                  </a:outerShdw>
                </a:effectLst>
              </a:rPr>
              <a:t>Under the law, children were born into slavery</a:t>
            </a:r>
          </a:p>
          <a:p>
            <a:pPr eaLnBrk="1" hangingPunct="1">
              <a:lnSpc>
                <a:spcPct val="100000"/>
              </a:lnSpc>
            </a:pPr>
            <a:r>
              <a:rPr lang="en-US" sz="2800" smtClean="0">
                <a:effectLst>
                  <a:outerShdw blurRad="38100" dist="38100" dir="2700000" algn="tl">
                    <a:srgbClr val="2A5B7F"/>
                  </a:outerShdw>
                </a:effectLst>
              </a:rPr>
              <a:t>An enslaved person was treated as property that could be bought, sold, or given away</a:t>
            </a:r>
            <a:endParaRPr lang="el-GR" sz="2800" smtClean="0">
              <a:effectLst>
                <a:outerShdw blurRad="38100" dist="38100" dir="2700000" algn="tl">
                  <a:srgbClr val="2A5B7F"/>
                </a:outerShdw>
              </a:effectLst>
            </a:endParaRPr>
          </a:p>
          <a:p>
            <a:pPr>
              <a:lnSpc>
                <a:spcPct val="100000"/>
              </a:lnSpc>
            </a:pPr>
            <a:r>
              <a:rPr lang="en-US" sz="2800" b="1" smtClean="0">
                <a:effectLst/>
              </a:rPr>
              <a:t>8 serving presidents had owned slaves</a:t>
            </a:r>
          </a:p>
          <a:p>
            <a:pPr>
              <a:lnSpc>
                <a:spcPct val="100000"/>
              </a:lnSpc>
            </a:pPr>
            <a:r>
              <a:rPr lang="en-US" sz="2800" b="1" smtClean="0">
                <a:effectLst/>
              </a:rPr>
              <a:t>Almost 4,000,000 black people remained enslaved in the South</a:t>
            </a:r>
          </a:p>
          <a:p>
            <a:pPr>
              <a:lnSpc>
                <a:spcPct val="100000"/>
              </a:lnSpc>
            </a:pPr>
            <a:r>
              <a:rPr lang="en-US" sz="2800" b="1" smtClean="0">
                <a:effectLst/>
              </a:rPr>
              <a:t>Only white men with property could vote </a:t>
            </a:r>
          </a:p>
          <a:p>
            <a:pPr>
              <a:lnSpc>
                <a:spcPct val="100000"/>
              </a:lnSpc>
            </a:pPr>
            <a:r>
              <a:rPr lang="en-US" sz="2800" b="1" smtClean="0">
                <a:effectLst/>
              </a:rPr>
              <a:t>Only whites  had U.S. citizenship </a:t>
            </a:r>
            <a:br>
              <a:rPr lang="en-US" sz="2800" b="1" smtClean="0">
                <a:effectLst/>
              </a:rPr>
            </a:br>
            <a:r>
              <a:rPr lang="en-US" sz="1700" b="1" smtClean="0">
                <a:effectLst/>
              </a:rPr>
              <a:t/>
            </a:r>
            <a:br>
              <a:rPr lang="en-US" sz="1700" b="1" smtClean="0">
                <a:effectLst/>
              </a:rPr>
            </a:br>
            <a:endParaRPr lang="el-GR" sz="1700" b="1" smtClean="0">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bwMode="auto"/>
        <p:txBody>
          <a:bodyPr wrap="square" numCol="1" anchorCtr="0" compatLnSpc="1">
            <a:prstTxWarp prst="textNoShape">
              <a:avLst/>
            </a:prstTxWarp>
          </a:bodyPr>
          <a:lstStyle/>
          <a:p>
            <a:pPr eaLnBrk="1" hangingPunct="1"/>
            <a:r>
              <a:rPr lang="en-US" sz="3800" cap="none" smtClean="0">
                <a:effectLst>
                  <a:outerShdw blurRad="38100" dist="38100" dir="2700000" algn="tl">
                    <a:srgbClr val="2A5B7F"/>
                  </a:outerShdw>
                </a:effectLst>
              </a:rPr>
              <a:t>Following the American Civil War (1861–1865)</a:t>
            </a:r>
            <a:endParaRPr lang="el-GR" sz="3800" cap="none" smtClean="0">
              <a:effectLst>
                <a:outerShdw blurRad="38100" dist="38100" dir="2700000" algn="tl">
                  <a:srgbClr val="2A5B7F"/>
                </a:outerShdw>
              </a:effectLst>
            </a:endParaRPr>
          </a:p>
        </p:txBody>
      </p:sp>
      <p:sp>
        <p:nvSpPr>
          <p:cNvPr id="3" name="Θέση περιεχομένου 2"/>
          <p:cNvSpPr>
            <a:spLocks noGrp="1"/>
          </p:cNvSpPr>
          <p:nvPr>
            <p:ph idx="1"/>
          </p:nvPr>
        </p:nvSpPr>
        <p:spPr>
          <a:xfrm>
            <a:off x="554038" y="2095500"/>
            <a:ext cx="11042650" cy="4375150"/>
          </a:xfrm>
        </p:spPr>
        <p:txBody>
          <a:bodyPr wrap="square" numCol="1" anchor="t" anchorCtr="0" compatLnSpc="1">
            <a:prstTxWarp prst="textNoShape">
              <a:avLst/>
            </a:prstTxWarp>
            <a:noAutofit/>
          </a:bodyPr>
          <a:lstStyle/>
          <a:p>
            <a:pPr marL="0" indent="0" eaLnBrk="1" hangingPunct="1">
              <a:buFont typeface="Arial" charset="0"/>
              <a:buNone/>
            </a:pPr>
            <a:r>
              <a:rPr lang="en-US" sz="2400" smtClean="0">
                <a:effectLst>
                  <a:outerShdw blurRad="38100" dist="38100" dir="2700000" algn="tl">
                    <a:srgbClr val="2A5B7F"/>
                  </a:outerShdw>
                </a:effectLst>
              </a:rPr>
              <a:t>the three Reconstruction Amendments to the U.S. Constitution </a:t>
            </a:r>
          </a:p>
          <a:p>
            <a:pPr marL="0" indent="0" eaLnBrk="1" hangingPunct="1"/>
            <a:r>
              <a:rPr lang="en-US" sz="2400" smtClean="0">
                <a:effectLst>
                  <a:outerShdw blurRad="38100" dist="38100" dir="2700000" algn="tl">
                    <a:srgbClr val="2A5B7F"/>
                  </a:outerShdw>
                </a:effectLst>
              </a:rPr>
              <a:t> abolished slavery and </a:t>
            </a:r>
          </a:p>
          <a:p>
            <a:pPr marL="0" indent="0" eaLnBrk="1" hangingPunct="1"/>
            <a:r>
              <a:rPr lang="en-US" sz="2400" smtClean="0">
                <a:effectLst>
                  <a:outerShdw blurRad="38100" dist="38100" dir="2700000" algn="tl">
                    <a:srgbClr val="2A5B7F"/>
                  </a:outerShdw>
                </a:effectLst>
              </a:rPr>
              <a:t> granted citizenship to all African Americans, the majority of whom had recently been enslaved in the southern states. </a:t>
            </a:r>
          </a:p>
          <a:p>
            <a:pPr marL="0" indent="0" eaLnBrk="1" hangingPunct="1"/>
            <a:r>
              <a:rPr lang="en-US" sz="2400" smtClean="0">
                <a:effectLst>
                  <a:outerShdw blurRad="38100" dist="38100" dir="2700000" algn="tl">
                    <a:srgbClr val="2A5B7F"/>
                  </a:outerShdw>
                </a:effectLst>
              </a:rPr>
              <a:t>  African-American men in the South voted and </a:t>
            </a:r>
          </a:p>
          <a:p>
            <a:pPr marL="0" indent="0" eaLnBrk="1" hangingPunct="1"/>
            <a:r>
              <a:rPr lang="en-US" sz="2400" smtClean="0">
                <a:effectLst>
                  <a:outerShdw blurRad="38100" dist="38100" dir="2700000" algn="tl">
                    <a:srgbClr val="2A5B7F"/>
                  </a:outerShdw>
                </a:effectLst>
              </a:rPr>
              <a:t> held political office</a:t>
            </a:r>
            <a:endParaRPr lang="el-GR" sz="2400" smtClean="0">
              <a:effectLst>
                <a:outerShdw blurRad="38100" dist="38100" dir="2700000" algn="tl">
                  <a:srgbClr val="2A5B7F"/>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ph type="title"/>
          </p:nvPr>
        </p:nvSpPr>
        <p:spPr bwMode="auto">
          <a:xfrm>
            <a:off x="914400" y="341313"/>
            <a:ext cx="10353675" cy="1325562"/>
          </a:xfrm>
          <a:noFill/>
        </p:spPr>
        <p:txBody>
          <a:bodyPr wrap="square" numCol="1" anchorCtr="0" compatLnSpc="1">
            <a:prstTxWarp prst="textNoShape">
              <a:avLst/>
            </a:prstTxWarp>
          </a:bodyPr>
          <a:lstStyle/>
          <a:p>
            <a:r>
              <a:rPr lang="en-US" sz="4400" cap="none" smtClean="0">
                <a:effectLst>
                  <a:outerShdw blurRad="38100" dist="38100" dir="2700000" algn="tl">
                    <a:srgbClr val="2A5B7F"/>
                  </a:outerShdw>
                </a:effectLst>
              </a:rPr>
              <a:t>However</a:t>
            </a:r>
            <a:r>
              <a:rPr lang="en-US" cap="none" smtClean="0">
                <a:effectLst>
                  <a:outerShdw blurRad="38100" dist="38100" dir="2700000" algn="tl">
                    <a:srgbClr val="2A5B7F"/>
                  </a:outerShdw>
                </a:effectLst>
              </a:rPr>
              <a:t>,</a:t>
            </a:r>
            <a:r>
              <a:rPr lang="en-US" cap="none" smtClean="0">
                <a:effectLst/>
              </a:rPr>
              <a:t> </a:t>
            </a:r>
            <a:endParaRPr lang="el-GR" cap="none" smtClean="0">
              <a:effectLst/>
            </a:endParaRPr>
          </a:p>
        </p:txBody>
      </p:sp>
      <p:sp>
        <p:nvSpPr>
          <p:cNvPr id="51203" name="Rectangle 3"/>
          <p:cNvSpPr>
            <a:spLocks noChangeArrowheads="1"/>
          </p:cNvSpPr>
          <p:nvPr>
            <p:ph type="body" idx="1"/>
          </p:nvPr>
        </p:nvSpPr>
        <p:spPr bwMode="auto">
          <a:xfrm>
            <a:off x="914400" y="1490663"/>
            <a:ext cx="10353675" cy="5106987"/>
          </a:xfrm>
          <a:noFill/>
        </p:spPr>
        <p:txBody>
          <a:bodyPr wrap="square" numCol="1" anchor="t" anchorCtr="0" compatLnSpc="1">
            <a:prstTxWarp prst="textNoShape">
              <a:avLst/>
            </a:prstTxWarp>
          </a:bodyPr>
          <a:lstStyle/>
          <a:p>
            <a:pPr>
              <a:buFont typeface="Arial" charset="0"/>
              <a:buNone/>
            </a:pPr>
            <a:r>
              <a:rPr lang="en-US" sz="2400" b="1" smtClean="0">
                <a:effectLst/>
              </a:rPr>
              <a:t>  </a:t>
            </a:r>
            <a:r>
              <a:rPr lang="en-US" sz="2400" smtClean="0">
                <a:effectLst/>
              </a:rPr>
              <a:t>Many whites resisted the social changes, leading to the formation of insurgent paramilitary movements such as the </a:t>
            </a:r>
            <a:r>
              <a:rPr lang="en-US" sz="2400" i="1" smtClean="0">
                <a:effectLst/>
              </a:rPr>
              <a:t>Ku Klux Klan</a:t>
            </a:r>
            <a:r>
              <a:rPr lang="en-US" sz="2400" smtClean="0">
                <a:effectLst/>
              </a:rPr>
              <a:t> (KKK), whose members </a:t>
            </a:r>
          </a:p>
          <a:p>
            <a:r>
              <a:rPr lang="en-US" sz="2400" smtClean="0">
                <a:effectLst/>
              </a:rPr>
              <a:t>attacked black and white republicans, </a:t>
            </a:r>
          </a:p>
          <a:p>
            <a:r>
              <a:rPr lang="en-US" sz="2400" smtClean="0">
                <a:effectLst/>
              </a:rPr>
              <a:t>violently opposed African-American legal equality and suffrage, </a:t>
            </a:r>
          </a:p>
          <a:p>
            <a:r>
              <a:rPr lang="en-US" sz="2400" smtClean="0">
                <a:effectLst/>
              </a:rPr>
              <a:t>intimidated and suppressed black voters,</a:t>
            </a:r>
          </a:p>
          <a:p>
            <a:r>
              <a:rPr lang="en-US" sz="2400" smtClean="0">
                <a:effectLst/>
              </a:rPr>
              <a:t>assassinated republican officeholders,</a:t>
            </a:r>
            <a:endParaRPr lang="el-GR" sz="2400" smtClean="0">
              <a:effectLst/>
            </a:endParaRPr>
          </a:p>
          <a:p>
            <a:pPr>
              <a:buFont typeface="Arial" charset="0"/>
              <a:buNone/>
            </a:pPr>
            <a:r>
              <a:rPr lang="en-US" sz="2400" smtClean="0">
                <a:effectLst/>
              </a:rPr>
              <a:t>in order to maintain white supremacy.</a:t>
            </a:r>
            <a:br>
              <a:rPr lang="en-US" sz="2400" smtClean="0">
                <a:effectLst/>
              </a:rPr>
            </a:br>
            <a:endParaRPr lang="el-GR" sz="2400" smtClean="0">
              <a:effectLst/>
            </a:endParaRPr>
          </a:p>
        </p:txBody>
      </p:sp>
      <p:pic>
        <p:nvPicPr>
          <p:cNvPr id="51204" name="Εικόνα 2"/>
          <p:cNvPicPr>
            <a:picLocks noChangeAspect="1"/>
          </p:cNvPicPr>
          <p:nvPr/>
        </p:nvPicPr>
        <p:blipFill>
          <a:blip r:embed="rId2"/>
          <a:srcRect/>
          <a:stretch>
            <a:fillRect/>
          </a:stretch>
        </p:blipFill>
        <p:spPr bwMode="auto">
          <a:xfrm>
            <a:off x="8391525" y="4557713"/>
            <a:ext cx="4068763" cy="2300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ph type="title"/>
          </p:nvPr>
        </p:nvSpPr>
        <p:spPr bwMode="auto">
          <a:xfrm>
            <a:off x="792163" y="179388"/>
            <a:ext cx="10353675" cy="1325562"/>
          </a:xfrm>
          <a:noFill/>
        </p:spPr>
        <p:txBody>
          <a:bodyPr wrap="square" numCol="1" anchorCtr="0" compatLnSpc="1">
            <a:prstTxWarp prst="textNoShape">
              <a:avLst/>
            </a:prstTxWarp>
          </a:bodyPr>
          <a:lstStyle/>
          <a:p>
            <a:r>
              <a:rPr lang="en-US" sz="4400" cap="none" smtClean="0">
                <a:effectLst>
                  <a:outerShdw blurRad="38100" dist="38100" dir="2700000" algn="tl">
                    <a:srgbClr val="2A5B7F"/>
                  </a:outerShdw>
                </a:effectLst>
              </a:rPr>
              <a:t>‘Jim Crow Laws’</a:t>
            </a:r>
            <a:endParaRPr lang="el-GR" sz="4400" cap="none" smtClean="0">
              <a:effectLst>
                <a:outerShdw blurRad="38100" dist="38100" dir="2700000" algn="tl">
                  <a:srgbClr val="2A5B7F"/>
                </a:outerShdw>
              </a:effectLst>
            </a:endParaRPr>
          </a:p>
        </p:txBody>
      </p:sp>
      <p:sp>
        <p:nvSpPr>
          <p:cNvPr id="52227" name="Rectangle 3"/>
          <p:cNvSpPr>
            <a:spLocks noChangeArrowheads="1"/>
          </p:cNvSpPr>
          <p:nvPr>
            <p:ph type="body" idx="1"/>
          </p:nvPr>
        </p:nvSpPr>
        <p:spPr bwMode="auto">
          <a:xfrm>
            <a:off x="469900" y="1208088"/>
            <a:ext cx="8834438" cy="5649912"/>
          </a:xfrm>
          <a:noFill/>
        </p:spPr>
        <p:txBody>
          <a:bodyPr wrap="square" numCol="1" anchor="t" anchorCtr="0" compatLnSpc="1">
            <a:prstTxWarp prst="textNoShape">
              <a:avLst/>
            </a:prstTxWarp>
          </a:bodyPr>
          <a:lstStyle/>
          <a:p>
            <a:pPr>
              <a:lnSpc>
                <a:spcPct val="110000"/>
              </a:lnSpc>
              <a:buFont typeface="Arial" charset="0"/>
              <a:buNone/>
            </a:pPr>
            <a:r>
              <a:rPr lang="en-US" smtClean="0">
                <a:effectLst>
                  <a:outerShdw blurRad="38100" dist="38100" dir="2700000" algn="tl">
                    <a:srgbClr val="2A5B7F"/>
                  </a:outerShdw>
                </a:effectLst>
              </a:rPr>
              <a:t>After 1877, racist Jim Crow laws </a:t>
            </a:r>
          </a:p>
          <a:p>
            <a:pPr>
              <a:lnSpc>
                <a:spcPct val="110000"/>
              </a:lnSpc>
            </a:pPr>
            <a:r>
              <a:rPr lang="en-US" smtClean="0">
                <a:effectLst>
                  <a:outerShdw blurRad="38100" dist="38100" dir="2700000" algn="tl">
                    <a:srgbClr val="2A5B7F"/>
                  </a:outerShdw>
                </a:effectLst>
              </a:rPr>
              <a:t>banned interracial marriage, </a:t>
            </a:r>
          </a:p>
          <a:p>
            <a:pPr>
              <a:lnSpc>
                <a:spcPct val="110000"/>
              </a:lnSpc>
            </a:pPr>
            <a:r>
              <a:rPr lang="en-US" smtClean="0">
                <a:effectLst>
                  <a:outerShdw blurRad="38100" dist="38100" dir="2700000" algn="tl">
                    <a:srgbClr val="2A5B7F"/>
                  </a:outerShdw>
                </a:effectLst>
              </a:rPr>
              <a:t>introduced literacy tests for voters, </a:t>
            </a:r>
          </a:p>
          <a:p>
            <a:pPr>
              <a:lnSpc>
                <a:spcPct val="110000"/>
              </a:lnSpc>
            </a:pPr>
            <a:r>
              <a:rPr lang="en-US" smtClean="0">
                <a:effectLst>
                  <a:outerShdw blurRad="38100" dist="38100" dir="2700000" algn="tl">
                    <a:srgbClr val="2A5B7F"/>
                  </a:outerShdw>
                </a:effectLst>
              </a:rPr>
              <a:t>segregated schools and all public places …</a:t>
            </a:r>
          </a:p>
          <a:p>
            <a:pPr>
              <a:lnSpc>
                <a:spcPct val="110000"/>
              </a:lnSpc>
              <a:buFont typeface="Arial" charset="0"/>
              <a:buNone/>
            </a:pPr>
            <a:r>
              <a:rPr lang="en-US" b="1" smtClean="0">
                <a:effectLst/>
              </a:rPr>
              <a:t>‘Jim Crow Laws’ signs used to show blacks where they could </a:t>
            </a:r>
            <a:r>
              <a:rPr lang="en-US" b="1" i="1" u="sng" smtClean="0">
                <a:effectLst/>
              </a:rPr>
              <a:t>legally</a:t>
            </a:r>
            <a:r>
              <a:rPr lang="en-US" b="1" smtClean="0">
                <a:effectLst/>
              </a:rPr>
              <a:t> </a:t>
            </a:r>
          </a:p>
          <a:p>
            <a:pPr>
              <a:lnSpc>
                <a:spcPct val="110000"/>
              </a:lnSpc>
            </a:pPr>
            <a:r>
              <a:rPr lang="en-US" b="1" smtClean="0">
                <a:effectLst/>
              </a:rPr>
              <a:t>walk,</a:t>
            </a:r>
          </a:p>
          <a:p>
            <a:pPr>
              <a:lnSpc>
                <a:spcPct val="110000"/>
              </a:lnSpc>
            </a:pPr>
            <a:r>
              <a:rPr lang="en-US" b="1" smtClean="0">
                <a:effectLst/>
              </a:rPr>
              <a:t>talk,</a:t>
            </a:r>
          </a:p>
          <a:p>
            <a:pPr>
              <a:lnSpc>
                <a:spcPct val="110000"/>
              </a:lnSpc>
            </a:pPr>
            <a:r>
              <a:rPr lang="en-US" b="1" smtClean="0">
                <a:effectLst/>
              </a:rPr>
              <a:t>drink, </a:t>
            </a:r>
          </a:p>
          <a:p>
            <a:pPr>
              <a:lnSpc>
                <a:spcPct val="110000"/>
              </a:lnSpc>
            </a:pPr>
            <a:r>
              <a:rPr lang="en-US" b="1" smtClean="0">
                <a:effectLst/>
              </a:rPr>
              <a:t>rest, or</a:t>
            </a:r>
          </a:p>
          <a:p>
            <a:pPr>
              <a:lnSpc>
                <a:spcPct val="110000"/>
              </a:lnSpc>
            </a:pPr>
            <a:r>
              <a:rPr lang="en-US" b="1" smtClean="0">
                <a:effectLst/>
              </a:rPr>
              <a:t>eat.</a:t>
            </a:r>
          </a:p>
          <a:p>
            <a:pPr>
              <a:lnSpc>
                <a:spcPct val="110000"/>
              </a:lnSpc>
              <a:buFont typeface="Arial" charset="0"/>
              <a:buNone/>
            </a:pPr>
            <a:r>
              <a:rPr lang="en-US" b="1" smtClean="0">
                <a:effectLst/>
              </a:rPr>
              <a:t> For those places that were racially mixed, non-whites had to wait until all white customers were served first.</a:t>
            </a:r>
            <a:br>
              <a:rPr lang="en-US" b="1" smtClean="0">
                <a:effectLst/>
              </a:rPr>
            </a:br>
            <a:endParaRPr lang="en-US" smtClean="0">
              <a:effectLst>
                <a:outerShdw blurRad="38100" dist="38100" dir="2700000" algn="tl">
                  <a:srgbClr val="2A5B7F"/>
                </a:outerShdw>
              </a:effectLst>
            </a:endParaRPr>
          </a:p>
          <a:p>
            <a:pPr>
              <a:lnSpc>
                <a:spcPct val="110000"/>
              </a:lnSpc>
              <a:buFont typeface="Arial" charset="0"/>
              <a:buNone/>
            </a:pPr>
            <a:endParaRPr lang="el-GR" smtClean="0">
              <a:effectLst>
                <a:outerShdw blurRad="38100" dist="38100" dir="2700000" algn="tl">
                  <a:srgbClr val="2A5B7F"/>
                </a:outerShdw>
              </a:effectLst>
            </a:endParaRPr>
          </a:p>
        </p:txBody>
      </p:sp>
      <p:pic>
        <p:nvPicPr>
          <p:cNvPr id="52228" name="Εικόνα 4"/>
          <p:cNvPicPr>
            <a:picLocks noChangeAspect="1"/>
          </p:cNvPicPr>
          <p:nvPr/>
        </p:nvPicPr>
        <p:blipFill>
          <a:blip r:embed="rId2"/>
          <a:srcRect/>
          <a:stretch>
            <a:fillRect/>
          </a:stretch>
        </p:blipFill>
        <p:spPr bwMode="auto">
          <a:xfrm>
            <a:off x="9074150" y="450850"/>
            <a:ext cx="3654425" cy="5154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ph type="title"/>
          </p:nvPr>
        </p:nvSpPr>
        <p:spPr bwMode="auto">
          <a:xfrm>
            <a:off x="901700" y="327025"/>
            <a:ext cx="10353675" cy="1325563"/>
          </a:xfrm>
          <a:noFill/>
        </p:spPr>
        <p:txBody>
          <a:bodyPr wrap="square" numCol="1" anchorCtr="0" compatLnSpc="1">
            <a:prstTxWarp prst="textNoShape">
              <a:avLst/>
            </a:prstTxWarp>
          </a:bodyPr>
          <a:lstStyle/>
          <a:p>
            <a:r>
              <a:rPr lang="en-US" sz="4400" cap="none" smtClean="0">
                <a:effectLst>
                  <a:outerShdw blurRad="38100" dist="38100" dir="2700000" algn="tl">
                    <a:srgbClr val="2A5B7F"/>
                  </a:outerShdw>
                </a:effectLst>
              </a:rPr>
              <a:t>Lynching</a:t>
            </a:r>
            <a:endParaRPr lang="el-GR" sz="4400" cap="none" smtClean="0">
              <a:effectLst>
                <a:outerShdw blurRad="38100" dist="38100" dir="2700000" algn="tl">
                  <a:srgbClr val="2A5B7F"/>
                </a:outerShdw>
              </a:effectLst>
            </a:endParaRPr>
          </a:p>
        </p:txBody>
      </p:sp>
      <p:sp>
        <p:nvSpPr>
          <p:cNvPr id="57347" name="Rectangle 3"/>
          <p:cNvSpPr>
            <a:spLocks noChangeArrowheads="1"/>
          </p:cNvSpPr>
          <p:nvPr>
            <p:ph type="body" idx="1"/>
          </p:nvPr>
        </p:nvSpPr>
        <p:spPr bwMode="auto">
          <a:xfrm>
            <a:off x="914400" y="1370013"/>
            <a:ext cx="6467475" cy="5487987"/>
          </a:xfrm>
          <a:noFill/>
        </p:spPr>
        <p:txBody>
          <a:bodyPr wrap="square" numCol="1" anchor="t" anchorCtr="0" compatLnSpc="1">
            <a:prstTxWarp prst="textNoShape">
              <a:avLst/>
            </a:prstTxWarp>
          </a:bodyPr>
          <a:lstStyle/>
          <a:p>
            <a:r>
              <a:rPr lang="en-US" sz="2200" smtClean="0">
                <a:effectLst/>
              </a:rPr>
              <a:t>B</a:t>
            </a:r>
            <a:r>
              <a:rPr lang="el-GR" sz="2200" smtClean="0">
                <a:effectLst/>
              </a:rPr>
              <a:t>egan in the United States</a:t>
            </a:r>
            <a:r>
              <a:rPr lang="en-US" sz="2200" smtClean="0">
                <a:effectLst/>
              </a:rPr>
              <a:t>’ pre-Civil War South</a:t>
            </a:r>
            <a:r>
              <a:rPr lang="el-GR" sz="2200" smtClean="0">
                <a:effectLst/>
              </a:rPr>
              <a:t> in the 1830s </a:t>
            </a:r>
            <a:endParaRPr lang="en-US" sz="2200" smtClean="0">
              <a:effectLst/>
            </a:endParaRPr>
          </a:p>
          <a:p>
            <a:r>
              <a:rPr lang="el-GR" sz="2200" smtClean="0">
                <a:effectLst/>
              </a:rPr>
              <a:t> African Americans who were accused of violating</a:t>
            </a:r>
            <a:r>
              <a:rPr lang="en-US" sz="2200" smtClean="0">
                <a:effectLst/>
              </a:rPr>
              <a:t> Jim Crow’s laws</a:t>
            </a:r>
            <a:r>
              <a:rPr lang="el-GR" sz="2200" smtClean="0">
                <a:effectLst/>
              </a:rPr>
              <a:t> became the primary victims of lynchings by</a:t>
            </a:r>
            <a:r>
              <a:rPr lang="en-US" sz="2200" smtClean="0">
                <a:effectLst/>
              </a:rPr>
              <a:t> white Southerners</a:t>
            </a:r>
            <a:r>
              <a:rPr lang="el-GR" sz="2200" smtClean="0">
                <a:effectLst/>
              </a:rPr>
              <a:t> </a:t>
            </a:r>
            <a:endParaRPr lang="en-US" sz="2200" smtClean="0">
              <a:effectLst/>
            </a:endParaRPr>
          </a:p>
          <a:p>
            <a:r>
              <a:rPr lang="el-GR" sz="2200" smtClean="0">
                <a:effectLst/>
              </a:rPr>
              <a:t>A major motive for lynchings, particularly in the South, was white society's efforts to maintain </a:t>
            </a:r>
            <a:r>
              <a:rPr lang="en-US" sz="2200" smtClean="0">
                <a:effectLst/>
              </a:rPr>
              <a:t>white supremacy </a:t>
            </a:r>
            <a:r>
              <a:rPr lang="el-GR" sz="2200" smtClean="0">
                <a:effectLst/>
              </a:rPr>
              <a:t>after the </a:t>
            </a:r>
            <a:r>
              <a:rPr lang="en-US" sz="2200" smtClean="0">
                <a:effectLst/>
              </a:rPr>
              <a:t>emancipation of enslaved people</a:t>
            </a:r>
            <a:r>
              <a:rPr lang="el-GR" sz="2200" smtClean="0">
                <a:effectLst/>
              </a:rPr>
              <a:t> following the</a:t>
            </a:r>
            <a:r>
              <a:rPr lang="en-US" sz="2200" smtClean="0">
                <a:effectLst/>
              </a:rPr>
              <a:t> American Civil War</a:t>
            </a:r>
          </a:p>
          <a:p>
            <a:r>
              <a:rPr lang="en-US" sz="2200" i="1" smtClean="0">
                <a:effectLst/>
              </a:rPr>
              <a:t>M</a:t>
            </a:r>
            <a:r>
              <a:rPr lang="el-GR" sz="2200" i="1" smtClean="0">
                <a:effectLst/>
              </a:rPr>
              <a:t>ostly</a:t>
            </a:r>
            <a:r>
              <a:rPr lang="el-GR" sz="2200" smtClean="0">
                <a:effectLst/>
              </a:rPr>
              <a:t> ended by time of the </a:t>
            </a:r>
            <a:r>
              <a:rPr lang="en-US" sz="2200" smtClean="0">
                <a:effectLst/>
              </a:rPr>
              <a:t>civil rights movement</a:t>
            </a:r>
            <a:r>
              <a:rPr lang="el-GR" sz="2200" smtClean="0">
                <a:effectLst/>
              </a:rPr>
              <a:t> in the 1950s and 1960s </a:t>
            </a:r>
            <a:endParaRPr lang="en-US" sz="2200" smtClean="0">
              <a:effectLst/>
            </a:endParaRPr>
          </a:p>
          <a:p>
            <a:endParaRPr lang="el-GR" sz="2200" smtClean="0">
              <a:effectLst/>
            </a:endParaRPr>
          </a:p>
        </p:txBody>
      </p:sp>
      <p:pic>
        <p:nvPicPr>
          <p:cNvPr id="57349" name="Picture 5" descr="500px-USLynchingsRaceYear"/>
          <p:cNvPicPr>
            <a:picLocks noChangeAspect="1" noChangeArrowheads="1"/>
          </p:cNvPicPr>
          <p:nvPr/>
        </p:nvPicPr>
        <p:blipFill>
          <a:blip r:embed="rId2"/>
          <a:srcRect/>
          <a:stretch>
            <a:fillRect/>
          </a:stretch>
        </p:blipFill>
        <p:spPr bwMode="auto">
          <a:xfrm>
            <a:off x="7429500" y="2284413"/>
            <a:ext cx="4762500" cy="277177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ph type="title"/>
          </p:nvPr>
        </p:nvSpPr>
        <p:spPr bwMode="auto">
          <a:noFill/>
        </p:spPr>
        <p:txBody>
          <a:bodyPr wrap="square" numCol="1" anchorCtr="0" compatLnSpc="1">
            <a:prstTxWarp prst="textNoShape">
              <a:avLst/>
            </a:prstTxWarp>
          </a:bodyPr>
          <a:lstStyle/>
          <a:p>
            <a:r>
              <a:rPr lang="en-US" sz="4400" cap="none" smtClean="0">
                <a:effectLst>
                  <a:outerShdw blurRad="38100" dist="38100" dir="2700000" algn="tl">
                    <a:srgbClr val="2A5B7F"/>
                  </a:outerShdw>
                </a:effectLst>
              </a:rPr>
              <a:t>Paving the way</a:t>
            </a:r>
            <a:endParaRPr lang="el-GR" sz="4400" cap="none" smtClean="0">
              <a:effectLst>
                <a:outerShdw blurRad="38100" dist="38100" dir="2700000" algn="tl">
                  <a:srgbClr val="2A5B7F"/>
                </a:outerShdw>
              </a:effectLst>
            </a:endParaRPr>
          </a:p>
        </p:txBody>
      </p:sp>
      <p:sp>
        <p:nvSpPr>
          <p:cNvPr id="56323" name="Rectangle 3"/>
          <p:cNvSpPr>
            <a:spLocks noChangeArrowheads="1"/>
          </p:cNvSpPr>
          <p:nvPr>
            <p:ph type="body" idx="1"/>
          </p:nvPr>
        </p:nvSpPr>
        <p:spPr bwMode="auto">
          <a:xfrm>
            <a:off x="914400" y="2095500"/>
            <a:ext cx="10353675" cy="4422775"/>
          </a:xfrm>
          <a:noFill/>
        </p:spPr>
        <p:txBody>
          <a:bodyPr wrap="square" numCol="1" anchor="t" anchorCtr="0" compatLnSpc="1">
            <a:prstTxWarp prst="textNoShape">
              <a:avLst/>
            </a:prstTxWarp>
          </a:bodyPr>
          <a:lstStyle/>
          <a:p>
            <a:pPr>
              <a:buFont typeface="Arial" charset="0"/>
              <a:buNone/>
            </a:pPr>
            <a:r>
              <a:rPr lang="en-US" sz="2800" smtClean="0">
                <a:effectLst>
                  <a:outerShdw blurRad="38100" dist="38100" dir="2700000" algn="tl">
                    <a:srgbClr val="2A5B7F"/>
                  </a:outerShdw>
                </a:effectLst>
              </a:rPr>
              <a:t>Hence, African-Americans were </a:t>
            </a:r>
          </a:p>
          <a:p>
            <a:r>
              <a:rPr lang="en-US" sz="2800" smtClean="0">
                <a:effectLst>
                  <a:outerShdw blurRad="38100" dist="38100" dir="2700000" algn="tl">
                    <a:srgbClr val="2A5B7F"/>
                  </a:outerShdw>
                </a:effectLst>
              </a:rPr>
              <a:t>racially segregated,  </a:t>
            </a:r>
          </a:p>
          <a:p>
            <a:r>
              <a:rPr lang="en-US" sz="2400" smtClean="0">
                <a:effectLst>
                  <a:outerShdw blurRad="38100" dist="38100" dir="2700000" algn="tl">
                    <a:srgbClr val="2A5B7F"/>
                  </a:outerShdw>
                </a:effectLst>
              </a:rPr>
              <a:t>increasingly deprived of civil rights </a:t>
            </a:r>
          </a:p>
          <a:p>
            <a:r>
              <a:rPr lang="en-US" sz="2400" smtClean="0">
                <a:effectLst/>
              </a:rPr>
              <a:t>treated as having </a:t>
            </a:r>
            <a:r>
              <a:rPr lang="el-GR" sz="2400" smtClean="0">
                <a:effectLst/>
              </a:rPr>
              <a:t>second-class status</a:t>
            </a:r>
            <a:r>
              <a:rPr lang="en-US" sz="2400" smtClean="0">
                <a:effectLst/>
              </a:rPr>
              <a:t>,</a:t>
            </a:r>
            <a:r>
              <a:rPr lang="el-GR" sz="2400" smtClean="0">
                <a:effectLst/>
              </a:rPr>
              <a:t> </a:t>
            </a:r>
            <a:r>
              <a:rPr lang="en-US" sz="2400" smtClean="0">
                <a:effectLst>
                  <a:outerShdw blurRad="38100" dist="38100" dir="2700000" algn="tl">
                    <a:srgbClr val="2A5B7F"/>
                  </a:outerShdw>
                </a:effectLst>
              </a:rPr>
              <a:t>and </a:t>
            </a:r>
          </a:p>
          <a:p>
            <a:r>
              <a:rPr lang="en-US" sz="2400" smtClean="0">
                <a:effectLst>
                  <a:outerShdw blurRad="38100" dist="38100" dir="2700000" algn="tl">
                    <a:srgbClr val="2A5B7F"/>
                  </a:outerShdw>
                </a:effectLst>
              </a:rPr>
              <a:t>were subjected to</a:t>
            </a:r>
            <a:r>
              <a:rPr lang="en-US" sz="2800" smtClean="0">
                <a:effectLst>
                  <a:outerShdw blurRad="38100" dist="38100" dir="2700000" algn="tl">
                    <a:srgbClr val="2A5B7F"/>
                  </a:outerShdw>
                </a:effectLst>
              </a:rPr>
              <a:t> violence from white supremacists </a:t>
            </a:r>
          </a:p>
          <a:p>
            <a:pPr>
              <a:buFont typeface="Arial" charset="0"/>
              <a:buNone/>
            </a:pPr>
            <a:r>
              <a:rPr lang="en-US" sz="2800" smtClean="0">
                <a:effectLst>
                  <a:outerShdw blurRad="38100" dist="38100" dir="2700000" algn="tl">
                    <a:srgbClr val="2A5B7F"/>
                  </a:outerShdw>
                </a:effectLst>
              </a:rPr>
              <a:t>leading to the civil rights movement</a:t>
            </a:r>
            <a:endParaRPr lang="el-GR" sz="2800" smtClean="0">
              <a:effectLst>
                <a:outerShdw blurRad="38100" dist="38100" dir="2700000" algn="tl">
                  <a:srgbClr val="2A5B7F"/>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wrap="square" numCol="1" anchorCtr="0" compatLnSpc="1">
            <a:prstTxWarp prst="textNoShape">
              <a:avLst/>
            </a:prstTxWarp>
          </a:bodyPr>
          <a:lstStyle/>
          <a:p>
            <a:pPr eaLnBrk="1" hangingPunct="1"/>
            <a:r>
              <a:rPr lang="en-US" sz="4400" cap="none" smtClean="0">
                <a:effectLst>
                  <a:outerShdw blurRad="38100" dist="38100" dir="2700000" algn="tl">
                    <a:srgbClr val="2A5B7F"/>
                  </a:outerShdw>
                </a:effectLst>
              </a:rPr>
              <a:t>Civil Rights Movement</a:t>
            </a:r>
            <a:endParaRPr lang="el-GR" sz="4400" cap="none" smtClean="0">
              <a:effectLst>
                <a:outerShdw blurRad="38100" dist="38100" dir="2700000" algn="tl">
                  <a:srgbClr val="2A5B7F"/>
                </a:outerShdw>
              </a:effectLst>
            </a:endParaRPr>
          </a:p>
        </p:txBody>
      </p:sp>
      <p:sp>
        <p:nvSpPr>
          <p:cNvPr id="3" name="Θέση περιεχομένου 2"/>
          <p:cNvSpPr>
            <a:spLocks noGrp="1"/>
          </p:cNvSpPr>
          <p:nvPr>
            <p:ph idx="1"/>
          </p:nvPr>
        </p:nvSpPr>
        <p:spPr>
          <a:xfrm>
            <a:off x="914400" y="2095500"/>
            <a:ext cx="10353675" cy="4056063"/>
          </a:xfrm>
        </p:spPr>
        <p:txBody>
          <a:bodyPr/>
          <a:lstStyle/>
          <a:p>
            <a:pPr marL="0" indent="0" eaLnBrk="1" fontAlgn="auto" hangingPunct="1">
              <a:spcAft>
                <a:spcPts val="0"/>
              </a:spcAft>
              <a:buFont typeface="Arial" panose="020B0604020202020204" pitchFamily="34" charset="0"/>
              <a:buNone/>
              <a:defRPr/>
            </a:pPr>
            <a:r>
              <a:rPr lang="en-US" sz="3600" dirty="0"/>
              <a:t>The civil rights movement was a social movement in the United States from 1954 to 1968 which aimed to abolish legalized racial segregation, discrimination, and disenfranchisement in the country, which most commonly affected African Americans</a:t>
            </a:r>
            <a:r>
              <a:rPr lang="en-US" dirty="0"/>
              <a:t>.</a:t>
            </a:r>
            <a:endParaRPr lang="el-G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TM04033921[[fn=Δασμασκό]]</Template>
  <TotalTime>547</TotalTime>
  <Words>1024</Words>
  <Application>Microsoft Office PowerPoint</Application>
  <PresentationFormat>Custom</PresentationFormat>
  <Paragraphs>122</Paragraphs>
  <Slides>22</Slides>
  <Notes>0</Notes>
  <HiddenSlides>0</HiddenSlides>
  <MMClips>0</MMClips>
  <ScaleCrop>false</ScaleCrop>
  <HeadingPairs>
    <vt:vector size="6" baseType="variant">
      <vt:variant>
        <vt:lpstr>Γραμματοσειρές που χρησιμοποιούνται</vt:lpstr>
      </vt:variant>
      <vt:variant>
        <vt:i4>4</vt:i4>
      </vt:variant>
      <vt:variant>
        <vt:lpstr>Πρότυπο σχεδίασης</vt:lpstr>
      </vt:variant>
      <vt:variant>
        <vt:i4>2</vt:i4>
      </vt:variant>
      <vt:variant>
        <vt:lpstr>Τίτλοι διαφανειών</vt:lpstr>
      </vt:variant>
      <vt:variant>
        <vt:i4>22</vt:i4>
      </vt:variant>
    </vt:vector>
  </HeadingPairs>
  <TitlesOfParts>
    <vt:vector size="28" baseType="lpstr">
      <vt:lpstr>Arial</vt:lpstr>
      <vt:lpstr>Bookman Old Style</vt:lpstr>
      <vt:lpstr>Rockwell</vt:lpstr>
      <vt:lpstr>Calibri</vt:lpstr>
      <vt:lpstr>Damask</vt:lpstr>
      <vt:lpstr>Damask</vt:lpstr>
      <vt:lpstr>CIVIL RIGHTS MOVEMENT</vt:lpstr>
      <vt:lpstr>Background</vt:lpstr>
      <vt:lpstr>Background (II)</vt:lpstr>
      <vt:lpstr>Following the American Civil War (1861–1865)</vt:lpstr>
      <vt:lpstr>However, </vt:lpstr>
      <vt:lpstr>‘Jim Crow Laws’</vt:lpstr>
      <vt:lpstr>Lynching</vt:lpstr>
      <vt:lpstr>Paving the way</vt:lpstr>
      <vt:lpstr>Civil Rights Movement</vt:lpstr>
      <vt:lpstr>Nonviolent protests and civil disobedience</vt:lpstr>
      <vt:lpstr>ROSA PARKS  The ‘mother of the civil rights movement’</vt:lpstr>
      <vt:lpstr>MARTIN LUTHER KING</vt:lpstr>
      <vt:lpstr>March on Washington, 1963</vt:lpstr>
      <vt:lpstr>"I HAVE A DREAM" </vt:lpstr>
      <vt:lpstr>Διαφάνεια 15</vt:lpstr>
      <vt:lpstr>On October 14, 1964, King won the Nobel Peace Prize for combating racial inequality  through nonviolent resistance.   In his final years, he expanded his focus to include opposition  towards poverty.    In 1968 he was assassinated by James Earl Ray on April 4 in Memphis, Tennessee; riots followed in many U.S. cities.       </vt:lpstr>
      <vt:lpstr>Posthumously</vt:lpstr>
      <vt:lpstr>Civil Rights Act of  1964</vt:lpstr>
      <vt:lpstr>Διαφάνεια 19</vt:lpstr>
      <vt:lpstr>Διαφάνεια 20</vt:lpstr>
      <vt:lpstr>SOURCES</vt:lpstr>
      <vt:lpstr>SOURCES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MOVEMENT</dc:title>
  <dc:creator>Γυμνάσιο Νεοχωρίου</dc:creator>
  <cp:lastModifiedBy>TINA</cp:lastModifiedBy>
  <cp:revision>138</cp:revision>
  <dcterms:created xsi:type="dcterms:W3CDTF">2025-12-04T10:13:56Z</dcterms:created>
  <dcterms:modified xsi:type="dcterms:W3CDTF">2026-04-19T18:48:43Z</dcterms:modified>
</cp:coreProperties>
</file>