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7" r:id="rId2"/>
    <p:sldId id="318" r:id="rId3"/>
    <p:sldId id="319" r:id="rId4"/>
    <p:sldId id="320" r:id="rId5"/>
    <p:sldId id="321" r:id="rId6"/>
    <p:sldId id="322" r:id="rId7"/>
    <p:sldId id="323" r:id="rId8"/>
    <p:sldId id="324" r:id="rId9"/>
    <p:sldId id="325" r:id="rId10"/>
    <p:sldId id="366" r:id="rId11"/>
    <p:sldId id="326" r:id="rId12"/>
    <p:sldId id="327" r:id="rId13"/>
    <p:sldId id="349" r:id="rId14"/>
    <p:sldId id="328" r:id="rId15"/>
    <p:sldId id="329" r:id="rId16"/>
    <p:sldId id="330" r:id="rId17"/>
    <p:sldId id="331" r:id="rId18"/>
    <p:sldId id="332" r:id="rId19"/>
    <p:sldId id="333" r:id="rId20"/>
    <p:sldId id="334" r:id="rId21"/>
    <p:sldId id="335" r:id="rId22"/>
    <p:sldId id="336" r:id="rId23"/>
    <p:sldId id="337" r:id="rId24"/>
    <p:sldId id="352" r:id="rId25"/>
    <p:sldId id="367" r:id="rId26"/>
    <p:sldId id="341" r:id="rId27"/>
    <p:sldId id="342" r:id="rId28"/>
    <p:sldId id="347" r:id="rId29"/>
    <p:sldId id="348" r:id="rId30"/>
    <p:sldId id="364" r:id="rId31"/>
    <p:sldId id="343" r:id="rId32"/>
    <p:sldId id="344" r:id="rId33"/>
    <p:sldId id="345" r:id="rId34"/>
    <p:sldId id="346" r:id="rId35"/>
    <p:sldId id="350" r:id="rId36"/>
    <p:sldId id="365" r:id="rId37"/>
    <p:sldId id="256" r:id="rId38"/>
    <p:sldId id="279" r:id="rId39"/>
    <p:sldId id="282" r:id="rId40"/>
    <p:sldId id="284" r:id="rId41"/>
    <p:sldId id="287" r:id="rId42"/>
    <p:sldId id="288" r:id="rId43"/>
    <p:sldId id="301" r:id="rId44"/>
    <p:sldId id="302" r:id="rId45"/>
    <p:sldId id="303" r:id="rId46"/>
    <p:sldId id="356" r:id="rId4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38784FF0-BC09-4C77-BD0C-D6B6EDDCCB2C}" type="datetimeFigureOut">
              <a:rPr lang="el-GR" smtClean="0"/>
              <a:pPr/>
              <a:t>5/10/2015</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6EC968A4-B3B8-42EA-8248-63A443B38A7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8784FF0-BC09-4C77-BD0C-D6B6EDDCCB2C}" type="datetimeFigureOut">
              <a:rPr lang="el-GR" smtClean="0"/>
              <a:pPr/>
              <a:t>5/10/2015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C968A4-B3B8-42EA-8248-63A443B38A7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8784FF0-BC09-4C77-BD0C-D6B6EDDCCB2C}" type="datetimeFigureOut">
              <a:rPr lang="el-GR" smtClean="0"/>
              <a:pPr/>
              <a:t>5/10/2015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C968A4-B3B8-42EA-8248-63A443B38A7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38784FF0-BC09-4C77-BD0C-D6B6EDDCCB2C}" type="datetimeFigureOut">
              <a:rPr lang="el-GR" smtClean="0"/>
              <a:pPr/>
              <a:t>5/10/2015</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6EC968A4-B3B8-42EA-8248-63A443B38A7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38784FF0-BC09-4C77-BD0C-D6B6EDDCCB2C}" type="datetimeFigureOut">
              <a:rPr lang="el-GR" smtClean="0"/>
              <a:pPr/>
              <a:t>5/10/2015</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6EC968A4-B3B8-42EA-8248-63A443B38A71}"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38784FF0-BC09-4C77-BD0C-D6B6EDDCCB2C}" type="datetimeFigureOut">
              <a:rPr lang="el-GR" smtClean="0"/>
              <a:pPr/>
              <a:t>5/10/2015</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6EC968A4-B3B8-42EA-8248-63A443B38A7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38784FF0-BC09-4C77-BD0C-D6B6EDDCCB2C}" type="datetimeFigureOut">
              <a:rPr lang="el-GR" smtClean="0"/>
              <a:pPr/>
              <a:t>5/10/2015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6EC968A4-B3B8-42EA-8248-63A443B38A71}"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38784FF0-BC09-4C77-BD0C-D6B6EDDCCB2C}" type="datetimeFigureOut">
              <a:rPr lang="el-GR" smtClean="0"/>
              <a:pPr/>
              <a:t>5/10/2015</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C968A4-B3B8-42EA-8248-63A443B38A7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8784FF0-BC09-4C77-BD0C-D6B6EDDCCB2C}" type="datetimeFigureOut">
              <a:rPr lang="el-GR" smtClean="0"/>
              <a:pPr/>
              <a:t>5/10/2015</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EC968A4-B3B8-42EA-8248-63A443B38A7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38784FF0-BC09-4C77-BD0C-D6B6EDDCCB2C}" type="datetimeFigureOut">
              <a:rPr lang="el-GR" smtClean="0"/>
              <a:pPr/>
              <a:t>5/10/2015</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EC968A4-B3B8-42EA-8248-63A443B38A7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38784FF0-BC09-4C77-BD0C-D6B6EDDCCB2C}" type="datetimeFigureOut">
              <a:rPr lang="el-GR" smtClean="0"/>
              <a:pPr/>
              <a:t>5/10/2015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6EC968A4-B3B8-42EA-8248-63A443B38A71}"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8784FF0-BC09-4C77-BD0C-D6B6EDDCCB2C}" type="datetimeFigureOut">
              <a:rPr lang="el-GR" smtClean="0"/>
              <a:pPr/>
              <a:t>5/10/2015</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EC968A4-B3B8-42EA-8248-63A443B38A71}"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916;&#951;&#956;&#942;&#964;&#961;&#951;&#962;\Desktop\&#8009;%20&#924;&#945;&#961;&#945;&#952;&#974;&#957;&#953;&#959;&#962;%20&#963;&#964;&#959;&#8058;&#962;%20&#8008;&#955;&#965;&#956;&#960;&#953;&#945;&#954;&#959;&#973;&#962;%20&#7945;&#947;&#8182;&#957;&#949;&#962;%20&#964;&#959;&#8166;%201896%20&#954;&#945;&#8054;%20&#964;&#8056;%20&#954;&#973;&#960;&#949;&#955;&#955;&#959;%20&#964;&#959;&#8166;%20&#931;&#960;&#973;&#961;&#959;&#965;%20&#923;&#959;&#973;&#951;..avi"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916;&#951;&#956;&#942;&#964;&#961;&#951;&#962;\Desktop\Athens%202004%20Opening%20Ceremony%20-HD-%20(6.Lighting%20of%20cauldron).avi"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Users\&#916;&#951;&#956;&#942;&#964;&#961;&#951;&#962;\Desktop\Gabriela%20Andersen-Schiess.avi"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916;&#951;&#956;&#942;&#964;&#961;&#951;&#962;\Desktop\final%20impresionante%20Ironman%20femenino.avi"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916;&#951;&#956;&#942;&#964;&#961;&#951;&#962;\Desktop\Powerful%20Inspirational%20%20True%20Olympic%20Never%20Give%20Up%20%20(%20When%20You%20Believe%20)%20by%20Ken%20D%20Ward.avi"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916;&#951;&#956;&#942;&#964;&#961;&#951;&#962;\Desktop\Powerful%20Inspirational%20%20True%20Olympic%20Never%20Give%20Up%20%20(%20When%20You%20Believe%20)%20by%20Ken%20D%20Ward.avi"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ΟΛΥΜΠΙΑΚΑ ΙΔΕΩΔΗ</a:t>
            </a:r>
            <a:br>
              <a:rPr lang="el-GR" b="1" dirty="0" smtClean="0"/>
            </a:br>
            <a:r>
              <a:rPr lang="el-GR" b="1" dirty="0" smtClean="0"/>
              <a:t>ΙΣΤΟΡΙΑ ΤΩΝ ΟΛΥΜΠΙΑΚΩΝ ΑΓΩΝΩΝ</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a:t>Οι πηγές αναφέρουν πολλούς σαν ιδρυτές των Ολυμπιακών Αγώνων, όπως το βασιλιά Πέλοπα, τον Ιδαίο Ηρακλή, τον Αέθλιο (βασιλιά της </a:t>
            </a:r>
            <a:r>
              <a:rPr lang="el-GR" dirty="0" err="1"/>
              <a:t>Ήλιδας</a:t>
            </a:r>
            <a:r>
              <a:rPr lang="el-GR" dirty="0"/>
              <a:t>, απ' όπου προήλθε και η λέξη αθλητής), τον γνωστό μας Ηρακλή, τους βασιλιάδες της </a:t>
            </a:r>
            <a:r>
              <a:rPr lang="el-GR" dirty="0" err="1"/>
              <a:t>Ηλιάδας</a:t>
            </a:r>
            <a:r>
              <a:rPr lang="el-GR" dirty="0"/>
              <a:t> Νηλέα και Πελία κ.ά.</a:t>
            </a:r>
            <a:r>
              <a:rPr lang="el-GR" dirty="0" smtClean="0"/>
              <a:t/>
            </a:r>
            <a:br>
              <a:rPr lang="el-GR" dirty="0" smtClean="0"/>
            </a:br>
            <a:r>
              <a:rPr lang="el-GR" dirty="0"/>
              <a:t>Όπως αναφέρει ο Στράβωνας, οι αγώνες ξεκίνησαν από τους Ηρακλείδες και αρχικά είχαν καθαρά τοπικό χαρακτήρα για να φθάσουμε στο βασιλιά </a:t>
            </a:r>
            <a:r>
              <a:rPr lang="el-GR" dirty="0" err="1"/>
              <a:t>Ίφιτο</a:t>
            </a:r>
            <a:r>
              <a:rPr lang="el-GR" dirty="0"/>
              <a:t>, απόγονο του </a:t>
            </a:r>
            <a:r>
              <a:rPr lang="el-GR" dirty="0" err="1"/>
              <a:t>Όξυλου</a:t>
            </a:r>
            <a:r>
              <a:rPr lang="el-GR" dirty="0"/>
              <a:t> (ο οποίος φέρεται ως εμπνευστής) που φέρεται σαν ο ανακαινιστής του θεσμού. Η αρχή των αγώνων θα πρέπει να αναζητηθεί μετά το 1.253 </a:t>
            </a:r>
            <a:r>
              <a:rPr lang="el-GR" dirty="0" err="1"/>
              <a:t>π.Χ.</a:t>
            </a:r>
            <a:r>
              <a:rPr lang="el-GR" dirty="0"/>
              <a:t/>
            </a:r>
            <a:br>
              <a:rPr lang="el-GR" dirty="0"/>
            </a:br>
            <a:r>
              <a:rPr lang="el-GR" dirty="0"/>
              <a:t/>
            </a:r>
            <a:br>
              <a:rPr lang="el-GR" dirty="0"/>
            </a:b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Ὁ Μαραθώνιος στοὺς Ὀλυμπιακούς Ἁγῶνες τοῦ 1896 καὶ τὸ κύπελλο τοῦ Σπύρου Λούη..avi">
            <a:hlinkClick r:id="" action="ppaction://media"/>
          </p:cNvPr>
          <p:cNvPicPr>
            <a:picLocks noGrp="1" noRot="1" noChangeAspect="1"/>
          </p:cNvPicPr>
          <p:nvPr>
            <p:ph idx="1"/>
            <a:videoFile r:link="rId1"/>
          </p:nvPr>
        </p:nvPicPr>
        <p:blipFill>
          <a:blip r:embed="rId3" cstate="print"/>
          <a:stretch>
            <a:fillRect/>
          </a:stretch>
        </p:blipFill>
        <p:spPr>
          <a:xfrm>
            <a:off x="1600200" y="2103438"/>
            <a:ext cx="6096000" cy="342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Η </a:t>
            </a:r>
            <a:r>
              <a:rPr lang="el-GR" b="1" dirty="0" err="1" smtClean="0"/>
              <a:t>ΟλυμπιακΗ</a:t>
            </a:r>
            <a:r>
              <a:rPr lang="el-GR" b="1" dirty="0" smtClean="0"/>
              <a:t> </a:t>
            </a:r>
            <a:r>
              <a:rPr lang="el-GR" b="1" dirty="0" err="1" smtClean="0"/>
              <a:t>φλΟγα</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Η Ολυμπιακή φλόγα είναι σύμβολο των Ολυμπιακών Αγώνων. Αποτελώντας ανάμνηση της κλοπής της φωτιάς του θεού Δία από το Προμηθέα, η καταγωγή της οποίας βρίσκεται στην αρχαία Ελλάδα, οπότε και μια ιερή φλόγα αναβόταν από τις ακτίνες του ηλίου στην Ολυμπία και κρατούταν αναμμένη καθ’ όλη τη διάρκεια των αρχαίων Ολυμπιακών Αγώνων.</a:t>
            </a:r>
            <a:br>
              <a:rPr lang="el-GR" dirty="0" smtClean="0"/>
            </a:br>
            <a:r>
              <a:rPr lang="el-GR" dirty="0" smtClean="0"/>
              <a:t>Η φλόγα αντιπροσώπευε την «προσπάθεια για τη νίκη». </a:t>
            </a:r>
            <a:r>
              <a:rPr lang="el-GR" b="1" i="1" u="sng" dirty="0" err="1" smtClean="0">
                <a:solidFill>
                  <a:srgbClr val="FF0000"/>
                </a:solidFill>
              </a:rPr>
              <a:t>Πρωτοεισήχθη</a:t>
            </a:r>
            <a:r>
              <a:rPr lang="el-GR" b="1" i="1" u="sng" dirty="0" smtClean="0">
                <a:solidFill>
                  <a:srgbClr val="FF0000"/>
                </a:solidFill>
              </a:rPr>
              <a:t> στους σύγχρονους Ολυμπιακούς Αγώνες το 1928 στο Άμστερνταμ</a:t>
            </a:r>
            <a:r>
              <a:rPr lang="el-GR" dirty="0" smtClean="0"/>
              <a:t>. Από τότε η φλόγα συμβολίζει «το φώς του πνεύματος, τη γνώση και τη ζωή».</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r>
              <a:rPr lang="el-GR" b="1" i="1" u="sng" dirty="0" smtClean="0">
                <a:solidFill>
                  <a:srgbClr val="FF0000"/>
                </a:solidFill>
              </a:rPr>
              <a:t>Στην Ολυμπία βρίσκεται επίσης ο βωμός της Ολυμπιακής φλόγας, που μεταφέρεται κάθε τέσσερα χρόνια στην πόλη που φιλοξενεί τους Ολυμπιακούς Αγώνες. Το άναμμα της φλόγας γίνεται </a:t>
            </a:r>
            <a:r>
              <a:rPr lang="el-GR" b="1" i="1" u="sng" dirty="0" err="1" smtClean="0">
                <a:solidFill>
                  <a:srgbClr val="FF0000"/>
                </a:solidFill>
              </a:rPr>
              <a:t>στω</a:t>
            </a:r>
            <a:r>
              <a:rPr lang="el-GR" b="1" i="1" u="sng" dirty="0" smtClean="0">
                <a:solidFill>
                  <a:srgbClr val="FF0000"/>
                </a:solidFill>
              </a:rPr>
              <a:t> βωμό του Ναού της Ήρας και επιτυγχάνεται μέσω της σύγκλισης των ηλιακών ακτινών σε ένα μεταλλικό ανακλαστήρα</a:t>
            </a:r>
            <a:r>
              <a:rPr lang="el-GR" dirty="0" smtClean="0"/>
              <a:t>. Αυτή η διαδικασία είναι μέρος μιας τελετουργίας που περιλαμβάνει την προσευχή και τον ύμνο προς τον θεό Απόλλωνα. Έπειτα </a:t>
            </a:r>
            <a:r>
              <a:rPr lang="el-GR" b="1" i="1" u="sng" dirty="0" smtClean="0">
                <a:solidFill>
                  <a:srgbClr val="FF0000"/>
                </a:solidFill>
              </a:rPr>
              <a:t>η </a:t>
            </a:r>
            <a:r>
              <a:rPr lang="el-GR" b="1" i="1" u="sng" dirty="0" err="1" smtClean="0">
                <a:solidFill>
                  <a:srgbClr val="FF0000"/>
                </a:solidFill>
              </a:rPr>
              <a:t>πρωθιέρεια</a:t>
            </a:r>
            <a:r>
              <a:rPr lang="el-GR" b="1" i="1" u="sng" dirty="0" smtClean="0">
                <a:solidFill>
                  <a:srgbClr val="FF0000"/>
                </a:solidFill>
              </a:rPr>
              <a:t> μπαίνει στο στάδιο κρατώντας την, αναμμένη πλέον, δάδα την οποία παραδίδει στον πρώτο λαμπαδηδρόμο για να αρχίσει το ταξίδι της στα πέρατα της Γης.</a:t>
            </a:r>
            <a:endParaRPr lang="el-GR" b="1" i="1" u="sng"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Αθηνα</a:t>
            </a:r>
            <a:r>
              <a:rPr lang="el-GR" dirty="0" smtClean="0"/>
              <a:t> 2004</a:t>
            </a:r>
            <a:endParaRPr lang="el-GR" dirty="0"/>
          </a:p>
        </p:txBody>
      </p:sp>
      <p:pic>
        <p:nvPicPr>
          <p:cNvPr id="4" name="Athens 2004 Opening Ceremony -HD- (6.Lighting of cauldron).avi">
            <a:hlinkClick r:id="" action="ppaction://media"/>
          </p:cNvPr>
          <p:cNvPicPr>
            <a:picLocks noGrp="1" noRot="1" noChangeAspect="1"/>
          </p:cNvPicPr>
          <p:nvPr>
            <p:ph idx="1"/>
            <a:videoFile r:link="rId1"/>
          </p:nvPr>
        </p:nvPicPr>
        <p:blipFill>
          <a:blip r:embed="rId3" cstate="print"/>
          <a:stretch>
            <a:fillRect/>
          </a:stretch>
        </p:blipFill>
        <p:spPr>
          <a:xfrm>
            <a:off x="-1447800" y="387350"/>
            <a:ext cx="12192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Ο </a:t>
            </a:r>
            <a:r>
              <a:rPr lang="el-GR" b="1" dirty="0" err="1" smtClean="0"/>
              <a:t>ΟλυμπιακΟΣ</a:t>
            </a:r>
            <a:r>
              <a:rPr lang="el-GR" b="1" dirty="0" smtClean="0"/>
              <a:t>  </a:t>
            </a:r>
            <a:r>
              <a:rPr lang="el-GR" b="1" dirty="0" err="1" smtClean="0"/>
              <a:t>ΟρκοΣ</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Ο Ολυμπιακός όρκος απαγγέλλεται από έναν αθλητή και έναν κριτή κατά την εναρκτήρια τελετή των Ολυμπιακών Αγώνων. Ο αθλητής, μέλος ομάδας της διοργανώτριας χώρας, κρατά μια γωνία της Ολυμπιακής σημαίας ενώ απαγγέλει τον όρκο:</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dirty="0" smtClean="0"/>
              <a:t>Στο όνομα όλων των αθλητών, υπόσχομαι να πάρω μέρος σ’ αυτούς τους Ολυμπιακούς Αγώνες, σεβόμενος τους κανονισμούς που τους διέπουν, μετέχοντας στους αγώνες χωρίς τη χρήση πρόσθετων ουσιών και ναρκωτικών, σύμφωνα με το αληθινό πνεύμα της ευγενούς άμιλλας για τη δόξα του αθλητισμού και την τιμή των ομάδων μας.</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dirty="0" smtClean="0"/>
              <a:t>Ο κριτής, που κατάγεται επίσης από τη διοργανώτρια χώρα, κάνει το ίδιο, αλλά </a:t>
            </a:r>
            <a:r>
              <a:rPr lang="el-GR" dirty="0" err="1" smtClean="0"/>
              <a:t>απαγγέλοντας</a:t>
            </a:r>
            <a:r>
              <a:rPr lang="el-GR" dirty="0" smtClean="0"/>
              <a:t> έναν διαφοροποιημένο όρκο:</a:t>
            </a:r>
          </a:p>
          <a:p>
            <a:r>
              <a:rPr lang="el-GR" dirty="0" smtClean="0"/>
              <a:t>Στο όνομα όλων των κριτών και επισήμων, υπόσχομαι ότι θα διευθύνουμε σε αυτούς τους Ολυμπιακούς Αγώνες με πλήρη αμεροληψία, σεβόμενοι και μένοντας πιστοί στους Κανόνες που τους διέπουν, στο πλαίσιο του αληθινού φίλαθλου πνεύματος.</a:t>
            </a:r>
          </a:p>
          <a:p>
            <a:pPr>
              <a:buNone/>
            </a:pP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0000" lnSpcReduction="20000"/>
          </a:bodyPr>
          <a:lstStyle/>
          <a:p>
            <a:r>
              <a:rPr lang="el-GR" dirty="0" smtClean="0"/>
              <a:t>Ο Ολυμπιακός όρκος, γραμμένος από τον </a:t>
            </a:r>
            <a:r>
              <a:rPr lang="el-GR" dirty="0" err="1" smtClean="0"/>
              <a:t>Βαρώνο</a:t>
            </a:r>
            <a:r>
              <a:rPr lang="el-GR" dirty="0" smtClean="0"/>
              <a:t> </a:t>
            </a:r>
            <a:r>
              <a:rPr lang="el-GR" dirty="0" err="1" smtClean="0"/>
              <a:t>Pierre</a:t>
            </a:r>
            <a:r>
              <a:rPr lang="el-GR" dirty="0" smtClean="0"/>
              <a:t> </a:t>
            </a:r>
            <a:r>
              <a:rPr lang="el-GR" dirty="0" err="1" smtClean="0"/>
              <a:t>de</a:t>
            </a:r>
            <a:r>
              <a:rPr lang="el-GR" dirty="0" smtClean="0"/>
              <a:t> </a:t>
            </a:r>
            <a:r>
              <a:rPr lang="el-GR" dirty="0" err="1" smtClean="0"/>
              <a:t>Coubertin</a:t>
            </a:r>
            <a:r>
              <a:rPr lang="el-GR" dirty="0" smtClean="0"/>
              <a:t>, τον εμπνευστή των σύγχρονων Ολυμπιακών Αγώνων, απαγγέλθηκε για πρώτη φορά από έναν αθλητή στους θερινούς Ολυμπιακούς Αγώνες το 1920 </a:t>
            </a:r>
            <a:r>
              <a:rPr lang="el-GR" dirty="0" err="1" smtClean="0"/>
              <a:t>σην</a:t>
            </a:r>
            <a:r>
              <a:rPr lang="el-GR" dirty="0" smtClean="0"/>
              <a:t> Αμβέρσα. Ο πρώτος όρκος κριτή απαγγέλθηκε στους θερινούς Ολυμπιακούς Αγώνες του Μονάχου το 1972. Το κείμενο του όρκου έχει υποστεί μικρές αλλαγές από τότε. Ο όρκος που απαγγέλθηκε από τον </a:t>
            </a:r>
            <a:r>
              <a:rPr lang="el-GR" dirty="0" err="1" smtClean="0"/>
              <a:t>Victor</a:t>
            </a:r>
            <a:r>
              <a:rPr lang="el-GR" dirty="0" smtClean="0"/>
              <a:t> </a:t>
            </a:r>
            <a:r>
              <a:rPr lang="el-GR" dirty="0" err="1" smtClean="0"/>
              <a:t>Boin</a:t>
            </a:r>
            <a:r>
              <a:rPr lang="el-GR" dirty="0" smtClean="0"/>
              <a:t> το 1920 ήταν:</a:t>
            </a:r>
          </a:p>
          <a:p>
            <a:r>
              <a:rPr lang="el-GR" dirty="0" smtClean="0"/>
              <a:t>Ορκιζόμαστε ότι θα πάρουμε μέρος στους Ολυμπιακούς Αγώνες σε πνεύμα ιπποτισμού. Για την τιμή της χώρας μας και για τη δόξα του αθλητισμού.</a:t>
            </a:r>
          </a:p>
          <a:p>
            <a:r>
              <a:rPr lang="el-GR" b="1" dirty="0" smtClean="0"/>
              <a:t>Αργότερα ο όρος «όρκος» αντικαταστάθηκε με τον όρο «υπόσχεση» </a:t>
            </a:r>
            <a:r>
              <a:rPr lang="el-GR" dirty="0" smtClean="0"/>
              <a:t>και ο όρος «χώρα» με τον όρο «ομάδα». Η φράση σχετικά με τη χρήση ουσιών προστέθηκε το 2000 στους Ολυμπιακούς Αγώνες του Σύδνεϋ.</a:t>
            </a:r>
          </a:p>
          <a:p>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Ο </a:t>
            </a:r>
            <a:r>
              <a:rPr lang="el-GR" b="1" dirty="0" err="1" smtClean="0"/>
              <a:t>ΟλυμπιακΟΣ</a:t>
            </a:r>
            <a:r>
              <a:rPr lang="el-GR" b="1" dirty="0" smtClean="0"/>
              <a:t> </a:t>
            </a:r>
            <a:r>
              <a:rPr lang="el-GR" b="1" dirty="0" err="1" smtClean="0"/>
              <a:t>ΥμνοΣ</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b="1" i="1" u="sng" dirty="0" smtClean="0">
                <a:solidFill>
                  <a:srgbClr val="FF0000"/>
                </a:solidFill>
              </a:rPr>
              <a:t>Ο Έλληνας εθνικός ποιητής, Κωστής Παλαμάς, συνέθεσε το ποίημα «Αρχαίο πνεύμα αθάνατο», το οποίο </a:t>
            </a:r>
            <a:r>
              <a:rPr lang="el-GR" b="1" i="1" u="sng" dirty="0" err="1" smtClean="0">
                <a:solidFill>
                  <a:srgbClr val="FF0000"/>
                </a:solidFill>
              </a:rPr>
              <a:t>μελλοποίησε</a:t>
            </a:r>
            <a:r>
              <a:rPr lang="el-GR" b="1" i="1" u="sng" dirty="0" smtClean="0">
                <a:solidFill>
                  <a:srgbClr val="FF0000"/>
                </a:solidFill>
              </a:rPr>
              <a:t> ο Σπύρος Σαμαράς για την πρώτη ολυμπιάδα, όπου τραγουδήθηκε ως ο επίσημος Ολυμπιακός Ύμνος κατά την εναρκτήρια τελετή</a:t>
            </a:r>
            <a:r>
              <a:rPr lang="el-GR" dirty="0" smtClean="0"/>
              <a:t>. Στις μετέπειτα Ολυμπιάδες τραγουδήθηκαν άλλοι ύμνοι. Πάντως, η Διεθνής Ολυμπιακή Επιτροπή ομόφωνα ενέκρινε την υιοθέτηση του έργου των Σαμαρά-Παλαμά ως τον επίσημο Ολυμπιακό Ύμνο, το 1958. Όταν η Ολυμπιακή Σημαία υψώνεται κατά την τελετή έναρξης, ακούγεται ο Ολυμπιακός Ύμνος, όπως άλλωστε και στην τελετή λήξης, κατά την υποστολή της Ολυμπιακής Σημαίας</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pPr>
              <a:buNone/>
            </a:pPr>
            <a:r>
              <a:rPr lang="el-GR" dirty="0" smtClean="0"/>
              <a:t>    Αρχαίο </a:t>
            </a:r>
            <a:r>
              <a:rPr lang="el-GR" dirty="0" err="1" smtClean="0"/>
              <a:t>Πνεύμ</a:t>
            </a:r>
            <a:r>
              <a:rPr lang="el-GR" dirty="0" smtClean="0"/>
              <a:t>' </a:t>
            </a:r>
            <a:r>
              <a:rPr lang="el-GR" dirty="0" err="1" smtClean="0"/>
              <a:t>αθάνατον</a:t>
            </a:r>
            <a:r>
              <a:rPr lang="el-GR" dirty="0" smtClean="0"/>
              <a:t>, αγνέ πατέρα του ωραίου, του μεγάλου και τ' αληθινού, κατέβα, φανερώσου κι </a:t>
            </a:r>
            <a:r>
              <a:rPr lang="el-GR" dirty="0" err="1" smtClean="0"/>
              <a:t>άστραψ</a:t>
            </a:r>
            <a:r>
              <a:rPr lang="el-GR" dirty="0" smtClean="0"/>
              <a:t>' εδώ πέρα στη δόξα της δικής σου γης και τ' ουρανού.</a:t>
            </a:r>
          </a:p>
          <a:p>
            <a:pPr>
              <a:buNone/>
            </a:pPr>
            <a:r>
              <a:rPr lang="el-GR" dirty="0" smtClean="0"/>
              <a:t>    Στο δρόμο και στο πάλεμα και στο λιθάρι, στων ευγενών Αγώνων λάμψε την ορμή, και με τ' αμάραντο στεφάνωσε κλωνάρι και σιδερένιο πλάσε κι άξιο το κορμί και τρέχει στο ναό εδώ προσκυνητής σου.</a:t>
            </a:r>
          </a:p>
          <a:p>
            <a:pPr>
              <a:buNone/>
            </a:pPr>
            <a:r>
              <a:rPr lang="el-GR" dirty="0" smtClean="0"/>
              <a:t>    Αρχαίο </a:t>
            </a:r>
            <a:r>
              <a:rPr lang="el-GR" dirty="0" err="1" smtClean="0"/>
              <a:t>Πνεύμ</a:t>
            </a:r>
            <a:r>
              <a:rPr lang="el-GR" dirty="0" smtClean="0"/>
              <a:t>' αθάνατο, κάθε λαός.</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6143668"/>
          </a:xfrm>
        </p:spPr>
        <p:txBody>
          <a:bodyPr>
            <a:noAutofit/>
          </a:bodyPr>
          <a:lstStyle/>
          <a:p>
            <a:r>
              <a:rPr lang="el-GR" sz="1600" b="1" dirty="0"/>
              <a:t>Ο </a:t>
            </a:r>
            <a:r>
              <a:rPr lang="el-GR" sz="1600" b="1" dirty="0" err="1"/>
              <a:t>Ίφιτος</a:t>
            </a:r>
            <a:r>
              <a:rPr lang="el-GR" sz="1600" b="1" dirty="0"/>
              <a:t> είχε αποκάμει να βλέπει το βασίλειό του, την </a:t>
            </a:r>
            <a:r>
              <a:rPr lang="el-GR" sz="1600" b="1" dirty="0" err="1"/>
              <a:t>Ήλιδα</a:t>
            </a:r>
            <a:r>
              <a:rPr lang="el-GR" sz="1600" b="1" dirty="0"/>
              <a:t>, όπου βρίσκονταν το θρησκευτικό κέντρο της Ολυμπίας, να </a:t>
            </a:r>
            <a:r>
              <a:rPr lang="el-GR" sz="1600" b="1" dirty="0" err="1"/>
              <a:t>λεηλατήται</a:t>
            </a:r>
            <a:r>
              <a:rPr lang="el-GR" sz="1600" b="1" dirty="0"/>
              <a:t> αδιάκοπα από τους στρατούς των μεγάλων γειτονικών κρατών, που πολεμούσαν μεταξύ τους, και πήγαιναν να λύσουν τις διαφορές τους στο έδαφός του.</a:t>
            </a:r>
            <a:r>
              <a:rPr lang="el-GR" sz="1600" b="1" dirty="0" smtClean="0"/>
              <a:t/>
            </a:r>
            <a:br>
              <a:rPr lang="el-GR" sz="1600" b="1" dirty="0" smtClean="0"/>
            </a:br>
            <a:r>
              <a:rPr lang="el-GR" sz="1600" b="1" dirty="0"/>
              <a:t>Μη ξέροντας τι να κάνει, </a:t>
            </a:r>
            <a:r>
              <a:rPr lang="el-GR" sz="1600" b="1" i="1" u="sng" dirty="0">
                <a:solidFill>
                  <a:srgbClr val="FF0000"/>
                </a:solidFill>
              </a:rPr>
              <a:t>ο </a:t>
            </a:r>
            <a:r>
              <a:rPr lang="el-GR" sz="1600" b="1" i="1" u="sng" dirty="0" err="1">
                <a:solidFill>
                  <a:srgbClr val="FF0000"/>
                </a:solidFill>
              </a:rPr>
              <a:t>Ίφιτος</a:t>
            </a:r>
            <a:r>
              <a:rPr lang="el-GR" sz="1600" b="1" i="1" u="sng" dirty="0">
                <a:solidFill>
                  <a:srgbClr val="FF0000"/>
                </a:solidFill>
              </a:rPr>
              <a:t> πήγε το έτος 784 </a:t>
            </a:r>
            <a:r>
              <a:rPr lang="el-GR" sz="1600" b="1" i="1" u="sng" dirty="0" err="1">
                <a:solidFill>
                  <a:srgbClr val="FF0000"/>
                </a:solidFill>
              </a:rPr>
              <a:t>π.Χ.</a:t>
            </a:r>
            <a:r>
              <a:rPr lang="el-GR" sz="1600" b="1" i="1" u="sng" dirty="0">
                <a:solidFill>
                  <a:srgbClr val="FF0000"/>
                </a:solidFill>
              </a:rPr>
              <a:t> στο μαντείο των Δελφών</a:t>
            </a:r>
            <a:r>
              <a:rPr lang="el-GR" sz="1600" b="1" dirty="0"/>
              <a:t>, στις πλαγιές του Παρνασσού, όπου υψώνονταν ο ναός του Απόλλωνα, του Θεού του Φωτός και των Τεχνών. Στην ερώτηση του </a:t>
            </a:r>
            <a:r>
              <a:rPr lang="el-GR" sz="1600" b="1" dirty="0" err="1"/>
              <a:t>Ίφιτου</a:t>
            </a:r>
            <a:r>
              <a:rPr lang="el-GR" sz="1600" b="1" dirty="0"/>
              <a:t>: «</a:t>
            </a:r>
            <a:r>
              <a:rPr lang="el-GR" sz="1600" b="1" i="1" u="sng" dirty="0">
                <a:solidFill>
                  <a:srgbClr val="FF0000"/>
                </a:solidFill>
              </a:rPr>
              <a:t>Τι πρέπει να κάνω για να γλιτώσω το λαό μου από τα δεινά του πολέμου;», ο Απόλλωνας αποκρίθηκε: «Να οργανώσεις στην Ολυμπία αθλητικούς αγώνες που τόσο τους αγαπούν οι Θεοί</a:t>
            </a:r>
            <a:r>
              <a:rPr lang="el-GR" sz="1600" b="1" dirty="0"/>
              <a:t>».</a:t>
            </a:r>
            <a:r>
              <a:rPr lang="el-GR" sz="1600" b="1" dirty="0" smtClean="0"/>
              <a:t/>
            </a:r>
            <a:br>
              <a:rPr lang="el-GR" sz="1600" b="1" dirty="0" smtClean="0"/>
            </a:br>
            <a:r>
              <a:rPr lang="el-GR" sz="1600" b="1" dirty="0"/>
              <a:t>Εντυπωσιασμένος από αυτό το χρησμό, ο </a:t>
            </a:r>
            <a:r>
              <a:rPr lang="el-GR" sz="1600" b="1" dirty="0" err="1"/>
              <a:t>Ίφιτος</a:t>
            </a:r>
            <a:r>
              <a:rPr lang="el-GR" sz="1600" b="1" dirty="0"/>
              <a:t> επισκέφτηκε έναν από τους ισχυρότερους γείτονές του, το Λυκούργο, βασιλιά και νομοθέτη της Σπάρτης, και του εξέθεσε την κατάσταση. Ο Λυκούργος αφού τον άκουσε με ενδιαφέρον αποφάσισε να θεωρήσει την </a:t>
            </a:r>
            <a:r>
              <a:rPr lang="el-GR" sz="1600" b="1" dirty="0" err="1"/>
              <a:t>Ήλιδα</a:t>
            </a:r>
            <a:r>
              <a:rPr lang="el-GR" sz="1600" b="1" dirty="0"/>
              <a:t> ουδέτερο έδαφος, για να μπορεί ο </a:t>
            </a:r>
            <a:r>
              <a:rPr lang="el-GR" sz="1600" b="1" dirty="0" err="1"/>
              <a:t>Ίφιτος</a:t>
            </a:r>
            <a:r>
              <a:rPr lang="el-GR" sz="1600" b="1" dirty="0"/>
              <a:t> να οργανώσει αβίαστα τους αγώνες που άρεσαν στους Θεούς.</a:t>
            </a:r>
            <a:r>
              <a:rPr lang="el-GR" sz="1600" b="1" dirty="0" smtClean="0"/>
              <a:t/>
            </a:r>
            <a:br>
              <a:rPr lang="el-GR" sz="1600" b="1" dirty="0" smtClean="0"/>
            </a:br>
            <a:r>
              <a:rPr lang="el-GR" sz="1600" b="1" dirty="0"/>
              <a:t>Καθώς ο Λυκούργος ήταν ισχυρός βασιλιάς, με μεγάλη επιρροή, όλοι οι άλλοι βασιλιάδες των Ελληνικών κρατών συμφώνησαν μαζί του. Έτσι η </a:t>
            </a:r>
            <a:r>
              <a:rPr lang="el-GR" sz="1600" b="1" dirty="0" err="1"/>
              <a:t>Ήλιδα</a:t>
            </a:r>
            <a:r>
              <a:rPr lang="el-GR" sz="1600" b="1" dirty="0"/>
              <a:t> γίνονταν απαραβίαστη.</a:t>
            </a:r>
            <a:r>
              <a:rPr lang="el-GR" sz="1600" b="1" dirty="0" smtClean="0"/>
              <a:t/>
            </a:r>
            <a:br>
              <a:rPr lang="el-GR" sz="1600" b="1" dirty="0" smtClean="0"/>
            </a:br>
            <a:r>
              <a:rPr lang="el-GR" sz="1600" b="1" dirty="0"/>
              <a:t>Το κείμενο της συνθήκης γράφτηκε πάνω σε έναν δίσκο που φυλασσόταν στο Ηραίον. Σε αυτή τη συνθήκη, που αποτέλεσε αποφασιστικό γεγονός για τη μετέπειτα ανάδειξη του Ηραίου σε Πανελλήνιο κέντρο, συμφωνήθηκε η «</a:t>
            </a:r>
            <a:r>
              <a:rPr lang="el-GR" sz="1600" b="1" i="1" u="sng" dirty="0">
                <a:solidFill>
                  <a:srgbClr val="FF0000"/>
                </a:solidFill>
              </a:rPr>
              <a:t>Ιερή Ανακωχή», δηλαδή η κατάπαυση του πυρός και απαγόρευση εκτέλεσης της θανατικής ποινής σε όλο τον Ελληνικό κόσμο κατά τη διάρκεια της διεξαγωγής των Ολυμπιακών Αγώνων</a:t>
            </a:r>
            <a:r>
              <a:rPr lang="el-GR" sz="1600" b="1" dirty="0"/>
              <a:t>. Για 12 αιώνες η ανακωχή αυτή παραβιάστηκε μόνο μία φορά: </a:t>
            </a:r>
            <a:r>
              <a:rPr lang="el-GR" sz="1600" b="1" dirty="0" err="1"/>
              <a:t>τo</a:t>
            </a:r>
            <a:r>
              <a:rPr lang="el-GR" sz="1600" b="1" dirty="0"/>
              <a:t> 364 </a:t>
            </a:r>
            <a:r>
              <a:rPr lang="el-GR" sz="1600" b="1" dirty="0" err="1"/>
              <a:t>π.X</a:t>
            </a:r>
            <a:r>
              <a:rPr lang="el-GR" sz="1600" b="1" dirty="0"/>
              <a:t>, στην διάρκεια της 103ης Ολυμπιάδας, από τους Αρκάδες που κατέλαβαν την Ολυμπία. Αυτή η πράξη προκάλεσε την οργή όλων των υπόλοιπων Ελλήνων. Έτσι οι Αρκάδες τιμωρήθηκαν αυστηρά.</a:t>
            </a:r>
            <a:br>
              <a:rPr lang="el-GR" sz="1600" b="1" dirty="0"/>
            </a:br>
            <a:r>
              <a:rPr lang="el-GR" sz="1600" b="1" dirty="0"/>
              <a:t/>
            </a:r>
            <a:br>
              <a:rPr lang="el-GR" sz="1600" b="1" dirty="0"/>
            </a:br>
            <a:endParaRPr lang="el-GR" sz="1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Η </a:t>
            </a:r>
            <a:r>
              <a:rPr lang="el-GR" b="1" dirty="0" err="1" smtClean="0"/>
              <a:t>ΟλυμπιακΗ</a:t>
            </a:r>
            <a:r>
              <a:rPr lang="el-GR" b="1" dirty="0" smtClean="0"/>
              <a:t> </a:t>
            </a:r>
            <a:r>
              <a:rPr lang="el-GR" b="1" dirty="0" err="1" smtClean="0"/>
              <a:t>ΣημαΙα</a:t>
            </a:r>
            <a:endParaRPr lang="el-GR" dirty="0"/>
          </a:p>
        </p:txBody>
      </p:sp>
      <p:pic>
        <p:nvPicPr>
          <p:cNvPr id="5122" name="Picture 2" descr="C:\Users\ΒΕΦΗ\Desktop\07-Olympic_flag.png"/>
          <p:cNvPicPr>
            <a:picLocks noGrp="1" noChangeAspect="1" noChangeArrowheads="1"/>
          </p:cNvPicPr>
          <p:nvPr>
            <p:ph idx="1"/>
          </p:nvPr>
        </p:nvPicPr>
        <p:blipFill>
          <a:blip r:embed="rId2" cstate="print"/>
          <a:srcRect/>
          <a:stretch>
            <a:fillRect/>
          </a:stretch>
        </p:blipFill>
        <p:spPr bwMode="auto">
          <a:xfrm>
            <a:off x="428596" y="1428736"/>
            <a:ext cx="8072494" cy="485778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0000" lnSpcReduction="20000"/>
          </a:bodyPr>
          <a:lstStyle/>
          <a:p>
            <a:r>
              <a:rPr lang="el-GR" b="1" i="1" u="sng" dirty="0" smtClean="0">
                <a:solidFill>
                  <a:srgbClr val="FF0000"/>
                </a:solidFill>
              </a:rPr>
              <a:t>Ο </a:t>
            </a:r>
            <a:r>
              <a:rPr lang="el-GR" b="1" i="1" u="sng" dirty="0" err="1" smtClean="0">
                <a:solidFill>
                  <a:srgbClr val="FF0000"/>
                </a:solidFill>
              </a:rPr>
              <a:t>Βαρώνος</a:t>
            </a:r>
            <a:r>
              <a:rPr lang="el-GR" b="1" i="1" u="sng" dirty="0" smtClean="0">
                <a:solidFill>
                  <a:srgbClr val="FF0000"/>
                </a:solidFill>
              </a:rPr>
              <a:t> </a:t>
            </a:r>
            <a:r>
              <a:rPr lang="el-GR" b="1" i="1" u="sng" dirty="0" err="1" smtClean="0">
                <a:solidFill>
                  <a:srgbClr val="FF0000"/>
                </a:solidFill>
              </a:rPr>
              <a:t>de</a:t>
            </a:r>
            <a:r>
              <a:rPr lang="el-GR" b="1" i="1" u="sng" dirty="0" smtClean="0">
                <a:solidFill>
                  <a:srgbClr val="FF0000"/>
                </a:solidFill>
              </a:rPr>
              <a:t> </a:t>
            </a:r>
            <a:r>
              <a:rPr lang="el-GR" b="1" i="1" u="sng" dirty="0" err="1" smtClean="0">
                <a:solidFill>
                  <a:srgbClr val="FF0000"/>
                </a:solidFill>
              </a:rPr>
              <a:t>Coubertin</a:t>
            </a:r>
            <a:r>
              <a:rPr lang="el-GR" b="1" i="1" u="sng" dirty="0" smtClean="0">
                <a:solidFill>
                  <a:srgbClr val="FF0000"/>
                </a:solidFill>
              </a:rPr>
              <a:t> σχεδίασε την Ολυμπιακή σημαία το 1913-14. Απεικονίζει πέντε </a:t>
            </a:r>
            <a:r>
              <a:rPr lang="el-GR" b="1" i="1" u="sng" dirty="0" err="1" smtClean="0">
                <a:solidFill>
                  <a:srgbClr val="FF0000"/>
                </a:solidFill>
              </a:rPr>
              <a:t>αλληλοεμπλεκόμενους</a:t>
            </a:r>
            <a:r>
              <a:rPr lang="el-GR" b="1" i="1" u="sng" dirty="0" smtClean="0">
                <a:solidFill>
                  <a:srgbClr val="FF0000"/>
                </a:solidFill>
              </a:rPr>
              <a:t> δακτυλίους σε λευκό φόντο. Τα χρώματα των δακτυλίων βασίζονταν στο γεγονός ότι τουλάχιστον ένα από αυτά υπάρχει στη σημαία κάθε συμμετέχουσας χώρας. Οι πέντε </a:t>
            </a:r>
            <a:r>
              <a:rPr lang="el-GR" b="1" i="1" u="sng" dirty="0" err="1" smtClean="0">
                <a:solidFill>
                  <a:srgbClr val="FF0000"/>
                </a:solidFill>
              </a:rPr>
              <a:t>αλληλοεμπλεκόμενοι</a:t>
            </a:r>
            <a:r>
              <a:rPr lang="el-GR" b="1" i="1" u="sng" dirty="0" smtClean="0">
                <a:solidFill>
                  <a:srgbClr val="FF0000"/>
                </a:solidFill>
              </a:rPr>
              <a:t> κύκλοι αντιπροσωπεύουν των πέντε ηπείρων (ο </a:t>
            </a:r>
            <a:r>
              <a:rPr lang="el-GR" b="1" i="1" u="sng" dirty="0" err="1" smtClean="0">
                <a:solidFill>
                  <a:srgbClr val="FF0000"/>
                </a:solidFill>
              </a:rPr>
              <a:t>μπλέ</a:t>
            </a:r>
            <a:r>
              <a:rPr lang="el-GR" b="1" i="1" u="sng" dirty="0" smtClean="0">
                <a:solidFill>
                  <a:srgbClr val="FF0000"/>
                </a:solidFill>
              </a:rPr>
              <a:t> την Ευρώπη, ο κίτρινος την Ασία, ο μαύρος την Αφρική, ο πράσινος την Αυστραλία, και ο κόκκινος την Αμερική</a:t>
            </a:r>
            <a:r>
              <a:rPr lang="el-GR" dirty="0" smtClean="0"/>
              <a:t>) και τη συνάντηση των αθλητών του κόσμου στους Ολυμπιακούς Αγώνες. Η Ολυμπιακή Σημαία χρησιμοποιήθηκε για πρώτη φορά το 1920 κατά την 7η Ολυμπιάδα στην Αμβέρσα του Βελγίου. Μεταφέρεται με τη συνοδεία πομπής κατά την εναρκτήρια τελετή κάθε Ολυμπιάδας. Στο τέλος των Αγώνων, η Ολυμπιακή Σημαία παρουσιάζεται στη διοργανώτρια πόλη των επόμενων Ολυμπιακών Αγώνων από την τωρινή πόλη διεξαγωγής των Αγώνων.</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Το </a:t>
            </a:r>
            <a:r>
              <a:rPr lang="el-GR" b="1" dirty="0" err="1" smtClean="0"/>
              <a:t>ΟλυμπιακΟ</a:t>
            </a:r>
            <a:r>
              <a:rPr lang="el-GR" b="1" dirty="0" smtClean="0"/>
              <a:t> </a:t>
            </a:r>
            <a:r>
              <a:rPr lang="el-GR" b="1" dirty="0" err="1" smtClean="0"/>
              <a:t>σΥνθημα</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   «</a:t>
            </a:r>
            <a:r>
              <a:rPr lang="el-GR" b="1" dirty="0" err="1" smtClean="0"/>
              <a:t>Citius</a:t>
            </a:r>
            <a:r>
              <a:rPr lang="el-GR" b="1" dirty="0" smtClean="0"/>
              <a:t>, </a:t>
            </a:r>
            <a:r>
              <a:rPr lang="el-GR" b="1" dirty="0" err="1" smtClean="0"/>
              <a:t>Altius</a:t>
            </a:r>
            <a:r>
              <a:rPr lang="el-GR" b="1" dirty="0" smtClean="0"/>
              <a:t>, </a:t>
            </a:r>
            <a:r>
              <a:rPr lang="el-GR" b="1" dirty="0" err="1" smtClean="0"/>
              <a:t>Fortius</a:t>
            </a:r>
            <a:r>
              <a:rPr lang="el-GR" b="1" dirty="0" smtClean="0"/>
              <a:t>» </a:t>
            </a:r>
            <a:r>
              <a:rPr lang="el-GR" dirty="0" smtClean="0"/>
              <a:t>(γρηγορότερα, ψηλότερα, δυνατότερα). Εντυπωσιασμένος από αυτή τη φράση, ο </a:t>
            </a:r>
            <a:r>
              <a:rPr lang="el-GR" dirty="0" err="1" smtClean="0"/>
              <a:t>Βαρώνος</a:t>
            </a:r>
            <a:r>
              <a:rPr lang="el-GR" dirty="0" smtClean="0"/>
              <a:t> </a:t>
            </a:r>
            <a:r>
              <a:rPr lang="el-GR" dirty="0" err="1" smtClean="0"/>
              <a:t>de</a:t>
            </a:r>
            <a:r>
              <a:rPr lang="el-GR" dirty="0" smtClean="0"/>
              <a:t> </a:t>
            </a:r>
            <a:r>
              <a:rPr lang="el-GR" dirty="0" err="1" smtClean="0"/>
              <a:t>Coubertin</a:t>
            </a:r>
            <a:r>
              <a:rPr lang="el-GR" dirty="0" smtClean="0"/>
              <a:t> την έκανε σύνθημα των Ολυμπιακών Αγώνων, τονίζοντας ότι «οι αθλητές χρειάζονται ελευθερία για την υπέρβαση. Αυτός είναι και ο λόγος που τους απευθύνουμε αυτά τα </a:t>
            </a:r>
            <a:r>
              <a:rPr lang="el-GR" dirty="0" err="1" smtClean="0"/>
              <a:t>λόγια...λόγια</a:t>
            </a:r>
            <a:r>
              <a:rPr lang="el-GR" dirty="0" smtClean="0"/>
              <a:t> για ανθρώπους που τολμούν να προσπαθήσουν για να σπάσουν τα ρεκόρ».</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Η </a:t>
            </a:r>
            <a:r>
              <a:rPr lang="el-GR" b="1" dirty="0" err="1" smtClean="0"/>
              <a:t>ΟλυμπιακΗ</a:t>
            </a:r>
            <a:r>
              <a:rPr lang="el-GR" b="1" dirty="0" smtClean="0"/>
              <a:t> </a:t>
            </a:r>
            <a:r>
              <a:rPr lang="el-GR" b="1" dirty="0" err="1" smtClean="0"/>
              <a:t>ιδεολογια</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   Το σημαντικότερο πράγμα στους Ολυμπιακούς Αγώνες δεν είναι η νίκη αλλά η </a:t>
            </a:r>
            <a:r>
              <a:rPr lang="el-GR" b="1" dirty="0" smtClean="0"/>
              <a:t>συμμετοχή</a:t>
            </a:r>
            <a:r>
              <a:rPr lang="el-GR" dirty="0" smtClean="0"/>
              <a:t>, όπως και το πιο σημαντικό πράγμα στη ζωή δεν είναι ο θρίαμβος, αλλά ο αγώνας. </a:t>
            </a:r>
            <a:r>
              <a:rPr lang="el-GR" b="1" dirty="0" smtClean="0"/>
              <a:t>Ο ουσιώδης σκοπός δεν είναι η κατάκτηση, αλλά η σκληρή μάχη</a:t>
            </a:r>
            <a:r>
              <a:rPr lang="el-GR" dirty="0" smtClean="0"/>
              <a:t>.</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a:t>
            </a:r>
            <a:r>
              <a:rPr lang="el-GR" dirty="0" err="1" smtClean="0"/>
              <a:t>δυναμη</a:t>
            </a:r>
            <a:r>
              <a:rPr lang="el-GR" dirty="0" smtClean="0"/>
              <a:t> </a:t>
            </a:r>
            <a:r>
              <a:rPr lang="el-GR" dirty="0" err="1" smtClean="0"/>
              <a:t>τησ</a:t>
            </a:r>
            <a:r>
              <a:rPr lang="el-GR" dirty="0" smtClean="0"/>
              <a:t> </a:t>
            </a:r>
            <a:r>
              <a:rPr lang="el-GR" dirty="0" err="1" smtClean="0"/>
              <a:t>θελησησ</a:t>
            </a:r>
            <a:endParaRPr lang="el-GR" dirty="0"/>
          </a:p>
        </p:txBody>
      </p:sp>
      <p:pic>
        <p:nvPicPr>
          <p:cNvPr id="6" name="Gabriela Andersen-Schiess.avi">
            <a:hlinkClick r:id="" action="ppaction://media"/>
          </p:cNvPr>
          <p:cNvPicPr>
            <a:picLocks noGrp="1" noRot="1" noChangeAspect="1"/>
          </p:cNvPicPr>
          <p:nvPr>
            <p:ph idx="1"/>
            <a:videoFile r:link="rId1"/>
          </p:nvPr>
        </p:nvPicPr>
        <p:blipFill>
          <a:blip r:embed="rId3" cstate="print"/>
          <a:stretch>
            <a:fillRect/>
          </a:stretch>
        </p:blipFill>
        <p:spPr>
          <a:xfrm>
            <a:off x="1600200" y="2101850"/>
            <a:ext cx="6096000" cy="342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final impresionante Ironman femenino.avi">
            <a:hlinkClick r:id="" action="ppaction://media"/>
          </p:cNvPr>
          <p:cNvPicPr>
            <a:picLocks noGrp="1" noRot="1" noChangeAspect="1"/>
          </p:cNvPicPr>
          <p:nvPr>
            <p:ph idx="1"/>
            <a:videoFile r:link="rId1"/>
          </p:nvPr>
        </p:nvPicPr>
        <p:blipFill>
          <a:blip r:embed="rId3" cstate="print"/>
          <a:stretch>
            <a:fillRect/>
          </a:stretch>
        </p:blipFill>
        <p:spPr>
          <a:xfrm>
            <a:off x="1600200" y="2101850"/>
            <a:ext cx="6096000" cy="342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H </a:t>
            </a:r>
            <a:r>
              <a:rPr lang="el-GR" dirty="0" err="1" smtClean="0"/>
              <a:t>ιστορια</a:t>
            </a:r>
            <a:r>
              <a:rPr lang="el-GR" dirty="0" smtClean="0"/>
              <a:t> των </a:t>
            </a:r>
            <a:r>
              <a:rPr lang="el-GR" dirty="0" err="1" smtClean="0"/>
              <a:t>Παραολυμπιακων</a:t>
            </a:r>
            <a:r>
              <a:rPr lang="el-GR" dirty="0" smtClean="0"/>
              <a:t> </a:t>
            </a:r>
            <a:r>
              <a:rPr lang="el-GR" dirty="0" err="1" smtClean="0"/>
              <a:t>Αγωνων</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Την ημέρα της τελετής έναρξης των Ολυμπιακών Αγώνων του 1948 στο Λονδίνο, ξεκίνησαν και οι αγώνες του Στόουκ </a:t>
            </a:r>
            <a:r>
              <a:rPr lang="el-GR" dirty="0" err="1" smtClean="0"/>
              <a:t>Mάντεβιλ</a:t>
            </a:r>
            <a:r>
              <a:rPr lang="el-GR" dirty="0" smtClean="0"/>
              <a:t> στην Αγγλία, όπου πραγματοποιήθηκε η πρώτη αθλητική διοργάνωση για αθλητές με </a:t>
            </a:r>
            <a:r>
              <a:rPr lang="el-GR" dirty="0" err="1" smtClean="0"/>
              <a:t>αμαξίδιο</a:t>
            </a:r>
            <a:r>
              <a:rPr lang="el-GR" dirty="0" smtClean="0"/>
              <a:t>. Τέσσερα χρόνια αργότερα, αθλητές με αναπηρία από την Ολλανδία συμμετείχαν στους Ολυμπιακούς Αγώνες και έτσι γεννήθηκε το διεθνές κίνημα, που είναι γνωστό πλέον ως </a:t>
            </a:r>
            <a:r>
              <a:rPr lang="el-GR" dirty="0" err="1" smtClean="0"/>
              <a:t>Παραολυμπιακό</a:t>
            </a:r>
            <a:r>
              <a:rPr lang="el-GR" dirty="0" smtClean="0"/>
              <a:t> κίνημα </a:t>
            </a:r>
            <a:r>
              <a:rPr lang="en-US" dirty="0" smtClean="0"/>
              <a:t>.</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r>
              <a:rPr lang="el-GR" b="1" i="1" u="sng" dirty="0" smtClean="0">
                <a:solidFill>
                  <a:srgbClr val="FF0000"/>
                </a:solidFill>
              </a:rPr>
              <a:t>Οι πρώτοι επίσημα οργανωμένοι Αγώνες Ολυμπιακού χαρακτήρα για αθλητές με αναπηρία έγιναν το 1960 στην Ρώμη, αμέσως μετά από τους Ολυμπιακούς Αγώνες. Αυτοί θεωρούνται ως οι πρώτοι </a:t>
            </a:r>
            <a:r>
              <a:rPr lang="el-GR" b="1" i="1" u="sng" dirty="0" err="1" smtClean="0">
                <a:solidFill>
                  <a:srgbClr val="FF0000"/>
                </a:solidFill>
              </a:rPr>
              <a:t>Παραολυμπιακοί</a:t>
            </a:r>
            <a:r>
              <a:rPr lang="el-GR" b="1" i="1" u="sng" dirty="0" smtClean="0">
                <a:solidFill>
                  <a:srgbClr val="FF0000"/>
                </a:solidFill>
              </a:rPr>
              <a:t> Αγώνες</a:t>
            </a:r>
            <a:r>
              <a:rPr lang="el-GR" dirty="0" smtClean="0"/>
              <a:t>. Περίπου 400 αθλητές από 23 χώρες συμμετείχαν σε 8 αθλήματα, 6 από τα οποία εξακολουθούν να περιλαμβάνονται στο αγωνιστικό πρόγραμμα των </a:t>
            </a:r>
            <a:r>
              <a:rPr lang="el-GR" dirty="0" err="1" smtClean="0"/>
              <a:t>Παραολυμπιακών</a:t>
            </a:r>
            <a:r>
              <a:rPr lang="el-GR" dirty="0" smtClean="0"/>
              <a:t> Αγώνων (Τοξοβολία, Κολύμβηση, Ξιφασκία, Καλαθοσφαίριση, Επιτραπέζια αντισφαίριση, Στίβος). Από τότε, οι </a:t>
            </a:r>
            <a:r>
              <a:rPr lang="el-GR" dirty="0" err="1" smtClean="0"/>
              <a:t>Παραολυμπιακοί</a:t>
            </a:r>
            <a:r>
              <a:rPr lang="el-GR" dirty="0" smtClean="0"/>
              <a:t> Αγώνες διεξάγονται κάθε 4 χρόνια, πάντα την ίδια χρονιά με τους Ολυμπιακούς Αγώνες. </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r>
              <a:rPr lang="el-GR" dirty="0" smtClean="0"/>
              <a:t>Το 1976 στο Τορόντο, προστέθηκαν και άλλες κατηγορίες αναπηρίας και γεννήθηκε η ιδέα της συγχώνευσης διαφορετικών κατηγοριών αθλητών με αναπηρία για τη συμμετοχή τους σε διεθνείς αθλητικές διοργανώσεις. Την ίδια χρονιά έγιναν και οι πρώτοι </a:t>
            </a:r>
            <a:r>
              <a:rPr lang="el-GR" dirty="0" err="1" smtClean="0"/>
              <a:t>Παραολυμπιακοί</a:t>
            </a:r>
            <a:r>
              <a:rPr lang="el-GR" dirty="0" smtClean="0"/>
              <a:t> Χειμερινοί Αγώνες στην Σουηδία. Οι </a:t>
            </a:r>
            <a:r>
              <a:rPr lang="el-GR" dirty="0" err="1" smtClean="0"/>
              <a:t>Παραολυμπιακοί</a:t>
            </a:r>
            <a:r>
              <a:rPr lang="el-GR" dirty="0" smtClean="0"/>
              <a:t> Αγώνες της Σεούλ (1988) ξεχώρισαν και από το γεγονός ότι οι Ολυμπιακοί και </a:t>
            </a:r>
            <a:r>
              <a:rPr lang="el-GR" dirty="0" err="1" smtClean="0"/>
              <a:t>Παραολυμπιακοί</a:t>
            </a:r>
            <a:r>
              <a:rPr lang="el-GR" dirty="0" smtClean="0"/>
              <a:t> Αγώνες φιλοξενήθηκαν στις ίδιες εγκαταστάσεις. -</a:t>
            </a:r>
            <a:r>
              <a:rPr lang="en-US" dirty="0" smtClean="0"/>
              <a:t>\</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r>
              <a:rPr lang="el-GR" dirty="0" smtClean="0"/>
              <a:t>Από τότε, οι </a:t>
            </a:r>
            <a:r>
              <a:rPr lang="el-GR" dirty="0" err="1" smtClean="0"/>
              <a:t>Παραολυμπιακοί</a:t>
            </a:r>
            <a:r>
              <a:rPr lang="el-GR" dirty="0" smtClean="0"/>
              <a:t> Αγώνες γίνονται πάντα στις ίδιες εγκαταστάσεις με τους Ολυμπιακούς Αγώνες. Από το 1960, έχουν διοργανωθεί έντεκα (13) Θερινοί </a:t>
            </a:r>
            <a:r>
              <a:rPr lang="el-GR" dirty="0" err="1" smtClean="0"/>
              <a:t>Παραολυμπιακοί</a:t>
            </a:r>
            <a:r>
              <a:rPr lang="el-GR" dirty="0" smtClean="0"/>
              <a:t> Αγώνες και επτά (9) Χειμερινοί. Οι </a:t>
            </a:r>
            <a:r>
              <a:rPr lang="el-GR" dirty="0" err="1" smtClean="0"/>
              <a:t>Παραολυμπιακοί</a:t>
            </a:r>
            <a:r>
              <a:rPr lang="el-GR" dirty="0" smtClean="0"/>
              <a:t> Αγώνες εξελίχθηκαν στο δεύτερο μεγαλύτερο αθλητικό γεγονός μετά τους Ολυμπιακούς. Τα </a:t>
            </a:r>
            <a:r>
              <a:rPr lang="el-GR" dirty="0" err="1" smtClean="0"/>
              <a:t>Παραολυμπιακά</a:t>
            </a:r>
            <a:r>
              <a:rPr lang="el-GR" dirty="0" smtClean="0"/>
              <a:t> αθλήματα στην Ελλάδα άρχισαν να αναπτύσσονται κατά τη δεκαετία του '70 και η πρώτη συμμετοχή Έλληνα αθλητή σε </a:t>
            </a:r>
            <a:r>
              <a:rPr lang="el-GR" dirty="0" err="1" smtClean="0"/>
              <a:t>Παραολυμπιακούς</a:t>
            </a:r>
            <a:r>
              <a:rPr lang="el-GR" dirty="0" smtClean="0"/>
              <a:t> ήταν το 1976. </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214290"/>
            <a:ext cx="8553480" cy="6429420"/>
          </a:xfrm>
        </p:spPr>
        <p:txBody>
          <a:bodyPr>
            <a:normAutofit fontScale="92500" lnSpcReduction="20000"/>
          </a:bodyPr>
          <a:lstStyle/>
          <a:p>
            <a:r>
              <a:rPr lang="el-GR" b="1" i="1" u="sng" dirty="0" smtClean="0">
                <a:solidFill>
                  <a:srgbClr val="FF0000"/>
                </a:solidFill>
              </a:rPr>
              <a:t>Ο </a:t>
            </a:r>
            <a:r>
              <a:rPr lang="el-GR" b="1" i="1" u="sng" dirty="0" err="1" smtClean="0">
                <a:solidFill>
                  <a:srgbClr val="FF0000"/>
                </a:solidFill>
              </a:rPr>
              <a:t>Ίφιτος</a:t>
            </a:r>
            <a:r>
              <a:rPr lang="el-GR" b="1" i="1" u="sng" dirty="0" smtClean="0">
                <a:solidFill>
                  <a:srgbClr val="FF0000"/>
                </a:solidFill>
              </a:rPr>
              <a:t>, γεμάτος ευγνωμοσύνη, αποφάσισε την τέλεση στην Ολυμπία, κάθε τέσσερα χρόνια, κατά την πρώτη πανσέληνο μετά το θερινό ηλιοστάσιο, έναν αγώνα ανάμεσα στους δρομείς δύο πόλεων: της </a:t>
            </a:r>
            <a:r>
              <a:rPr lang="el-GR" b="1" i="1" u="sng" dirty="0" err="1" smtClean="0">
                <a:solidFill>
                  <a:srgbClr val="FF0000"/>
                </a:solidFill>
              </a:rPr>
              <a:t>Πίσας</a:t>
            </a:r>
            <a:r>
              <a:rPr lang="el-GR" b="1" i="1" u="sng" dirty="0" smtClean="0">
                <a:solidFill>
                  <a:srgbClr val="FF0000"/>
                </a:solidFill>
              </a:rPr>
              <a:t> και της </a:t>
            </a:r>
            <a:r>
              <a:rPr lang="el-GR" b="1" i="1" u="sng" dirty="0" err="1" smtClean="0">
                <a:solidFill>
                  <a:srgbClr val="FF0000"/>
                </a:solidFill>
              </a:rPr>
              <a:t>Ήλιδας</a:t>
            </a:r>
            <a:r>
              <a:rPr lang="el-GR" b="1" i="1" u="sng" dirty="0" smtClean="0">
                <a:solidFill>
                  <a:srgbClr val="FF0000"/>
                </a:solidFill>
              </a:rPr>
              <a:t>. Ο αμετάβλητος αυτός ρυθμός -κάθε τέσσερα χρόνια- μας επέτρεψε να γνωρίζουμε με ακρίβεια τη χρονολογία μεγάλων ιστορικών γεγονότων της αρχαιότητας</a:t>
            </a:r>
            <a:r>
              <a:rPr lang="el-GR" dirty="0" smtClean="0"/>
              <a:t>. Το διάστημα που μεσολαβούσε από τη λήξη των αγώνων έως την αρχή των επόμενων, ονομάζονταν Ολυμπιάς, όρος που χρησιμοποιούνταν για να δηλώσει και τους ίδιους τους αγώνες. Τις Ολυμπιάδες πρώτος αρίθμησε ο Ιππίας ο Ηλείος και μετά συνέχισε ο Αριστοτέλης.</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 name="Powerful Inspirational  True Olympic Never Give Up  ( When You Believe ) by Ken D Ward.avi">
            <a:hlinkClick r:id="" action="ppaction://media"/>
          </p:cNvPr>
          <p:cNvPicPr>
            <a:picLocks noGrp="1" noRot="1" noChangeAspect="1"/>
          </p:cNvPicPr>
          <p:nvPr>
            <p:ph idx="1"/>
            <a:videoFile r:link="rId1"/>
          </p:nvPr>
        </p:nvPicPr>
        <p:blipFill>
          <a:blip r:embed="rId3" cstate="print"/>
          <a:stretch>
            <a:fillRect/>
          </a:stretch>
        </p:blipFill>
        <p:spPr>
          <a:xfrm>
            <a:off x="1600200" y="2101850"/>
            <a:ext cx="6096000" cy="342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14290"/>
            <a:ext cx="8777318" cy="1071570"/>
          </a:xfrm>
        </p:spPr>
        <p:txBody>
          <a:bodyPr>
            <a:noAutofit/>
          </a:bodyPr>
          <a:lstStyle/>
          <a:p>
            <a:r>
              <a:rPr lang="el-GR" sz="7200" b="1" dirty="0" smtClean="0">
                <a:solidFill>
                  <a:srgbClr val="0070C0"/>
                </a:solidFill>
              </a:rPr>
              <a:t>               </a:t>
            </a:r>
            <a:r>
              <a:rPr lang="el-GR" sz="7200" b="1" dirty="0" err="1" smtClean="0">
                <a:solidFill>
                  <a:srgbClr val="0070C0"/>
                </a:solidFill>
              </a:rPr>
              <a:t>οηε</a:t>
            </a:r>
            <a:endParaRPr lang="el-GR" sz="7200" b="1" dirty="0">
              <a:solidFill>
                <a:srgbClr val="0070C0"/>
              </a:solidFill>
            </a:endParaRPr>
          </a:p>
        </p:txBody>
      </p:sp>
      <p:pic>
        <p:nvPicPr>
          <p:cNvPr id="31746" name="Picture 2" descr="C:\Users\ΒΕΦΗ\Desktop\unflag.gif"/>
          <p:cNvPicPr>
            <a:picLocks noGrp="1" noChangeAspect="1" noChangeArrowheads="1"/>
          </p:cNvPicPr>
          <p:nvPr>
            <p:ph idx="1"/>
          </p:nvPr>
        </p:nvPicPr>
        <p:blipFill>
          <a:blip r:embed="rId2" cstate="print"/>
          <a:srcRect/>
          <a:stretch>
            <a:fillRect/>
          </a:stretch>
        </p:blipFill>
        <p:spPr bwMode="auto">
          <a:xfrm>
            <a:off x="571472" y="1142984"/>
            <a:ext cx="8072494" cy="528641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Τι </a:t>
            </a:r>
            <a:r>
              <a:rPr lang="el-GR" b="1" dirty="0" err="1" smtClean="0"/>
              <a:t>επιδιωκει</a:t>
            </a:r>
            <a:r>
              <a:rPr lang="el-GR" b="1" dirty="0" smtClean="0"/>
              <a:t> η </a:t>
            </a:r>
            <a:r>
              <a:rPr lang="el-GR" b="1" dirty="0" err="1" smtClean="0"/>
              <a:t>Ολυμπιακη</a:t>
            </a:r>
            <a:r>
              <a:rPr lang="el-GR" b="1" dirty="0" smtClean="0"/>
              <a:t> </a:t>
            </a:r>
            <a:r>
              <a:rPr lang="el-GR" b="1" dirty="0" err="1" smtClean="0"/>
              <a:t>Εκεχειρια</a:t>
            </a:r>
            <a:r>
              <a:rPr lang="el-GR" b="1" dirty="0" smtClean="0"/>
              <a:t> να </a:t>
            </a:r>
            <a:r>
              <a:rPr lang="el-GR" b="1" dirty="0" err="1" smtClean="0"/>
              <a:t>πετυχει</a:t>
            </a:r>
            <a:r>
              <a:rPr lang="el-GR" b="1" dirty="0" smtClean="0"/>
              <a:t> στη </a:t>
            </a:r>
            <a:r>
              <a:rPr lang="el-GR" b="1" dirty="0" err="1" smtClean="0"/>
              <a:t>συγχρονη</a:t>
            </a:r>
            <a:r>
              <a:rPr lang="el-GR" b="1" dirty="0" smtClean="0"/>
              <a:t> </a:t>
            </a:r>
            <a:r>
              <a:rPr lang="el-GR" b="1" dirty="0" err="1" smtClean="0"/>
              <a:t>εποχη</a:t>
            </a:r>
            <a:r>
              <a:rPr lang="el-GR" b="1" dirty="0" smtClean="0"/>
              <a:t>;</a:t>
            </a:r>
            <a:r>
              <a:rPr lang="el-GR" dirty="0" smtClean="0"/>
              <a:t> </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Η Ολυμπιακή Εκεχειρία θα μπορούσε να γίνει ένα μοναδικό εργαλείο για την προώθηση της παγκόσμιας ειρήνης. Θα μπορούσε να βοηθήσει στην προώθηση του διαλόγου και της ειρήνης. Καλεί την ανθρωπότητα να χαμηλώσει τα όπλα και να εργαστεί για την ειρήνη, τον αμοιβαίο σεβασμό, την κατανόηση και τη συμφιλίωση. Καλεί να πάψουν οι εχθροπραξίες κατά τη διάρκεια των Ολυμπιακών Αγώνων αλλά και μετά, και κινητοποιεί τους νέους του κόσμου προς τον σκοπό της ειρήνης. Αν και είναι περιορισμένη σε διάρκεια και έκταση, η Ολυμπιακή Εκεχειρία μπορεί να προσφέρει ένα ουδέτερο σημείο για μια κοινή συναίνεση, ένα παράθυρο χρόνου για να αρχίσει ο διάλογος, μια παύση για την παροχή ανακούφισης στον πληθυσμό που υποφέρει.</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Ποιο </a:t>
            </a:r>
            <a:r>
              <a:rPr lang="el-GR" b="1" dirty="0" err="1" smtClean="0"/>
              <a:t>ειναι</a:t>
            </a:r>
            <a:r>
              <a:rPr lang="el-GR" b="1" dirty="0" smtClean="0"/>
              <a:t> το </a:t>
            </a:r>
            <a:r>
              <a:rPr lang="el-GR" b="1" dirty="0" err="1" smtClean="0"/>
              <a:t>συμβολο</a:t>
            </a:r>
            <a:r>
              <a:rPr lang="el-GR" b="1" dirty="0" smtClean="0"/>
              <a:t> της </a:t>
            </a:r>
            <a:r>
              <a:rPr lang="el-GR" b="1" dirty="0" err="1" smtClean="0"/>
              <a:t>Ολυμπιακησ</a:t>
            </a:r>
            <a:r>
              <a:rPr lang="el-GR" b="1" dirty="0" smtClean="0"/>
              <a:t> </a:t>
            </a:r>
            <a:r>
              <a:rPr lang="el-GR" b="1" dirty="0" err="1" smtClean="0"/>
              <a:t>Εκεχειριασ</a:t>
            </a:r>
            <a:r>
              <a:rPr lang="el-GR" b="1" dirty="0" smtClean="0"/>
              <a:t>;</a:t>
            </a:r>
            <a:endParaRPr lang="el-GR" dirty="0"/>
          </a:p>
        </p:txBody>
      </p:sp>
      <p:sp>
        <p:nvSpPr>
          <p:cNvPr id="3" name="2 - Θέση περιεχομένου"/>
          <p:cNvSpPr>
            <a:spLocks noGrp="1"/>
          </p:cNvSpPr>
          <p:nvPr>
            <p:ph idx="1"/>
          </p:nvPr>
        </p:nvSpPr>
        <p:spPr/>
        <p:txBody>
          <a:bodyPr/>
          <a:lstStyle/>
          <a:p>
            <a:r>
              <a:rPr lang="el-GR" dirty="0" smtClean="0"/>
              <a:t>Η Ολυμπιακή Εκεχειρία συμβολίζεται από το περιστέρι της ειρήνης στο φόντο της παραδοσιακής Ολυμπιακής φλόγας πάνω από τα Ολυμπιακά δαχτυλίδια. Στο σύμβολο, η φλόγα είναι φτιαγμένη από πολύχρωμα ζωηρά στοιχεία και παραπέμπει σε εκδηλώσεις για τον εορτασμό του ανθρώπινου πνεύματος. Αυτά τα στοιχεία συμβολίζουν ανθρώπους από όλες τις φυλές που έρχονται μαζί για την τήρηση της Εκεχειρίας.</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err="1" smtClean="0"/>
              <a:t>Γιατι</a:t>
            </a:r>
            <a:r>
              <a:rPr lang="el-GR" b="1" dirty="0" smtClean="0"/>
              <a:t> τα </a:t>
            </a:r>
            <a:r>
              <a:rPr lang="el-GR" b="1" dirty="0" err="1" smtClean="0"/>
              <a:t>Ολυμπιακα</a:t>
            </a:r>
            <a:r>
              <a:rPr lang="el-GR" b="1" dirty="0" smtClean="0"/>
              <a:t> </a:t>
            </a:r>
            <a:r>
              <a:rPr lang="el-GR" b="1" dirty="0" err="1" smtClean="0"/>
              <a:t>ιδεωδη</a:t>
            </a:r>
            <a:r>
              <a:rPr lang="el-GR" b="1" dirty="0" smtClean="0"/>
              <a:t> </a:t>
            </a:r>
            <a:r>
              <a:rPr lang="el-GR" b="1" dirty="0" err="1" smtClean="0"/>
              <a:t>ειναι</a:t>
            </a:r>
            <a:r>
              <a:rPr lang="el-GR" b="1" dirty="0" smtClean="0"/>
              <a:t> και </a:t>
            </a:r>
            <a:r>
              <a:rPr lang="el-GR" b="1" dirty="0" err="1" smtClean="0"/>
              <a:t>ιδεωδη</a:t>
            </a:r>
            <a:r>
              <a:rPr lang="el-GR" b="1" dirty="0" smtClean="0"/>
              <a:t> των </a:t>
            </a:r>
            <a:r>
              <a:rPr lang="el-GR" b="1" dirty="0" err="1" smtClean="0"/>
              <a:t>Ηνωμενων</a:t>
            </a:r>
            <a:r>
              <a:rPr lang="el-GR" b="1" dirty="0" smtClean="0"/>
              <a:t> </a:t>
            </a:r>
            <a:r>
              <a:rPr lang="el-GR" b="1" dirty="0" err="1" smtClean="0"/>
              <a:t>Εθνων</a:t>
            </a:r>
            <a:r>
              <a:rPr lang="el-GR" b="1" dirty="0" smtClean="0"/>
              <a:t>;</a:t>
            </a:r>
            <a:r>
              <a:rPr lang="el-GR" dirty="0" smtClean="0"/>
              <a:t> </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Όπως λέει ο Γενικός Γραμματέας των Ηνωμένων Εθνών, κ. </a:t>
            </a:r>
            <a:r>
              <a:rPr lang="el-GR" dirty="0" err="1" smtClean="0"/>
              <a:t>Μουν</a:t>
            </a:r>
            <a:r>
              <a:rPr lang="el-GR" dirty="0" smtClean="0"/>
              <a:t>: «Τα Ολυμπιακά ιδεώδη είναι και ιδεώδη των Ηνωμένων Εθνών</a:t>
            </a:r>
            <a:r>
              <a:rPr lang="el-GR" b="1" i="1" u="sng" dirty="0" smtClean="0">
                <a:solidFill>
                  <a:srgbClr val="FF0000"/>
                </a:solidFill>
              </a:rPr>
              <a:t>: ανοχή, ισότητα, ίση μεταχείριση και, πάνω από όλα, ειρήνη. </a:t>
            </a:r>
            <a:r>
              <a:rPr lang="el-GR" dirty="0" smtClean="0"/>
              <a:t>Μαζί, οι Ολυμπιακοί Αγώνες και τα Ηνωμένα Έθνη μπορούν να γίνουν μια νικηφόρος ομάδα. Όμως ο αγώνας δεν θα </a:t>
            </a:r>
            <a:r>
              <a:rPr lang="el-GR" dirty="0" err="1" smtClean="0"/>
              <a:t>κερδιθεί</a:t>
            </a:r>
            <a:r>
              <a:rPr lang="el-GR" dirty="0" smtClean="0"/>
              <a:t> εύκολα. Πόλεμος, μισαλλοδοξία και στέρηση συνεχίζουν να υπάρχουν στη γη. Πρέπει να αντισταθούμε. Όπως οι αθλητές αγωνίζονται για παγκόσμια ρεκόρ, έτσι κι εμείς πρέπει να παλέψουμε για την παγκόσμια ειρήνη. Για αυτό είναι τόσο σημαντικό που η Διεθνής Ολυμπιακή Επιτροπή (ΔΟΕ) αναβίωσε την αρχαία ελληνική παράδοση της Ολυμπιακής Εκεχειρίας, καλώντας να σταματήσουν όλες οι εχθροπραξίες κατά τη διάρκεια των Αγώνων. Μαζί με τη Γενική Συνέλευση των Ηνωμένων Εθνών καλούμε όλους όσοι βρίσκονται σε πόλεμο να συμμετάσχουν στην Ολυμπιακή Εκεχειρία. Αυτό μπορεί να ακούγεται ουτοπικό. </a:t>
            </a:r>
            <a:r>
              <a:rPr lang="el-GR" b="1" i="1" u="sng" dirty="0" smtClean="0">
                <a:solidFill>
                  <a:srgbClr val="FF0000"/>
                </a:solidFill>
              </a:rPr>
              <a:t>Όμως, όπως κάθε αθλητής θα σας πει, τίποτα δεν γίνεται χωρίς όνειρα…’</a:t>
            </a:r>
            <a:endParaRPr lang="el-GR" b="1" i="1" u="sng"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Η </a:t>
            </a:r>
            <a:r>
              <a:rPr lang="el-GR" b="1" dirty="0" err="1" smtClean="0"/>
              <a:t>ΟλυμπιακΗ</a:t>
            </a:r>
            <a:r>
              <a:rPr lang="el-GR" b="1" dirty="0" smtClean="0"/>
              <a:t> </a:t>
            </a:r>
            <a:r>
              <a:rPr lang="el-GR" b="1" dirty="0" err="1" smtClean="0"/>
              <a:t>ιδεολογια</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   Το σημαντικότερο πράγμα στους Ολυμπιακούς Αγώνες δεν είναι η νίκη αλλά η </a:t>
            </a:r>
            <a:r>
              <a:rPr lang="el-GR" b="1" dirty="0" smtClean="0"/>
              <a:t>συμμετοχή</a:t>
            </a:r>
            <a:r>
              <a:rPr lang="el-GR" dirty="0" smtClean="0"/>
              <a:t>, όπως και το πιο σημαντικό πράγμα στη ζωή δεν είναι ο θρίαμβος, αλλά ο αγώνας. </a:t>
            </a:r>
            <a:r>
              <a:rPr lang="el-GR" b="1" dirty="0" smtClean="0"/>
              <a:t>Ο ουσιώδης σκοπός δεν είναι η κατάκτηση, αλλά η σκληρή μάχη</a:t>
            </a:r>
            <a:r>
              <a:rPr lang="el-GR" dirty="0" smtClean="0"/>
              <a:t>.</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owerful Inspirational  True Olympic Never Give Up  ( When You Believe ) by Ken D Ward.avi">
            <a:hlinkClick r:id="" action="ppaction://media"/>
          </p:cNvPr>
          <p:cNvPicPr>
            <a:picLocks noGrp="1" noRot="1" noChangeAspect="1"/>
          </p:cNvPicPr>
          <p:nvPr>
            <p:ph idx="1"/>
            <a:videoFile r:link="rId1"/>
          </p:nvPr>
        </p:nvPicPr>
        <p:blipFill>
          <a:blip r:embed="rId3" cstate="print"/>
          <a:stretch>
            <a:fillRect/>
          </a:stretch>
        </p:blipFill>
        <p:spPr>
          <a:xfrm>
            <a:off x="1600200" y="2101850"/>
            <a:ext cx="6096000" cy="342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785786" y="285728"/>
            <a:ext cx="7929618" cy="6000792"/>
          </a:xfrm>
        </p:spPr>
        <p:txBody>
          <a:bodyPr/>
          <a:lstStyle/>
          <a:p>
            <a:endParaRPr lang="el-GR" dirty="0"/>
          </a:p>
        </p:txBody>
      </p:sp>
      <p:pic>
        <p:nvPicPr>
          <p:cNvPr id="1026" name="Picture 2" descr="C:\Users\ΒΕΦΗ\Pictures\-1-638.jpg"/>
          <p:cNvPicPr>
            <a:picLocks noChangeAspect="1" noChangeArrowheads="1"/>
          </p:cNvPicPr>
          <p:nvPr/>
        </p:nvPicPr>
        <p:blipFill>
          <a:blip r:embed="rId2" cstate="print"/>
          <a:srcRect/>
          <a:stretch>
            <a:fillRect/>
          </a:stretch>
        </p:blipFill>
        <p:spPr bwMode="auto">
          <a:xfrm>
            <a:off x="1533525" y="1147763"/>
            <a:ext cx="6076950" cy="456247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descr="C:\Users\ΒΕΦΗ\Desktop\-2-1024.jpg"/>
          <p:cNvPicPr>
            <a:picLocks noGrp="1" noChangeAspect="1" noChangeArrowheads="1"/>
          </p:cNvPicPr>
          <p:nvPr>
            <p:ph idx="1"/>
          </p:nvPr>
        </p:nvPicPr>
        <p:blipFill>
          <a:blip r:embed="rId2" cstate="print"/>
          <a:srcRect/>
          <a:stretch>
            <a:fillRect/>
          </a:stretch>
        </p:blipFill>
        <p:spPr bwMode="auto">
          <a:xfrm>
            <a:off x="1630892" y="1554163"/>
            <a:ext cx="6034616" cy="452596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9218" name="Picture 2" descr="C:\Users\ΒΕΦΗ\Desktop\-5-1024.jpg"/>
          <p:cNvPicPr>
            <a:picLocks noGrp="1" noChangeAspect="1" noChangeArrowheads="1"/>
          </p:cNvPicPr>
          <p:nvPr>
            <p:ph idx="1"/>
          </p:nvPr>
        </p:nvPicPr>
        <p:blipFill>
          <a:blip r:embed="rId2" cstate="print"/>
          <a:srcRect/>
          <a:stretch>
            <a:fillRect/>
          </a:stretch>
        </p:blipFill>
        <p:spPr bwMode="auto">
          <a:xfrm>
            <a:off x="1630892" y="1554163"/>
            <a:ext cx="6034616" cy="452596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idx="1"/>
          </p:nvPr>
        </p:nvSpPr>
        <p:spPr>
          <a:xfrm>
            <a:off x="304800" y="428625"/>
            <a:ext cx="8686800" cy="6000750"/>
          </a:xfrm>
        </p:spPr>
        <p:txBody>
          <a:bodyPr>
            <a:normAutofit fontScale="85000" lnSpcReduction="20000"/>
          </a:bodyPr>
          <a:lstStyle/>
          <a:p>
            <a:r>
              <a:rPr lang="el-GR" dirty="0" smtClean="0"/>
              <a:t>Χρειάστηκαν οχτώ χρόνια στον </a:t>
            </a:r>
            <a:r>
              <a:rPr lang="el-GR" dirty="0" err="1" smtClean="0"/>
              <a:t>Ίφιτο</a:t>
            </a:r>
            <a:r>
              <a:rPr lang="el-GR" dirty="0" smtClean="0"/>
              <a:t> για να ετοιμάσει τους αγώνες ως </a:t>
            </a:r>
            <a:r>
              <a:rPr lang="el-GR" b="1" i="1" u="sng" dirty="0" smtClean="0">
                <a:solidFill>
                  <a:srgbClr val="FF0000"/>
                </a:solidFill>
              </a:rPr>
              <a:t>το 776 </a:t>
            </a:r>
            <a:r>
              <a:rPr lang="el-GR" b="1" i="1" u="sng" dirty="0" err="1" smtClean="0">
                <a:solidFill>
                  <a:srgbClr val="FF0000"/>
                </a:solidFill>
              </a:rPr>
              <a:t>π.Χ.</a:t>
            </a:r>
            <a:r>
              <a:rPr lang="el-GR" b="1" i="1" u="sng" dirty="0" smtClean="0">
                <a:solidFill>
                  <a:srgbClr val="FF0000"/>
                </a:solidFill>
              </a:rPr>
              <a:t> όπου και πραγματοποιήθηκαν οι πρώτοι επίσημοι Ολυμπιακοί Αγώνες και οι οποίοι ήταν αφιερωμένοι στον Δία, του οποίου το τεράστιο άγαλμα στεκόταν στην Ολυμπία.</a:t>
            </a:r>
            <a:br>
              <a:rPr lang="el-GR" b="1" i="1" u="sng" dirty="0" smtClean="0">
                <a:solidFill>
                  <a:srgbClr val="FF0000"/>
                </a:solidFill>
              </a:rPr>
            </a:br>
            <a:r>
              <a:rPr lang="el-GR" b="1" i="1" u="sng" dirty="0" smtClean="0">
                <a:solidFill>
                  <a:srgbClr val="FF0000"/>
                </a:solidFill>
              </a:rPr>
              <a:t>Πραγματοποιήθηκε το πρώτο αγώνισμα ταχύτητας σε απόσταση 192,27 μέτρων. Αλλά, γιατί αυτή η παράξενη απόσταση που την ονόμαζαν «στάδιο», και που σήμερα σημαίνει τον ίδιο τον αγωνιστικό χώρο</a:t>
            </a:r>
            <a:r>
              <a:rPr lang="el-GR" dirty="0" smtClean="0"/>
              <a:t>; Δεν την είχαν διαλέξει στην τύχη: Αντιπροσώπευε 600 φορές το μήκος του ποδιού του Ηρακλή. Οχτώ αιώνες νωρίτερα, σύμφωνα με το θρύλο, ο Ηρακλής είχε φτάσει στην Ολυμπία, και αφού εξόντωσε τον τύραννο Αυγεία και καθάρισε τους περίφημους </a:t>
            </a:r>
            <a:r>
              <a:rPr lang="el-GR" dirty="0" err="1" smtClean="0"/>
              <a:t>σταύλους</a:t>
            </a:r>
            <a:r>
              <a:rPr lang="el-GR" dirty="0" smtClean="0"/>
              <a:t> του, οργάνωσε έναν αγώνα δρόμου για να ευχαριστήσει τους Θεούς.</a:t>
            </a:r>
            <a:br>
              <a:rPr lang="el-GR" dirty="0" smtClean="0"/>
            </a:b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1266" name="Picture 2" descr="C:\Users\ΒΕΦΗ\Desktop\-7-1024.jpg"/>
          <p:cNvPicPr>
            <a:picLocks noGrp="1" noChangeAspect="1" noChangeArrowheads="1"/>
          </p:cNvPicPr>
          <p:nvPr>
            <p:ph idx="1"/>
          </p:nvPr>
        </p:nvPicPr>
        <p:blipFill>
          <a:blip r:embed="rId2" cstate="print"/>
          <a:srcRect/>
          <a:stretch>
            <a:fillRect/>
          </a:stretch>
        </p:blipFill>
        <p:spPr bwMode="auto">
          <a:xfrm>
            <a:off x="1630892" y="1554163"/>
            <a:ext cx="6034616" cy="452596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4338" name="Picture 2" descr="C:\Users\ΒΕΦΗ\Desktop\-10-1024.jpg"/>
          <p:cNvPicPr>
            <a:picLocks noGrp="1" noChangeAspect="1" noChangeArrowheads="1"/>
          </p:cNvPicPr>
          <p:nvPr>
            <p:ph idx="1"/>
          </p:nvPr>
        </p:nvPicPr>
        <p:blipFill>
          <a:blip r:embed="rId2" cstate="print"/>
          <a:srcRect/>
          <a:stretch>
            <a:fillRect/>
          </a:stretch>
        </p:blipFill>
        <p:spPr bwMode="auto">
          <a:xfrm>
            <a:off x="1630892" y="1554163"/>
            <a:ext cx="6034616" cy="452596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5362" name="Picture 2" descr="C:\Users\ΒΕΦΗ\Desktop\-11-1024.jpg"/>
          <p:cNvPicPr>
            <a:picLocks noGrp="1" noChangeAspect="1" noChangeArrowheads="1"/>
          </p:cNvPicPr>
          <p:nvPr>
            <p:ph idx="1"/>
          </p:nvPr>
        </p:nvPicPr>
        <p:blipFill>
          <a:blip r:embed="rId2" cstate="print"/>
          <a:srcRect/>
          <a:stretch>
            <a:fillRect/>
          </a:stretch>
        </p:blipFill>
        <p:spPr bwMode="auto">
          <a:xfrm>
            <a:off x="1630892" y="1554163"/>
            <a:ext cx="6034616" cy="452596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8674" name="Picture 2" descr="C:\Users\ΒΕΦΗ\Desktop\-30-1024.jpg"/>
          <p:cNvPicPr>
            <a:picLocks noGrp="1" noChangeAspect="1" noChangeArrowheads="1"/>
          </p:cNvPicPr>
          <p:nvPr>
            <p:ph idx="1"/>
          </p:nvPr>
        </p:nvPicPr>
        <p:blipFill>
          <a:blip r:embed="rId2" cstate="print"/>
          <a:srcRect/>
          <a:stretch>
            <a:fillRect/>
          </a:stretch>
        </p:blipFill>
        <p:spPr bwMode="auto">
          <a:xfrm>
            <a:off x="1630892" y="1554163"/>
            <a:ext cx="6034616" cy="452596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9698" name="Picture 2" descr="C:\Users\ΒΕΦΗ\Desktop\-31-1024.jpg"/>
          <p:cNvPicPr>
            <a:picLocks noGrp="1" noChangeAspect="1" noChangeArrowheads="1"/>
          </p:cNvPicPr>
          <p:nvPr>
            <p:ph idx="1"/>
          </p:nvPr>
        </p:nvPicPr>
        <p:blipFill>
          <a:blip r:embed="rId2" cstate="print"/>
          <a:srcRect/>
          <a:stretch>
            <a:fillRect/>
          </a:stretch>
        </p:blipFill>
        <p:spPr bwMode="auto">
          <a:xfrm>
            <a:off x="1630892" y="1554163"/>
            <a:ext cx="6034616" cy="452596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22" name="Picture 2" descr="C:\Users\ΒΕΦΗ\Desktop\-32-1024.jpg"/>
          <p:cNvPicPr>
            <a:picLocks noGrp="1" noChangeAspect="1" noChangeArrowheads="1"/>
          </p:cNvPicPr>
          <p:nvPr>
            <p:ph idx="1"/>
          </p:nvPr>
        </p:nvPicPr>
        <p:blipFill>
          <a:blip r:embed="rId2" cstate="print"/>
          <a:srcRect/>
          <a:stretch>
            <a:fillRect/>
          </a:stretch>
        </p:blipFill>
        <p:spPr bwMode="auto">
          <a:xfrm>
            <a:off x="1630892" y="1554163"/>
            <a:ext cx="6034616" cy="452596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ΣΥΜΜΕΤΕΧΩ</a:t>
            </a:r>
          </a:p>
          <a:p>
            <a:r>
              <a:rPr lang="el-GR" dirty="0" smtClean="0"/>
              <a:t>ΔΕΝ ΑΠΟΓΟΗΤΕΥΟΜΑΙ</a:t>
            </a:r>
          </a:p>
          <a:p>
            <a:r>
              <a:rPr lang="el-GR" dirty="0" smtClean="0"/>
              <a:t>ΠΡΟΣΠΑΘΩ ΜΕ ΟΛΗ ΜΟΥ ΤΗΝ ΔΥΝΑΜΗ</a:t>
            </a:r>
          </a:p>
          <a:p>
            <a:r>
              <a:rPr lang="el-GR" dirty="0" smtClean="0"/>
              <a:t>ΑΝΑΓΝΩΡΙΖΩ ΤΗΝ ΗΤΤΑ ΜΟΥ</a:t>
            </a:r>
          </a:p>
          <a:p>
            <a:r>
              <a:rPr lang="el-GR" dirty="0" smtClean="0"/>
              <a:t>ΔΕΙΧΝΩ ΤΑΠΕΙΝΟΤΗΤΑ ΣΤΗΝ ΝΙΚΗ ΜΟΥ</a:t>
            </a:r>
          </a:p>
          <a:p>
            <a:r>
              <a:rPr lang="el-GR" dirty="0" smtClean="0"/>
              <a:t>ΕΙΜΑΙ ΠΡΩΤΑΘΛΗΤΗΣ</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70000" lnSpcReduction="20000"/>
          </a:bodyPr>
          <a:lstStyle/>
          <a:p>
            <a:r>
              <a:rPr lang="el-GR" b="1" i="1" u="sng" dirty="0" smtClean="0">
                <a:solidFill>
                  <a:srgbClr val="FF0000"/>
                </a:solidFill>
              </a:rPr>
              <a:t>Ο Ηρακλής μέτρησε σε ευθεία γραμμή 300 αχνάρια με το πόδι του και σημείωσε έτσι μία απόσταση -το στάδιο- </a:t>
            </a:r>
            <a:r>
              <a:rPr lang="el-GR" dirty="0" smtClean="0"/>
              <a:t>στην οποία συναγωνίστηκαν τα αδέλφια του, ο </a:t>
            </a:r>
            <a:r>
              <a:rPr lang="el-GR" dirty="0" err="1" smtClean="0"/>
              <a:t>Επίδημος</a:t>
            </a:r>
            <a:r>
              <a:rPr lang="el-GR" dirty="0" smtClean="0"/>
              <a:t>, ο </a:t>
            </a:r>
            <a:r>
              <a:rPr lang="el-GR" dirty="0" err="1" smtClean="0"/>
              <a:t>Ίδας</a:t>
            </a:r>
            <a:r>
              <a:rPr lang="el-GR" dirty="0" smtClean="0"/>
              <a:t>, ο </a:t>
            </a:r>
            <a:r>
              <a:rPr lang="el-GR" dirty="0" err="1" smtClean="0"/>
              <a:t>Αϊονος</a:t>
            </a:r>
            <a:r>
              <a:rPr lang="el-GR" dirty="0" smtClean="0"/>
              <a:t> και ο Λάσος. Από αυτό βγαίνει το συμπέρασμα ότι ο Ηρακλής είχε μεγάλα πόδια. Σήμερα θα φορούσε 50 νούμερο παπούτσι.</a:t>
            </a:r>
            <a:br>
              <a:rPr lang="el-GR" dirty="0" smtClean="0"/>
            </a:br>
            <a:r>
              <a:rPr lang="el-GR" dirty="0" smtClean="0"/>
              <a:t>Έτσι την επόμενη μέρα, μετά την πανσέληνο του θερινού ηλιοστασίου (μία μέρα του σημερινού Ιουλίου), </a:t>
            </a:r>
            <a:r>
              <a:rPr lang="el-GR" b="1" i="1" u="sng" dirty="0" smtClean="0">
                <a:solidFill>
                  <a:srgbClr val="FF0000"/>
                </a:solidFill>
              </a:rPr>
              <a:t>εκείνη την χρονιά του 776 </a:t>
            </a:r>
            <a:r>
              <a:rPr lang="el-GR" b="1" i="1" u="sng" dirty="0" err="1" smtClean="0">
                <a:solidFill>
                  <a:srgbClr val="FF0000"/>
                </a:solidFill>
              </a:rPr>
              <a:t>π.Χ.</a:t>
            </a:r>
            <a:r>
              <a:rPr lang="el-GR" b="1" i="1" u="sng" dirty="0" smtClean="0">
                <a:solidFill>
                  <a:srgbClr val="FF0000"/>
                </a:solidFill>
              </a:rPr>
              <a:t>, ένας μικρός βοσκός από την </a:t>
            </a:r>
            <a:r>
              <a:rPr lang="el-GR" b="1" i="1" u="sng" dirty="0" err="1" smtClean="0">
                <a:solidFill>
                  <a:srgbClr val="FF0000"/>
                </a:solidFill>
              </a:rPr>
              <a:t>Ήλιδα</a:t>
            </a:r>
            <a:r>
              <a:rPr lang="el-GR" b="1" i="1" u="sng" dirty="0" smtClean="0">
                <a:solidFill>
                  <a:srgbClr val="FF0000"/>
                </a:solidFill>
              </a:rPr>
              <a:t>, ο </a:t>
            </a:r>
            <a:r>
              <a:rPr lang="el-GR" b="1" i="1" u="sng" dirty="0" err="1" smtClean="0">
                <a:solidFill>
                  <a:srgbClr val="FF0000"/>
                </a:solidFill>
              </a:rPr>
              <a:t>Κόροιβος</a:t>
            </a:r>
            <a:r>
              <a:rPr lang="el-GR" b="1" i="1" u="sng" dirty="0" smtClean="0">
                <a:solidFill>
                  <a:srgbClr val="FF0000"/>
                </a:solidFill>
              </a:rPr>
              <a:t>, νίκησε τους αντιπάλους του και έγινε ο πρώτος Ολυμπιονίκης της ιστορίας.</a:t>
            </a:r>
            <a:r>
              <a:rPr lang="el-GR" dirty="0" smtClean="0"/>
              <a:t/>
            </a:r>
            <a:br>
              <a:rPr lang="el-GR" dirty="0" smtClean="0"/>
            </a:br>
            <a:r>
              <a:rPr lang="el-GR" dirty="0" smtClean="0"/>
              <a:t>Η επιτυχία των αγώνων μεγάλωσε γρήγορα. Σε λίγο πήραν μέρος όλα τα Ελληνικά κράτη. Ο αριθμός των αγωνισμάτων αυξήθηκε (δρόμος 2 έως και 24 σταδίων, άλματα, ακοντισμός, </a:t>
            </a:r>
            <a:r>
              <a:rPr lang="el-GR" dirty="0" err="1" smtClean="0"/>
              <a:t>παλή</a:t>
            </a:r>
            <a:r>
              <a:rPr lang="el-GR" dirty="0" smtClean="0"/>
              <a:t> </a:t>
            </a:r>
            <a:r>
              <a:rPr lang="el-GR" dirty="0" err="1" smtClean="0"/>
              <a:t>κ.λ.π</a:t>
            </a:r>
            <a:r>
              <a:rPr lang="el-GR" dirty="0" smtClean="0"/>
              <a:t>.).</a:t>
            </a:r>
            <a:br>
              <a:rPr lang="el-GR" dirty="0" smtClean="0"/>
            </a:b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fontScale="70000" lnSpcReduction="20000"/>
          </a:bodyPr>
          <a:lstStyle/>
          <a:p>
            <a:r>
              <a:rPr lang="el-GR" b="1" i="1" u="sng" dirty="0" smtClean="0">
                <a:solidFill>
                  <a:srgbClr val="FF0000"/>
                </a:solidFill>
              </a:rPr>
              <a:t>Οι αθλητές στην αρχαιότητα αγωνίζονταν μόνο για την δόξα αφού μοναδικό έπαθλο ήταν ο κότινος, ένα στεφάνι αγριελιάς από το ιερό δέντρο της Ολυμπίας. Το έπαθλο αυτό θεσπίστηκε κατόπιν εντολής του Μαντείου των Δελφών</a:t>
            </a:r>
            <a:r>
              <a:rPr lang="el-GR" dirty="0" smtClean="0"/>
              <a:t>.</a:t>
            </a:r>
            <a:br>
              <a:rPr lang="el-GR" dirty="0" smtClean="0"/>
            </a:br>
            <a:r>
              <a:rPr lang="el-GR" dirty="0" smtClean="0"/>
              <a:t>Ανυπολόγιστη όμως ήταν η ηθική σημασία της νίκης. Ο Ολυμπιονίκης όταν επέστρεφε στην πόλη απολάμβανε μεγάλες τιμές. Κατεδαφιζόταν ένα μέρος των τειχών της πόλης, εφόσον η πόλη που γέννησε τον Ολυμπιονίκη δεν είχε ανάγκη από τείχη, και από την νέα είσοδο έμπαινε ο νικητής. Σε άλλες πόλεις αναγράφονταν τα ονόματά τους σε στήλες, οι γλύπτες φιλοτεχνούσαν ανδριάντες τους και ακόμα λατρεύονταν σαν ήρωες μετά τον θάνατό τους. Ο Ολυμπιονίκης γίνονταν εξαιρετική προσωπικότητα και η πόλη του </a:t>
            </a:r>
            <a:r>
              <a:rPr lang="el-GR" dirty="0" err="1" smtClean="0"/>
              <a:t>έμπενε</a:t>
            </a:r>
            <a:r>
              <a:rPr lang="el-GR" dirty="0" smtClean="0"/>
              <a:t> αμέσως κάτω από την προστασία των Θεών. Τον θεωρούσαν ημίθεο. Του έστηναν άγαλμα και τον απάλλασσαν από τους φόρους για όλη του τη ζωή. Ωστόσο η σημαντικότερη τιμή για έναν Ολυμπιονίκη ήταν το δικαίωμα να τοποθετήσει το άγαλμά του στην ιερή </a:t>
            </a:r>
            <a:r>
              <a:rPr lang="el-GR" dirty="0" err="1" smtClean="0"/>
              <a:t>Άλτ</a:t>
            </a:r>
            <a:endParaRPr lang="el-GR" dirty="0"/>
          </a:p>
        </p:txBody>
      </p:sp>
      <p:pic>
        <p:nvPicPr>
          <p:cNvPr id="3074" name="Picture 2" descr="C:\Users\ΒΕΦΗ\Desktop\03-Kotinos.jpg"/>
          <p:cNvPicPr>
            <a:picLocks noChangeAspect="1" noChangeArrowheads="1"/>
          </p:cNvPicPr>
          <p:nvPr/>
        </p:nvPicPr>
        <p:blipFill>
          <a:blip r:embed="rId2" cstate="print"/>
          <a:srcRect/>
          <a:stretch>
            <a:fillRect/>
          </a:stretch>
        </p:blipFill>
        <p:spPr bwMode="auto">
          <a:xfrm>
            <a:off x="2214546" y="73170"/>
            <a:ext cx="5143536" cy="146339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ΑΝΑΒΙΩΣΗ ΤΩΝ ΟΛΥΜΠΙΑΚΩΝ ΑΓΩΝΩΝ</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Είναι γνωστό ότι κατά τον 17ο αιώνα γινόταν κάποια γιορτή η οποίο έφερε το όνομα «Ολυμπιακοί αγώνες» στην Αγγλία. Παρόμοιες εκδηλώσεις ακολούθησαν στους επόμενους αιώνες στην Γαλλία και Ελλάδα οι οποίες όμως ήταν μικρής έκτασης και σίγουρα όχι διεθνείς.</a:t>
            </a:r>
            <a:br>
              <a:rPr lang="el-GR" dirty="0" smtClean="0"/>
            </a:br>
            <a:r>
              <a:rPr lang="el-GR" b="1" i="1" u="sng" dirty="0" smtClean="0">
                <a:solidFill>
                  <a:srgbClr val="FF0000"/>
                </a:solidFill>
              </a:rPr>
              <a:t>Δεκατρείς αιώνες μετά την ολοκληρωτική καταστροφή της Ολυμπίας, ανάμεσα στο 1875 και στο 1881, μια ομάδα Γερμανών αρχαιολόγων, κάτω από τη διεύθυνση του ιστορικού </a:t>
            </a:r>
            <a:r>
              <a:rPr lang="el-GR" b="1" i="1" u="sng" dirty="0" err="1" smtClean="0">
                <a:solidFill>
                  <a:srgbClr val="FF0000"/>
                </a:solidFill>
              </a:rPr>
              <a:t>Έρνστ</a:t>
            </a:r>
            <a:r>
              <a:rPr lang="el-GR" b="1" i="1" u="sng" dirty="0" smtClean="0">
                <a:solidFill>
                  <a:srgbClr val="FF0000"/>
                </a:solidFill>
              </a:rPr>
              <a:t> </a:t>
            </a:r>
            <a:r>
              <a:rPr lang="el-GR" b="1" i="1" u="sng" dirty="0" err="1" smtClean="0">
                <a:solidFill>
                  <a:srgbClr val="FF0000"/>
                </a:solidFill>
              </a:rPr>
              <a:t>Κούρτιους</a:t>
            </a:r>
            <a:r>
              <a:rPr lang="el-GR" b="1" i="1" u="sng" dirty="0" smtClean="0">
                <a:solidFill>
                  <a:srgbClr val="FF0000"/>
                </a:solidFill>
              </a:rPr>
              <a:t>, έβγαζε στο φως τα ερείπια της Ολυμπίας, ξεθάβοντας 130 αγάλματα και πολυάριθμα ίχνη της μεγάλης εποχής</a:t>
            </a:r>
            <a:r>
              <a:rPr lang="el-GR" dirty="0" smtClean="0"/>
              <a:t>. Αυτή η ανακάλυψη προκάλεσε στην Ευρώπη μία αναζωογόνηση του ενδιαφέροντος για τους Ολυμπιακούς Αγώνες.</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142852"/>
            <a:ext cx="8686800" cy="1571636"/>
          </a:xfrm>
        </p:spPr>
        <p:txBody>
          <a:bodyPr/>
          <a:lstStyle/>
          <a:p>
            <a:r>
              <a:rPr lang="el-GR" dirty="0" smtClean="0"/>
              <a:t>                                     </a:t>
            </a:r>
            <a:r>
              <a:rPr lang="el-GR" sz="2000" b="1" dirty="0" err="1" smtClean="0"/>
              <a:t>βαρΩνοΣ</a:t>
            </a:r>
            <a:r>
              <a:rPr lang="el-GR" sz="2000" b="1" dirty="0" smtClean="0"/>
              <a:t> </a:t>
            </a:r>
            <a:r>
              <a:rPr lang="el-GR" sz="2000" b="1" dirty="0" err="1" smtClean="0"/>
              <a:t>ΠΙΕρ</a:t>
            </a:r>
            <a:r>
              <a:rPr lang="el-GR" sz="2000" b="1" dirty="0" smtClean="0"/>
              <a:t> ντε </a:t>
            </a:r>
            <a:r>
              <a:rPr lang="el-GR" sz="2000" b="1" dirty="0" err="1" smtClean="0"/>
              <a:t>ΚουμπερτΕν</a:t>
            </a:r>
            <a:endParaRPr lang="el-GR" sz="2000" b="1" dirty="0"/>
          </a:p>
        </p:txBody>
      </p:sp>
      <p:sp>
        <p:nvSpPr>
          <p:cNvPr id="3" name="2 - Θέση περιεχομένου"/>
          <p:cNvSpPr>
            <a:spLocks noGrp="1"/>
          </p:cNvSpPr>
          <p:nvPr>
            <p:ph idx="1"/>
          </p:nvPr>
        </p:nvSpPr>
        <p:spPr>
          <a:xfrm>
            <a:off x="304800" y="2000240"/>
            <a:ext cx="8686800" cy="4643470"/>
          </a:xfrm>
        </p:spPr>
        <p:txBody>
          <a:bodyPr>
            <a:normAutofit fontScale="62500" lnSpcReduction="20000"/>
          </a:bodyPr>
          <a:lstStyle/>
          <a:p>
            <a:r>
              <a:rPr lang="el-GR" dirty="0" smtClean="0"/>
              <a:t>Το ίδιο διάστημα, ο </a:t>
            </a:r>
            <a:r>
              <a:rPr lang="el-GR" dirty="0" err="1" smtClean="0"/>
              <a:t>βαρώνος</a:t>
            </a:r>
            <a:r>
              <a:rPr lang="el-GR" dirty="0" smtClean="0"/>
              <a:t> Πιέρ ντε Κουμπερτέν προσπαθούσε να δικαιολογήσει την ήττα των Γάλλων στον Γαλλοπρωσικό πόλεμο (1870-1871). Πίστευε ότι ο λόγος της ήττας ήταν επειδή οι Γάλλοι δεν είχαν αρκετή φυσική διαπαιδαγώγηση και ήθελε να την βελτιώσει</a:t>
            </a:r>
            <a:r>
              <a:rPr lang="el-GR" b="1" i="1" u="sng" dirty="0" smtClean="0">
                <a:solidFill>
                  <a:srgbClr val="FF0000"/>
                </a:solidFill>
              </a:rPr>
              <a:t>. Ο Κουμπερτέν ήθελε επίσης να ενώσει της εθνότητες και να φέρει μαζί την νεολαία με τον αθλητισμό παρά να γίνονται πόλεμοι.</a:t>
            </a:r>
            <a:r>
              <a:rPr lang="el-GR" dirty="0" smtClean="0"/>
              <a:t> </a:t>
            </a:r>
            <a:r>
              <a:rPr lang="el-GR" b="1" i="1" u="sng" dirty="0" smtClean="0">
                <a:solidFill>
                  <a:srgbClr val="FF0000"/>
                </a:solidFill>
              </a:rPr>
              <a:t>Πίστευε ότι η αναβίωση των Ολυμπιακών Αγώνων θα πετύχαινε και τους δύο πιο πάνω σκοπούς </a:t>
            </a:r>
            <a:r>
              <a:rPr lang="el-GR" b="1" i="1" u="sng" dirty="0" err="1" smtClean="0">
                <a:solidFill>
                  <a:srgbClr val="FF0000"/>
                </a:solidFill>
              </a:rPr>
              <a:t>του.Ο</a:t>
            </a:r>
            <a:r>
              <a:rPr lang="el-GR" b="1" i="1" u="sng" dirty="0" smtClean="0">
                <a:solidFill>
                  <a:srgbClr val="FF0000"/>
                </a:solidFill>
              </a:rPr>
              <a:t> Κουμπερτέν το 1892 ανακοινώνει την ιδέα και προσπαθεί να βρει υποστηρικτές. Σε ένα συνέδριο στο πανεπιστήμιο της </a:t>
            </a:r>
            <a:r>
              <a:rPr lang="el-GR" b="1" i="1" u="sng" dirty="0" err="1" smtClean="0">
                <a:solidFill>
                  <a:srgbClr val="FF0000"/>
                </a:solidFill>
              </a:rPr>
              <a:t>Σορβόνης</a:t>
            </a:r>
            <a:r>
              <a:rPr lang="el-GR" b="1" i="1" u="sng" dirty="0" smtClean="0">
                <a:solidFill>
                  <a:srgbClr val="FF0000"/>
                </a:solidFill>
              </a:rPr>
              <a:t> στο Παρίσι που έγινε από τις 16 μέχρι τις 23 Ιουνίου, το 1894 παρουσίασε τις </a:t>
            </a:r>
            <a:r>
              <a:rPr lang="el-GR" b="1" i="1" u="sng" dirty="0" err="1" smtClean="0">
                <a:solidFill>
                  <a:srgbClr val="FF0000"/>
                </a:solidFill>
              </a:rPr>
              <a:t>ιδεές</a:t>
            </a:r>
            <a:r>
              <a:rPr lang="el-GR" b="1" i="1" u="sng" dirty="0" smtClean="0">
                <a:solidFill>
                  <a:srgbClr val="FF0000"/>
                </a:solidFill>
              </a:rPr>
              <a:t> του σε ένα διεθνές ακροατήριο. Την τελευταία μέρα του συνεδρίου αποφασίστηκε να διεξαχθούν οι πρώτοι μοντέρνοι Ολυμπιακοί αγώνες το 1896 στην Αθήνα, την πόλη και την χώρα που τους γέννησε.</a:t>
            </a:r>
            <a:r>
              <a:rPr lang="el-GR" dirty="0" smtClean="0"/>
              <a:t> Έτσι γεννήθηκε η Διεθνής Ολυμπιακή Επιτροπή (ΔΟΕ) για να διοργανώσει τους Αγώνες με πρώτο πρόεδρο τον Έλληνα Δημήτριο Βικέλα.</a:t>
            </a:r>
            <a:br>
              <a:rPr lang="el-GR" dirty="0" smtClean="0"/>
            </a:br>
            <a:r>
              <a:rPr lang="el-GR" dirty="0" smtClean="0"/>
              <a:t/>
            </a:r>
            <a:br>
              <a:rPr lang="el-GR" dirty="0" smtClean="0"/>
            </a:br>
            <a:endParaRPr lang="el-GR" dirty="0"/>
          </a:p>
        </p:txBody>
      </p:sp>
      <p:pic>
        <p:nvPicPr>
          <p:cNvPr id="4098" name="Picture 2" descr="C:\Users\ΒΕΦΗ\Desktop\05-Coubertin.jpg"/>
          <p:cNvPicPr>
            <a:picLocks noChangeAspect="1" noChangeArrowheads="1"/>
          </p:cNvPicPr>
          <p:nvPr/>
        </p:nvPicPr>
        <p:blipFill>
          <a:blip r:embed="rId2" cstate="print"/>
          <a:srcRect/>
          <a:stretch>
            <a:fillRect/>
          </a:stretch>
        </p:blipFill>
        <p:spPr bwMode="auto">
          <a:xfrm>
            <a:off x="857224" y="285728"/>
            <a:ext cx="2786082" cy="12801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62500" lnSpcReduction="20000"/>
          </a:bodyPr>
          <a:lstStyle/>
          <a:p>
            <a:r>
              <a:rPr lang="el-GR" b="1" i="1" u="sng" dirty="0" smtClean="0">
                <a:solidFill>
                  <a:srgbClr val="FF0000"/>
                </a:solidFill>
              </a:rPr>
              <a:t>Στις 6-15 Απριλίου 1896 η τέλεση των πρώτων σύγχρονων Ολυμπιακών Αγώνων πραγματοποιήθηκε με μεγάλη λαμπρότητα στην Αθήνα, την γενέτειρα του Ολυμπιακού Πνεύματος και των Ολυμπιακών Ιδεωδών, στο Καλλιμάρμαρο Παναθηναϊκό Στάδιο. Η νίκη του Λούη, ενός νερουλά από το Μαρούσι, αποτέλεσε το μεγάλο γεγονός των πρώτων εκείνων Ολυμπιακών Αγώνων και το όνομα του Σπύρου Λούη πέρασε στην ιστορία. Οι πρώτοι Ολυμπιακοί Αγώνες είχαν πετύχει απόλυτα</a:t>
            </a:r>
            <a:r>
              <a:rPr lang="el-GR" dirty="0" smtClean="0"/>
              <a:t>.</a:t>
            </a:r>
            <a:br>
              <a:rPr lang="el-GR" dirty="0" smtClean="0"/>
            </a:br>
            <a:r>
              <a:rPr lang="el-GR" dirty="0" smtClean="0"/>
              <a:t>Έκτοτε ο θεσμός των αγώνων ταξιδεύει σε όλο τον κόσμο μεταφέροντας τις πανανθρώπινες και διαχρονικές αξίες του Ολυμπισμού σε όλους τους λαούς και τους πολιτισμούς. Αν και οι αθλητές που </a:t>
            </a:r>
            <a:r>
              <a:rPr lang="el-GR" dirty="0" err="1" smtClean="0"/>
              <a:t>πηραν</a:t>
            </a:r>
            <a:r>
              <a:rPr lang="el-GR" dirty="0" smtClean="0"/>
              <a:t> μέρος δεν ξεπερνούσαν τους 250, ήταν η μεγαλύτερη αθλητική διοργάνωση που έγινε ποτέ. Οι Έλληνες αξιωματούχοι και το κοινό ήταν ενθουσιασμένοι και ζήτησαν να έχουν το μονοπώλιο των αγώνων. Η ΔΟΕ όμως είχε διαφορετική γνώμη. Αποφασίστηκε ότι οι αγώνες θα άρχιζαν ξανά και θα διεξάγονταν κάθε τέσσερα χρόνια σε διαφορετική χώρα</a:t>
            </a: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402</TotalTime>
  <Words>2287</Words>
  <Application>Microsoft Office PowerPoint</Application>
  <PresentationFormat>Προβολή στην οθόνη (4:3)</PresentationFormat>
  <Paragraphs>56</Paragraphs>
  <Slides>46</Slides>
  <Notes>0</Notes>
  <HiddenSlides>0</HiddenSlides>
  <MMClips>6</MMClips>
  <ScaleCrop>false</ScaleCrop>
  <HeadingPairs>
    <vt:vector size="4" baseType="variant">
      <vt:variant>
        <vt:lpstr>Θέμα</vt:lpstr>
      </vt:variant>
      <vt:variant>
        <vt:i4>1</vt:i4>
      </vt:variant>
      <vt:variant>
        <vt:lpstr>Τίτλοι διαφανειών</vt:lpstr>
      </vt:variant>
      <vt:variant>
        <vt:i4>46</vt:i4>
      </vt:variant>
    </vt:vector>
  </HeadingPairs>
  <TitlesOfParts>
    <vt:vector size="47" baseType="lpstr">
      <vt:lpstr>Διαστημικό</vt:lpstr>
      <vt:lpstr>ΟΛΥΜΠΙΑΚΑ ΙΔΕΩΔΗ ΙΣΤΟΡΙΑ ΤΩΝ ΟΛΥΜΠΙΑΚΩΝ ΑΓΩΝΩΝ</vt:lpstr>
      <vt:lpstr>Διαφάνεια 2</vt:lpstr>
      <vt:lpstr>Διαφάνεια 3</vt:lpstr>
      <vt:lpstr>Διαφάνεια 4</vt:lpstr>
      <vt:lpstr>Διαφάνεια 5</vt:lpstr>
      <vt:lpstr>Διαφάνεια 6</vt:lpstr>
      <vt:lpstr>Η ΑΝΑΒΙΩΣΗ ΤΩΝ ΟΛΥΜΠΙΑΚΩΝ ΑΓΩΝΩΝ</vt:lpstr>
      <vt:lpstr>                                     βαρΩνοΣ ΠΙΕρ ντε ΚουμπερτΕν</vt:lpstr>
      <vt:lpstr>Διαφάνεια 9</vt:lpstr>
      <vt:lpstr>Διαφάνεια 10</vt:lpstr>
      <vt:lpstr>Η ΟλυμπιακΗ φλΟγα</vt:lpstr>
      <vt:lpstr>Διαφάνεια 12</vt:lpstr>
      <vt:lpstr>Αθηνα 2004</vt:lpstr>
      <vt:lpstr>Ο ΟλυμπιακΟΣ  ΟρκοΣ</vt:lpstr>
      <vt:lpstr>Διαφάνεια 15</vt:lpstr>
      <vt:lpstr>Διαφάνεια 16</vt:lpstr>
      <vt:lpstr>Διαφάνεια 17</vt:lpstr>
      <vt:lpstr>Ο ΟλυμπιακΟΣ ΥμνοΣ</vt:lpstr>
      <vt:lpstr>Διαφάνεια 19</vt:lpstr>
      <vt:lpstr>Η ΟλυμπιακΗ ΣημαΙα</vt:lpstr>
      <vt:lpstr>Διαφάνεια 21</vt:lpstr>
      <vt:lpstr>Το ΟλυμπιακΟ σΥνθημα</vt:lpstr>
      <vt:lpstr>Η ΟλυμπιακΗ ιδεολογια</vt:lpstr>
      <vt:lpstr>Η δυναμη τησ θελησησ</vt:lpstr>
      <vt:lpstr>Διαφάνεια 25</vt:lpstr>
      <vt:lpstr>H ιστορια των Παραολυμπιακων Αγωνων</vt:lpstr>
      <vt:lpstr>Διαφάνεια 27</vt:lpstr>
      <vt:lpstr>Διαφάνεια 28</vt:lpstr>
      <vt:lpstr>Διαφάνεια 29</vt:lpstr>
      <vt:lpstr>Διαφάνεια 30</vt:lpstr>
      <vt:lpstr>               οηε</vt:lpstr>
      <vt:lpstr>Τι επιδιωκει η Ολυμπιακη Εκεχειρια να πετυχει στη συγχρονη εποχη; </vt:lpstr>
      <vt:lpstr>Ποιο ειναι το συμβολο της Ολυμπιακησ Εκεχειριασ;</vt:lpstr>
      <vt:lpstr>Γιατι τα Ολυμπιακα ιδεωδη ειναι και ιδεωδη των Ηνωμενων Εθνων; </vt:lpstr>
      <vt:lpstr>Η ΟλυμπιακΗ ιδεολογια</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ΒΕΦΗ</dc:creator>
  <cp:lastModifiedBy>Δημήτρης</cp:lastModifiedBy>
  <cp:revision>43</cp:revision>
  <dcterms:created xsi:type="dcterms:W3CDTF">2015-09-27T15:37:17Z</dcterms:created>
  <dcterms:modified xsi:type="dcterms:W3CDTF">2015-10-05T19:23:32Z</dcterms:modified>
</cp:coreProperties>
</file>