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90" r:id="rId20"/>
    <p:sldId id="289" r:id="rId21"/>
    <p:sldId id="291" r:id="rId22"/>
    <p:sldId id="292" r:id="rId23"/>
    <p:sldId id="293" r:id="rId24"/>
    <p:sldId id="294" r:id="rId25"/>
    <p:sldId id="295" r:id="rId26"/>
    <p:sldId id="296" r:id="rId27"/>
    <p:sldId id="297" r:id="rId28"/>
    <p:sldId id="276" r:id="rId29"/>
    <p:sldId id="278" r:id="rId30"/>
    <p:sldId id="279" r:id="rId31"/>
    <p:sldId id="280" r:id="rId32"/>
    <p:sldId id="281" r:id="rId33"/>
    <p:sldId id="282" r:id="rId34"/>
    <p:sldId id="283" r:id="rId35"/>
    <p:sldId id="284" r:id="rId36"/>
    <p:sldId id="285" r:id="rId37"/>
    <p:sldId id="286" r:id="rId38"/>
    <p:sldId id="287" r:id="rId39"/>
    <p:sldId id="288" r:id="rId40"/>
    <p:sldId id="301" r:id="rId41"/>
    <p:sldId id="298" r:id="rId42"/>
    <p:sldId id="300" r:id="rId43"/>
    <p:sldId id="302" r:id="rId44"/>
    <p:sldId id="303" r:id="rId45"/>
    <p:sldId id="304" r:id="rId46"/>
    <p:sldId id="306"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Θέση ημερομηνίας 27"/>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17" name="Θέση υποσέλιδου 16"/>
          <p:cNvSpPr>
            <a:spLocks noGrp="1"/>
          </p:cNvSpPr>
          <p:nvPr>
            <p:ph type="ftr" sz="quarter" idx="11"/>
          </p:nvPr>
        </p:nvSpPr>
        <p:spPr/>
        <p:txBody>
          <a:bodyPr/>
          <a:lstStyle>
            <a:extLst/>
          </a:lstStyle>
          <a:p>
            <a:endParaRPr lang="en-US"/>
          </a:p>
        </p:txBody>
      </p:sp>
      <p:sp>
        <p:nvSpPr>
          <p:cNvPr id="29" name="Θέση αριθμού διαφάνειας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Ορθογώνιο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Ορθογώνιο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Ορθογώνιο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Ορθογώνιο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Ορθογώνιο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Τίτλο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56" name="Ορθογώνιο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Ορθογώνιο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Ορθογώνιο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Ορθογώνιο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981200" cy="5851525"/>
          </a:xfrm>
        </p:spPr>
        <p:txBody>
          <a:bodyPr vert="eaVert" anchor="ct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Ελεύθερη σχεδίαση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Ελεύθερη σχεδίαση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Ελεύθερη σχεδίαση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Ελεύθερη σχεδίαση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Ελεύθερη σχεδίαση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Ελεύθερη σχεδίαση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Ελεύθερη σχεδίαση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Ελεύθερη σχεδίαση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Ελεύθερη σχεδίαση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Ελεύθερη σχεδίαση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Ελεύθερη σχεδίαση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Ελεύθερη σχεδίαση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Ελεύθερη σχεδίαση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Ελεύθερη σχεδίαση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Ελεύθερη σχεδίαση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Θέση κειμένου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Ορθογώνιο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Στυλ κύριου τίτλου</a:t>
            </a:r>
            <a:endParaRPr kumimoji="0" lang="en-US"/>
          </a:p>
        </p:txBody>
      </p:sp>
      <p:sp>
        <p:nvSpPr>
          <p:cNvPr id="8" name="Ορθογώνιο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Ορθογώνιο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Ορθογώνιο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Ορθογώνιο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Ορθογώνιο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12064"/>
            <a:ext cx="8229600" cy="91440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6" name="Θέση υποσέλιδου 5"/>
          <p:cNvSpPr>
            <a:spLocks noGrp="1"/>
          </p:cNvSpPr>
          <p:nvPr>
            <p:ph type="ftr" sz="quarter" idx="11"/>
          </p:nvPr>
        </p:nvSpPr>
        <p:spPr/>
        <p:txBody>
          <a:bodyPr/>
          <a:lstStyle>
            <a:extLst/>
          </a:lstStyle>
          <a:p>
            <a:endParaRPr lang="en-US"/>
          </a:p>
        </p:txBody>
      </p:sp>
      <p:sp>
        <p:nvSpPr>
          <p:cNvPr id="7" name="Θέση αριθμού διαφάνειας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Ορθογώνιο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504824" y="512064"/>
            <a:ext cx="7772400" cy="914400"/>
          </a:xfrm>
        </p:spPr>
        <p:txBody>
          <a:bodyPr anchor="t"/>
          <a:lstStyle>
            <a:lvl1pPr>
              <a:defRPr sz="4000"/>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8" name="Θέση υποσέλιδου 7"/>
          <p:cNvSpPr>
            <a:spLocks noGrp="1"/>
          </p:cNvSpPr>
          <p:nvPr>
            <p:ph type="ftr" sz="quarter" idx="11"/>
          </p:nvPr>
        </p:nvSpPr>
        <p:spPr/>
        <p:txBody>
          <a:bodyPr/>
          <a:lstStyle>
            <a:extLst/>
          </a:lstStyle>
          <a:p>
            <a:endParaRPr lang="en-US"/>
          </a:p>
        </p:txBody>
      </p:sp>
      <p:sp>
        <p:nvSpPr>
          <p:cNvPr id="9" name="Θέση αριθμού διαφάνειας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Ορθογώνιο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Ορθογώνιο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Ορθογώνιο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Ορθογώνιο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Ορθογώνιο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Ορθογώνιο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Ορθογώνιο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Ορθογώνιο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Ορθογώνιο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512064"/>
            <a:ext cx="7772400" cy="914400"/>
          </a:xfrm>
        </p:spPr>
        <p:txBody>
          <a:bodyPr/>
          <a:lstStyle>
            <a:lvl1pPr>
              <a:defRPr sz="4000" cap="none" baseline="0"/>
            </a:lvl1pPr>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4" name="Θέση υποσέλιδου 3"/>
          <p:cNvSpPr>
            <a:spLocks noGrp="1"/>
          </p:cNvSpPr>
          <p:nvPr>
            <p:ph type="ftr" sz="quarter" idx="11"/>
          </p:nvPr>
        </p:nvSpPr>
        <p:spPr/>
        <p:txBody>
          <a:bodyPr/>
          <a:lstStyle>
            <a:extLst/>
          </a:lstStyle>
          <a:p>
            <a:endParaRPr lang="en-US"/>
          </a:p>
        </p:txBody>
      </p:sp>
      <p:sp>
        <p:nvSpPr>
          <p:cNvPr id="5" name="Θέση αριθμού διαφάνειας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3" name="Θέση υποσέλιδου 2"/>
          <p:cNvSpPr>
            <a:spLocks noGrp="1"/>
          </p:cNvSpPr>
          <p:nvPr>
            <p:ph type="ftr" sz="quarter" idx="11"/>
          </p:nvPr>
        </p:nvSpPr>
        <p:spPr/>
        <p:txBody>
          <a:bodyPr/>
          <a:lstStyle>
            <a:extLst/>
          </a:lstStyle>
          <a:p>
            <a:endParaRPr lang="en-US"/>
          </a:p>
        </p:txBody>
      </p:sp>
      <p:sp>
        <p:nvSpPr>
          <p:cNvPr id="4" name="Θέση αριθμού διαφάνειας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1D8BD707-D9CF-40AE-B4C6-C98DA3205C09}" type="datetimeFigureOut">
              <a:rPr lang="en-US" smtClean="0"/>
              <a:pPr/>
              <a:t>5/12/2015</a:t>
            </a:fld>
            <a:endParaRPr lang="en-US"/>
          </a:p>
        </p:txBody>
      </p:sp>
      <p:sp>
        <p:nvSpPr>
          <p:cNvPr id="6" name="Θέση υποσέλιδου 5"/>
          <p:cNvSpPr>
            <a:spLocks noGrp="1"/>
          </p:cNvSpPr>
          <p:nvPr>
            <p:ph type="ftr" sz="quarter" idx="11"/>
          </p:nvPr>
        </p:nvSpPr>
        <p:spPr/>
        <p:txBody>
          <a:bodyPr/>
          <a:lstStyle>
            <a:extLst/>
          </a:lstStyle>
          <a:p>
            <a:endParaRPr lang="en-US"/>
          </a:p>
        </p:txBody>
      </p:sp>
      <p:sp>
        <p:nvSpPr>
          <p:cNvPr id="7" name="Θέση αριθμού διαφάνειας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Ευθεία γραμμή σύνδεσης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Ομάδα 9"/>
          <p:cNvGrpSpPr/>
          <p:nvPr/>
        </p:nvGrpSpPr>
        <p:grpSpPr>
          <a:xfrm rot="5400000">
            <a:off x="8514581" y="1219200"/>
            <a:ext cx="132763" cy="128466"/>
            <a:chOff x="6668087" y="1297746"/>
            <a:chExt cx="161840" cy="156602"/>
          </a:xfrm>
        </p:grpSpPr>
        <p:cxnSp>
          <p:nvCxnSpPr>
            <p:cNvPr id="15" name="Ευθεία γραμμή σύνδεσης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Ευθεία γραμμή σύνδεσης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Ευθεία γραμμή σύνδεσης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Τίτλο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grpSp>
        <p:nvGrpSpPr>
          <p:cNvPr id="14" name="Ομάδα 13"/>
          <p:cNvGrpSpPr/>
          <p:nvPr/>
        </p:nvGrpSpPr>
        <p:grpSpPr>
          <a:xfrm rot="5400000">
            <a:off x="8666981" y="1371600"/>
            <a:ext cx="132763" cy="128466"/>
            <a:chOff x="6668087" y="1297746"/>
            <a:chExt cx="161840" cy="156602"/>
          </a:xfrm>
        </p:grpSpPr>
        <p:cxnSp>
          <p:nvCxnSpPr>
            <p:cNvPr id="11" name="Ευθεία γραμμή σύνδεσης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Ευθεία γραμμή σύνδεσης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Ευθεία γραμμή σύνδεσης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Ομάδα 17"/>
          <p:cNvGrpSpPr/>
          <p:nvPr/>
        </p:nvGrpSpPr>
        <p:grpSpPr>
          <a:xfrm rot="5400000">
            <a:off x="8320088" y="1474763"/>
            <a:ext cx="132763" cy="128466"/>
            <a:chOff x="6668087" y="1297746"/>
            <a:chExt cx="161840" cy="156602"/>
          </a:xfrm>
        </p:grpSpPr>
        <p:cxnSp>
          <p:nvCxnSpPr>
            <p:cNvPr id="19" name="Ευθεία γραμμή σύνδεσης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Ευθεία γραμμή σύνδεσης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Ευθεία γραμμή σύνδεσης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Θέση ημερομηνίας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5/12/2015</a:t>
            </a:fld>
            <a:endParaRPr lang="en-US"/>
          </a:p>
        </p:txBody>
      </p:sp>
      <p:sp>
        <p:nvSpPr>
          <p:cNvPr id="6" name="Θέση υποσέλιδου 5"/>
          <p:cNvSpPr>
            <a:spLocks noGrp="1"/>
          </p:cNvSpPr>
          <p:nvPr>
            <p:ph type="ftr" sz="quarter" idx="11"/>
          </p:nvPr>
        </p:nvSpPr>
        <p:spPr>
          <a:xfrm>
            <a:off x="914400" y="55499"/>
            <a:ext cx="5562600" cy="365125"/>
          </a:xfrm>
        </p:spPr>
        <p:txBody>
          <a:bodyPr/>
          <a:lstStyle>
            <a:extLst/>
          </a:lstStyle>
          <a:p>
            <a:endParaRPr lang="en-US"/>
          </a:p>
        </p:txBody>
      </p:sp>
      <p:sp>
        <p:nvSpPr>
          <p:cNvPr id="7" name="Θέση αριθμού διαφάνειας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Ορθογώνιο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Ορθογώνιο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Ορθογώνιο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Ορθογώνιο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Ορθογώνιο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Ορθογώνιο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Ορθογώνιο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Ορθογώνιο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Ορθογώνιο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Θέση τίτλου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5/12/2015</a:t>
            </a:fld>
            <a:endParaRPr lang="en-US"/>
          </a:p>
        </p:txBody>
      </p:sp>
      <p:sp>
        <p:nvSpPr>
          <p:cNvPr id="3" name="Θέση υποσέλιδου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Θέση αριθμού διαφάνειας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41000" y="1371600"/>
            <a:ext cx="4303000" cy="2862322"/>
          </a:xfrm>
          <a:prstGeom prst="rect">
            <a:avLst/>
          </a:prstGeom>
        </p:spPr>
        <p:txBody>
          <a:bodyPr wrap="square">
            <a:spAutoFit/>
          </a:bodyPr>
          <a:lstStyle/>
          <a:p>
            <a:r>
              <a:rPr lang="el-GR" sz="2000" dirty="0"/>
              <a:t>Ο Γιούρι </a:t>
            </a:r>
            <a:r>
              <a:rPr lang="el-GR" sz="2000" dirty="0" err="1"/>
              <a:t>Αλεξέγιεβιτς</a:t>
            </a:r>
            <a:r>
              <a:rPr lang="el-GR" sz="2000" dirty="0"/>
              <a:t> Γκαγκάριν γεννήθηκε στις 9 Μαρτίου 1934 κοντά στο </a:t>
            </a:r>
            <a:r>
              <a:rPr lang="el-GR" sz="2000" dirty="0" err="1"/>
              <a:t>Κλούσινο</a:t>
            </a:r>
            <a:r>
              <a:rPr lang="el-GR" sz="2000" dirty="0"/>
              <a:t> δυτικά της Μόσχας. Οι γονείς του δούλευαν στην </a:t>
            </a:r>
            <a:r>
              <a:rPr lang="el-GR" sz="2000" dirty="0" err="1" smtClean="0"/>
              <a:t>κολλεκτίβα</a:t>
            </a:r>
            <a:r>
              <a:rPr lang="el-GR" sz="2000" dirty="0" smtClean="0"/>
              <a:t>*</a:t>
            </a:r>
          </a:p>
          <a:p>
            <a:r>
              <a:rPr lang="el-GR" sz="2000" dirty="0" smtClean="0"/>
              <a:t>της </a:t>
            </a:r>
            <a:r>
              <a:rPr lang="el-GR" sz="2000" dirty="0"/>
              <a:t>περιοχής. Ο ίδιος, αφού δούλεψε σε χυτήριο, παρακολούθησε την τεχνική σχολή του </a:t>
            </a:r>
            <a:r>
              <a:rPr lang="el-GR" sz="2000" dirty="0" err="1"/>
              <a:t>Σαράτωφ</a:t>
            </a:r>
            <a:r>
              <a:rPr lang="el-GR" sz="2000" dirty="0"/>
              <a:t>, όπου άρχισε και τις πρώτες του πτήσεις με ελαφρά αεροπλάνα. </a:t>
            </a:r>
          </a:p>
        </p:txBody>
      </p:sp>
      <p:sp>
        <p:nvSpPr>
          <p:cNvPr id="3" name="Ορθογώνιο 2"/>
          <p:cNvSpPr/>
          <p:nvPr/>
        </p:nvSpPr>
        <p:spPr>
          <a:xfrm>
            <a:off x="4802363" y="228600"/>
            <a:ext cx="4034694" cy="707886"/>
          </a:xfrm>
          <a:prstGeom prst="rect">
            <a:avLst/>
          </a:prstGeom>
        </p:spPr>
        <p:txBody>
          <a:bodyPr wrap="none">
            <a:spAutoFit/>
          </a:bodyPr>
          <a:lstStyle/>
          <a:p>
            <a:r>
              <a:rPr lang="el-GR" sz="4000" b="1" u="sng" dirty="0"/>
              <a:t>Γιούρι </a:t>
            </a:r>
            <a:r>
              <a:rPr lang="el-GR" sz="4000" b="1" u="sng" dirty="0" smtClean="0"/>
              <a:t> </a:t>
            </a:r>
            <a:r>
              <a:rPr lang="el-GR" sz="4000" b="1" u="sng" dirty="0"/>
              <a:t>Γκαγκάριν </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86" y="0"/>
            <a:ext cx="4849586" cy="6858000"/>
          </a:xfrm>
          <a:prstGeom prst="rect">
            <a:avLst/>
          </a:prstGeom>
        </p:spPr>
      </p:pic>
    </p:spTree>
    <p:extLst>
      <p:ext uri="{BB962C8B-B14F-4D97-AF65-F5344CB8AC3E}">
        <p14:creationId xmlns="" xmlns:p14="http://schemas.microsoft.com/office/powerpoint/2010/main" val="3414816870"/>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 y="304800"/>
            <a:ext cx="8382000" cy="3693319"/>
          </a:xfrm>
          <a:prstGeom prst="rect">
            <a:avLst/>
          </a:prstGeom>
        </p:spPr>
        <p:txBody>
          <a:bodyPr wrap="square">
            <a:spAutoFit/>
          </a:bodyPr>
          <a:lstStyle/>
          <a:p>
            <a:r>
              <a:rPr lang="el-GR" u="sng" dirty="0"/>
              <a:t>Ο Γιούρι Γκαγκάριν πέθανε στις 27 Μαρτίου 1968</a:t>
            </a:r>
            <a:r>
              <a:rPr lang="el-GR" dirty="0"/>
              <a:t>, λίγες μέρες πριν την έβδομη επέτειο της ιστορικής του πτήσης. </a:t>
            </a:r>
            <a:r>
              <a:rPr lang="el-GR" u="sng" dirty="0"/>
              <a:t>Σκοτώθηκε μαζί με τον εκπαιδευτή του ενώ πετούσε με ένα MiG-15 κοντά στο </a:t>
            </a:r>
            <a:r>
              <a:rPr lang="el-GR" u="sng" dirty="0" err="1"/>
              <a:t>Κιρζάτς</a:t>
            </a:r>
            <a:r>
              <a:rPr lang="el-GR" u="sng" dirty="0"/>
              <a:t>.</a:t>
            </a:r>
            <a:r>
              <a:rPr lang="el-GR" dirty="0"/>
              <a:t> Ήταν 34 χρονών. </a:t>
            </a:r>
            <a:r>
              <a:rPr lang="el-GR" u="sng" dirty="0"/>
              <a:t>Τα αίτια για το δυστύχημα ποτέ δεν ξεκαθαρίστηκαν</a:t>
            </a:r>
            <a:r>
              <a:rPr lang="el-GR" dirty="0"/>
              <a:t>, αν και αποκλείστηκε η πιθανότητα ανθρώπινου λάθους. Διάφορες εκδοχές αναφέρουν την κακοκαιρία, την πρόκληση αναταράξεων από τις μηχανές ενός μαχητικού Su-11 ή την </a:t>
            </a:r>
            <a:r>
              <a:rPr lang="el-GR" dirty="0" err="1"/>
              <a:t>αποσυμπίεση</a:t>
            </a:r>
            <a:r>
              <a:rPr lang="el-GR" dirty="0"/>
              <a:t> του θαλάμου οδήγησης. Το τότε Σοβιετικό καθεστώς είχε αναφέρει ότι ο Γκαγκάριν έμεινε μέσα στο αεροπλάνο ως το τέλος προκειμένου να μην πέσει πάνω σε ένα </a:t>
            </a:r>
            <a:r>
              <a:rPr lang="el-GR" dirty="0" err="1"/>
              <a:t>σχολείο.</a:t>
            </a:r>
            <a:r>
              <a:rPr lang="el-GR" u="sng" dirty="0" err="1"/>
              <a:t>Ο</a:t>
            </a:r>
            <a:r>
              <a:rPr lang="el-GR" dirty="0"/>
              <a:t> </a:t>
            </a:r>
            <a:r>
              <a:rPr lang="el-GR" u="sng" dirty="0"/>
              <a:t>Γιούρι Γκαγκάριν είναι θαμμένος στο Κρεμλίνο</a:t>
            </a:r>
            <a:r>
              <a:rPr lang="el-GR" dirty="0"/>
              <a:t>. </a:t>
            </a:r>
            <a:r>
              <a:rPr lang="el-GR" u="sng" dirty="0"/>
              <a:t>Η γενέτειρα πόλη του μετονομάστηκε σε πόλη Γκαγκάριν προς τιμήν του, ενώ πολλά αγάλματά του στήθηκαν στην πατρίδα του και αλλού.</a:t>
            </a:r>
            <a:r>
              <a:rPr lang="el-GR" dirty="0"/>
              <a:t> </a:t>
            </a:r>
            <a:r>
              <a:rPr lang="el-GR" u="sng" dirty="0"/>
              <a:t>Τον αποκάλεσαν Κολόμβο του Διαστήματος, Σύγχρονο Ίκαρο</a:t>
            </a:r>
            <a:r>
              <a:rPr lang="el-GR" dirty="0"/>
              <a:t>. Κέρδισε το θαυμασμό εκατομμυρίων ανθρώπων και </a:t>
            </a:r>
            <a:r>
              <a:rPr lang="el-GR" u="sng" dirty="0"/>
              <a:t>ενέπνευσε χιλιάδες άλλους να συνεχίσουν στο δρόμο που άνοιξε στις 12 Απριλίου 1961.</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3978241"/>
            <a:ext cx="5029200" cy="2849880"/>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84690" y="3978241"/>
            <a:ext cx="4555435" cy="3036957"/>
          </a:xfrm>
          <a:prstGeom prst="rect">
            <a:avLst/>
          </a:prstGeom>
        </p:spPr>
      </p:pic>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17292" y="4876800"/>
            <a:ext cx="2957015" cy="1981200"/>
          </a:xfrm>
          <a:prstGeom prst="rect">
            <a:avLst/>
          </a:prstGeom>
        </p:spPr>
      </p:pic>
    </p:spTree>
    <p:extLst>
      <p:ext uri="{BB962C8B-B14F-4D97-AF65-F5344CB8AC3E}">
        <p14:creationId xmlns="" xmlns:p14="http://schemas.microsoft.com/office/powerpoint/2010/main" val="4202538330"/>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15053"/>
            <a:ext cx="4876800" cy="6842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854438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09600" y="1219200"/>
            <a:ext cx="7848600" cy="3754874"/>
          </a:xfrm>
          <a:prstGeom prst="rect">
            <a:avLst/>
          </a:prstGeom>
        </p:spPr>
        <p:txBody>
          <a:bodyPr wrap="square">
            <a:spAutoFit/>
          </a:bodyPr>
          <a:lstStyle/>
          <a:p>
            <a:r>
              <a:rPr lang="el-GR" b="1" u="sng" dirty="0"/>
              <a:t>Σημαντικές ημερομηνίες:</a:t>
            </a:r>
          </a:p>
          <a:p>
            <a:pPr marL="342900" indent="-342900">
              <a:buFont typeface="Arial" panose="020B0604020202020204" pitchFamily="34" charset="0"/>
              <a:buChar char="•"/>
            </a:pPr>
            <a:r>
              <a:rPr lang="el-GR" sz="2000" b="1" dirty="0"/>
              <a:t>4 Οκτωβρίου 1957</a:t>
            </a:r>
            <a:r>
              <a:rPr lang="el-GR" sz="2000" dirty="0"/>
              <a:t>, η πρώτη εκτόξευση τεχνητού δορυφόρου, του ΣΠΟΥΤΝΙΚ σε τροχιά γύρω από τη Γη.</a:t>
            </a:r>
          </a:p>
          <a:p>
            <a:pPr marL="342900" indent="-342900">
              <a:buFont typeface="Arial" panose="020B0604020202020204" pitchFamily="34" charset="0"/>
              <a:buChar char="•"/>
            </a:pPr>
            <a:r>
              <a:rPr lang="el-GR" sz="2000" b="1" dirty="0"/>
              <a:t>3 Νοεμβρίου 1957 </a:t>
            </a:r>
            <a:r>
              <a:rPr lang="el-GR" sz="2000" dirty="0"/>
              <a:t>ακολούθησε ο δεύτερος ΣΠΟΥΤΝΙΚ με ένοικο μια πανέξυπνη μικρή σκυλίτσα, τη </a:t>
            </a:r>
            <a:r>
              <a:rPr lang="el-GR" sz="2000" dirty="0" err="1"/>
              <a:t>Λάικα</a:t>
            </a:r>
            <a:r>
              <a:rPr lang="el-GR" sz="2000" dirty="0"/>
              <a:t>. Λίγο μετά την εκτόξευση παρουσιάστηκε μια βλάβη στο σύστημα θερμομόνωσης και εξαερισμού, με αποτέλεσμα η θερμοκρασία στο χώρο που βρισκόταν η </a:t>
            </a:r>
            <a:r>
              <a:rPr lang="el-GR" sz="2000" dirty="0" err="1"/>
              <a:t>Λάικα</a:t>
            </a:r>
            <a:r>
              <a:rPr lang="el-GR" sz="2000" dirty="0"/>
              <a:t> να ανέβει πάνω απ' τους σαράντα βαθμούς Κελσίου. Μη μπορώντας να αντέξει, </a:t>
            </a:r>
            <a:r>
              <a:rPr lang="el-GR" sz="2000" u="sng" dirty="0"/>
              <a:t>η </a:t>
            </a:r>
            <a:r>
              <a:rPr lang="el-GR" sz="2000" u="sng" dirty="0" err="1"/>
              <a:t>Λάικα</a:t>
            </a:r>
            <a:r>
              <a:rPr lang="el-GR" sz="2000" u="sng" dirty="0"/>
              <a:t> πέθανε </a:t>
            </a:r>
            <a:r>
              <a:rPr lang="el-GR" sz="2000" dirty="0"/>
              <a:t>από την καταπόνηση και την υπερθέρμανση περίπου πέντε με εφτά ώρες μετά την εκτόξευση. </a:t>
            </a:r>
            <a:r>
              <a:rPr lang="el-GR" sz="2000" u="sng" dirty="0"/>
              <a:t>Το Σπούτνικ 2 καταστράφηκε κατά την </a:t>
            </a:r>
            <a:r>
              <a:rPr lang="el-GR" sz="2000" u="sng" dirty="0" err="1"/>
              <a:t>επανείσοδό</a:t>
            </a:r>
            <a:r>
              <a:rPr lang="el-GR" sz="2000" u="sng" dirty="0"/>
              <a:t> </a:t>
            </a:r>
            <a:r>
              <a:rPr lang="el-GR" sz="2000" dirty="0"/>
              <a:t>του στην ατμόσφαιρα στις 14 Απριλίου 1958.</a:t>
            </a:r>
          </a:p>
        </p:txBody>
      </p:sp>
      <p:sp>
        <p:nvSpPr>
          <p:cNvPr id="3" name="Ορθογώνιο 2"/>
          <p:cNvSpPr/>
          <p:nvPr/>
        </p:nvSpPr>
        <p:spPr>
          <a:xfrm>
            <a:off x="1828800" y="380999"/>
            <a:ext cx="4946675" cy="461665"/>
          </a:xfrm>
          <a:prstGeom prst="rect">
            <a:avLst/>
          </a:prstGeom>
        </p:spPr>
        <p:txBody>
          <a:bodyPr wrap="none">
            <a:spAutoFit/>
          </a:bodyPr>
          <a:lstStyle/>
          <a:p>
            <a:r>
              <a:rPr lang="el-GR" sz="2400" b="1" u="sng" dirty="0"/>
              <a:t>Το Σοβιετικό διαστημικό πρόγραμμα </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381000"/>
            <a:ext cx="5461000" cy="3911600"/>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81627" y="2743200"/>
            <a:ext cx="5062373" cy="3796780"/>
          </a:xfrm>
          <a:prstGeom prst="rect">
            <a:avLst/>
          </a:prstGeom>
        </p:spPr>
      </p:pic>
    </p:spTree>
    <p:extLst>
      <p:ext uri="{BB962C8B-B14F-4D97-AF65-F5344CB8AC3E}">
        <p14:creationId xmlns="" xmlns:p14="http://schemas.microsoft.com/office/powerpoint/2010/main" val="323128598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85989" y="381000"/>
            <a:ext cx="7620000" cy="3477875"/>
          </a:xfrm>
          <a:prstGeom prst="rect">
            <a:avLst/>
          </a:prstGeom>
        </p:spPr>
        <p:txBody>
          <a:bodyPr wrap="square">
            <a:spAutoFit/>
          </a:bodyPr>
          <a:lstStyle/>
          <a:p>
            <a:endParaRPr lang="el-GR" sz="2000" b="1" dirty="0"/>
          </a:p>
          <a:p>
            <a:pPr marL="285750" indent="-285750">
              <a:buFont typeface="Arial" panose="020B0604020202020204" pitchFamily="34" charset="0"/>
              <a:buChar char="•"/>
            </a:pPr>
            <a:r>
              <a:rPr lang="el-GR" sz="2000" b="1" dirty="0" smtClean="0"/>
              <a:t>2 </a:t>
            </a:r>
            <a:r>
              <a:rPr lang="el-GR" sz="2000" b="1" dirty="0"/>
              <a:t>Ιανουαρίου 1959 </a:t>
            </a:r>
            <a:r>
              <a:rPr lang="el-GR" sz="2000" u="sng" dirty="0"/>
              <a:t>εκτοξεύτηκε ο Λούνα 1 αλλά δεν πέτυχε τον στόχο του. </a:t>
            </a:r>
            <a:r>
              <a:rPr lang="el-GR" sz="2000" dirty="0"/>
              <a:t>Πέρασε 6,500 χιλιόμετρα μακρύτερα από τη Σελήνη κάτι που το πέτυχε στις 13 Σεπτεμβρίου 1959 το Λούνα 2 και ήταν ένα άθλος της Σοβιετικής επιστήμης και τεχνολογίας.</a:t>
            </a:r>
          </a:p>
          <a:p>
            <a:pPr marL="285750" indent="-285750">
              <a:buFont typeface="Arial" panose="020B0604020202020204" pitchFamily="34" charset="0"/>
              <a:buChar char="•"/>
            </a:pPr>
            <a:r>
              <a:rPr lang="el-GR" sz="2000" b="1" dirty="0" smtClean="0"/>
              <a:t>4 </a:t>
            </a:r>
            <a:r>
              <a:rPr lang="el-GR" sz="2000" b="1" dirty="0"/>
              <a:t>Οκτωβρίου 1959, ο Λούνα 3 φωτογράφιζε την αθέατη πλευρά της Σελήνης.</a:t>
            </a:r>
          </a:p>
          <a:p>
            <a:r>
              <a:rPr lang="el-GR" sz="2000" dirty="0"/>
              <a:t>Οι πρώτες διαστημικές πτήσεις των Γκαγκάριν και </a:t>
            </a:r>
            <a:r>
              <a:rPr lang="el-GR" sz="2000" dirty="0" err="1"/>
              <a:t>Τίτωφ</a:t>
            </a:r>
            <a:r>
              <a:rPr lang="el-GR" sz="2000" dirty="0"/>
              <a:t>, με τα διαστημόπλοια </a:t>
            </a:r>
            <a:r>
              <a:rPr lang="el-GR" sz="2000" dirty="0" err="1"/>
              <a:t>Βοστόκ</a:t>
            </a:r>
            <a:r>
              <a:rPr lang="el-GR" sz="2000" dirty="0"/>
              <a:t> 1 και </a:t>
            </a:r>
            <a:r>
              <a:rPr lang="el-GR" sz="2000" dirty="0" err="1"/>
              <a:t>Βοστόκ</a:t>
            </a:r>
            <a:r>
              <a:rPr lang="el-GR" sz="2000" dirty="0"/>
              <a:t> 2 άνοιγαν τον δρόμο προς το διάστημα. Ένα χρόνο αργότερα πραγματοποιήθηκαν η πρώτη δίδυμη πτήση διαστημοπλοίων και αστροναυτών.</a:t>
            </a:r>
          </a:p>
        </p:txBody>
      </p:sp>
      <p:pic>
        <p:nvPicPr>
          <p:cNvPr id="4" name="Εικόνα 3"/>
          <p:cNvPicPr>
            <a:picLocks noChangeAspect="1"/>
          </p:cNvPicPr>
          <p:nvPr/>
        </p:nvPicPr>
        <p:blipFill rotWithShape="1">
          <a:blip r:embed="rId2" cstate="print">
            <a:extLst>
              <a:ext uri="{28A0092B-C50C-407E-A947-70E740481C1C}">
                <a14:useLocalDpi xmlns="" xmlns:a14="http://schemas.microsoft.com/office/drawing/2010/main" val="0"/>
              </a:ext>
            </a:extLst>
          </a:blip>
          <a:srcRect b="7643"/>
          <a:stretch/>
        </p:blipFill>
        <p:spPr>
          <a:xfrm>
            <a:off x="457200" y="3848143"/>
            <a:ext cx="3524250" cy="2747987"/>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95989" y="4191000"/>
            <a:ext cx="4445000" cy="2540000"/>
          </a:xfrm>
          <a:prstGeom prst="rect">
            <a:avLst/>
          </a:prstGeom>
        </p:spPr>
      </p:pic>
    </p:spTree>
    <p:extLst>
      <p:ext uri="{BB962C8B-B14F-4D97-AF65-F5344CB8AC3E}">
        <p14:creationId xmlns="" xmlns:p14="http://schemas.microsoft.com/office/powerpoint/2010/main" val="1934495835"/>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24601" y="1674674"/>
            <a:ext cx="3051218" cy="2169063"/>
          </a:xfrm>
          <a:prstGeom prst="rect">
            <a:avLst/>
          </a:prstGeom>
        </p:spPr>
      </p:pic>
      <p:sp>
        <p:nvSpPr>
          <p:cNvPr id="2" name="Ορθογώνιο 1"/>
          <p:cNvSpPr/>
          <p:nvPr/>
        </p:nvSpPr>
        <p:spPr>
          <a:xfrm>
            <a:off x="2286000" y="1305342"/>
            <a:ext cx="4572000" cy="369332"/>
          </a:xfrm>
          <a:prstGeom prst="rect">
            <a:avLst/>
          </a:prstGeom>
        </p:spPr>
        <p:txBody>
          <a:bodyPr>
            <a:spAutoFit/>
          </a:bodyPr>
          <a:lstStyle/>
          <a:p>
            <a:endParaRPr lang="el-GR" dirty="0"/>
          </a:p>
        </p:txBody>
      </p:sp>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856" y="699753"/>
            <a:ext cx="1383315" cy="2461293"/>
          </a:xfrm>
          <a:prstGeom prst="rect">
            <a:avLst/>
          </a:prstGeom>
        </p:spPr>
      </p:pic>
      <p:pic>
        <p:nvPicPr>
          <p:cNvPr id="4" name="Εικόνα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9474" y="-39606"/>
            <a:ext cx="1692276" cy="1265100"/>
          </a:xfrm>
          <a:prstGeom prst="rect">
            <a:avLst/>
          </a:prstGeom>
        </p:spPr>
      </p:pic>
      <p:pic>
        <p:nvPicPr>
          <p:cNvPr id="6" name="Εικόνα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50269" y="275981"/>
            <a:ext cx="1866900" cy="1398693"/>
          </a:xfrm>
          <a:prstGeom prst="rect">
            <a:avLst/>
          </a:prstGeom>
        </p:spPr>
      </p:pic>
      <p:sp>
        <p:nvSpPr>
          <p:cNvPr id="3" name="Ορθογώνιο 2"/>
          <p:cNvSpPr/>
          <p:nvPr/>
        </p:nvSpPr>
        <p:spPr>
          <a:xfrm>
            <a:off x="1047972" y="1225494"/>
            <a:ext cx="5478978" cy="4401205"/>
          </a:xfrm>
          <a:prstGeom prst="rect">
            <a:avLst/>
          </a:prstGeom>
        </p:spPr>
        <p:txBody>
          <a:bodyPr wrap="square">
            <a:spAutoFit/>
          </a:bodyPr>
          <a:lstStyle/>
          <a:p>
            <a:r>
              <a:rPr lang="el-GR" sz="2000" u="sng" dirty="0"/>
              <a:t>Στις 11 και 12 Αυγούστου του 1962 εκτοξεύτηκαν τα </a:t>
            </a:r>
            <a:r>
              <a:rPr lang="el-GR" sz="2000" u="sng" dirty="0" err="1"/>
              <a:t>Βοστόκ</a:t>
            </a:r>
            <a:r>
              <a:rPr lang="el-GR" sz="2000" u="sng" dirty="0"/>
              <a:t> 3 και </a:t>
            </a:r>
            <a:r>
              <a:rPr lang="el-GR" sz="2000" u="sng" dirty="0" err="1"/>
              <a:t>Βοστόκ</a:t>
            </a:r>
            <a:r>
              <a:rPr lang="el-GR" sz="2000" u="sng" dirty="0"/>
              <a:t> 4 με τον </a:t>
            </a:r>
            <a:r>
              <a:rPr lang="el-GR" sz="2000" u="sng" dirty="0" err="1"/>
              <a:t>Αντριάν</a:t>
            </a:r>
            <a:r>
              <a:rPr lang="el-GR" sz="2000" u="sng" dirty="0"/>
              <a:t> </a:t>
            </a:r>
            <a:r>
              <a:rPr lang="el-GR" sz="2000" u="sng" dirty="0" err="1"/>
              <a:t>Νικολάγεφ</a:t>
            </a:r>
            <a:r>
              <a:rPr lang="el-GR" sz="2000" u="sng" dirty="0"/>
              <a:t> στο πρώτο και τον </a:t>
            </a:r>
            <a:r>
              <a:rPr lang="el-GR" sz="2000" u="sng" dirty="0" err="1"/>
              <a:t>Πάβελ</a:t>
            </a:r>
            <a:r>
              <a:rPr lang="el-GR" sz="2000" u="sng" dirty="0"/>
              <a:t> </a:t>
            </a:r>
            <a:r>
              <a:rPr lang="el-GR" sz="2000" u="sng" dirty="0" err="1"/>
              <a:t>Ποπόβιτς</a:t>
            </a:r>
            <a:r>
              <a:rPr lang="el-GR" sz="2000" u="sng" dirty="0"/>
              <a:t> στο δεύτερο, που δεν ήταν μόνοι μέσα στα διαστημόπλοιά τους.</a:t>
            </a:r>
            <a:r>
              <a:rPr lang="el-GR" sz="2000" dirty="0"/>
              <a:t> </a:t>
            </a:r>
            <a:r>
              <a:rPr lang="el-GR" sz="2000" u="sng" dirty="0"/>
              <a:t>Είχαν τοποθετηθεί σ' αυτά και διάφορα είδη ζώων για να γίνει δυνατή η παρακολούθηση των επιπτώσεων πάνω σ' αυτά των διαφόρων ακτινοβολιών και της έλλειψης της βαρύτητας.</a:t>
            </a:r>
          </a:p>
          <a:p>
            <a:r>
              <a:rPr lang="el-GR" sz="2000" u="sng" dirty="0"/>
              <a:t>Το πρόγραμμα </a:t>
            </a:r>
            <a:r>
              <a:rPr lang="el-GR" sz="2000" u="sng" dirty="0" err="1"/>
              <a:t>Βοστόκ</a:t>
            </a:r>
            <a:r>
              <a:rPr lang="el-GR" sz="2000" u="sng" dirty="0"/>
              <a:t> τελειώνει το 1963 </a:t>
            </a:r>
            <a:r>
              <a:rPr lang="el-GR" sz="2000" dirty="0"/>
              <a:t>με δυο ακόμη επιτεύγματα, του νέου ρεκόρ - για την εποχή εκείνη </a:t>
            </a:r>
            <a:r>
              <a:rPr lang="el-GR" sz="2000" u="sng" dirty="0"/>
              <a:t>- παραμονής στο διάστημα, επί 118 ώρες και 56 λεπτά, του </a:t>
            </a:r>
            <a:r>
              <a:rPr lang="el-GR" sz="2000" u="sng" dirty="0" err="1"/>
              <a:t>Βαλέρυ</a:t>
            </a:r>
            <a:r>
              <a:rPr lang="el-GR" sz="2000" u="sng" dirty="0"/>
              <a:t> </a:t>
            </a:r>
            <a:r>
              <a:rPr lang="el-GR" sz="2000" u="sng" dirty="0" err="1"/>
              <a:t>Μπισκόφσην</a:t>
            </a:r>
            <a:r>
              <a:rPr lang="el-GR" sz="2000" u="sng" dirty="0"/>
              <a:t>, που εκτοξεύθηκε με το </a:t>
            </a:r>
            <a:r>
              <a:rPr lang="el-GR" sz="2000" u="sng" dirty="0" err="1"/>
              <a:t>Βοστόκ</a:t>
            </a:r>
            <a:r>
              <a:rPr lang="el-GR" sz="2000" u="sng" dirty="0"/>
              <a:t> 5 στις 14 Ιουνίου 1963.</a:t>
            </a:r>
          </a:p>
        </p:txBody>
      </p:sp>
      <p:pic>
        <p:nvPicPr>
          <p:cNvPr id="8" name="Εικόνα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19212" y="4996672"/>
            <a:ext cx="2397957" cy="1798468"/>
          </a:xfrm>
          <a:prstGeom prst="rect">
            <a:avLst/>
          </a:prstGeom>
        </p:spPr>
      </p:pic>
      <p:pic>
        <p:nvPicPr>
          <p:cNvPr id="9" name="Εικόνα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2879" y="5537866"/>
            <a:ext cx="2115599" cy="1320134"/>
          </a:xfrm>
          <a:prstGeom prst="rect">
            <a:avLst/>
          </a:prstGeom>
        </p:spPr>
      </p:pic>
    </p:spTree>
    <p:extLst>
      <p:ext uri="{BB962C8B-B14F-4D97-AF65-F5344CB8AC3E}">
        <p14:creationId xmlns="" xmlns:p14="http://schemas.microsoft.com/office/powerpoint/2010/main" val="13901180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200" y="304800"/>
            <a:ext cx="4292600" cy="2554545"/>
          </a:xfrm>
          <a:prstGeom prst="rect">
            <a:avLst/>
          </a:prstGeom>
        </p:spPr>
        <p:txBody>
          <a:bodyPr wrap="square">
            <a:spAutoFit/>
          </a:bodyPr>
          <a:lstStyle/>
          <a:p>
            <a:r>
              <a:rPr lang="el-GR" sz="2000" u="sng" dirty="0"/>
              <a:t>Στις 16-19 Ιουνίου 1963 πετούσε στο </a:t>
            </a:r>
            <a:r>
              <a:rPr lang="el-GR" sz="2000" u="sng" dirty="0" err="1"/>
              <a:t>Βοστόκ</a:t>
            </a:r>
            <a:r>
              <a:rPr lang="el-GR" sz="2000" u="sng" dirty="0"/>
              <a:t> 6</a:t>
            </a:r>
            <a:r>
              <a:rPr lang="el-GR" sz="2000" dirty="0"/>
              <a:t>, για πρώτη φορά γυναίκα, η </a:t>
            </a:r>
            <a:r>
              <a:rPr lang="el-GR" sz="2000" u="sng" dirty="0" err="1"/>
              <a:t>Βαλεντίνα</a:t>
            </a:r>
            <a:r>
              <a:rPr lang="el-GR" sz="2000" u="sng" dirty="0"/>
              <a:t> </a:t>
            </a:r>
            <a:r>
              <a:rPr lang="el-GR" sz="2000" u="sng" dirty="0" err="1"/>
              <a:t>Τερεσκόβα</a:t>
            </a:r>
            <a:r>
              <a:rPr lang="el-GR" sz="2000" u="sng" dirty="0"/>
              <a:t>.</a:t>
            </a:r>
          </a:p>
          <a:p>
            <a:r>
              <a:rPr lang="el-GR" sz="2000" b="1" dirty="0"/>
              <a:t>Στις 12-13 Οκτωβρίου 1964 </a:t>
            </a:r>
            <a:r>
              <a:rPr lang="el-GR" sz="2000" dirty="0"/>
              <a:t>πραγματοποιείται </a:t>
            </a:r>
            <a:r>
              <a:rPr lang="el-GR" sz="2000" u="sng" dirty="0"/>
              <a:t>η πρώτη εξερευνητική αποστολή στο διάστημα</a:t>
            </a:r>
            <a:r>
              <a:rPr lang="el-GR" sz="2000" u="sng" dirty="0" smtClean="0"/>
              <a:t>.</a:t>
            </a:r>
          </a:p>
          <a:p>
            <a:endParaRPr lang="el-GR" sz="2000"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68800" y="1"/>
            <a:ext cx="4775200" cy="3581400"/>
          </a:xfrm>
          <a:prstGeom prst="rect">
            <a:avLst/>
          </a:prstGeom>
        </p:spPr>
      </p:pic>
      <p:sp>
        <p:nvSpPr>
          <p:cNvPr id="5" name="Ορθογώνιο 4"/>
          <p:cNvSpPr/>
          <p:nvPr/>
        </p:nvSpPr>
        <p:spPr>
          <a:xfrm>
            <a:off x="3352800" y="4572000"/>
            <a:ext cx="4572000" cy="1631216"/>
          </a:xfrm>
          <a:prstGeom prst="rect">
            <a:avLst/>
          </a:prstGeom>
        </p:spPr>
        <p:txBody>
          <a:bodyPr>
            <a:spAutoFit/>
          </a:bodyPr>
          <a:lstStyle/>
          <a:p>
            <a:r>
              <a:rPr lang="el-GR" sz="2000" b="1" dirty="0"/>
              <a:t>Στις 30 Νοεμβρίου 1964 </a:t>
            </a:r>
            <a:r>
              <a:rPr lang="el-GR" sz="2000" dirty="0"/>
              <a:t>το σύστημα προσανατολισμού του Σοβιετικού διαπλανητικού σταθμού </a:t>
            </a:r>
            <a:r>
              <a:rPr lang="el-GR" sz="2000" dirty="0" err="1"/>
              <a:t>Ζοντ</a:t>
            </a:r>
            <a:r>
              <a:rPr lang="el-GR" sz="2000" dirty="0"/>
              <a:t> 2 χρησιμοποιεί ηλεκτρικούς ωστικούς πυραύλους πλάσματος.</a:t>
            </a: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2037" y="2971800"/>
            <a:ext cx="2302412" cy="3446725"/>
          </a:xfrm>
          <a:prstGeom prst="rect">
            <a:avLst/>
          </a:prstGeom>
        </p:spPr>
      </p:pic>
    </p:spTree>
    <p:extLst>
      <p:ext uri="{BB962C8B-B14F-4D97-AF65-F5344CB8AC3E}">
        <p14:creationId xmlns="" xmlns:p14="http://schemas.microsoft.com/office/powerpoint/2010/main" val="294094925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7200" y="685800"/>
            <a:ext cx="6400800" cy="3477875"/>
          </a:xfrm>
          <a:prstGeom prst="rect">
            <a:avLst/>
          </a:prstGeom>
        </p:spPr>
        <p:txBody>
          <a:bodyPr wrap="square">
            <a:spAutoFit/>
          </a:bodyPr>
          <a:lstStyle/>
          <a:p>
            <a:pPr marL="285750" indent="-285750">
              <a:buFont typeface="Arial" panose="020B0604020202020204" pitchFamily="34" charset="0"/>
              <a:buChar char="•"/>
            </a:pPr>
            <a:r>
              <a:rPr lang="el-GR" sz="2000" b="1" dirty="0" smtClean="0"/>
              <a:t>18 </a:t>
            </a:r>
            <a:r>
              <a:rPr lang="el-GR" sz="2000" b="1" dirty="0"/>
              <a:t>Μαρτίου 1965 </a:t>
            </a:r>
            <a:r>
              <a:rPr lang="el-GR" sz="2000" dirty="0"/>
              <a:t>για πρώτη φορά ο άνθρωπος πραγματοποιεί έξοδό του στο διάστημα. </a:t>
            </a:r>
            <a:r>
              <a:rPr lang="el-GR" sz="2000" u="sng" dirty="0"/>
              <a:t>Ο κοσμοναύτης </a:t>
            </a:r>
            <a:r>
              <a:rPr lang="el-GR" sz="2000" u="sng" dirty="0" err="1"/>
              <a:t>Αλεξέι</a:t>
            </a:r>
            <a:r>
              <a:rPr lang="el-GR" sz="2000" u="sng" dirty="0"/>
              <a:t> </a:t>
            </a:r>
            <a:r>
              <a:rPr lang="el-GR" sz="2000" u="sng" dirty="0" err="1"/>
              <a:t>Λεόνωφ</a:t>
            </a:r>
            <a:r>
              <a:rPr lang="el-GR" sz="2000" u="sng" dirty="0"/>
              <a:t> ήταν ο πρώτος άνθρωπος που περπάτησε στο διάστημα ενώ ο </a:t>
            </a:r>
            <a:r>
              <a:rPr lang="el-GR" sz="2000" u="sng" dirty="0" err="1"/>
              <a:t>Πάβελ</a:t>
            </a:r>
            <a:r>
              <a:rPr lang="el-GR" sz="2000" u="sng" dirty="0"/>
              <a:t> </a:t>
            </a:r>
            <a:r>
              <a:rPr lang="el-GR" sz="2000" u="sng" dirty="0" err="1"/>
              <a:t>Μπελιάγιεφ</a:t>
            </a:r>
            <a:r>
              <a:rPr lang="el-GR" sz="2000" u="sng" dirty="0"/>
              <a:t> κατηύθυνε το διαστημόπλοιο </a:t>
            </a:r>
            <a:r>
              <a:rPr lang="el-GR" sz="2000" u="sng" dirty="0" err="1"/>
              <a:t>Βοσχόντ</a:t>
            </a:r>
            <a:r>
              <a:rPr lang="el-GR" sz="2000" u="sng" dirty="0"/>
              <a:t> 2.</a:t>
            </a:r>
            <a:r>
              <a:rPr lang="el-GR" sz="2000" dirty="0"/>
              <a:t> Η πτήση είχε πάει πολύ καλά αλλά στη 17η περιστροφή και ενώ το </a:t>
            </a:r>
            <a:r>
              <a:rPr lang="el-GR" sz="2000" dirty="0" err="1"/>
              <a:t>Βόσχοντ</a:t>
            </a:r>
            <a:r>
              <a:rPr lang="el-GR" sz="2000" dirty="0"/>
              <a:t> 2 ετοιμαζόταν για την </a:t>
            </a:r>
            <a:r>
              <a:rPr lang="el-GR" sz="2000" dirty="0" err="1"/>
              <a:t>επανείσοδό</a:t>
            </a:r>
            <a:r>
              <a:rPr lang="el-GR" sz="2000" dirty="0"/>
              <a:t> του στην ατμόσφαιρα, το αυτόματο σύστημα προσανατολισμού παρουσίασε κάποια βλάβη. Πήρε εντολή να προσγειωθεί κατά την επόμενη περιστροφή του χρησιμοποιώντας τη χειροκίνητη ρύθμιση. </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8000" y="457200"/>
            <a:ext cx="2057400" cy="2057400"/>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4114800"/>
            <a:ext cx="3076575" cy="1924050"/>
          </a:xfrm>
          <a:prstGeom prst="rect">
            <a:avLst/>
          </a:prstGeom>
        </p:spPr>
      </p:pic>
      <p:sp>
        <p:nvSpPr>
          <p:cNvPr id="6" name="Ορθογώνιο 5"/>
          <p:cNvSpPr/>
          <p:nvPr/>
        </p:nvSpPr>
        <p:spPr>
          <a:xfrm>
            <a:off x="3657600" y="4114800"/>
            <a:ext cx="4572000" cy="2554545"/>
          </a:xfrm>
          <a:prstGeom prst="rect">
            <a:avLst/>
          </a:prstGeom>
        </p:spPr>
        <p:txBody>
          <a:bodyPr>
            <a:spAutoFit/>
          </a:bodyPr>
          <a:lstStyle/>
          <a:p>
            <a:r>
              <a:rPr lang="el-GR" sz="2000" dirty="0"/>
              <a:t>Έτσι το </a:t>
            </a:r>
            <a:r>
              <a:rPr lang="el-GR" sz="2000" dirty="0" err="1"/>
              <a:t>Βόσχοντ</a:t>
            </a:r>
            <a:r>
              <a:rPr lang="el-GR" sz="2000" dirty="0"/>
              <a:t> 2 προσγειώθηκε μιάμιση ώρα αργότερα και πολύ πιο δυτικά από το προκαθορισμένο σημείο, σ' ένα </a:t>
            </a:r>
            <a:r>
              <a:rPr lang="el-GR" sz="2000" dirty="0" err="1"/>
              <a:t>πυκνόφυτο</a:t>
            </a:r>
            <a:r>
              <a:rPr lang="el-GR" sz="2000" dirty="0"/>
              <a:t> και </a:t>
            </a:r>
            <a:r>
              <a:rPr lang="el-GR" sz="2000" dirty="0" err="1"/>
              <a:t>καταχιονισμένο</a:t>
            </a:r>
            <a:r>
              <a:rPr lang="el-GR" sz="2000" dirty="0"/>
              <a:t> δάσος της Σιβηρίας. </a:t>
            </a:r>
            <a:r>
              <a:rPr lang="el-GR" sz="2000" u="sng" dirty="0"/>
              <a:t>Ο </a:t>
            </a:r>
            <a:r>
              <a:rPr lang="el-GR" sz="2000" u="sng" dirty="0" err="1"/>
              <a:t>Μπελάγιεφ</a:t>
            </a:r>
            <a:r>
              <a:rPr lang="el-GR" sz="2000" u="sng" dirty="0"/>
              <a:t> γινόταν ο πρώτος Σοβιετικός πιλότος που προσγείωνε ο ίδιος το διαστημόπλοιό του επιτυχώς.</a:t>
            </a:r>
          </a:p>
        </p:txBody>
      </p:sp>
    </p:spTree>
    <p:extLst>
      <p:ext uri="{BB962C8B-B14F-4D97-AF65-F5344CB8AC3E}">
        <p14:creationId xmlns="" xmlns:p14="http://schemas.microsoft.com/office/powerpoint/2010/main" val="4011570464"/>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786129"/>
            <a:ext cx="8686800" cy="3170099"/>
          </a:xfrm>
          <a:prstGeom prst="rect">
            <a:avLst/>
          </a:prstGeom>
        </p:spPr>
        <p:txBody>
          <a:bodyPr wrap="square">
            <a:spAutoFit/>
          </a:bodyPr>
          <a:lstStyle/>
          <a:p>
            <a:pPr marL="285750" indent="-285750">
              <a:buFont typeface="Arial" panose="020B0604020202020204" pitchFamily="34" charset="0"/>
              <a:buChar char="•"/>
            </a:pPr>
            <a:r>
              <a:rPr lang="el-GR" sz="2000" b="1" dirty="0"/>
              <a:t>Στις 3 Φεβρουαρίου 1966 </a:t>
            </a:r>
            <a:r>
              <a:rPr lang="el-GR" sz="2000" u="sng" dirty="0"/>
              <a:t>ο αυτόματος σταθμός Λούνα 9 προσεδαφίζεται για πρώτη φορά ομαλά στη Σελήνη για να μεταδώσει την επομένη πανοραμικές φωτογραφίες της σεληνιακής επιφάνειας.</a:t>
            </a:r>
          </a:p>
          <a:p>
            <a:r>
              <a:rPr lang="el-GR" sz="2000" b="1" dirty="0"/>
              <a:t>Στις 18 Μαΐου 1967 </a:t>
            </a:r>
            <a:r>
              <a:rPr lang="el-GR" sz="2000" dirty="0"/>
              <a:t>με τη βοήθεια ενός δορυφόρου </a:t>
            </a:r>
            <a:r>
              <a:rPr lang="el-GR" sz="2000" dirty="0" err="1"/>
              <a:t>Μόλνια</a:t>
            </a:r>
            <a:r>
              <a:rPr lang="el-GR" sz="2000" dirty="0"/>
              <a:t> 1 για πρώτη φορά μεταδίδονται τηλεοπτικές εικόνες. </a:t>
            </a:r>
          </a:p>
          <a:p>
            <a:r>
              <a:rPr lang="el-GR" sz="2000" b="1" dirty="0"/>
              <a:t>Στις 18 Οκτωβρίου 1967 </a:t>
            </a:r>
            <a:r>
              <a:rPr lang="el-GR" sz="2000" dirty="0"/>
              <a:t>ο διαπλανητικός αυτόματος σταθμός </a:t>
            </a:r>
            <a:r>
              <a:rPr lang="el-GR" sz="2000" u="sng" dirty="0" err="1"/>
              <a:t>Βενέρα</a:t>
            </a:r>
            <a:r>
              <a:rPr lang="el-GR" sz="2000" u="sng" dirty="0"/>
              <a:t> 4 προσεδαφίζεται για πρώτη φορά ομαλά στην επιφάνεια της Αφροδίτης </a:t>
            </a:r>
            <a:r>
              <a:rPr lang="el-GR" sz="2000" dirty="0"/>
              <a:t>και μετέδωσε στη Γη διάφορα στοιχεία σχετικά με την ατμόσφαιρα του πλανήτη.</a:t>
            </a:r>
          </a:p>
          <a:p>
            <a:r>
              <a:rPr lang="el-GR" sz="2000" b="1" dirty="0"/>
              <a:t>Στις 30 Οκτωβρίου 1967 </a:t>
            </a:r>
            <a:r>
              <a:rPr lang="el-GR" sz="2000" dirty="0"/>
              <a:t>γίνεται </a:t>
            </a:r>
            <a:r>
              <a:rPr lang="el-GR" sz="2000" u="sng" dirty="0"/>
              <a:t>η πρώτη αυτόματη προσόρμιση σε τροχιά των τεχνητών δορυφόρων Κόσμος 186 και Κόσμος 188.</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62500" y="3904713"/>
            <a:ext cx="4381500" cy="2990850"/>
          </a:xfrm>
          <a:prstGeom prst="rect">
            <a:avLst/>
          </a:prstGeom>
        </p:spPr>
      </p:pic>
    </p:spTree>
    <p:extLst>
      <p:ext uri="{BB962C8B-B14F-4D97-AF65-F5344CB8AC3E}">
        <p14:creationId xmlns="" xmlns:p14="http://schemas.microsoft.com/office/powerpoint/2010/main" val="248750175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48200" y="1295400"/>
            <a:ext cx="7391400" cy="1938992"/>
          </a:xfrm>
          <a:prstGeom prst="rect">
            <a:avLst/>
          </a:prstGeom>
        </p:spPr>
        <p:txBody>
          <a:bodyPr wrap="square">
            <a:spAutoFit/>
          </a:bodyPr>
          <a:lstStyle/>
          <a:p>
            <a:pPr marL="342900" indent="-342900">
              <a:buFont typeface="Arial" panose="020B0604020202020204" pitchFamily="34" charset="0"/>
              <a:buChar char="•"/>
            </a:pPr>
            <a:r>
              <a:rPr lang="el-GR" sz="2000" b="1" dirty="0" smtClean="0"/>
              <a:t>31 </a:t>
            </a:r>
            <a:r>
              <a:rPr lang="el-GR" sz="2000" b="1" dirty="0"/>
              <a:t>Ιανουαρίου 1958 </a:t>
            </a:r>
            <a:r>
              <a:rPr lang="el-GR" sz="2000" dirty="0"/>
              <a:t>τίθεται σε τροχιά </a:t>
            </a:r>
            <a:endParaRPr lang="el-GR" sz="2000" dirty="0" smtClean="0"/>
          </a:p>
          <a:p>
            <a:r>
              <a:rPr lang="el-GR" sz="2000" dirty="0" smtClean="0"/>
              <a:t>ο </a:t>
            </a:r>
            <a:r>
              <a:rPr lang="el-GR" sz="2000" dirty="0"/>
              <a:t>δορυφόρος </a:t>
            </a:r>
            <a:r>
              <a:rPr lang="el-GR" sz="2000" dirty="0" err="1"/>
              <a:t>Εξπλόρερ</a:t>
            </a:r>
            <a:r>
              <a:rPr lang="el-GR" sz="2000" dirty="0"/>
              <a:t> 1 που </a:t>
            </a:r>
            <a:endParaRPr lang="el-GR" sz="2000" dirty="0" smtClean="0"/>
          </a:p>
          <a:p>
            <a:r>
              <a:rPr lang="el-GR" sz="2000" dirty="0" smtClean="0"/>
              <a:t>εισήγαγε </a:t>
            </a:r>
            <a:r>
              <a:rPr lang="el-GR" sz="2000" dirty="0"/>
              <a:t>τις ΗΠΑ στη νέα εποχή της </a:t>
            </a:r>
            <a:endParaRPr lang="el-GR" sz="2000" dirty="0" smtClean="0"/>
          </a:p>
          <a:p>
            <a:r>
              <a:rPr lang="el-GR" sz="2000" dirty="0" smtClean="0"/>
              <a:t>αστροναυτικής.</a:t>
            </a:r>
          </a:p>
          <a:p>
            <a:pPr marL="342900" indent="-342900">
              <a:buFont typeface="Arial" panose="020B0604020202020204" pitchFamily="34" charset="0"/>
              <a:buChar char="•"/>
            </a:pPr>
            <a:r>
              <a:rPr lang="el-GR" sz="2000" b="1" dirty="0" smtClean="0"/>
              <a:t>17 </a:t>
            </a:r>
            <a:r>
              <a:rPr lang="el-GR" sz="2000" b="1" dirty="0"/>
              <a:t>Μαρτίου 1958 </a:t>
            </a:r>
            <a:r>
              <a:rPr lang="el-GR" sz="2000" dirty="0"/>
              <a:t>ένας </a:t>
            </a:r>
            <a:r>
              <a:rPr lang="el-GR" sz="2000" dirty="0" err="1"/>
              <a:t>Βάγκαρντ</a:t>
            </a:r>
            <a:r>
              <a:rPr lang="el-GR" sz="2000" dirty="0"/>
              <a:t> 1 </a:t>
            </a:r>
            <a:endParaRPr lang="el-GR" sz="2000" dirty="0" smtClean="0"/>
          </a:p>
          <a:p>
            <a:r>
              <a:rPr lang="el-GR" sz="2000" dirty="0" smtClean="0"/>
              <a:t>έθεσε </a:t>
            </a:r>
            <a:r>
              <a:rPr lang="el-GR" sz="2000" dirty="0"/>
              <a:t>σε τροχιά δορυφόρο που </a:t>
            </a:r>
            <a:endParaRPr lang="el-GR" sz="2000" dirty="0" smtClean="0"/>
          </a:p>
        </p:txBody>
      </p:sp>
      <p:sp>
        <p:nvSpPr>
          <p:cNvPr id="3" name="Ορθογώνιο 2"/>
          <p:cNvSpPr/>
          <p:nvPr/>
        </p:nvSpPr>
        <p:spPr>
          <a:xfrm>
            <a:off x="4714741" y="304800"/>
            <a:ext cx="4429259" cy="830997"/>
          </a:xfrm>
          <a:prstGeom prst="rect">
            <a:avLst/>
          </a:prstGeom>
        </p:spPr>
        <p:txBody>
          <a:bodyPr wrap="square">
            <a:spAutoFit/>
          </a:bodyPr>
          <a:lstStyle/>
          <a:p>
            <a:r>
              <a:rPr lang="el-GR" sz="2400" b="1" u="sng" dirty="0"/>
              <a:t>Το Αμερικανικό διαστημικό πρόγραμμα</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59" y="0"/>
            <a:ext cx="4724400" cy="3160624"/>
          </a:xfrm>
          <a:prstGeom prst="rect">
            <a:avLst/>
          </a:prstGeom>
        </p:spPr>
      </p:pic>
      <p:sp>
        <p:nvSpPr>
          <p:cNvPr id="5" name="Ορθογώνιο 4"/>
          <p:cNvSpPr/>
          <p:nvPr/>
        </p:nvSpPr>
        <p:spPr>
          <a:xfrm>
            <a:off x="152400" y="3160624"/>
            <a:ext cx="8839200" cy="2554545"/>
          </a:xfrm>
          <a:prstGeom prst="rect">
            <a:avLst/>
          </a:prstGeom>
        </p:spPr>
        <p:txBody>
          <a:bodyPr wrap="square">
            <a:spAutoFit/>
          </a:bodyPr>
          <a:lstStyle/>
          <a:p>
            <a:r>
              <a:rPr lang="el-GR" sz="2000" dirty="0" smtClean="0"/>
              <a:t>                                                                   προβλέπεται </a:t>
            </a:r>
            <a:r>
              <a:rPr lang="el-GR" sz="2000" dirty="0"/>
              <a:t>να ζήσει κάπου διακόσια </a:t>
            </a:r>
            <a:r>
              <a:rPr lang="el-GR" sz="2000" dirty="0" smtClean="0"/>
              <a:t>χρόνια</a:t>
            </a:r>
            <a:r>
              <a:rPr lang="el-GR" sz="2000" dirty="0"/>
              <a:t>.</a:t>
            </a:r>
          </a:p>
          <a:p>
            <a:pPr marL="342900" indent="-342900">
              <a:buFont typeface="Arial" panose="020B0604020202020204" pitchFamily="34" charset="0"/>
              <a:buChar char="•"/>
            </a:pPr>
            <a:r>
              <a:rPr lang="el-GR" sz="2000" b="1" dirty="0"/>
              <a:t>17 Φεβρουαρίου 1959 </a:t>
            </a:r>
            <a:r>
              <a:rPr lang="el-GR" sz="2000" dirty="0"/>
              <a:t>ο </a:t>
            </a:r>
            <a:r>
              <a:rPr lang="el-GR" sz="2000" dirty="0" err="1"/>
              <a:t>Βάγκαρντ</a:t>
            </a:r>
            <a:r>
              <a:rPr lang="el-GR" sz="2000" dirty="0"/>
              <a:t> 2 έθεσε σε τροχιά δορυφόρο βάρους 9,7 κιλών.</a:t>
            </a:r>
          </a:p>
          <a:p>
            <a:r>
              <a:rPr lang="el-GR" sz="2000" dirty="0"/>
              <a:t>Από 11 συνολικά εκτοξεύσεις </a:t>
            </a:r>
            <a:r>
              <a:rPr lang="el-GR" sz="2000" dirty="0" err="1"/>
              <a:t>Βάγκαρντ</a:t>
            </a:r>
            <a:r>
              <a:rPr lang="el-GR" sz="2000" dirty="0"/>
              <a:t> τρεις μόνο πέτυχαν, με αποτέλεσμα το 1960 το πρόγραμμα αυτό να </a:t>
            </a:r>
            <a:r>
              <a:rPr lang="el-GR" sz="2000" dirty="0" err="1"/>
              <a:t>εγκαταλειφΘεί</a:t>
            </a:r>
            <a:r>
              <a:rPr lang="el-GR" sz="2000" dirty="0"/>
              <a:t>.</a:t>
            </a:r>
          </a:p>
          <a:p>
            <a:pPr marL="342900" indent="-342900">
              <a:buFont typeface="Arial" panose="020B0604020202020204" pitchFamily="34" charset="0"/>
              <a:buChar char="•"/>
            </a:pPr>
            <a:r>
              <a:rPr lang="el-GR" sz="2000" b="1" dirty="0"/>
              <a:t>5 Μαΐου 1961 </a:t>
            </a:r>
            <a:r>
              <a:rPr lang="el-GR" sz="2000" dirty="0"/>
              <a:t>ο </a:t>
            </a:r>
            <a:r>
              <a:rPr lang="el-GR" sz="2000" dirty="0" err="1"/>
              <a:t>Αλαν</a:t>
            </a:r>
            <a:r>
              <a:rPr lang="el-GR" sz="2000" dirty="0"/>
              <a:t> Β. </a:t>
            </a:r>
            <a:r>
              <a:rPr lang="el-GR" sz="2000" dirty="0" err="1"/>
              <a:t>Σεπάρντ</a:t>
            </a:r>
            <a:r>
              <a:rPr lang="el-GR" sz="2000" dirty="0"/>
              <a:t> έκανε μέσα σ' ένα θαλαμίσκο </a:t>
            </a:r>
            <a:r>
              <a:rPr lang="el-GR" sz="2000" dirty="0" err="1"/>
              <a:t>Μέρκιουρυ</a:t>
            </a:r>
            <a:r>
              <a:rPr lang="el-GR" sz="2000" dirty="0"/>
              <a:t> μια σύντομη εξωγήινη πτήση και έγινε ο πρώτος Αμερικανός που εισέδυσε στο διάστημα.</a:t>
            </a: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0400" y="132512"/>
            <a:ext cx="1750088" cy="1447800"/>
          </a:xfrm>
          <a:prstGeom prst="rect">
            <a:avLst/>
          </a:prstGeom>
        </p:spPr>
      </p:pic>
    </p:spTree>
    <p:extLst>
      <p:ext uri="{BB962C8B-B14F-4D97-AF65-F5344CB8AC3E}">
        <p14:creationId xmlns="" xmlns:p14="http://schemas.microsoft.com/office/powerpoint/2010/main" val="1387689346"/>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93990" y="4622481"/>
            <a:ext cx="3355376" cy="2235519"/>
          </a:xfrm>
          <a:prstGeom prst="rect">
            <a:avLst/>
          </a:prstGeom>
        </p:spPr>
      </p:pic>
      <p:sp>
        <p:nvSpPr>
          <p:cNvPr id="2" name="Ορθογώνιο 1"/>
          <p:cNvSpPr/>
          <p:nvPr/>
        </p:nvSpPr>
        <p:spPr>
          <a:xfrm>
            <a:off x="762000" y="889844"/>
            <a:ext cx="7467600" cy="4093428"/>
          </a:xfrm>
          <a:prstGeom prst="rect">
            <a:avLst/>
          </a:prstGeom>
        </p:spPr>
        <p:txBody>
          <a:bodyPr wrap="square">
            <a:spAutoFit/>
          </a:bodyPr>
          <a:lstStyle/>
          <a:p>
            <a:pPr marL="342900" indent="-342900">
              <a:buFont typeface="Arial" panose="020B0604020202020204" pitchFamily="34" charset="0"/>
              <a:buChar char="•"/>
            </a:pPr>
            <a:r>
              <a:rPr lang="el-GR" sz="2000" b="1" dirty="0" smtClean="0"/>
              <a:t>21 </a:t>
            </a:r>
            <a:r>
              <a:rPr lang="el-GR" sz="2000" b="1" dirty="0"/>
              <a:t>Ιουλίου 1961 </a:t>
            </a:r>
            <a:r>
              <a:rPr lang="el-GR" sz="2000" dirty="0"/>
              <a:t>ο </a:t>
            </a:r>
            <a:r>
              <a:rPr lang="el-GR" sz="2000" dirty="0" err="1"/>
              <a:t>Βίρτζιλ</a:t>
            </a:r>
            <a:r>
              <a:rPr lang="el-GR" sz="2000" dirty="0"/>
              <a:t> </a:t>
            </a:r>
            <a:r>
              <a:rPr lang="el-GR" sz="2000" dirty="0" err="1"/>
              <a:t>Γκρίσσομ</a:t>
            </a:r>
            <a:r>
              <a:rPr lang="el-GR" sz="2000" dirty="0"/>
              <a:t> μέσα στο </a:t>
            </a:r>
            <a:r>
              <a:rPr lang="el-GR" sz="2000" dirty="0" err="1"/>
              <a:t>Λίμπερτυ</a:t>
            </a:r>
            <a:r>
              <a:rPr lang="el-GR" sz="2000" dirty="0"/>
              <a:t> Μπελλ7 πραγματοποιεί με τη σειρά του ένα άλμα 15 λεπτών μέσα στο διάστημα.</a:t>
            </a:r>
          </a:p>
          <a:p>
            <a:pPr marL="342900" indent="-342900">
              <a:buFont typeface="Arial" panose="020B0604020202020204" pitchFamily="34" charset="0"/>
              <a:buChar char="•"/>
            </a:pPr>
            <a:r>
              <a:rPr lang="el-GR" sz="2000" b="1" dirty="0" smtClean="0"/>
              <a:t>20 </a:t>
            </a:r>
            <a:r>
              <a:rPr lang="el-GR" sz="2000" b="1" dirty="0"/>
              <a:t>Φεβρουαρίου 1962 ο Τζων </a:t>
            </a:r>
            <a:r>
              <a:rPr lang="el-GR" sz="2000" b="1" dirty="0" err="1"/>
              <a:t>Γκλενν</a:t>
            </a:r>
            <a:r>
              <a:rPr lang="el-GR" sz="2000" b="1" dirty="0"/>
              <a:t> πραγματοποίησε τρεις περιστροφές γύρω από τη Γη </a:t>
            </a:r>
            <a:r>
              <a:rPr lang="el-GR" sz="2000" dirty="0"/>
              <a:t>μέσα στο θαλαμίσκο </a:t>
            </a:r>
            <a:r>
              <a:rPr lang="el-GR" sz="2000" dirty="0" err="1"/>
              <a:t>Φρέντσιπ</a:t>
            </a:r>
            <a:r>
              <a:rPr lang="el-GR" sz="2000" dirty="0"/>
              <a:t> 7 του προγράμματος </a:t>
            </a:r>
            <a:r>
              <a:rPr lang="el-GR" sz="2000" dirty="0" err="1"/>
              <a:t>Μέρκιουρυ</a:t>
            </a:r>
            <a:r>
              <a:rPr lang="el-GR" sz="2000" dirty="0"/>
              <a:t>.</a:t>
            </a:r>
          </a:p>
          <a:p>
            <a:pPr marL="342900" indent="-342900">
              <a:buFont typeface="Arial" panose="020B0604020202020204" pitchFamily="34" charset="0"/>
              <a:buChar char="•"/>
            </a:pPr>
            <a:r>
              <a:rPr lang="el-GR" sz="2000" dirty="0" smtClean="0"/>
              <a:t>24 </a:t>
            </a:r>
            <a:r>
              <a:rPr lang="el-GR" sz="2000" dirty="0"/>
              <a:t>Μαΐου 1962 ο </a:t>
            </a:r>
            <a:r>
              <a:rPr lang="el-GR" sz="2000" dirty="0" err="1"/>
              <a:t>Σκοττ</a:t>
            </a:r>
            <a:r>
              <a:rPr lang="el-GR" sz="2000" dirty="0"/>
              <a:t> Κάρπεντερ επανέλαβε τη πτήση του </a:t>
            </a:r>
            <a:r>
              <a:rPr lang="el-GR" sz="2000" dirty="0" err="1"/>
              <a:t>Γκλενν</a:t>
            </a:r>
            <a:r>
              <a:rPr lang="el-GR" sz="2000" dirty="0"/>
              <a:t> με το </a:t>
            </a:r>
            <a:r>
              <a:rPr lang="el-GR" sz="2000" dirty="0" err="1"/>
              <a:t>Ωρόρα</a:t>
            </a:r>
            <a:r>
              <a:rPr lang="el-GR" sz="2000" dirty="0"/>
              <a:t> 7.</a:t>
            </a:r>
          </a:p>
          <a:p>
            <a:pPr marL="342900" indent="-342900">
              <a:buFont typeface="Arial" panose="020B0604020202020204" pitchFamily="34" charset="0"/>
              <a:buChar char="•"/>
            </a:pPr>
            <a:r>
              <a:rPr lang="el-GR" sz="2000" b="1" dirty="0" smtClean="0"/>
              <a:t>3 </a:t>
            </a:r>
            <a:r>
              <a:rPr lang="el-GR" sz="2000" b="1" dirty="0"/>
              <a:t>Οκτωβρίου 1962 </a:t>
            </a:r>
            <a:r>
              <a:rPr lang="el-GR" sz="2000" dirty="0"/>
              <a:t>ο αστροναύτης Ουώλτερ </a:t>
            </a:r>
            <a:r>
              <a:rPr lang="el-GR" sz="2000" dirty="0" err="1"/>
              <a:t>Σίρρα</a:t>
            </a:r>
            <a:r>
              <a:rPr lang="el-GR" sz="2000" dirty="0"/>
              <a:t> μέσα στον θαλαμίσκο Σίγμα 7 πραγματοποιεί έξι </a:t>
            </a:r>
            <a:r>
              <a:rPr lang="el-GR" sz="2000" dirty="0" smtClean="0"/>
              <a:t>περιστροφές γύρω από τη Γη.</a:t>
            </a:r>
          </a:p>
          <a:p>
            <a:pPr marL="342900" indent="-342900">
              <a:buFont typeface="Arial" panose="020B0604020202020204" pitchFamily="34" charset="0"/>
              <a:buChar char="•"/>
            </a:pPr>
            <a:r>
              <a:rPr lang="el-GR" sz="2000" b="1" dirty="0" smtClean="0"/>
              <a:t>15 Μαΐου 1963 </a:t>
            </a:r>
            <a:r>
              <a:rPr lang="el-GR" sz="2000" dirty="0" smtClean="0"/>
              <a:t>ο αστροναύτης </a:t>
            </a:r>
            <a:r>
              <a:rPr lang="el-GR" sz="2000" dirty="0" err="1" smtClean="0"/>
              <a:t>Γκόρντον</a:t>
            </a:r>
            <a:r>
              <a:rPr lang="el-GR" sz="2000" dirty="0" smtClean="0"/>
              <a:t> </a:t>
            </a:r>
            <a:r>
              <a:rPr lang="el-GR" sz="2000" dirty="0" err="1" smtClean="0"/>
              <a:t>Κούπερ</a:t>
            </a:r>
            <a:r>
              <a:rPr lang="el-GR" sz="2000" dirty="0" smtClean="0"/>
              <a:t> πραγματοποίησε 22 περιστροφές γύρω από τη Γη. </a:t>
            </a:r>
            <a:endParaRPr lang="el-GR" sz="2000" dirty="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14800" y="4873465"/>
            <a:ext cx="2095500" cy="1733550"/>
          </a:xfrm>
          <a:prstGeom prst="rect">
            <a:avLst/>
          </a:prstGeom>
        </p:spPr>
      </p:pic>
    </p:spTree>
    <p:extLst>
      <p:ext uri="{BB962C8B-B14F-4D97-AF65-F5344CB8AC3E}">
        <p14:creationId xmlns="" xmlns:p14="http://schemas.microsoft.com/office/powerpoint/2010/main" val="7326209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38985"/>
            <a:ext cx="5486400" cy="3199067"/>
          </a:xfrm>
          <a:prstGeom prst="rect">
            <a:avLst/>
          </a:prstGeom>
        </p:spPr>
      </p:pic>
      <p:sp>
        <p:nvSpPr>
          <p:cNvPr id="2" name="Ορθογώνιο 1"/>
          <p:cNvSpPr/>
          <p:nvPr/>
        </p:nvSpPr>
        <p:spPr>
          <a:xfrm>
            <a:off x="5486400" y="152400"/>
            <a:ext cx="3657600" cy="3785652"/>
          </a:xfrm>
          <a:prstGeom prst="rect">
            <a:avLst/>
          </a:prstGeom>
        </p:spPr>
        <p:txBody>
          <a:bodyPr wrap="square">
            <a:spAutoFit/>
          </a:bodyPr>
          <a:lstStyle/>
          <a:p>
            <a:r>
              <a:rPr lang="el-GR" sz="2000" dirty="0"/>
              <a:t>Το 1955, ακολουθώντας το πάθος του για τα αεροπλάνα, μπήκε στη Σχολή Πιλότων στο Όρενμπουργκ. Αποφοίτησε το 1957 με επαίνους, και στη συνέχεια υπηρέτησε αρχικά με το Βόρειο Στόλο κοντά στον Αρκτικό Κύκλο, πετώντας σε εξαιρετικά δυσμενείς συνθήκες, ενώ αργότερα έγινε </a:t>
            </a:r>
            <a:r>
              <a:rPr lang="el-GR" sz="2000" dirty="0" smtClean="0"/>
              <a:t>δοκιμαστής</a:t>
            </a:r>
          </a:p>
          <a:p>
            <a:r>
              <a:rPr lang="el-GR" sz="2000" dirty="0"/>
              <a:t>πιλότος, πετώντας καινούργια και πειραματικά αεροσκάφη. </a:t>
            </a:r>
          </a:p>
        </p:txBody>
      </p:sp>
      <p:sp>
        <p:nvSpPr>
          <p:cNvPr id="4" name="Ορθογώνιο 3"/>
          <p:cNvSpPr/>
          <p:nvPr/>
        </p:nvSpPr>
        <p:spPr>
          <a:xfrm>
            <a:off x="184598" y="3938052"/>
            <a:ext cx="8991599" cy="707886"/>
          </a:xfrm>
          <a:prstGeom prst="rect">
            <a:avLst/>
          </a:prstGeom>
        </p:spPr>
        <p:txBody>
          <a:bodyPr wrap="square">
            <a:spAutoFit/>
          </a:bodyPr>
          <a:lstStyle/>
          <a:p>
            <a:r>
              <a:rPr lang="el-GR" sz="2000" dirty="0" smtClean="0"/>
              <a:t>Το </a:t>
            </a:r>
            <a:r>
              <a:rPr lang="el-GR" sz="2000" dirty="0"/>
              <a:t>1959 επιλέχτηκε, μαζί με 20 άλλους, για να εκπαιδευτεί ως κοσμοναύτης, με σκοπό την πρώτη πτήση ανθρώπου στο διάστημα.</a:t>
            </a:r>
          </a:p>
        </p:txBody>
      </p:sp>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92536" y="4495800"/>
            <a:ext cx="3551464" cy="1988820"/>
          </a:xfrm>
          <a:prstGeom prst="rect">
            <a:avLst/>
          </a:prstGeom>
        </p:spPr>
      </p:pic>
    </p:spTree>
    <p:extLst>
      <p:ext uri="{BB962C8B-B14F-4D97-AF65-F5344CB8AC3E}">
        <p14:creationId xmlns="" xmlns:p14="http://schemas.microsoft.com/office/powerpoint/2010/main" val="222574378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2400" y="228601"/>
            <a:ext cx="8763000" cy="5410200"/>
          </a:xfrm>
          <a:prstGeom prst="rect">
            <a:avLst/>
          </a:prstGeom>
        </p:spPr>
        <p:txBody>
          <a:bodyPr wrap="square">
            <a:spAutoFit/>
          </a:bodyPr>
          <a:lstStyle/>
          <a:p>
            <a:pPr marL="285750" indent="-285750">
              <a:buFont typeface="Arial" panose="020B0604020202020204" pitchFamily="34" charset="0"/>
              <a:buChar char="•"/>
            </a:pPr>
            <a:r>
              <a:rPr lang="el-GR" sz="2000" b="1" dirty="0" smtClean="0"/>
              <a:t>31 </a:t>
            </a:r>
            <a:r>
              <a:rPr lang="el-GR" sz="2000" b="1" dirty="0"/>
              <a:t>Ιουλίου 1964 </a:t>
            </a:r>
            <a:r>
              <a:rPr lang="el-GR" sz="2000" dirty="0"/>
              <a:t>με τον </a:t>
            </a:r>
            <a:r>
              <a:rPr lang="el-GR" sz="2000" dirty="0" err="1"/>
              <a:t>Ραίηντζερς</a:t>
            </a:r>
            <a:r>
              <a:rPr lang="el-GR" sz="2000" dirty="0"/>
              <a:t> 7 </a:t>
            </a:r>
            <a:r>
              <a:rPr lang="el-GR" sz="2000" dirty="0" err="1"/>
              <a:t>υστερα</a:t>
            </a:r>
            <a:r>
              <a:rPr lang="el-GR" sz="2000" dirty="0"/>
              <a:t> από μια πτήση 18 ωρών, με μια μόνο διόρθωση της τροχιάς, ο </a:t>
            </a:r>
            <a:r>
              <a:rPr lang="el-GR" sz="2000" dirty="0" err="1"/>
              <a:t>Ραίηντζερ</a:t>
            </a:r>
            <a:r>
              <a:rPr lang="el-GR" sz="2000" dirty="0"/>
              <a:t> </a:t>
            </a:r>
            <a:r>
              <a:rPr lang="el-GR" sz="2000" dirty="0" err="1"/>
              <a:t>συνετρίβη</a:t>
            </a:r>
            <a:r>
              <a:rPr lang="el-GR" sz="2000" dirty="0"/>
              <a:t> κοντά στη θάλασσα των Νεφών. Προτού όμως συντριβεί, οι έξι φωτογραφικές του μηχανές αναμετέδωσαν 4.308 φωτογραφίες της επιφάνειας της Σελήνης εξαιρετικής ποιότητας.</a:t>
            </a:r>
          </a:p>
          <a:p>
            <a:r>
              <a:rPr lang="el-GR" sz="2000" b="1" dirty="0"/>
              <a:t>Το Φεβρουάριο του 1965 </a:t>
            </a:r>
            <a:r>
              <a:rPr lang="el-GR" sz="2000" dirty="0"/>
              <a:t>ο </a:t>
            </a:r>
            <a:r>
              <a:rPr lang="el-GR" sz="2000" dirty="0" err="1"/>
              <a:t>Ραίηντζερ</a:t>
            </a:r>
            <a:r>
              <a:rPr lang="el-GR" sz="2000" dirty="0"/>
              <a:t> 8 </a:t>
            </a:r>
            <a:r>
              <a:rPr lang="el-GR" sz="2000" dirty="0" err="1"/>
              <a:t>συνετρίβη</a:t>
            </a:r>
            <a:r>
              <a:rPr lang="el-GR" sz="2000" dirty="0"/>
              <a:t> στη θάλασσα της Σιωπής έχοντας μεταδώσει 7.100 θαυμάσια φωτοσκιασμένες φωτογραφίες. Κατόπιν ο </a:t>
            </a:r>
            <a:r>
              <a:rPr lang="el-GR" sz="2000" dirty="0" err="1"/>
              <a:t>Ραίηντζερ</a:t>
            </a:r>
            <a:r>
              <a:rPr lang="el-GR" sz="2000" dirty="0"/>
              <a:t> 9 πήρε 5.800 φωτογραφίες του κρατήρα </a:t>
            </a:r>
            <a:r>
              <a:rPr lang="el-GR" sz="2000" dirty="0" err="1"/>
              <a:t>Αλφόνσου</a:t>
            </a:r>
            <a:r>
              <a:rPr lang="el-GR" sz="2000" dirty="0"/>
              <a:t>.</a:t>
            </a:r>
          </a:p>
          <a:p>
            <a:pPr marL="285750" indent="-285750">
              <a:buFont typeface="Arial" panose="020B0604020202020204" pitchFamily="34" charset="0"/>
              <a:buChar char="•"/>
            </a:pPr>
            <a:r>
              <a:rPr lang="el-GR" sz="2000" b="1" dirty="0" smtClean="0"/>
              <a:t>23 </a:t>
            </a:r>
            <a:r>
              <a:rPr lang="el-GR" sz="2000" b="1" dirty="0"/>
              <a:t>Μαρτίου 1965 </a:t>
            </a:r>
            <a:r>
              <a:rPr lang="el-GR" sz="2000" dirty="0"/>
              <a:t>γινόταν η πρώτη εκτόξευση του επανδρωμένου διαστημόπλοιου </a:t>
            </a:r>
            <a:r>
              <a:rPr lang="el-GR" sz="2000" dirty="0" err="1"/>
              <a:t>Τζέμινι</a:t>
            </a:r>
            <a:r>
              <a:rPr lang="el-GR" sz="2000" dirty="0"/>
              <a:t> 3 με τους </a:t>
            </a:r>
            <a:r>
              <a:rPr lang="el-GR" sz="2000" dirty="0" err="1"/>
              <a:t>Βιρτζίλ</a:t>
            </a:r>
            <a:r>
              <a:rPr lang="el-GR" sz="2000" dirty="0"/>
              <a:t> </a:t>
            </a:r>
            <a:r>
              <a:rPr lang="el-GR" sz="2000" dirty="0" err="1"/>
              <a:t>Γκρίσσομ</a:t>
            </a:r>
            <a:r>
              <a:rPr lang="el-GR" sz="2000" dirty="0"/>
              <a:t> και Τζων </a:t>
            </a:r>
            <a:r>
              <a:rPr lang="el-GR" sz="2000" dirty="0" err="1"/>
              <a:t>Γιαγκ</a:t>
            </a:r>
            <a:r>
              <a:rPr lang="el-GR" sz="2000" dirty="0"/>
              <a:t>.</a:t>
            </a:r>
          </a:p>
          <a:p>
            <a:pPr marL="285750" indent="-285750">
              <a:buFont typeface="Arial" panose="020B0604020202020204" pitchFamily="34" charset="0"/>
              <a:buChar char="•"/>
            </a:pPr>
            <a:r>
              <a:rPr lang="el-GR" sz="2000" b="1" dirty="0" smtClean="0"/>
              <a:t>3 </a:t>
            </a:r>
            <a:r>
              <a:rPr lang="el-GR" sz="2000" b="1" dirty="0"/>
              <a:t>Ιουνίου 1965 </a:t>
            </a:r>
            <a:r>
              <a:rPr lang="el-GR" sz="2000" dirty="0"/>
              <a:t>ο Τζέημς </a:t>
            </a:r>
            <a:r>
              <a:rPr lang="el-GR" sz="2000" dirty="0" err="1"/>
              <a:t>Μακντίβιτ</a:t>
            </a:r>
            <a:r>
              <a:rPr lang="el-GR" sz="2000" dirty="0"/>
              <a:t> και ο </a:t>
            </a:r>
            <a:r>
              <a:rPr lang="el-GR" sz="2000" dirty="0" err="1"/>
              <a:t>Έντουαρντ</a:t>
            </a:r>
            <a:r>
              <a:rPr lang="el-GR" sz="2000" dirty="0"/>
              <a:t> Ουάιτ πραγματοποιούν με το </a:t>
            </a:r>
            <a:r>
              <a:rPr lang="el-GR" sz="2000" dirty="0" err="1"/>
              <a:t>Τζέμινι</a:t>
            </a:r>
            <a:r>
              <a:rPr lang="el-GR" sz="2000" dirty="0"/>
              <a:t> 4 62 περιστροφές γύρω από τη Γη. Ο Ουάιτ βγαίνει από το διαστημόπλοιό του για διαστημικό περίπατο που κρατεί 25 ολόκληρα λεπτά.</a:t>
            </a:r>
          </a:p>
          <a:p>
            <a:pPr marL="285750" indent="-285750">
              <a:buFont typeface="Arial" panose="020B0604020202020204" pitchFamily="34" charset="0"/>
              <a:buChar char="•"/>
            </a:pPr>
            <a:r>
              <a:rPr lang="el-GR" sz="2000" b="1" dirty="0" smtClean="0"/>
              <a:t>21 </a:t>
            </a:r>
            <a:r>
              <a:rPr lang="el-GR" sz="2000" b="1" dirty="0"/>
              <a:t>Αυγούστου 1965 </a:t>
            </a:r>
            <a:r>
              <a:rPr lang="el-GR" sz="2000" dirty="0"/>
              <a:t>οι </a:t>
            </a:r>
            <a:r>
              <a:rPr lang="el-GR" sz="2000" dirty="0" err="1"/>
              <a:t>Γκόρντον</a:t>
            </a:r>
            <a:r>
              <a:rPr lang="el-GR" sz="2000" dirty="0"/>
              <a:t> </a:t>
            </a:r>
            <a:r>
              <a:rPr lang="el-GR" sz="2000" dirty="0" err="1"/>
              <a:t>Κούπερ</a:t>
            </a:r>
            <a:r>
              <a:rPr lang="el-GR" sz="2000" dirty="0"/>
              <a:t> και Τσαρλς </a:t>
            </a:r>
            <a:r>
              <a:rPr lang="el-GR" sz="2000" dirty="0" err="1"/>
              <a:t>Κόνραντ</a:t>
            </a:r>
            <a:r>
              <a:rPr lang="el-GR" sz="2000" dirty="0"/>
              <a:t>, παρέμειναν στο διάστημα με το </a:t>
            </a:r>
            <a:r>
              <a:rPr lang="el-GR" sz="2000" dirty="0" err="1"/>
              <a:t>Τζέμινι</a:t>
            </a:r>
            <a:r>
              <a:rPr lang="el-GR" sz="2000" dirty="0"/>
              <a:t> 5 επί 8 ημέρες.</a:t>
            </a:r>
          </a:p>
          <a:p>
            <a:r>
              <a:rPr lang="el-GR" sz="2000" u="sng" dirty="0"/>
              <a:t>Το Δεκέμβριο του 1965 οι Μάρτιν </a:t>
            </a:r>
            <a:r>
              <a:rPr lang="el-GR" sz="2000" u="sng" dirty="0" err="1"/>
              <a:t>Μπόρμαν</a:t>
            </a:r>
            <a:r>
              <a:rPr lang="el-GR" sz="2000" u="sng" dirty="0"/>
              <a:t> και Τζέημς </a:t>
            </a:r>
            <a:r>
              <a:rPr lang="el-GR" sz="2000" u="sng" dirty="0" err="1"/>
              <a:t>Λόβελ</a:t>
            </a:r>
            <a:r>
              <a:rPr lang="el-GR" sz="2000" u="sng" dirty="0"/>
              <a:t> παρέμειναν στο διάστημα επί 330 ώρες και 35 λεπτά</a:t>
            </a:r>
            <a:r>
              <a:rPr lang="el-GR" sz="2000" dirty="0" smtClean="0"/>
              <a:t>.</a:t>
            </a:r>
            <a:endParaRPr lang="el-GR" sz="2000" dirty="0"/>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19900" y="5124450"/>
            <a:ext cx="2095500" cy="1733550"/>
          </a:xfrm>
          <a:prstGeom prst="rect">
            <a:avLst/>
          </a:prstGeom>
        </p:spPr>
      </p:pic>
    </p:spTree>
    <p:extLst>
      <p:ext uri="{BB962C8B-B14F-4D97-AF65-F5344CB8AC3E}">
        <p14:creationId xmlns="" xmlns:p14="http://schemas.microsoft.com/office/powerpoint/2010/main" val="1714006725"/>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442" y="-8586"/>
            <a:ext cx="2095500" cy="1733550"/>
          </a:xfrm>
          <a:prstGeom prst="rect">
            <a:avLst/>
          </a:prstGeom>
        </p:spPr>
      </p:pic>
      <p:sp>
        <p:nvSpPr>
          <p:cNvPr id="2" name="Ορθογώνιο 1"/>
          <p:cNvSpPr/>
          <p:nvPr/>
        </p:nvSpPr>
        <p:spPr>
          <a:xfrm>
            <a:off x="1034872" y="1160777"/>
            <a:ext cx="7467600" cy="5324535"/>
          </a:xfrm>
          <a:prstGeom prst="rect">
            <a:avLst/>
          </a:prstGeom>
        </p:spPr>
        <p:txBody>
          <a:bodyPr wrap="square">
            <a:spAutoFit/>
          </a:bodyPr>
          <a:lstStyle/>
          <a:p>
            <a:r>
              <a:rPr lang="el-GR" sz="2000" dirty="0" smtClean="0"/>
              <a:t>         Ουώλτερ </a:t>
            </a:r>
            <a:r>
              <a:rPr lang="el-GR" sz="2000" dirty="0" err="1"/>
              <a:t>Σίρρα</a:t>
            </a:r>
            <a:r>
              <a:rPr lang="el-GR" sz="2000" dirty="0"/>
              <a:t> και Τόμας </a:t>
            </a:r>
            <a:r>
              <a:rPr lang="el-GR" sz="2000" dirty="0" err="1"/>
              <a:t>Στάφφορντ</a:t>
            </a:r>
            <a:r>
              <a:rPr lang="el-GR" sz="2000" dirty="0"/>
              <a:t>, το οποίο συναντιέται με </a:t>
            </a:r>
            <a:r>
              <a:rPr lang="el-GR" sz="2000" dirty="0" smtClean="0"/>
              <a:t>   το </a:t>
            </a:r>
            <a:r>
              <a:rPr lang="el-GR" sz="2000" dirty="0" err="1"/>
              <a:t>Τζέμινι</a:t>
            </a:r>
            <a:r>
              <a:rPr lang="el-GR" sz="2000" dirty="0"/>
              <a:t> 7</a:t>
            </a:r>
          </a:p>
          <a:p>
            <a:r>
              <a:rPr lang="el-GR" sz="2000" dirty="0" smtClean="0"/>
              <a:t>Το </a:t>
            </a:r>
            <a:r>
              <a:rPr lang="el-GR" sz="2000" dirty="0"/>
              <a:t>τελευταίο είχε εκτοξευτεί στις 4 Δεκεμβρίου 1965 με τους Μάρτιν </a:t>
            </a:r>
            <a:r>
              <a:rPr lang="el-GR" sz="2000" dirty="0" err="1"/>
              <a:t>Μπόρμαν</a:t>
            </a:r>
            <a:r>
              <a:rPr lang="el-GR" sz="2000" dirty="0"/>
              <a:t> και Τζέημς </a:t>
            </a:r>
            <a:r>
              <a:rPr lang="el-GR" sz="2000" dirty="0" err="1"/>
              <a:t>Λόβελ</a:t>
            </a:r>
            <a:r>
              <a:rPr lang="el-GR" sz="2000" dirty="0"/>
              <a:t>. Οι δυο θαλαμίσκοι φτάσανε σε σημείο να </a:t>
            </a:r>
            <a:r>
              <a:rPr lang="el-GR" sz="2000" dirty="0" err="1"/>
              <a:t>εγγίσουν</a:t>
            </a:r>
            <a:r>
              <a:rPr lang="el-GR" sz="2000" dirty="0"/>
              <a:t> ο ένας τον άλλο χωρίς όμως να γίνει αυτό. Η μικρότερη απόσταση μεταξύ τους είχε περιοριστεί στα 25 εκατοστά. Επρόκειτο για το πρώτο στην ιστορία της ανθρωπότητας διαστημικό ραντεβού.</a:t>
            </a:r>
          </a:p>
          <a:p>
            <a:pPr marL="285750" indent="-285750">
              <a:buFont typeface="Arial" panose="020B0604020202020204" pitchFamily="34" charset="0"/>
              <a:buChar char="•"/>
            </a:pPr>
            <a:r>
              <a:rPr lang="el-GR" sz="2000" b="1" dirty="0" smtClean="0"/>
              <a:t>16 </a:t>
            </a:r>
            <a:r>
              <a:rPr lang="el-GR" sz="2000" b="1" dirty="0"/>
              <a:t>Μαρτίου 1966 </a:t>
            </a:r>
            <a:r>
              <a:rPr lang="el-GR" sz="2000" dirty="0"/>
              <a:t>οι αστροναύτες </a:t>
            </a:r>
            <a:r>
              <a:rPr lang="el-GR" sz="2000" dirty="0" err="1"/>
              <a:t>Νηλ</a:t>
            </a:r>
            <a:r>
              <a:rPr lang="el-GR" sz="2000" dirty="0"/>
              <a:t> </a:t>
            </a:r>
            <a:r>
              <a:rPr lang="el-GR" sz="2000" dirty="0" err="1"/>
              <a:t>Άρμστρογκ</a:t>
            </a:r>
            <a:r>
              <a:rPr lang="el-GR" sz="2000" dirty="0"/>
              <a:t> και </a:t>
            </a:r>
            <a:r>
              <a:rPr lang="el-GR" sz="2000" dirty="0" err="1"/>
              <a:t>Ντέηβιντ</a:t>
            </a:r>
            <a:r>
              <a:rPr lang="el-GR" sz="2000" dirty="0"/>
              <a:t> </a:t>
            </a:r>
            <a:r>
              <a:rPr lang="el-GR" sz="2000" dirty="0" err="1"/>
              <a:t>Σκοττ</a:t>
            </a:r>
            <a:r>
              <a:rPr lang="el-GR" sz="2000" dirty="0"/>
              <a:t> πετώντας με το </a:t>
            </a:r>
            <a:r>
              <a:rPr lang="el-GR" sz="2000" dirty="0" err="1"/>
              <a:t>Τζέμινι</a:t>
            </a:r>
            <a:r>
              <a:rPr lang="el-GR" sz="2000" dirty="0"/>
              <a:t> 8 ενώθηκαν με ένα πύραυλο </a:t>
            </a:r>
            <a:r>
              <a:rPr lang="el-GR" sz="2000" dirty="0" err="1"/>
              <a:t>Εητζίνα</a:t>
            </a:r>
            <a:r>
              <a:rPr lang="el-GR" sz="2000" dirty="0"/>
              <a:t>.</a:t>
            </a:r>
          </a:p>
          <a:p>
            <a:r>
              <a:rPr lang="el-GR" sz="2000" u="sng" dirty="0"/>
              <a:t>Τρεις μήνες αργότερα ο Γιουτζήν </a:t>
            </a:r>
            <a:r>
              <a:rPr lang="el-GR" sz="2000" u="sng" dirty="0" err="1"/>
              <a:t>Σέρνταν</a:t>
            </a:r>
            <a:r>
              <a:rPr lang="el-GR" sz="2000" u="sng" dirty="0"/>
              <a:t> βγαίνει από το </a:t>
            </a:r>
            <a:r>
              <a:rPr lang="el-GR" sz="2000" u="sng" dirty="0" err="1"/>
              <a:t>Τζέμινι</a:t>
            </a:r>
            <a:r>
              <a:rPr lang="el-GR" sz="2000" u="sng" dirty="0"/>
              <a:t> 9 που οδηγούσε ο αστροναύτης Τόμας </a:t>
            </a:r>
            <a:r>
              <a:rPr lang="el-GR" sz="2000" u="sng" dirty="0" err="1"/>
              <a:t>Στάφφορντ</a:t>
            </a:r>
            <a:r>
              <a:rPr lang="el-GR" sz="2000" u="sng" dirty="0"/>
              <a:t>, για να παραμείνει στο διάστημα επί μια ώρα και επτά λεπτά</a:t>
            </a:r>
            <a:r>
              <a:rPr lang="el-GR" sz="2000" dirty="0"/>
              <a:t>.</a:t>
            </a:r>
          </a:p>
          <a:p>
            <a:pPr marL="285750" indent="-285750">
              <a:buFont typeface="Arial" panose="020B0604020202020204" pitchFamily="34" charset="0"/>
              <a:buChar char="•"/>
            </a:pPr>
            <a:r>
              <a:rPr lang="el-GR" sz="2000" u="sng" dirty="0" smtClean="0"/>
              <a:t>18 </a:t>
            </a:r>
            <a:r>
              <a:rPr lang="el-GR" sz="2000" u="sng" dirty="0"/>
              <a:t>Ιουλίου 1966 </a:t>
            </a:r>
            <a:r>
              <a:rPr lang="el-GR" sz="2000" dirty="0"/>
              <a:t>εκτοξεύεται το </a:t>
            </a:r>
            <a:r>
              <a:rPr lang="el-GR" sz="2000" dirty="0" err="1"/>
              <a:t>Τζέμινι</a:t>
            </a:r>
            <a:r>
              <a:rPr lang="el-GR" sz="2000" dirty="0"/>
              <a:t> 10 με τους αστροναύτες Τζων </a:t>
            </a:r>
            <a:r>
              <a:rPr lang="el-GR" sz="2000" dirty="0" err="1"/>
              <a:t>Γιαγκ</a:t>
            </a:r>
            <a:r>
              <a:rPr lang="el-GR" sz="2000" dirty="0"/>
              <a:t> και </a:t>
            </a:r>
            <a:r>
              <a:rPr lang="el-GR" sz="2000" dirty="0" err="1"/>
              <a:t>Μάικλ</a:t>
            </a:r>
            <a:r>
              <a:rPr lang="el-GR" sz="2000" dirty="0"/>
              <a:t> </a:t>
            </a:r>
            <a:r>
              <a:rPr lang="el-GR" sz="2000" dirty="0" err="1"/>
              <a:t>Κόλλινς</a:t>
            </a:r>
            <a:r>
              <a:rPr lang="el-GR" sz="2000" dirty="0"/>
              <a:t>, που συνέδεσαν τον θαλαμίσκο τους με τον πύραυλο </a:t>
            </a:r>
            <a:r>
              <a:rPr lang="el-GR" sz="2000" dirty="0" err="1"/>
              <a:t>Εητζίνα</a:t>
            </a:r>
            <a:r>
              <a:rPr lang="el-GR" sz="2000" dirty="0"/>
              <a:t> 10. </a:t>
            </a:r>
          </a:p>
        </p:txBody>
      </p:sp>
      <p:sp>
        <p:nvSpPr>
          <p:cNvPr id="4" name="Ορθογώνιο 3"/>
          <p:cNvSpPr/>
          <p:nvPr/>
        </p:nvSpPr>
        <p:spPr>
          <a:xfrm>
            <a:off x="1707524" y="876273"/>
            <a:ext cx="6934200" cy="400110"/>
          </a:xfrm>
          <a:prstGeom prst="rect">
            <a:avLst/>
          </a:prstGeom>
        </p:spPr>
        <p:txBody>
          <a:bodyPr wrap="square">
            <a:spAutoFit/>
          </a:bodyPr>
          <a:lstStyle/>
          <a:p>
            <a:pPr marL="342900" indent="-342900">
              <a:buFont typeface="Arial" panose="020B0604020202020204" pitchFamily="34" charset="0"/>
              <a:buChar char="•"/>
            </a:pPr>
            <a:r>
              <a:rPr lang="el-GR" sz="2000" b="1" dirty="0"/>
              <a:t>15 Δεκεμβρίου 1965 </a:t>
            </a:r>
            <a:r>
              <a:rPr lang="el-GR" sz="2000" dirty="0"/>
              <a:t>εκτοξεύεται το </a:t>
            </a:r>
            <a:r>
              <a:rPr lang="el-GR" sz="2000" dirty="0" err="1"/>
              <a:t>Τζέμινι</a:t>
            </a:r>
            <a:r>
              <a:rPr lang="el-GR" sz="2000" dirty="0"/>
              <a:t> 6 με </a:t>
            </a:r>
            <a:r>
              <a:rPr lang="el-GR" sz="2000" dirty="0" smtClean="0"/>
              <a:t>τους</a:t>
            </a:r>
            <a:endParaRPr lang="el-GR" sz="2000" dirty="0"/>
          </a:p>
        </p:txBody>
      </p:sp>
    </p:spTree>
    <p:extLst>
      <p:ext uri="{BB962C8B-B14F-4D97-AF65-F5344CB8AC3E}">
        <p14:creationId xmlns="" xmlns:p14="http://schemas.microsoft.com/office/powerpoint/2010/main" val="340612877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09600" y="1676400"/>
            <a:ext cx="7391400" cy="3477875"/>
          </a:xfrm>
          <a:prstGeom prst="rect">
            <a:avLst/>
          </a:prstGeom>
        </p:spPr>
        <p:txBody>
          <a:bodyPr wrap="square">
            <a:spAutoFit/>
          </a:bodyPr>
          <a:lstStyle/>
          <a:p>
            <a:pPr marL="285750" indent="-285750">
              <a:buFont typeface="Arial" panose="020B0604020202020204" pitchFamily="34" charset="0"/>
              <a:buChar char="•"/>
            </a:pPr>
            <a:r>
              <a:rPr lang="el-GR" sz="2000" u="sng" dirty="0" smtClean="0"/>
              <a:t>12 </a:t>
            </a:r>
            <a:r>
              <a:rPr lang="el-GR" sz="2000" u="sng" dirty="0"/>
              <a:t>Σεπτεμβρίου 1966 </a:t>
            </a:r>
            <a:r>
              <a:rPr lang="el-GR" sz="2000" dirty="0"/>
              <a:t>οι αστροναύτες Τσαρλς </a:t>
            </a:r>
            <a:r>
              <a:rPr lang="el-GR" sz="2000" dirty="0" err="1"/>
              <a:t>Κόνραντ</a:t>
            </a:r>
            <a:r>
              <a:rPr lang="el-GR" sz="2000" dirty="0"/>
              <a:t> και </a:t>
            </a:r>
            <a:r>
              <a:rPr lang="el-GR" sz="2000" dirty="0" err="1"/>
              <a:t>Ρίτσαρντ</a:t>
            </a:r>
            <a:r>
              <a:rPr lang="el-GR" sz="2000" dirty="0"/>
              <a:t> </a:t>
            </a:r>
            <a:r>
              <a:rPr lang="el-GR" sz="2000" dirty="0" err="1"/>
              <a:t>Γκόρντον</a:t>
            </a:r>
            <a:r>
              <a:rPr lang="el-GR" sz="2000" dirty="0"/>
              <a:t> του </a:t>
            </a:r>
            <a:r>
              <a:rPr lang="el-GR" sz="2000" dirty="0" err="1"/>
              <a:t>Τζέμινι</a:t>
            </a:r>
            <a:r>
              <a:rPr lang="el-GR" sz="2000" dirty="0"/>
              <a:t> 11, παρά τις δυσκολίες που συνάντησαν, κατόρθωσαν να φθάσουν στην απόσταση-ρεκόρ 1.370 χιλιομέτρων από τη Γη, </a:t>
            </a:r>
            <a:r>
              <a:rPr lang="el-GR" sz="2000" u="sng" dirty="0"/>
              <a:t>στη διπλάσια από εκείνη που είχε φτάσει το </a:t>
            </a:r>
            <a:r>
              <a:rPr lang="el-GR" sz="2000" u="sng" dirty="0" err="1"/>
              <a:t>Τζέμινι</a:t>
            </a:r>
            <a:r>
              <a:rPr lang="el-GR" sz="2000" u="sng" dirty="0"/>
              <a:t> 10.</a:t>
            </a:r>
          </a:p>
          <a:p>
            <a:pPr marL="285750" indent="-285750">
              <a:buFont typeface="Arial" panose="020B0604020202020204" pitchFamily="34" charset="0"/>
              <a:buChar char="•"/>
            </a:pPr>
            <a:r>
              <a:rPr lang="el-GR" sz="2000" u="sng" dirty="0" smtClean="0"/>
              <a:t>11 </a:t>
            </a:r>
            <a:r>
              <a:rPr lang="el-GR" sz="2000" u="sng" dirty="0"/>
              <a:t>Νοεμβρίου 1966 </a:t>
            </a:r>
            <a:r>
              <a:rPr lang="el-GR" sz="2000" dirty="0"/>
              <a:t>εκτοξεύτηκε το </a:t>
            </a:r>
            <a:r>
              <a:rPr lang="el-GR" sz="2000" dirty="0" err="1"/>
              <a:t>Τζέμινι</a:t>
            </a:r>
            <a:r>
              <a:rPr lang="el-GR" sz="2000" dirty="0"/>
              <a:t> 12 με τους αστροναύτες Τζέημς </a:t>
            </a:r>
            <a:r>
              <a:rPr lang="el-GR" sz="2000" dirty="0" err="1"/>
              <a:t>Λόβελ</a:t>
            </a:r>
            <a:r>
              <a:rPr lang="el-GR" sz="2000" dirty="0"/>
              <a:t> και </a:t>
            </a:r>
            <a:r>
              <a:rPr lang="el-GR" sz="2000" dirty="0" err="1"/>
              <a:t>Εντουίν</a:t>
            </a:r>
            <a:r>
              <a:rPr lang="el-GR" sz="2000" dirty="0"/>
              <a:t> </a:t>
            </a:r>
            <a:r>
              <a:rPr lang="el-GR" sz="2000" dirty="0" err="1"/>
              <a:t>Ώλντριν</a:t>
            </a:r>
            <a:r>
              <a:rPr lang="el-GR" sz="2000" dirty="0"/>
              <a:t>. Την επόμενη, στις 12 Νοεμβρίου, γινόταν το καθιερωμένο πια ραντεβού με τον πύραυλο </a:t>
            </a:r>
            <a:r>
              <a:rPr lang="el-GR" sz="2000" dirty="0" err="1"/>
              <a:t>Εητζίνα</a:t>
            </a:r>
            <a:r>
              <a:rPr lang="el-GR" sz="2000" dirty="0"/>
              <a:t> που τελικά εγκαταλείφθηκε γιατί υπήρχε κίνδυνος να πάρει φωτιά. </a:t>
            </a:r>
            <a:r>
              <a:rPr lang="el-GR" sz="2000" u="sng" dirty="0"/>
              <a:t>Είχαν όμως την ευκαιρία να φωτογραφίσουν την ηλιακή έκλειψη.</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38" y="0"/>
            <a:ext cx="2736761" cy="1710476"/>
          </a:xfrm>
          <a:prstGeom prst="rect">
            <a:avLst/>
          </a:prstGeom>
        </p:spPr>
      </p:pic>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7000" y="4495800"/>
            <a:ext cx="2095500" cy="1733550"/>
          </a:xfrm>
          <a:prstGeom prst="rect">
            <a:avLst/>
          </a:prstGeom>
        </p:spPr>
      </p:pic>
    </p:spTree>
    <p:extLst>
      <p:ext uri="{BB962C8B-B14F-4D97-AF65-F5344CB8AC3E}">
        <p14:creationId xmlns="" xmlns:p14="http://schemas.microsoft.com/office/powerpoint/2010/main" val="2230687688"/>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3400" y="228600"/>
            <a:ext cx="8077200" cy="5940088"/>
          </a:xfrm>
          <a:prstGeom prst="rect">
            <a:avLst/>
          </a:prstGeom>
        </p:spPr>
        <p:txBody>
          <a:bodyPr wrap="square">
            <a:spAutoFit/>
          </a:bodyPr>
          <a:lstStyle/>
          <a:p>
            <a:r>
              <a:rPr lang="el-GR" sz="2000" dirty="0"/>
              <a:t>Ο </a:t>
            </a:r>
            <a:r>
              <a:rPr lang="el-GR" sz="2000" u="sng" dirty="0"/>
              <a:t>μικροσκοπικός αστροναύτης </a:t>
            </a:r>
            <a:r>
              <a:rPr lang="el-GR" sz="2000" dirty="0"/>
              <a:t>τοποθετήθηκε </a:t>
            </a:r>
            <a:r>
              <a:rPr lang="el-GR" sz="2000" u="sng" dirty="0"/>
              <a:t>μέσα σε ένα </a:t>
            </a:r>
            <a:r>
              <a:rPr lang="el-GR" sz="2000" u="sng" dirty="0" err="1"/>
              <a:t>πύραλο</a:t>
            </a:r>
            <a:r>
              <a:rPr lang="el-GR" sz="2000" u="sng" dirty="0"/>
              <a:t> V2</a:t>
            </a:r>
            <a:r>
              <a:rPr lang="el-GR" sz="2000" dirty="0"/>
              <a:t>, μαζί με λίγους σπόρους καλαμποκιού και </a:t>
            </a:r>
            <a:r>
              <a:rPr lang="el-GR" sz="2000" u="sng" dirty="0"/>
              <a:t>εκτοξεύτηκε τον Ιούλιο του 1946. </a:t>
            </a:r>
            <a:r>
              <a:rPr lang="el-GR" sz="2000" dirty="0"/>
              <a:t>Χρησιμοποιήθηκαν ως πειραματόζωα για να εξετάσουν την έκθεση σε ακτινοβολίες σε πολύ μεγάλα υψόμετρα. Ο πύραυλος έφτασε τα </a:t>
            </a:r>
            <a:r>
              <a:rPr lang="el-GR" sz="2000" u="sng" dirty="0"/>
              <a:t>109 χιλιόμετρα, εννιά χιλιόμετρα πέρα από τα επίσημα “σύνορα” της Γης, μέσα σε 3 λεπτά και 10 δευτερόλεπτα και οι μύγες επέστρεψαν σώες και αβλαβείς. </a:t>
            </a:r>
            <a:endParaRPr lang="el-GR" sz="2000" u="sng" dirty="0" smtClean="0"/>
          </a:p>
          <a:p>
            <a:r>
              <a:rPr lang="el-GR" sz="2000" u="sng" dirty="0" err="1" smtClean="0"/>
              <a:t>Άλμπερτ</a:t>
            </a:r>
            <a:r>
              <a:rPr lang="el-GR" sz="2000" u="sng" dirty="0" smtClean="0"/>
              <a:t> </a:t>
            </a:r>
            <a:r>
              <a:rPr lang="el-GR" sz="2000" u="sng" dirty="0" smtClean="0"/>
              <a:t>Α</a:t>
            </a:r>
            <a:r>
              <a:rPr lang="el-GR" sz="2000" u="sng" dirty="0" smtClean="0"/>
              <a:t>” </a:t>
            </a:r>
            <a:r>
              <a:rPr lang="el-GR" sz="2000" u="sng" dirty="0"/>
              <a:t>Το 1948</a:t>
            </a:r>
            <a:r>
              <a:rPr lang="el-GR" sz="2000" dirty="0"/>
              <a:t>, </a:t>
            </a:r>
            <a:r>
              <a:rPr lang="el-GR" sz="2000" u="sng" dirty="0"/>
              <a:t>αστροναύτης</a:t>
            </a:r>
            <a:r>
              <a:rPr lang="el-GR" sz="2000" dirty="0"/>
              <a:t> ντύθηκε </a:t>
            </a:r>
            <a:r>
              <a:rPr lang="el-GR" sz="2000" u="sng" dirty="0"/>
              <a:t>μια μαϊμού ονόματι Άλμπερτ,</a:t>
            </a:r>
            <a:r>
              <a:rPr lang="el-GR" sz="2000" dirty="0"/>
              <a:t> που δυστυχώς </a:t>
            </a:r>
            <a:r>
              <a:rPr lang="el-GR" sz="2000" u="sng" dirty="0"/>
              <a:t>πέθανε από ασφυξία πριν να φτάσει ο πύραυλος στα 100 χιλιόμετρα</a:t>
            </a:r>
            <a:r>
              <a:rPr lang="el-GR" sz="2000" dirty="0"/>
              <a:t>. Τον επόμενο χρόνο έστειλαν ξανά μια μαϊμού, </a:t>
            </a:r>
            <a:r>
              <a:rPr lang="el-GR" sz="2000" u="sng" dirty="0"/>
              <a:t>τον </a:t>
            </a:r>
            <a:r>
              <a:rPr lang="el-GR" sz="2000" u="sng" dirty="0" err="1"/>
              <a:t>Άμπερτ</a:t>
            </a:r>
            <a:r>
              <a:rPr lang="el-GR" sz="2000" u="sng" dirty="0"/>
              <a:t> Β”, </a:t>
            </a:r>
            <a:r>
              <a:rPr lang="el-GR" sz="2000" dirty="0"/>
              <a:t>που έφτασε μέχρι </a:t>
            </a:r>
            <a:r>
              <a:rPr lang="el-GR" sz="2000" u="sng" dirty="0"/>
              <a:t>τα 134 χιλιόμετρα</a:t>
            </a:r>
            <a:r>
              <a:rPr lang="el-GR" sz="2000" dirty="0"/>
              <a:t>. Και αυτός </a:t>
            </a:r>
            <a:r>
              <a:rPr lang="el-GR" sz="2000" u="sng" dirty="0"/>
              <a:t>απεβίωσε όταν δεν λειτούργησε το αλεξίπτωτο κατά την επιστροφή</a:t>
            </a:r>
            <a:r>
              <a:rPr lang="el-GR" sz="2000" dirty="0"/>
              <a:t>. Η </a:t>
            </a:r>
            <a:r>
              <a:rPr lang="el-GR" sz="2000" u="sng" dirty="0"/>
              <a:t>πρώτη μαϊμού που κατάφερε να επιστρέψει ζωντανή ήταν ο Άλμπερτ Στ”, το 1951. Πέθανε όμως δύο ώρες μετά την προσγείωση</a:t>
            </a:r>
            <a:r>
              <a:rPr lang="el-GR" sz="2000" dirty="0" smtClean="0"/>
              <a:t>.</a:t>
            </a:r>
          </a:p>
          <a:p>
            <a:r>
              <a:rPr lang="el-GR" sz="2000" dirty="0" smtClean="0"/>
              <a:t> </a:t>
            </a:r>
            <a:r>
              <a:rPr lang="el-GR" sz="2000" dirty="0"/>
              <a:t>Οι Σοβιετικοί απ” την άλλη, προτιμούσαν να στέλνουν σκυλιά. </a:t>
            </a:r>
            <a:r>
              <a:rPr lang="el-GR" sz="2000" u="sng" dirty="0"/>
              <a:t>Το πρώτο ζώο που μπήκε σε τροχιά ήταν η </a:t>
            </a:r>
            <a:r>
              <a:rPr lang="el-GR" sz="2000" u="sng" dirty="0" err="1"/>
              <a:t>Λάικα</a:t>
            </a:r>
            <a:r>
              <a:rPr lang="el-GR" sz="2000" u="sng" dirty="0"/>
              <a:t>, στο διαστημόπλοιο Σπούτνικ 2, το 1957.</a:t>
            </a:r>
            <a:r>
              <a:rPr lang="el-GR" sz="2000" dirty="0"/>
              <a:t> Η σκυλίτσα πέθανε από θερμοπληξία κατά τη διάρκεια της πτήσης. Έως τον Γιούρι Γκαγκάριν το 1961, οι Σοβιετικοί είχαν στείλει 10 σκυλιά στο διάστημα, απ” τα οποία επέζησαν τα έξι. </a:t>
            </a:r>
          </a:p>
        </p:txBody>
      </p:sp>
    </p:spTree>
    <p:extLst>
      <p:ext uri="{BB962C8B-B14F-4D97-AF65-F5344CB8AC3E}">
        <p14:creationId xmlns="" xmlns:p14="http://schemas.microsoft.com/office/powerpoint/2010/main" val="133796430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81000" y="1143000"/>
            <a:ext cx="8458200" cy="1015663"/>
          </a:xfrm>
          <a:prstGeom prst="rect">
            <a:avLst/>
          </a:prstGeom>
        </p:spPr>
        <p:txBody>
          <a:bodyPr wrap="square">
            <a:spAutoFit/>
          </a:bodyPr>
          <a:lstStyle/>
          <a:p>
            <a:r>
              <a:rPr lang="el-GR" sz="2000" dirty="0"/>
              <a:t>Στις 21 Ιουλίου 2011 το διαστημικό λεωφορείο </a:t>
            </a:r>
            <a:r>
              <a:rPr lang="el-GR" sz="2000" dirty="0" err="1" smtClean="0"/>
              <a:t>Atlantis</a:t>
            </a:r>
            <a:endParaRPr lang="el-GR" sz="2000" dirty="0" smtClean="0"/>
          </a:p>
          <a:p>
            <a:r>
              <a:rPr lang="el-GR" sz="2000" dirty="0" smtClean="0"/>
              <a:t> </a:t>
            </a:r>
            <a:r>
              <a:rPr lang="el-GR" sz="2000" dirty="0"/>
              <a:t>προσγειώθηκε στη Φλόριντα, έχοντας ολοκληρώσει την τελευταία του αποστολή. </a:t>
            </a:r>
            <a:endParaRPr lang="el-GR" sz="2000" dirty="0" smtClean="0"/>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29200" y="4490829"/>
            <a:ext cx="3962400" cy="2251364"/>
          </a:xfrm>
          <a:prstGeom prst="rect">
            <a:avLst/>
          </a:prstGeom>
        </p:spPr>
      </p:pic>
      <p:sp>
        <p:nvSpPr>
          <p:cNvPr id="5" name="Ορθογώνιο 4"/>
          <p:cNvSpPr/>
          <p:nvPr/>
        </p:nvSpPr>
        <p:spPr>
          <a:xfrm>
            <a:off x="427149" y="2285999"/>
            <a:ext cx="7620000" cy="1015663"/>
          </a:xfrm>
          <a:prstGeom prst="rect">
            <a:avLst/>
          </a:prstGeom>
        </p:spPr>
        <p:txBody>
          <a:bodyPr wrap="square">
            <a:spAutoFit/>
          </a:bodyPr>
          <a:lstStyle/>
          <a:p>
            <a:r>
              <a:rPr lang="el-GR" sz="2000" dirty="0"/>
              <a:t>Το διαστημικό λεωφορείο είναι το αποτέλεσμα μιας προσπάθειας να γίνει το ταξίδι στο διάστημα προσιτό, με ένα οικονομικό, επαναχρησιμοποιήσιμο διαστημόπλοιο. </a:t>
            </a:r>
          </a:p>
        </p:txBody>
      </p:sp>
      <p:sp>
        <p:nvSpPr>
          <p:cNvPr id="6" name="Ορθογώνιο 5"/>
          <p:cNvSpPr/>
          <p:nvPr/>
        </p:nvSpPr>
        <p:spPr>
          <a:xfrm>
            <a:off x="444321" y="3521333"/>
            <a:ext cx="7162800" cy="1938992"/>
          </a:xfrm>
          <a:prstGeom prst="rect">
            <a:avLst/>
          </a:prstGeom>
        </p:spPr>
        <p:txBody>
          <a:bodyPr wrap="square">
            <a:spAutoFit/>
          </a:bodyPr>
          <a:lstStyle/>
          <a:p>
            <a:r>
              <a:rPr lang="el-GR" sz="2000" dirty="0"/>
              <a:t>Το διαστημικό λεωφορείο βοήθησε να μεταμορφωθεί ο κόσμος μας. </a:t>
            </a:r>
          </a:p>
          <a:p>
            <a:endParaRPr lang="el-GR" sz="2000" dirty="0"/>
          </a:p>
          <a:p>
            <a:r>
              <a:rPr lang="el-GR" sz="2000" dirty="0"/>
              <a:t>Από τα κινητά τηλέφωνα και </a:t>
            </a:r>
            <a:endParaRPr lang="el-GR" sz="2000" dirty="0" smtClean="0"/>
          </a:p>
          <a:p>
            <a:r>
              <a:rPr lang="el-GR" sz="2000" dirty="0" smtClean="0"/>
              <a:t>τους </a:t>
            </a:r>
            <a:r>
              <a:rPr lang="el-GR" sz="2000" dirty="0"/>
              <a:t>τηλεπικοινωνιακούς δορυφόρους, </a:t>
            </a:r>
            <a:endParaRPr lang="el-GR" sz="2000" dirty="0" smtClean="0"/>
          </a:p>
          <a:p>
            <a:r>
              <a:rPr lang="el-GR" sz="2000" dirty="0" smtClean="0"/>
              <a:t>ως </a:t>
            </a:r>
            <a:r>
              <a:rPr lang="el-GR" sz="2000" dirty="0"/>
              <a:t>το τηλεσκόπιο </a:t>
            </a:r>
            <a:r>
              <a:rPr lang="el-GR" sz="2000" dirty="0" err="1"/>
              <a:t>Hubble</a:t>
            </a:r>
            <a:r>
              <a:rPr lang="el-GR" sz="2000" dirty="0"/>
              <a:t> και τον ISS.</a:t>
            </a:r>
          </a:p>
        </p:txBody>
      </p:sp>
    </p:spTree>
    <p:extLst>
      <p:ext uri="{BB962C8B-B14F-4D97-AF65-F5344CB8AC3E}">
        <p14:creationId xmlns="" xmlns:p14="http://schemas.microsoft.com/office/powerpoint/2010/main" val="1188237220"/>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600" y="304800"/>
            <a:ext cx="7848600" cy="400110"/>
          </a:xfrm>
          <a:prstGeom prst="rect">
            <a:avLst/>
          </a:prstGeom>
        </p:spPr>
        <p:txBody>
          <a:bodyPr wrap="square">
            <a:spAutoFit/>
          </a:bodyPr>
          <a:lstStyle/>
          <a:p>
            <a:r>
              <a:rPr lang="el-GR" sz="2000" dirty="0"/>
              <a:t>Το </a:t>
            </a:r>
            <a:r>
              <a:rPr lang="el-GR" sz="2000" dirty="0" smtClean="0"/>
              <a:t>πιο </a:t>
            </a:r>
            <a:r>
              <a:rPr lang="el-GR" sz="2000" dirty="0"/>
              <a:t>περίπλοκο όχημα που κατασκευάστηκε ποτέ. </a:t>
            </a:r>
            <a:endParaRPr lang="el-GR" sz="2000" dirty="0" smtClean="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0800" y="531686"/>
            <a:ext cx="1971675" cy="2951609"/>
          </a:xfrm>
          <a:prstGeom prst="rect">
            <a:avLst/>
          </a:prstGeom>
        </p:spPr>
      </p:pic>
      <p:sp>
        <p:nvSpPr>
          <p:cNvPr id="5" name="Ορθογώνιο 4"/>
          <p:cNvSpPr/>
          <p:nvPr/>
        </p:nvSpPr>
        <p:spPr>
          <a:xfrm>
            <a:off x="5799786" y="4391561"/>
            <a:ext cx="3344214" cy="2246769"/>
          </a:xfrm>
          <a:prstGeom prst="rect">
            <a:avLst/>
          </a:prstGeom>
        </p:spPr>
        <p:txBody>
          <a:bodyPr wrap="square">
            <a:spAutoFit/>
          </a:bodyPr>
          <a:lstStyle/>
          <a:p>
            <a:r>
              <a:rPr lang="el-GR" sz="2000" dirty="0" smtClean="0"/>
              <a:t>Η </a:t>
            </a:r>
            <a:r>
              <a:rPr lang="el-GR" sz="2000" dirty="0"/>
              <a:t>ταχύτητά του σε εκείνο το σημείο </a:t>
            </a:r>
          </a:p>
          <a:p>
            <a:r>
              <a:rPr lang="el-GR" sz="2000" dirty="0"/>
              <a:t>αγγίζει τα 27.000 χιλιόμετρα την ώρα.</a:t>
            </a:r>
          </a:p>
          <a:p>
            <a:r>
              <a:rPr lang="el-GR" sz="2000" dirty="0"/>
              <a:t>40 χρόνια πριν όλα αυτά ήταν σενάρια επιστημονικής </a:t>
            </a:r>
          </a:p>
          <a:p>
            <a:r>
              <a:rPr lang="el-GR" sz="2000" dirty="0"/>
              <a:t>φαντασίας.</a:t>
            </a:r>
          </a:p>
        </p:txBody>
      </p:sp>
      <p:sp>
        <p:nvSpPr>
          <p:cNvPr id="6" name="Ορθογώνιο 5"/>
          <p:cNvSpPr/>
          <p:nvPr/>
        </p:nvSpPr>
        <p:spPr>
          <a:xfrm>
            <a:off x="295677" y="5715000"/>
            <a:ext cx="4572000" cy="923330"/>
          </a:xfrm>
          <a:prstGeom prst="rect">
            <a:avLst/>
          </a:prstGeom>
        </p:spPr>
        <p:txBody>
          <a:bodyPr>
            <a:spAutoFit/>
          </a:bodyPr>
          <a:lstStyle/>
          <a:p>
            <a:r>
              <a:rPr lang="el-GR" dirty="0" smtClean="0"/>
              <a:t>Απαιτούνται </a:t>
            </a:r>
            <a:r>
              <a:rPr lang="el-GR" dirty="0"/>
              <a:t>συνολικά 8.30 λεπτά για να μπει το όχημα σε </a:t>
            </a:r>
          </a:p>
          <a:p>
            <a:r>
              <a:rPr lang="el-GR" dirty="0"/>
              <a:t>τροχιά γύρω από τη γη. </a:t>
            </a:r>
          </a:p>
        </p:txBody>
      </p:sp>
      <p:sp>
        <p:nvSpPr>
          <p:cNvPr id="7" name="Ορθογώνιο 6"/>
          <p:cNvSpPr/>
          <p:nvPr/>
        </p:nvSpPr>
        <p:spPr>
          <a:xfrm>
            <a:off x="227527" y="770378"/>
            <a:ext cx="4572000" cy="646331"/>
          </a:xfrm>
          <a:prstGeom prst="rect">
            <a:avLst/>
          </a:prstGeom>
        </p:spPr>
        <p:txBody>
          <a:bodyPr>
            <a:spAutoFit/>
          </a:bodyPr>
          <a:lstStyle/>
          <a:p>
            <a:r>
              <a:rPr lang="el-GR" dirty="0"/>
              <a:t>Πρέπει πρώτα να επιβιώσει μιας ελεγχόμενης έκρηξης εξωπραγματικών διαστάσεων. </a:t>
            </a:r>
          </a:p>
        </p:txBody>
      </p:sp>
      <p:sp>
        <p:nvSpPr>
          <p:cNvPr id="8" name="Ορθογώνιο 7"/>
          <p:cNvSpPr/>
          <p:nvPr/>
        </p:nvSpPr>
        <p:spPr>
          <a:xfrm>
            <a:off x="76200" y="1794042"/>
            <a:ext cx="6095999" cy="1200329"/>
          </a:xfrm>
          <a:prstGeom prst="rect">
            <a:avLst/>
          </a:prstGeom>
        </p:spPr>
        <p:txBody>
          <a:bodyPr wrap="square">
            <a:spAutoFit/>
          </a:bodyPr>
          <a:lstStyle/>
          <a:p>
            <a:r>
              <a:rPr lang="el-GR" dirty="0"/>
              <a:t>Κατά την απογείωσή του, οι 2 πύραυλοι στερεών καύσιμων και οι 3 κινητήρες του διαστημικού λεωφορείου αναφλέγονται, απελευθερώνοντας συνολική ισχύ που αντιστοιχεί περίπου σε 81.000.000 άλογα! </a:t>
            </a:r>
          </a:p>
        </p:txBody>
      </p:sp>
      <p:sp>
        <p:nvSpPr>
          <p:cNvPr id="9" name="Ορθογώνιο 8"/>
          <p:cNvSpPr/>
          <p:nvPr/>
        </p:nvSpPr>
        <p:spPr>
          <a:xfrm>
            <a:off x="228600" y="3020389"/>
            <a:ext cx="6172200" cy="646331"/>
          </a:xfrm>
          <a:prstGeom prst="rect">
            <a:avLst/>
          </a:prstGeom>
        </p:spPr>
        <p:txBody>
          <a:bodyPr wrap="square">
            <a:spAutoFit/>
          </a:bodyPr>
          <a:lstStyle/>
          <a:p>
            <a:r>
              <a:rPr lang="el-GR" dirty="0"/>
              <a:t>Στα πρώτα δύο λεπτά της πτήσης οι προωθητικοί πύραυλοι του σκάφους καταναλώνουν 1.000 τόνους στερεού καυσίμου. </a:t>
            </a:r>
          </a:p>
        </p:txBody>
      </p:sp>
      <p:sp>
        <p:nvSpPr>
          <p:cNvPr id="10" name="Ορθογώνιο 9"/>
          <p:cNvSpPr/>
          <p:nvPr/>
        </p:nvSpPr>
        <p:spPr>
          <a:xfrm>
            <a:off x="227526" y="3689257"/>
            <a:ext cx="5944673" cy="923330"/>
          </a:xfrm>
          <a:prstGeom prst="rect">
            <a:avLst/>
          </a:prstGeom>
        </p:spPr>
        <p:txBody>
          <a:bodyPr wrap="square">
            <a:spAutoFit/>
          </a:bodyPr>
          <a:lstStyle/>
          <a:p>
            <a:r>
              <a:rPr lang="el-GR" dirty="0"/>
              <a:t>Δυο λεπτά μετά την εκτόξευση οι προωθητικοί πύραυλοι αποσπώνται από το όχημα, αφήνοντάς το να συνεχίσει μόνο με τους δικούς του κινητήρες. </a:t>
            </a:r>
          </a:p>
        </p:txBody>
      </p:sp>
      <p:sp>
        <p:nvSpPr>
          <p:cNvPr id="11" name="Ορθογώνιο 10"/>
          <p:cNvSpPr/>
          <p:nvPr/>
        </p:nvSpPr>
        <p:spPr>
          <a:xfrm>
            <a:off x="279579" y="4625490"/>
            <a:ext cx="4572000" cy="923330"/>
          </a:xfrm>
          <a:prstGeom prst="rect">
            <a:avLst/>
          </a:prstGeom>
        </p:spPr>
        <p:txBody>
          <a:bodyPr>
            <a:spAutoFit/>
          </a:bodyPr>
          <a:lstStyle/>
          <a:p>
            <a:r>
              <a:rPr lang="el-GR" dirty="0"/>
              <a:t>Το διαστημικό λεωφορείο θα χρειαστεί να </a:t>
            </a:r>
          </a:p>
          <a:p>
            <a:r>
              <a:rPr lang="el-GR" dirty="0"/>
              <a:t>καταναλώσει ακόμα 2.000.000 λίτρα καυσίμου. </a:t>
            </a:r>
          </a:p>
        </p:txBody>
      </p:sp>
    </p:spTree>
    <p:extLst>
      <p:ext uri="{BB962C8B-B14F-4D97-AF65-F5344CB8AC3E}">
        <p14:creationId xmlns="" xmlns:p14="http://schemas.microsoft.com/office/powerpoint/2010/main" val="417072691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93635" y="240146"/>
            <a:ext cx="4572000" cy="5909310"/>
          </a:xfrm>
          <a:prstGeom prst="rect">
            <a:avLst/>
          </a:prstGeom>
        </p:spPr>
        <p:txBody>
          <a:bodyPr>
            <a:spAutoFit/>
          </a:bodyPr>
          <a:lstStyle/>
          <a:p>
            <a:r>
              <a:rPr lang="el-GR" dirty="0"/>
              <a:t>Το ενδιαφέρον του κόσμου για το διάστημα κορυφώθηκε το 1969 όταν ο </a:t>
            </a:r>
            <a:r>
              <a:rPr lang="el-GR" dirty="0" err="1"/>
              <a:t>Neil</a:t>
            </a:r>
            <a:r>
              <a:rPr lang="el-GR" dirty="0"/>
              <a:t> </a:t>
            </a:r>
            <a:r>
              <a:rPr lang="el-GR" dirty="0" err="1"/>
              <a:t>Armstrong</a:t>
            </a:r>
            <a:r>
              <a:rPr lang="el-GR" dirty="0"/>
              <a:t> πάτησε στο φεγγάρι. Οι Αμερικανοί είχαν κερδίσει τους Ρώσους στην κούρσα του διαστήματος και οι αστροναύτες έγιναν εθνικοί ήρωες. </a:t>
            </a:r>
            <a:endParaRPr lang="el-GR" dirty="0" smtClean="0"/>
          </a:p>
          <a:p>
            <a:endParaRPr lang="el-GR" dirty="0" smtClean="0"/>
          </a:p>
          <a:p>
            <a:r>
              <a:rPr lang="el-GR" dirty="0" smtClean="0"/>
              <a:t>Στις </a:t>
            </a:r>
            <a:r>
              <a:rPr lang="el-GR" dirty="0"/>
              <a:t>αρχές της δεκαετίας του ’70 ο ενθουσιασμός του κόσμου για τις προσσεληνώσεις άρχισε να σβήνει. </a:t>
            </a:r>
            <a:endParaRPr lang="el-GR" dirty="0" smtClean="0"/>
          </a:p>
          <a:p>
            <a:endParaRPr lang="el-GR" dirty="0" smtClean="0"/>
          </a:p>
          <a:p>
            <a:r>
              <a:rPr lang="el-GR" dirty="0" smtClean="0"/>
              <a:t>Το </a:t>
            </a:r>
            <a:r>
              <a:rPr lang="el-GR" dirty="0"/>
              <a:t>κόστος για να πάει ο άνθρωπος στο φεγγάρι κόστισε το αστρονομικό για την εποχή ποσό των </a:t>
            </a:r>
            <a:r>
              <a:rPr lang="el-GR" u="sng" dirty="0"/>
              <a:t>25 δισεκατομμυρίων δολαρίων</a:t>
            </a:r>
            <a:r>
              <a:rPr lang="el-GR" u="sng" dirty="0" smtClean="0"/>
              <a:t>.</a:t>
            </a:r>
          </a:p>
          <a:p>
            <a:endParaRPr lang="el-GR" dirty="0"/>
          </a:p>
          <a:p>
            <a:r>
              <a:rPr lang="el-GR" dirty="0" smtClean="0"/>
              <a:t>Από </a:t>
            </a:r>
            <a:r>
              <a:rPr lang="el-GR" dirty="0"/>
              <a:t>τις αρχές της δεκαετίας του ‘60 η NASA ονειρευόταν ένα επαναχρησιμοποιήσιμο διαστημόπλοιο που θα εκτοξευόταν από τη γη σαν πύραυλος, αλλά θα επέστρεφε πίσω σαν αεροπλάνο.</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8800" y="-13952"/>
            <a:ext cx="3333750" cy="3933825"/>
          </a:xfrm>
          <a:prstGeom prst="rect">
            <a:avLst/>
          </a:prstGeom>
        </p:spPr>
      </p:pic>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01052" y="3471800"/>
            <a:ext cx="4010696" cy="3465744"/>
          </a:xfrm>
          <a:prstGeom prst="rect">
            <a:avLst/>
          </a:prstGeom>
        </p:spPr>
      </p:pic>
    </p:spTree>
    <p:extLst>
      <p:ext uri="{BB962C8B-B14F-4D97-AF65-F5344CB8AC3E}">
        <p14:creationId xmlns="" xmlns:p14="http://schemas.microsoft.com/office/powerpoint/2010/main" val="18524563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538" y="160855"/>
            <a:ext cx="4778062" cy="6186309"/>
          </a:xfrm>
          <a:prstGeom prst="rect">
            <a:avLst/>
          </a:prstGeom>
        </p:spPr>
        <p:txBody>
          <a:bodyPr wrap="square">
            <a:spAutoFit/>
          </a:bodyPr>
          <a:lstStyle/>
          <a:p>
            <a:r>
              <a:rPr lang="el-GR" dirty="0"/>
              <a:t>Το ονόμασαν </a:t>
            </a:r>
            <a:r>
              <a:rPr lang="el-GR" u="sng" dirty="0"/>
              <a:t>διαστημικό λεωφορείο</a:t>
            </a:r>
          </a:p>
          <a:p>
            <a:r>
              <a:rPr lang="el-GR" dirty="0"/>
              <a:t>Το διαστημικό λεωφορείο θα ήταν πιο αποδοτικό και πιο οικονομικό από τους πυραύλους </a:t>
            </a:r>
            <a:r>
              <a:rPr lang="el-GR" dirty="0" err="1"/>
              <a:t>Apollo</a:t>
            </a:r>
            <a:r>
              <a:rPr lang="el-GR" dirty="0"/>
              <a:t> που χρησιμοποιήθηκαν </a:t>
            </a:r>
            <a:endParaRPr lang="el-GR" dirty="0" smtClean="0"/>
          </a:p>
          <a:p>
            <a:r>
              <a:rPr lang="el-GR" dirty="0" smtClean="0"/>
              <a:t>για </a:t>
            </a:r>
            <a:r>
              <a:rPr lang="el-GR" dirty="0"/>
              <a:t>τις αποστολές στο φεγγάρι. </a:t>
            </a:r>
            <a:endParaRPr lang="el-GR" dirty="0" smtClean="0"/>
          </a:p>
          <a:p>
            <a:endParaRPr lang="el-GR" dirty="0"/>
          </a:p>
          <a:p>
            <a:r>
              <a:rPr lang="el-GR" dirty="0" smtClean="0"/>
              <a:t>Σχεδιάστηκε </a:t>
            </a:r>
            <a:r>
              <a:rPr lang="el-GR" dirty="0"/>
              <a:t>να πετάξει σε χαμηλή τροχιά </a:t>
            </a:r>
            <a:r>
              <a:rPr lang="el-GR" dirty="0" smtClean="0"/>
              <a:t>και </a:t>
            </a:r>
            <a:r>
              <a:rPr lang="el-GR" dirty="0"/>
              <a:t>σε ύψος μεταξύ 320 και 480 </a:t>
            </a:r>
            <a:r>
              <a:rPr lang="el-GR" dirty="0" smtClean="0"/>
              <a:t>χιλιομέτρων</a:t>
            </a:r>
            <a:r>
              <a:rPr lang="el-GR" dirty="0"/>
              <a:t>. </a:t>
            </a:r>
            <a:endParaRPr lang="el-GR" dirty="0" smtClean="0"/>
          </a:p>
          <a:p>
            <a:endParaRPr lang="el-GR" dirty="0"/>
          </a:p>
          <a:p>
            <a:r>
              <a:rPr lang="el-GR" dirty="0" smtClean="0"/>
              <a:t>Σκοπός </a:t>
            </a:r>
            <a:r>
              <a:rPr lang="el-GR" dirty="0"/>
              <a:t>του θα ήταν να εκμεταλλευτεί το διάστημα</a:t>
            </a:r>
            <a:r>
              <a:rPr lang="el-GR" dirty="0" smtClean="0"/>
              <a:t>.</a:t>
            </a:r>
          </a:p>
          <a:p>
            <a:endParaRPr lang="el-GR" dirty="0"/>
          </a:p>
          <a:p>
            <a:r>
              <a:rPr lang="el-GR" dirty="0" smtClean="0"/>
              <a:t>Στον </a:t>
            </a:r>
            <a:r>
              <a:rPr lang="el-GR" dirty="0"/>
              <a:t>τεράστιο αποθηκευτικό του χώρο θα μπορούσε να μεταφέρει δορυφόρους και </a:t>
            </a:r>
            <a:r>
              <a:rPr lang="el-GR" dirty="0" smtClean="0"/>
              <a:t>επιστημονικό εξοπλισμό</a:t>
            </a:r>
            <a:r>
              <a:rPr lang="el-GR" dirty="0"/>
              <a:t>. </a:t>
            </a:r>
            <a:endParaRPr lang="el-GR" dirty="0" smtClean="0"/>
          </a:p>
          <a:p>
            <a:endParaRPr lang="el-GR" dirty="0"/>
          </a:p>
          <a:p>
            <a:r>
              <a:rPr lang="el-GR" dirty="0" smtClean="0"/>
              <a:t>Το </a:t>
            </a:r>
            <a:r>
              <a:rPr lang="el-GR" dirty="0"/>
              <a:t>όραμα της NASA ήταν να εκτοξεύει το </a:t>
            </a:r>
            <a:endParaRPr lang="el-GR" dirty="0" smtClean="0"/>
          </a:p>
          <a:p>
            <a:r>
              <a:rPr lang="el-GR" dirty="0" smtClean="0"/>
              <a:t>όχημα </a:t>
            </a:r>
            <a:r>
              <a:rPr lang="el-GR" dirty="0"/>
              <a:t>σε τροχιά μια φορά κάθε εβδομάδα. </a:t>
            </a:r>
            <a:endParaRPr lang="el-GR" dirty="0" smtClean="0"/>
          </a:p>
          <a:p>
            <a:endParaRPr lang="el-GR" dirty="0"/>
          </a:p>
          <a:p>
            <a:r>
              <a:rPr lang="el-GR" dirty="0" smtClean="0"/>
              <a:t>Αλλά </a:t>
            </a:r>
            <a:r>
              <a:rPr lang="el-GR" dirty="0"/>
              <a:t>το να επιτύχουν να φέρουν το όχημα </a:t>
            </a:r>
            <a:endParaRPr lang="el-GR" dirty="0" smtClean="0"/>
          </a:p>
          <a:p>
            <a:r>
              <a:rPr lang="el-GR" dirty="0" smtClean="0"/>
              <a:t>και </a:t>
            </a:r>
            <a:r>
              <a:rPr lang="el-GR" dirty="0"/>
              <a:t>το πλήρωμα πίσω ασφαλές έμελε να </a:t>
            </a:r>
            <a:endParaRPr lang="el-GR" dirty="0" smtClean="0"/>
          </a:p>
          <a:p>
            <a:r>
              <a:rPr lang="el-GR" dirty="0" smtClean="0"/>
              <a:t>γίνει </a:t>
            </a:r>
            <a:r>
              <a:rPr lang="el-GR" dirty="0"/>
              <a:t>ο μεγαλύτερος εφιάλτης των μηχανικών.</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7039" y="0"/>
            <a:ext cx="4849069" cy="6858000"/>
          </a:xfrm>
          <a:prstGeom prst="rect">
            <a:avLst/>
          </a:prstGeom>
        </p:spPr>
      </p:pic>
    </p:spTree>
    <p:extLst>
      <p:ext uri="{BB962C8B-B14F-4D97-AF65-F5344CB8AC3E}">
        <p14:creationId xmlns="" xmlns:p14="http://schemas.microsoft.com/office/powerpoint/2010/main" val="1920635856"/>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additive="base">
                                        <p:cTn id="5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 calcmode="lin" valueType="num">
                                      <p:cBhvr additive="base">
                                        <p:cTn id="6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 calcmode="lin" valueType="num">
                                      <p:cBhvr additive="base">
                                        <p:cTn id="6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anim calcmode="lin" valueType="num">
                                      <p:cBhvr>
                                        <p:cTn id="74" dur="1000" fill="hold"/>
                                        <p:tgtEl>
                                          <p:spTgt spid="3"/>
                                        </p:tgtEl>
                                        <p:attrNameLst>
                                          <p:attrName>ppt_x</p:attrName>
                                        </p:attrNameLst>
                                      </p:cBhvr>
                                      <p:tavLst>
                                        <p:tav tm="0">
                                          <p:val>
                                            <p:strVal val="#ppt_x"/>
                                          </p:val>
                                        </p:tav>
                                        <p:tav tm="100000">
                                          <p:val>
                                            <p:strVal val="#ppt_x"/>
                                          </p:val>
                                        </p:tav>
                                      </p:tavLst>
                                    </p:anim>
                                    <p:anim calcmode="lin" valueType="num">
                                      <p:cBhvr>
                                        <p:cTn id="7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2400" y="381000"/>
            <a:ext cx="4391696" cy="646331"/>
          </a:xfrm>
          <a:prstGeom prst="rect">
            <a:avLst/>
          </a:prstGeom>
        </p:spPr>
        <p:txBody>
          <a:bodyPr wrap="square">
            <a:spAutoFit/>
          </a:bodyPr>
          <a:lstStyle/>
          <a:p>
            <a:r>
              <a:rPr lang="el-GR" dirty="0"/>
              <a:t>Πώς να προστατέψεις κάτι τόσο μεγάλο ώστε να μην καεί στην ατμόσφαιρα της γης; </a:t>
            </a:r>
            <a:endParaRPr lang="el-GR" dirty="0" smtClean="0"/>
          </a:p>
        </p:txBody>
      </p:sp>
      <p:sp>
        <p:nvSpPr>
          <p:cNvPr id="3" name="Ορθογώνιο 2"/>
          <p:cNvSpPr/>
          <p:nvPr/>
        </p:nvSpPr>
        <p:spPr>
          <a:xfrm>
            <a:off x="4876800" y="1346370"/>
            <a:ext cx="3782096" cy="707886"/>
          </a:xfrm>
          <a:prstGeom prst="rect">
            <a:avLst/>
          </a:prstGeom>
        </p:spPr>
        <p:txBody>
          <a:bodyPr wrap="square">
            <a:spAutoFit/>
          </a:bodyPr>
          <a:lstStyle/>
          <a:p>
            <a:r>
              <a:rPr lang="el-GR" sz="2000" dirty="0" smtClean="0"/>
              <a:t>Οι </a:t>
            </a:r>
            <a:r>
              <a:rPr lang="el-GR" sz="2000" dirty="0"/>
              <a:t>αστροναύτες μέχρι τότε ήταν πάντα στρατιωτικοί πιλότοι. </a:t>
            </a:r>
          </a:p>
        </p:txBody>
      </p:sp>
      <p:sp>
        <p:nvSpPr>
          <p:cNvPr id="5" name="Ορθογώνιο 4"/>
          <p:cNvSpPr/>
          <p:nvPr/>
        </p:nvSpPr>
        <p:spPr>
          <a:xfrm>
            <a:off x="152400" y="1224428"/>
            <a:ext cx="4572000" cy="1323439"/>
          </a:xfrm>
          <a:prstGeom prst="rect">
            <a:avLst/>
          </a:prstGeom>
        </p:spPr>
        <p:txBody>
          <a:bodyPr>
            <a:spAutoFit/>
          </a:bodyPr>
          <a:lstStyle/>
          <a:p>
            <a:r>
              <a:rPr lang="el-GR" sz="2000" dirty="0" smtClean="0"/>
              <a:t>Αυτό </a:t>
            </a:r>
            <a:r>
              <a:rPr lang="el-GR" sz="2000" dirty="0"/>
              <a:t>δημιουργεί τεράστιες ποσότητες τριβής, η οποία με τη σειρά της δημιουργεί θερμοκρασίες 1600 βαθμών κελσίου γύρω από το σκάφος. </a:t>
            </a:r>
          </a:p>
        </p:txBody>
      </p:sp>
      <p:sp>
        <p:nvSpPr>
          <p:cNvPr id="6" name="Ορθογώνιο 5"/>
          <p:cNvSpPr/>
          <p:nvPr/>
        </p:nvSpPr>
        <p:spPr>
          <a:xfrm>
            <a:off x="152400" y="2587577"/>
            <a:ext cx="4572000" cy="1323439"/>
          </a:xfrm>
          <a:prstGeom prst="rect">
            <a:avLst/>
          </a:prstGeom>
        </p:spPr>
        <p:txBody>
          <a:bodyPr>
            <a:spAutoFit/>
          </a:bodyPr>
          <a:lstStyle/>
          <a:p>
            <a:r>
              <a:rPr lang="el-GR" sz="2000" dirty="0"/>
              <a:t>Το να φτιαχτεί μια ασπίδα που θα χρησιμοποιείται κατ’ εξακολούθηση, έγινε η απόλυτη  προτεραιότητα για τους μηχανικούς. </a:t>
            </a:r>
          </a:p>
        </p:txBody>
      </p:sp>
      <p:sp>
        <p:nvSpPr>
          <p:cNvPr id="7" name="Ορθογώνιο 6"/>
          <p:cNvSpPr/>
          <p:nvPr/>
        </p:nvSpPr>
        <p:spPr>
          <a:xfrm>
            <a:off x="152400" y="4098580"/>
            <a:ext cx="4572000" cy="707886"/>
          </a:xfrm>
          <a:prstGeom prst="rect">
            <a:avLst/>
          </a:prstGeom>
        </p:spPr>
        <p:txBody>
          <a:bodyPr>
            <a:spAutoFit/>
          </a:bodyPr>
          <a:lstStyle/>
          <a:p>
            <a:r>
              <a:rPr lang="el-GR" sz="2000" dirty="0"/>
              <a:t>Το σκάφος δεν θα μπορούσε να πάει στο διάστημα μέχρι να λυθεί αυτό το θέμα.</a:t>
            </a:r>
          </a:p>
        </p:txBody>
      </p:sp>
      <p:sp>
        <p:nvSpPr>
          <p:cNvPr id="8" name="Ορθογώνιο 7"/>
          <p:cNvSpPr/>
          <p:nvPr/>
        </p:nvSpPr>
        <p:spPr>
          <a:xfrm>
            <a:off x="4876800" y="2362200"/>
            <a:ext cx="4239296" cy="1631216"/>
          </a:xfrm>
          <a:prstGeom prst="rect">
            <a:avLst/>
          </a:prstGeom>
        </p:spPr>
        <p:txBody>
          <a:bodyPr wrap="square">
            <a:spAutoFit/>
          </a:bodyPr>
          <a:lstStyle/>
          <a:p>
            <a:r>
              <a:rPr lang="el-GR" sz="2000" dirty="0"/>
              <a:t>Η NASA προσέλαβε απλούς πολίτες με ευρύ φάσμα γνώσεων, όπως μηχανικούς, γιατρούς και άλλους επιστήμονες και για πρώτη φορά στην ιστορία της προσέλαβε και γυναίκες.</a:t>
            </a:r>
          </a:p>
        </p:txBody>
      </p:sp>
    </p:spTree>
    <p:extLst>
      <p:ext uri="{BB962C8B-B14F-4D97-AF65-F5344CB8AC3E}">
        <p14:creationId xmlns="" xmlns:p14="http://schemas.microsoft.com/office/powerpoint/2010/main" val="84430494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7200" y="533398"/>
            <a:ext cx="6248400" cy="5909310"/>
          </a:xfrm>
          <a:prstGeom prst="rect">
            <a:avLst/>
          </a:prstGeom>
        </p:spPr>
        <p:txBody>
          <a:bodyPr wrap="square">
            <a:spAutoFit/>
          </a:bodyPr>
          <a:lstStyle/>
          <a:p>
            <a:endParaRPr lang="el-GR" dirty="0"/>
          </a:p>
          <a:p>
            <a:r>
              <a:rPr lang="el-GR" dirty="0"/>
              <a:t>Οι μηχανικοί συνέχιζαν να ψάχνουν ένα υλικό που θα προστάτευε το σκάφος από τη θερμοκρασία. Μετά από πολλές αποτυχημένες προσπάθειες κατάφεραν να κατασκευάσουν ένα εξωτικό υλικό από σιλικόνη. Η σιλικόνη επιλέχτηκε καθώς η χημική της σύσταση την καθιστά πολύ κακό αγωγό θερμότητας. Απορροφά τη θερμότητα τόσο αργά, που, κατά την </a:t>
            </a:r>
            <a:r>
              <a:rPr lang="el-GR" dirty="0" err="1"/>
              <a:t>επανείσοδο</a:t>
            </a:r>
            <a:r>
              <a:rPr lang="el-GR" dirty="0"/>
              <a:t>, οι μηχανικοί υπολόγισαν  ότι το αλουμινένιο περίβλημα του σκάφους θα παρέμενε σε </a:t>
            </a:r>
            <a:endParaRPr lang="el-GR" dirty="0" smtClean="0"/>
          </a:p>
          <a:p>
            <a:r>
              <a:rPr lang="el-GR" dirty="0" smtClean="0"/>
              <a:t>ασφαλείς </a:t>
            </a:r>
            <a:r>
              <a:rPr lang="el-GR" dirty="0"/>
              <a:t>θερμοκρασίες. </a:t>
            </a:r>
            <a:endParaRPr lang="el-GR" dirty="0" smtClean="0"/>
          </a:p>
          <a:p>
            <a:r>
              <a:rPr lang="el-GR" dirty="0" smtClean="0"/>
              <a:t>Αλλά </a:t>
            </a:r>
            <a:r>
              <a:rPr lang="el-GR" dirty="0"/>
              <a:t>η σιλικόνη έχει ένα </a:t>
            </a:r>
            <a:endParaRPr lang="el-GR" dirty="0" smtClean="0"/>
          </a:p>
          <a:p>
            <a:r>
              <a:rPr lang="el-GR" dirty="0" smtClean="0"/>
              <a:t>τεράστιο </a:t>
            </a:r>
            <a:r>
              <a:rPr lang="el-GR" dirty="0"/>
              <a:t>μειονέκτημα.  </a:t>
            </a:r>
            <a:endParaRPr lang="el-GR" dirty="0" smtClean="0"/>
          </a:p>
          <a:p>
            <a:r>
              <a:rPr lang="el-GR" dirty="0" smtClean="0"/>
              <a:t>Ραγίζει </a:t>
            </a:r>
            <a:r>
              <a:rPr lang="el-GR" dirty="0"/>
              <a:t>πολύ εύκολα. </a:t>
            </a:r>
            <a:endParaRPr lang="el-GR" dirty="0" smtClean="0"/>
          </a:p>
          <a:p>
            <a:r>
              <a:rPr lang="el-GR" dirty="0" smtClean="0"/>
              <a:t>Για </a:t>
            </a:r>
            <a:r>
              <a:rPr lang="el-GR" dirty="0"/>
              <a:t>να λύσουν αυτό το </a:t>
            </a:r>
            <a:endParaRPr lang="el-GR" dirty="0" smtClean="0"/>
          </a:p>
          <a:p>
            <a:r>
              <a:rPr lang="el-GR" dirty="0" smtClean="0"/>
              <a:t>πρόβλημα</a:t>
            </a:r>
            <a:r>
              <a:rPr lang="el-GR" dirty="0"/>
              <a:t>, οι μηχανικοί </a:t>
            </a:r>
            <a:endParaRPr lang="el-GR" dirty="0" smtClean="0"/>
          </a:p>
          <a:p>
            <a:r>
              <a:rPr lang="el-GR" dirty="0" smtClean="0"/>
              <a:t>αποφάσισαν </a:t>
            </a:r>
            <a:r>
              <a:rPr lang="el-GR" dirty="0"/>
              <a:t>να την </a:t>
            </a:r>
            <a:endParaRPr lang="el-GR" dirty="0" smtClean="0"/>
          </a:p>
          <a:p>
            <a:r>
              <a:rPr lang="el-GR" dirty="0" smtClean="0"/>
              <a:t>σπάσουν </a:t>
            </a:r>
            <a:r>
              <a:rPr lang="el-GR" dirty="0"/>
              <a:t>σε μικρά </a:t>
            </a:r>
            <a:endParaRPr lang="el-GR" dirty="0" smtClean="0"/>
          </a:p>
          <a:p>
            <a:r>
              <a:rPr lang="el-GR" dirty="0" smtClean="0"/>
              <a:t>κομμάτια</a:t>
            </a:r>
            <a:r>
              <a:rPr lang="el-GR" dirty="0"/>
              <a:t>, δημιουργώντας </a:t>
            </a:r>
            <a:endParaRPr lang="el-GR" dirty="0" smtClean="0"/>
          </a:p>
          <a:p>
            <a:r>
              <a:rPr lang="el-GR" dirty="0" smtClean="0"/>
              <a:t>25.000 </a:t>
            </a:r>
            <a:r>
              <a:rPr lang="el-GR" dirty="0"/>
              <a:t>πλακίδια σιλικόνης </a:t>
            </a:r>
            <a:endParaRPr lang="el-GR" dirty="0" smtClean="0"/>
          </a:p>
          <a:p>
            <a:r>
              <a:rPr lang="el-GR" dirty="0" smtClean="0"/>
              <a:t>που </a:t>
            </a:r>
            <a:r>
              <a:rPr lang="el-GR" dirty="0"/>
              <a:t>κάλυψαν το όχημα.</a:t>
            </a:r>
          </a:p>
          <a:p>
            <a:r>
              <a:rPr lang="el-GR" dirty="0"/>
              <a:t> </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16174" y="2777544"/>
            <a:ext cx="5803566" cy="3835400"/>
          </a:xfrm>
          <a:prstGeom prst="rect">
            <a:avLst/>
          </a:prstGeom>
        </p:spPr>
      </p:pic>
    </p:spTree>
    <p:extLst>
      <p:ext uri="{BB962C8B-B14F-4D97-AF65-F5344CB8AC3E}">
        <p14:creationId xmlns="" xmlns:p14="http://schemas.microsoft.com/office/powerpoint/2010/main" val="221501364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81000" y="304800"/>
            <a:ext cx="8610600" cy="1323439"/>
          </a:xfrm>
          <a:prstGeom prst="rect">
            <a:avLst/>
          </a:prstGeom>
        </p:spPr>
        <p:txBody>
          <a:bodyPr wrap="square">
            <a:spAutoFit/>
          </a:bodyPr>
          <a:lstStyle/>
          <a:p>
            <a:r>
              <a:rPr lang="el-GR" sz="2000" dirty="0"/>
              <a:t>Ακολούθησε μια πολύ σκληρή διαδικασία επιλογής και εκπαίδευσης. Οι υποψήφιοι κοσμοναύτες έπρεπε, μεταξύ άλλων, να αντέξουν σε επιταχύνσεις 13 g, και η ψυχολογική εκπαίδευση περιελάμβανε ένα 24ωρο σε ένα σκοτεινό και ηχομονωμένο δωμάτιο.</a:t>
            </a:r>
          </a:p>
        </p:txBody>
      </p:sp>
      <p:sp>
        <p:nvSpPr>
          <p:cNvPr id="3" name="Ορθογώνιο 2"/>
          <p:cNvSpPr/>
          <p:nvPr/>
        </p:nvSpPr>
        <p:spPr>
          <a:xfrm>
            <a:off x="4419600" y="1628239"/>
            <a:ext cx="4572000" cy="4401205"/>
          </a:xfrm>
          <a:prstGeom prst="rect">
            <a:avLst/>
          </a:prstGeom>
        </p:spPr>
        <p:txBody>
          <a:bodyPr>
            <a:spAutoFit/>
          </a:bodyPr>
          <a:lstStyle/>
          <a:p>
            <a:r>
              <a:rPr lang="el-GR" sz="2000" dirty="0"/>
              <a:t>Οι τελικοί υποψήφιοι για το πρώτο ταξίδι στο διάστημα ήταν ο Γκαγκάριν και ο </a:t>
            </a:r>
            <a:r>
              <a:rPr lang="el-GR" sz="2000" dirty="0" err="1"/>
              <a:t>Γκέρμαν</a:t>
            </a:r>
            <a:r>
              <a:rPr lang="el-GR" sz="2000" dirty="0"/>
              <a:t> </a:t>
            </a:r>
            <a:r>
              <a:rPr lang="el-GR" sz="2000" dirty="0" err="1"/>
              <a:t>Τίτωφ</a:t>
            </a:r>
            <a:r>
              <a:rPr lang="el-GR" sz="2000" dirty="0"/>
              <a:t>, που επιλέχτηκαν, εκτός από την άριστη επίδοσή τους κατά την εκπαίδευση, και για το μικρό τους ανάστημα (το ύψος του Γκαγκάριν ήταν μόλις 1,58), μιας και ο θάλαμος της κάψουλας που θα τους μετέφερε στο διάστημα ήταν εξαιρετικά περιορισμένος και το μικρό βάρος του κοσμοναύτη αποτελεί σημαντικό προσόν, αφού μειώνει το κόστος. Η τελική απόφαση ήταν να πετάξει ο Γκαγκάριν, με τον </a:t>
            </a:r>
            <a:r>
              <a:rPr lang="el-GR" sz="2000" dirty="0" err="1"/>
              <a:t>Τίτωφ</a:t>
            </a:r>
            <a:r>
              <a:rPr lang="el-GR" sz="2000" dirty="0"/>
              <a:t> σαν εφεδρικό.</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800" y="1634097"/>
            <a:ext cx="3428742" cy="4617373"/>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1628239"/>
            <a:ext cx="3476605" cy="4921328"/>
          </a:xfrm>
          <a:prstGeom prst="rect">
            <a:avLst/>
          </a:prstGeom>
        </p:spPr>
      </p:pic>
    </p:spTree>
    <p:extLst>
      <p:ext uri="{BB962C8B-B14F-4D97-AF65-F5344CB8AC3E}">
        <p14:creationId xmlns="" xmlns:p14="http://schemas.microsoft.com/office/powerpoint/2010/main" val="2125354508"/>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 y="609600"/>
            <a:ext cx="4572000" cy="4524315"/>
          </a:xfrm>
          <a:prstGeom prst="rect">
            <a:avLst/>
          </a:prstGeom>
        </p:spPr>
        <p:txBody>
          <a:bodyPr>
            <a:spAutoFit/>
          </a:bodyPr>
          <a:lstStyle/>
          <a:p>
            <a:r>
              <a:rPr lang="el-GR" dirty="0"/>
              <a:t>Το πρόβλημα είχε λυθεί</a:t>
            </a:r>
          </a:p>
          <a:p>
            <a:r>
              <a:rPr lang="el-GR" dirty="0"/>
              <a:t>Στις αρχές του 1980 το νέο σκάφος </a:t>
            </a:r>
            <a:r>
              <a:rPr lang="el-GR" dirty="0" err="1"/>
              <a:t>Columbia</a:t>
            </a:r>
            <a:r>
              <a:rPr lang="el-GR" dirty="0"/>
              <a:t> παρουσιάστηκε στον κόσμο. Μια νέα εποχή ξεκινούσε για τα διαστημικά ταξίδια. </a:t>
            </a:r>
            <a:endParaRPr lang="el-GR" dirty="0" smtClean="0"/>
          </a:p>
          <a:p>
            <a:r>
              <a:rPr lang="el-GR" dirty="0" smtClean="0"/>
              <a:t>Για </a:t>
            </a:r>
            <a:r>
              <a:rPr lang="el-GR" dirty="0"/>
              <a:t>το παρθενικό ταξίδι του σκάφους, </a:t>
            </a:r>
            <a:endParaRPr lang="el-GR" dirty="0" smtClean="0"/>
          </a:p>
          <a:p>
            <a:r>
              <a:rPr lang="el-GR" dirty="0" smtClean="0"/>
              <a:t>η </a:t>
            </a:r>
            <a:r>
              <a:rPr lang="el-GR" dirty="0"/>
              <a:t>NASA διάλεξε τους δυο πιο </a:t>
            </a:r>
            <a:endParaRPr lang="el-GR" dirty="0" smtClean="0"/>
          </a:p>
          <a:p>
            <a:r>
              <a:rPr lang="el-GR" dirty="0" smtClean="0"/>
              <a:t>έμπειρους </a:t>
            </a:r>
            <a:r>
              <a:rPr lang="el-GR" dirty="0"/>
              <a:t>πιλότους που είχε στη </a:t>
            </a:r>
            <a:endParaRPr lang="el-GR" dirty="0" smtClean="0"/>
          </a:p>
          <a:p>
            <a:r>
              <a:rPr lang="el-GR" dirty="0" smtClean="0"/>
              <a:t>διάθεσή </a:t>
            </a:r>
            <a:r>
              <a:rPr lang="el-GR" dirty="0"/>
              <a:t>της. Ο </a:t>
            </a:r>
            <a:r>
              <a:rPr lang="el-GR" dirty="0" err="1"/>
              <a:t>John</a:t>
            </a:r>
            <a:r>
              <a:rPr lang="el-GR" dirty="0"/>
              <a:t> </a:t>
            </a:r>
            <a:r>
              <a:rPr lang="el-GR" dirty="0" err="1"/>
              <a:t>Young</a:t>
            </a:r>
            <a:r>
              <a:rPr lang="el-GR" dirty="0"/>
              <a:t> και </a:t>
            </a:r>
            <a:endParaRPr lang="el-GR" dirty="0" smtClean="0"/>
          </a:p>
          <a:p>
            <a:r>
              <a:rPr lang="el-GR" dirty="0" smtClean="0"/>
              <a:t>ο </a:t>
            </a:r>
            <a:r>
              <a:rPr lang="el-GR" dirty="0" err="1" smtClean="0"/>
              <a:t>Robert</a:t>
            </a:r>
            <a:r>
              <a:rPr lang="el-GR" dirty="0" smtClean="0"/>
              <a:t> </a:t>
            </a:r>
            <a:r>
              <a:rPr lang="el-GR" dirty="0" err="1"/>
              <a:t>Crippen</a:t>
            </a:r>
            <a:r>
              <a:rPr lang="el-GR" dirty="0"/>
              <a:t> έθεταν τη ζωή τους </a:t>
            </a:r>
            <a:endParaRPr lang="el-GR" dirty="0" smtClean="0"/>
          </a:p>
          <a:p>
            <a:r>
              <a:rPr lang="el-GR" dirty="0" smtClean="0"/>
              <a:t>σε </a:t>
            </a:r>
            <a:r>
              <a:rPr lang="el-GR" dirty="0"/>
              <a:t>κίνδυνο, καθώς το σκάφος </a:t>
            </a:r>
            <a:endParaRPr lang="el-GR" dirty="0" smtClean="0"/>
          </a:p>
          <a:p>
            <a:r>
              <a:rPr lang="el-GR" dirty="0" smtClean="0"/>
              <a:t>δεν </a:t>
            </a:r>
            <a:r>
              <a:rPr lang="el-GR" dirty="0"/>
              <a:t>είχε δοκιμαστεί ποτέ σε τροχιά. </a:t>
            </a:r>
            <a:endParaRPr lang="el-GR" dirty="0" smtClean="0"/>
          </a:p>
          <a:p>
            <a:r>
              <a:rPr lang="el-GR" dirty="0" smtClean="0"/>
              <a:t>Όλο </a:t>
            </a:r>
            <a:r>
              <a:rPr lang="el-GR" dirty="0"/>
              <a:t>το διαστημικό πρόγραμμα της </a:t>
            </a:r>
            <a:endParaRPr lang="el-GR" dirty="0" smtClean="0"/>
          </a:p>
          <a:p>
            <a:r>
              <a:rPr lang="el-GR" dirty="0" smtClean="0"/>
              <a:t>Αμερικής </a:t>
            </a:r>
            <a:r>
              <a:rPr lang="el-GR" dirty="0"/>
              <a:t>ήταν στις πλάτες των </a:t>
            </a:r>
            <a:endParaRPr lang="el-GR" dirty="0" smtClean="0"/>
          </a:p>
          <a:p>
            <a:r>
              <a:rPr lang="el-GR" dirty="0" smtClean="0"/>
              <a:t>δυο </a:t>
            </a:r>
            <a:r>
              <a:rPr lang="el-GR" dirty="0"/>
              <a:t>πιλότων και ενός αδοκίμαστου </a:t>
            </a:r>
            <a:endParaRPr lang="el-GR" dirty="0" smtClean="0"/>
          </a:p>
          <a:p>
            <a:r>
              <a:rPr lang="el-GR" dirty="0" smtClean="0"/>
              <a:t>σκάφους</a:t>
            </a:r>
            <a:r>
              <a:rPr lang="el-GR" dirty="0"/>
              <a:t>.</a:t>
            </a:r>
          </a:p>
          <a:p>
            <a:r>
              <a:rPr lang="el-GR" dirty="0"/>
              <a:t> </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62400" y="1676400"/>
            <a:ext cx="5065436" cy="3686115"/>
          </a:xfrm>
          <a:prstGeom prst="rect">
            <a:avLst/>
          </a:prstGeom>
        </p:spPr>
      </p:pic>
    </p:spTree>
    <p:extLst>
      <p:ext uri="{BB962C8B-B14F-4D97-AF65-F5344CB8AC3E}">
        <p14:creationId xmlns="" xmlns:p14="http://schemas.microsoft.com/office/powerpoint/2010/main" val="2052673334"/>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3400" y="575458"/>
            <a:ext cx="4572000" cy="5632311"/>
          </a:xfrm>
          <a:prstGeom prst="rect">
            <a:avLst/>
          </a:prstGeom>
        </p:spPr>
        <p:txBody>
          <a:bodyPr>
            <a:spAutoFit/>
          </a:bodyPr>
          <a:lstStyle/>
          <a:p>
            <a:r>
              <a:rPr lang="el-GR" dirty="0"/>
              <a:t>“Η πρώτη φορά που θα πετάξει, είναι η πρώτη φορά που θα πετάξει”,</a:t>
            </a:r>
          </a:p>
          <a:p>
            <a:r>
              <a:rPr lang="el-GR" dirty="0"/>
              <a:t>είπε η NASA</a:t>
            </a:r>
          </a:p>
          <a:p>
            <a:r>
              <a:rPr lang="el-GR" dirty="0"/>
              <a:t>12 Απριλίου 1981. Μισό εκατομμύριο άνθρωποι μαζευτήκαν στο ακρωτήριο Κανάβεραλ για να παρακολουθήσουν την πρώτη εκτόξευση του διαστημικού λεωφορείου. Η NASA ήταν έτοιμη να πάρει το μεγαλύτερο ρίσκο που πάρθηκε ποτέ στην ιστορία του διαστημικού της προγράμματος.</a:t>
            </a:r>
          </a:p>
          <a:p>
            <a:r>
              <a:rPr lang="el-GR" dirty="0"/>
              <a:t>Οι αποστολές που πήγαν στο φεγγάρι είχαν δοκιμαστεί με μη επανδρωμένες πτήσεις. Αυτό δεν μπορούσε να γίνει σε αυτή την περίπτωση. Το διαστημικό λεωφορείο είναι ένα αεροπλάνο που χρειάζεται πιλότους για να το φέρουν πίσω. Ο μόνος τρόπος να δοκιμαστεί ήταν να ρισκάρει τις ζωές των 2 αστροναυτών.</a:t>
            </a:r>
          </a:p>
          <a:p>
            <a:r>
              <a:rPr lang="el-GR" dirty="0" err="1"/>
              <a:t>Go</a:t>
            </a:r>
            <a:r>
              <a:rPr lang="el-GR" dirty="0"/>
              <a:t> </a:t>
            </a:r>
            <a:r>
              <a:rPr lang="el-GR" dirty="0" err="1"/>
              <a:t>for</a:t>
            </a:r>
            <a:r>
              <a:rPr lang="el-GR" dirty="0"/>
              <a:t> </a:t>
            </a:r>
            <a:r>
              <a:rPr lang="el-GR" dirty="0" err="1"/>
              <a:t>launch</a:t>
            </a:r>
            <a:endParaRPr lang="el-GR" dirty="0"/>
          </a:p>
          <a:p>
            <a:r>
              <a:rPr lang="el-GR" dirty="0"/>
              <a:t>(εντολή εκτόξευσης)</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6800" y="3276600"/>
            <a:ext cx="4114800" cy="2970137"/>
          </a:xfrm>
          <a:prstGeom prst="rect">
            <a:avLst/>
          </a:prstGeom>
        </p:spPr>
      </p:pic>
    </p:spTree>
    <p:extLst>
      <p:ext uri="{BB962C8B-B14F-4D97-AF65-F5344CB8AC3E}">
        <p14:creationId xmlns="" xmlns:p14="http://schemas.microsoft.com/office/powerpoint/2010/main" val="1852919310"/>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4017" y="596721"/>
            <a:ext cx="8229600" cy="4801314"/>
          </a:xfrm>
          <a:prstGeom prst="rect">
            <a:avLst/>
          </a:prstGeom>
        </p:spPr>
        <p:txBody>
          <a:bodyPr wrap="square">
            <a:spAutoFit/>
          </a:bodyPr>
          <a:lstStyle/>
          <a:p>
            <a:r>
              <a:rPr lang="el-GR" dirty="0"/>
              <a:t>Στις 07:00 το πρωί δόθηκε η εντολή στο </a:t>
            </a:r>
            <a:r>
              <a:rPr lang="el-GR" dirty="0" err="1"/>
              <a:t>Columbia</a:t>
            </a:r>
            <a:r>
              <a:rPr lang="el-GR" dirty="0"/>
              <a:t>. </a:t>
            </a:r>
            <a:endParaRPr lang="el-GR" dirty="0" smtClean="0"/>
          </a:p>
          <a:p>
            <a:r>
              <a:rPr lang="el-GR" dirty="0" smtClean="0"/>
              <a:t>Μετά </a:t>
            </a:r>
            <a:r>
              <a:rPr lang="el-GR" dirty="0"/>
              <a:t>από 8 λεπτά περίπου, ο </a:t>
            </a:r>
            <a:r>
              <a:rPr lang="el-GR" dirty="0" err="1"/>
              <a:t>John</a:t>
            </a:r>
            <a:r>
              <a:rPr lang="el-GR" dirty="0"/>
              <a:t> </a:t>
            </a:r>
            <a:r>
              <a:rPr lang="el-GR" dirty="0" err="1"/>
              <a:t>Young</a:t>
            </a:r>
            <a:r>
              <a:rPr lang="el-GR" dirty="0"/>
              <a:t> και ο </a:t>
            </a:r>
            <a:r>
              <a:rPr lang="el-GR" dirty="0" err="1"/>
              <a:t>Robert</a:t>
            </a:r>
            <a:r>
              <a:rPr lang="el-GR" dirty="0"/>
              <a:t> </a:t>
            </a:r>
            <a:r>
              <a:rPr lang="el-GR" dirty="0" err="1"/>
              <a:t>Crippen</a:t>
            </a:r>
            <a:r>
              <a:rPr lang="el-GR" dirty="0"/>
              <a:t> γύριζαν τη γη με ταχύτητα 30.000 χιλιόμετρα την ώρα. </a:t>
            </a:r>
            <a:endParaRPr lang="el-GR" dirty="0" smtClean="0"/>
          </a:p>
          <a:p>
            <a:endParaRPr lang="el-GR" dirty="0" smtClean="0"/>
          </a:p>
          <a:p>
            <a:r>
              <a:rPr lang="el-GR" dirty="0" smtClean="0"/>
              <a:t>Μια </a:t>
            </a:r>
            <a:r>
              <a:rPr lang="el-GR" dirty="0"/>
              <a:t>νέα εποχή μόλις ξεκίνησε…</a:t>
            </a:r>
          </a:p>
          <a:p>
            <a:endParaRPr lang="el-GR" dirty="0" smtClean="0"/>
          </a:p>
          <a:p>
            <a:r>
              <a:rPr lang="el-GR" dirty="0" smtClean="0"/>
              <a:t>16 </a:t>
            </a:r>
            <a:r>
              <a:rPr lang="el-GR" dirty="0"/>
              <a:t>πλακίδια από την ασπίδα τους σκάφους έλειπαν από το τμήμα της ουράς. Από τα 25.000 πλακίδια της ασπίδας, τα 5.000 ήταν τα κρίσιμα. </a:t>
            </a:r>
            <a:endParaRPr lang="el-GR" dirty="0" smtClean="0"/>
          </a:p>
          <a:p>
            <a:endParaRPr lang="el-GR" dirty="0"/>
          </a:p>
          <a:p>
            <a:r>
              <a:rPr lang="el-GR" dirty="0" smtClean="0"/>
              <a:t>Αν </a:t>
            </a:r>
            <a:r>
              <a:rPr lang="el-GR" dirty="0"/>
              <a:t>είχε χαθεί έστω και ένα από αυτά, το σκάφος θα καταστρεφόταν κατά την επιστροφή του. </a:t>
            </a:r>
            <a:endParaRPr lang="el-GR" dirty="0" smtClean="0"/>
          </a:p>
          <a:p>
            <a:endParaRPr lang="el-GR" dirty="0"/>
          </a:p>
          <a:p>
            <a:r>
              <a:rPr lang="el-GR" dirty="0" smtClean="0"/>
              <a:t>Μετά </a:t>
            </a:r>
            <a:r>
              <a:rPr lang="el-GR" dirty="0"/>
              <a:t>από 54 ώρες στο διάστημα δόθηκε η εντολή στους δυο αστροναύτες να γυρίσουν πίσω. </a:t>
            </a:r>
            <a:endParaRPr lang="el-GR" dirty="0" smtClean="0"/>
          </a:p>
          <a:p>
            <a:endParaRPr lang="el-GR" dirty="0"/>
          </a:p>
          <a:p>
            <a:r>
              <a:rPr lang="el-GR" dirty="0" smtClean="0"/>
              <a:t>Για </a:t>
            </a:r>
            <a:r>
              <a:rPr lang="el-GR" dirty="0"/>
              <a:t>30 λεπτά τις ώρας, όσο περίπου κρατάει η </a:t>
            </a:r>
            <a:r>
              <a:rPr lang="el-GR" dirty="0" err="1"/>
              <a:t>επανείσοδος</a:t>
            </a:r>
            <a:r>
              <a:rPr lang="el-GR" dirty="0"/>
              <a:t>, δεν υπήρχε επικοινωνία. Κανείς δεν ήξερε αν το σκάφος άντεξε.</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0800" y="5285440"/>
            <a:ext cx="2453640" cy="1572560"/>
          </a:xfrm>
          <a:prstGeom prst="rect">
            <a:avLst/>
          </a:prstGeom>
        </p:spPr>
      </p:pic>
    </p:spTree>
    <p:extLst>
      <p:ext uri="{BB962C8B-B14F-4D97-AF65-F5344CB8AC3E}">
        <p14:creationId xmlns="" xmlns:p14="http://schemas.microsoft.com/office/powerpoint/2010/main" val="164159186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91000" y="1126901"/>
            <a:ext cx="4572000" cy="4247317"/>
          </a:xfrm>
          <a:prstGeom prst="rect">
            <a:avLst/>
          </a:prstGeom>
        </p:spPr>
        <p:txBody>
          <a:bodyPr>
            <a:spAutoFit/>
          </a:bodyPr>
          <a:lstStyle/>
          <a:p>
            <a:r>
              <a:rPr lang="el-GR" dirty="0"/>
              <a:t>“</a:t>
            </a:r>
            <a:r>
              <a:rPr lang="el-GR" dirty="0" err="1"/>
              <a:t>Hello</a:t>
            </a:r>
            <a:r>
              <a:rPr lang="el-GR" dirty="0"/>
              <a:t> </a:t>
            </a:r>
            <a:r>
              <a:rPr lang="el-GR" dirty="0" err="1"/>
              <a:t>Houston</a:t>
            </a:r>
            <a:r>
              <a:rPr lang="el-GR" dirty="0"/>
              <a:t>, </a:t>
            </a:r>
            <a:r>
              <a:rPr lang="el-GR" dirty="0" err="1"/>
              <a:t>Columbia</a:t>
            </a:r>
            <a:r>
              <a:rPr lang="el-GR" dirty="0"/>
              <a:t> </a:t>
            </a:r>
            <a:r>
              <a:rPr lang="el-GR" dirty="0" err="1"/>
              <a:t>here</a:t>
            </a:r>
            <a:r>
              <a:rPr lang="el-GR" dirty="0"/>
              <a:t>…”</a:t>
            </a:r>
          </a:p>
          <a:p>
            <a:r>
              <a:rPr lang="el-GR" dirty="0"/>
              <a:t>…Ακούστηκε να λέει ο </a:t>
            </a:r>
            <a:r>
              <a:rPr lang="el-GR" dirty="0" err="1"/>
              <a:t>Young</a:t>
            </a:r>
            <a:r>
              <a:rPr lang="el-GR" dirty="0"/>
              <a:t> μέσα από τον ασύρματο και όλοι χαμογέλασαν.</a:t>
            </a:r>
          </a:p>
          <a:p>
            <a:r>
              <a:rPr lang="el-GR" dirty="0"/>
              <a:t>Το τελευταίο τεστ θα ήταν η προσεδάφιση. Κανένα άλλο σκάφος δεν είχε δοκιμάσει ποτέ να προσγειωθεί σε αεροδιάδρομο. Το σκάφος δεν έχει κινητήρες για να κάνει διορθώσεις κατά την προσγείωση, όπως τα συμβατικά αεροπλάνα. Είναι μια σαΐτα 76 τόνων. Υπάρχει μόνο μια ευκαιρία για να προσγειωθεί. Αν κάτι πάει λάθος, δεν θα γλυτώσει κανείς.</a:t>
            </a:r>
          </a:p>
          <a:p>
            <a:r>
              <a:rPr lang="el-GR" dirty="0"/>
              <a:t>Μετά από 1.000.000 μίλια στο διάστημα οι τροχοί του </a:t>
            </a:r>
            <a:r>
              <a:rPr lang="el-GR" dirty="0" err="1"/>
              <a:t>Columbia</a:t>
            </a:r>
            <a:r>
              <a:rPr lang="el-GR" dirty="0"/>
              <a:t> πάτησαν στο έδαφος. Το στοίχημα κερδήθηκε και η Αμερική ήταν και πάλι στο διάστημα.</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1" y="139775"/>
            <a:ext cx="3908604" cy="3126883"/>
          </a:xfrm>
          <a:prstGeom prst="rect">
            <a:avLst/>
          </a:prstGeom>
        </p:spPr>
      </p:pic>
    </p:spTree>
    <p:extLst>
      <p:ext uri="{BB962C8B-B14F-4D97-AF65-F5344CB8AC3E}">
        <p14:creationId xmlns="" xmlns:p14="http://schemas.microsoft.com/office/powerpoint/2010/main" val="391060141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4600" y="3940740"/>
            <a:ext cx="6417972" cy="2917260"/>
          </a:xfrm>
          <a:prstGeom prst="rect">
            <a:avLst/>
          </a:prstGeom>
        </p:spPr>
      </p:pic>
      <p:sp>
        <p:nvSpPr>
          <p:cNvPr id="2" name="Ορθογώνιο 1"/>
          <p:cNvSpPr/>
          <p:nvPr/>
        </p:nvSpPr>
        <p:spPr>
          <a:xfrm>
            <a:off x="228600" y="152400"/>
            <a:ext cx="8703972" cy="3970318"/>
          </a:xfrm>
          <a:prstGeom prst="rect">
            <a:avLst/>
          </a:prstGeom>
        </p:spPr>
        <p:txBody>
          <a:bodyPr wrap="square">
            <a:spAutoFit/>
          </a:bodyPr>
          <a:lstStyle/>
          <a:p>
            <a:r>
              <a:rPr lang="el-GR" dirty="0"/>
              <a:t>Μετά την τεράστια αυτή επιτυχία, η NASA κατασκεύασε έναν στόλο από σκάφη, 5 συνολικά. Τα ονόματα τους ήταν </a:t>
            </a:r>
            <a:r>
              <a:rPr lang="el-GR" dirty="0" err="1"/>
              <a:t>Columbia</a:t>
            </a:r>
            <a:r>
              <a:rPr lang="el-GR" dirty="0"/>
              <a:t>, </a:t>
            </a:r>
            <a:r>
              <a:rPr lang="el-GR" dirty="0" err="1"/>
              <a:t>Challenger</a:t>
            </a:r>
            <a:r>
              <a:rPr lang="el-GR" dirty="0"/>
              <a:t>, </a:t>
            </a:r>
            <a:r>
              <a:rPr lang="el-GR" dirty="0" err="1"/>
              <a:t>Discovery</a:t>
            </a:r>
            <a:r>
              <a:rPr lang="el-GR" dirty="0"/>
              <a:t>, </a:t>
            </a:r>
            <a:r>
              <a:rPr lang="el-GR" dirty="0" err="1"/>
              <a:t>Atlantis</a:t>
            </a:r>
            <a:r>
              <a:rPr lang="el-GR" dirty="0"/>
              <a:t> και </a:t>
            </a:r>
            <a:r>
              <a:rPr lang="el-GR" dirty="0" err="1"/>
              <a:t>Endeavour</a:t>
            </a:r>
            <a:r>
              <a:rPr lang="el-GR" dirty="0"/>
              <a:t>.</a:t>
            </a:r>
          </a:p>
          <a:p>
            <a:endParaRPr lang="el-GR" dirty="0" smtClean="0"/>
          </a:p>
          <a:p>
            <a:r>
              <a:rPr lang="el-GR" dirty="0" smtClean="0"/>
              <a:t>Με </a:t>
            </a:r>
            <a:r>
              <a:rPr lang="el-GR" dirty="0"/>
              <a:t>τον ρομποτικό βραχίονα που διέθετε μπορούσε να μαζεύει, να επισκευάζει και να αναβαθμίζει δορυφόρους. </a:t>
            </a:r>
            <a:endParaRPr lang="el-GR" dirty="0" smtClean="0"/>
          </a:p>
          <a:p>
            <a:endParaRPr lang="el-GR" dirty="0"/>
          </a:p>
          <a:p>
            <a:r>
              <a:rPr lang="el-GR" dirty="0" smtClean="0"/>
              <a:t>Το </a:t>
            </a:r>
            <a:r>
              <a:rPr lang="el-GR" dirty="0"/>
              <a:t>διαστημικό λεωφορείο αποτελείται από 2.500.000 εξαρτήματα. 500.000 από αυτά είναι κρίσιμα. </a:t>
            </a:r>
            <a:endParaRPr lang="el-GR" dirty="0" smtClean="0"/>
          </a:p>
          <a:p>
            <a:r>
              <a:rPr lang="el-GR" dirty="0" smtClean="0"/>
              <a:t>Αν </a:t>
            </a:r>
            <a:r>
              <a:rPr lang="el-GR" dirty="0"/>
              <a:t>ένα από αυτά αποτύχει, το σκάφος θα καταστραφεί. </a:t>
            </a:r>
            <a:endParaRPr lang="el-GR" dirty="0" smtClean="0"/>
          </a:p>
          <a:p>
            <a:endParaRPr lang="el-GR" dirty="0"/>
          </a:p>
          <a:p>
            <a:r>
              <a:rPr lang="el-GR" dirty="0" smtClean="0"/>
              <a:t>Το </a:t>
            </a:r>
            <a:r>
              <a:rPr lang="el-GR" dirty="0"/>
              <a:t>όχημα αποκάλυψε το αδύναμό του σημείο.</a:t>
            </a:r>
          </a:p>
          <a:p>
            <a:r>
              <a:rPr lang="el-GR" dirty="0"/>
              <a:t>Ο χρόνος για να επιστρέψει το σκάφος στην εξέδρα εκτόξευσης για το επόμενο ταξίδι ήταν πολύ μεγάλος και η πίεση για να χρησιμοποιηθεί ξανά θα οδηγούσε σε τραγωδία.</a:t>
            </a:r>
          </a:p>
          <a:p>
            <a:r>
              <a:rPr lang="el-GR" dirty="0"/>
              <a:t> </a:t>
            </a:r>
          </a:p>
        </p:txBody>
      </p:sp>
    </p:spTree>
    <p:extLst>
      <p:ext uri="{BB962C8B-B14F-4D97-AF65-F5344CB8AC3E}">
        <p14:creationId xmlns="" xmlns:p14="http://schemas.microsoft.com/office/powerpoint/2010/main" val="248826636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91684" y="11816"/>
            <a:ext cx="4308321" cy="6858000"/>
          </a:xfrm>
          <a:prstGeom prst="rect">
            <a:avLst/>
          </a:prstGeom>
        </p:spPr>
      </p:pic>
      <p:sp>
        <p:nvSpPr>
          <p:cNvPr id="2" name="Ορθογώνιο 1"/>
          <p:cNvSpPr/>
          <p:nvPr/>
        </p:nvSpPr>
        <p:spPr>
          <a:xfrm>
            <a:off x="762000" y="197346"/>
            <a:ext cx="4572000" cy="6463308"/>
          </a:xfrm>
          <a:prstGeom prst="rect">
            <a:avLst/>
          </a:prstGeom>
        </p:spPr>
        <p:txBody>
          <a:bodyPr>
            <a:spAutoFit/>
          </a:bodyPr>
          <a:lstStyle/>
          <a:p>
            <a:r>
              <a:rPr lang="el-GR" dirty="0"/>
              <a:t>“</a:t>
            </a:r>
            <a:r>
              <a:rPr lang="el-GR" dirty="0" err="1"/>
              <a:t>Challenger</a:t>
            </a:r>
            <a:r>
              <a:rPr lang="el-GR" dirty="0"/>
              <a:t>, </a:t>
            </a:r>
            <a:r>
              <a:rPr lang="el-GR" dirty="0" err="1"/>
              <a:t>go</a:t>
            </a:r>
            <a:r>
              <a:rPr lang="el-GR" dirty="0"/>
              <a:t> </a:t>
            </a:r>
            <a:r>
              <a:rPr lang="el-GR" dirty="0" err="1"/>
              <a:t>at</a:t>
            </a:r>
            <a:r>
              <a:rPr lang="el-GR" dirty="0"/>
              <a:t> </a:t>
            </a:r>
            <a:r>
              <a:rPr lang="el-GR" dirty="0" err="1"/>
              <a:t>throttle</a:t>
            </a:r>
            <a:r>
              <a:rPr lang="el-GR" dirty="0"/>
              <a:t> </a:t>
            </a:r>
            <a:r>
              <a:rPr lang="el-GR" dirty="0" err="1"/>
              <a:t>up</a:t>
            </a:r>
            <a:r>
              <a:rPr lang="el-GR" dirty="0"/>
              <a:t>!”</a:t>
            </a:r>
          </a:p>
          <a:p>
            <a:r>
              <a:rPr lang="el-GR" dirty="0"/>
              <a:t>(εντολή στο σκάφος να δώσει μεγίστη ισχύ στους κινητήρες του)</a:t>
            </a:r>
          </a:p>
          <a:p>
            <a:r>
              <a:rPr lang="el-GR" dirty="0"/>
              <a:t>Το </a:t>
            </a:r>
            <a:r>
              <a:rPr lang="el-GR" dirty="0" err="1"/>
              <a:t>Challenger</a:t>
            </a:r>
            <a:r>
              <a:rPr lang="el-GR" dirty="0"/>
              <a:t> είχε προγραμματιστεί να φύγει στις 28 Ιανουαρίου 1986, αλλά το βράδυ πριν την εκτόξευση η θερμοκρασία έπεσε στους -13 βαθμούς κελσίου και μεγάλα κομμάτια πάγου σχηματίστηκαν στην εξέδρα εκτόξευσης. Αυτή η πτήση ήταν διαφορετική από τις άλλες. Ανάμεσα στο πλήρωμα του διαστημοπλοίου ήταν και η 37χρονη δασκάλα </a:t>
            </a:r>
            <a:r>
              <a:rPr lang="el-GR" dirty="0" err="1"/>
              <a:t>Christa</a:t>
            </a:r>
            <a:r>
              <a:rPr lang="el-GR" dirty="0"/>
              <a:t> </a:t>
            </a:r>
            <a:r>
              <a:rPr lang="el-GR" dirty="0" err="1"/>
              <a:t>McAuliffe</a:t>
            </a:r>
            <a:r>
              <a:rPr lang="el-GR" dirty="0"/>
              <a:t>. Η </a:t>
            </a:r>
            <a:r>
              <a:rPr lang="el-GR" dirty="0" err="1"/>
              <a:t>Christa</a:t>
            </a:r>
            <a:r>
              <a:rPr lang="el-GR" dirty="0"/>
              <a:t> επιλέχτηκε ανάμεσα από 11.000 δασκάλους που έκαναν αίτηση. Ήταν μια πρωτοβουλία του Λευκού Οίκου ώστε να σπρώξει τα παιδιά προς την επιστήμη του διαστήματος.</a:t>
            </a:r>
          </a:p>
          <a:p>
            <a:r>
              <a:rPr lang="el-GR" dirty="0"/>
              <a:t>Καθώς το πλήρωμα έμπαινε στο σκάφος η θερμοκρασία ήταν ελάχιστα πάνω από 0 βαθμούς κελσίου. Στο σχολείο της </a:t>
            </a:r>
            <a:r>
              <a:rPr lang="el-GR" dirty="0" err="1"/>
              <a:t>Christa</a:t>
            </a:r>
            <a:r>
              <a:rPr lang="el-GR" dirty="0"/>
              <a:t> οι μαθητές μαζεύτηκαν μπροστά στην τηλεόραση για να δουν τη δασκάλα τους να φεύγει για το διάστημα. Στις 11.29 το πρωί η εντολή εκτόξευσης δόθηκε…</a:t>
            </a:r>
          </a:p>
        </p:txBody>
      </p:sp>
      <p:pic>
        <p:nvPicPr>
          <p:cNvPr id="3" name="Εικόνα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400" y="38100"/>
            <a:ext cx="3052060" cy="2209800"/>
          </a:xfrm>
          <a:prstGeom prst="rect">
            <a:avLst/>
          </a:prstGeom>
        </p:spPr>
      </p:pic>
      <p:pic>
        <p:nvPicPr>
          <p:cNvPr id="5" name="Εικόνα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37092" y="67917"/>
            <a:ext cx="2921177" cy="2167325"/>
          </a:xfrm>
          <a:prstGeom prst="rect">
            <a:avLst/>
          </a:prstGeom>
        </p:spPr>
      </p:pic>
    </p:spTree>
    <p:extLst>
      <p:ext uri="{BB962C8B-B14F-4D97-AF65-F5344CB8AC3E}">
        <p14:creationId xmlns="" xmlns:p14="http://schemas.microsoft.com/office/powerpoint/2010/main" val="408903661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81200" y="1524000"/>
            <a:ext cx="5791200" cy="3170099"/>
          </a:xfrm>
          <a:prstGeom prst="rect">
            <a:avLst/>
          </a:prstGeom>
        </p:spPr>
        <p:txBody>
          <a:bodyPr wrap="square">
            <a:spAutoFit/>
          </a:bodyPr>
          <a:lstStyle/>
          <a:p>
            <a:r>
              <a:rPr lang="el-GR" sz="2000" dirty="0"/>
              <a:t>Καταστροφή σε ζωντανή μετάδοση</a:t>
            </a:r>
          </a:p>
          <a:p>
            <a:r>
              <a:rPr lang="el-GR" sz="2000" dirty="0"/>
              <a:t>Το διαστημόπλοιο, 73 δευτερόλεπτα μετά την εκτόξευσή του, ανατινάχθηκε, σκοτώνοντας όλους όσους βρίσκονταν μέσα σε αυτό. Ο κόσμος παρακολουθούσε παγωμένος. Ανάμεσα στους θεατές τις εκτόξευσης ήταν και οι γονείς της </a:t>
            </a:r>
            <a:r>
              <a:rPr lang="el-GR" sz="2000" dirty="0" err="1"/>
              <a:t>Christa</a:t>
            </a:r>
            <a:r>
              <a:rPr lang="el-GR" sz="2000" dirty="0"/>
              <a:t> που ξέσπασαν σε κλάματα όταν κατάλαβαν τι συνέβη.</a:t>
            </a:r>
          </a:p>
          <a:p>
            <a:r>
              <a:rPr lang="el-GR" sz="2000" dirty="0"/>
              <a:t>Αμέσως μετά το ατύχημα όλος ο στόλος καθηλώθηκε και ξεκίνησε η μεγαλύτερη και πιο λεπτομερής  έρευνα που είχε γίνει ποτέ.</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57200"/>
            <a:ext cx="9144000" cy="6143625"/>
          </a:xfrm>
          <a:prstGeom prst="rect">
            <a:avLst/>
          </a:prstGeom>
        </p:spPr>
      </p:pic>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066800"/>
            <a:ext cx="6096000" cy="4572000"/>
          </a:xfrm>
          <a:prstGeom prst="rect">
            <a:avLst/>
          </a:prstGeom>
        </p:spPr>
      </p:pic>
    </p:spTree>
    <p:extLst>
      <p:ext uri="{BB962C8B-B14F-4D97-AF65-F5344CB8AC3E}">
        <p14:creationId xmlns="" xmlns:p14="http://schemas.microsoft.com/office/powerpoint/2010/main" val="22706166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out)">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90600" y="762000"/>
            <a:ext cx="7315200" cy="2308324"/>
          </a:xfrm>
          <a:prstGeom prst="rect">
            <a:avLst/>
          </a:prstGeom>
        </p:spPr>
        <p:txBody>
          <a:bodyPr wrap="square">
            <a:spAutoFit/>
          </a:bodyPr>
          <a:lstStyle/>
          <a:p>
            <a:r>
              <a:rPr lang="el-GR" dirty="0" smtClean="0"/>
              <a:t>Την </a:t>
            </a:r>
            <a:r>
              <a:rPr lang="el-GR" dirty="0"/>
              <a:t>ημέρα της εκτόξευσης, λόγω του πολύ εντόνου κρύου, οι ελαστικοί δακτύλιοι είχαν σκληρύνει και δεν άντεξαν την πίεση που δημιουργήθηκε. Καυτά αέρια διέρρευσαν από το πλαϊνό τμήμα του πυραύλου με τραγικές συνέπειες. </a:t>
            </a:r>
            <a:endParaRPr lang="el-GR" dirty="0" smtClean="0"/>
          </a:p>
          <a:p>
            <a:endParaRPr lang="el-GR" dirty="0"/>
          </a:p>
          <a:p>
            <a:r>
              <a:rPr lang="el-GR" dirty="0" smtClean="0"/>
              <a:t>Αυτό </a:t>
            </a:r>
            <a:r>
              <a:rPr lang="el-GR" dirty="0"/>
              <a:t>που προκάλεσε όμως σοκ ήταν το γεγονός ότι αυτοί οι δακτύλιοι είχαν χαλάσει και σε προηγούμενες αποστολές και ότι η NASA το γνώριζε. Η καταστροφή είχε αποφευχθεί επειδή ο εφεδρικός δακτύλιος είχε αντέξει</a:t>
            </a:r>
            <a:r>
              <a:rPr lang="el-GR" dirty="0" smtClean="0"/>
              <a:t>.</a:t>
            </a:r>
            <a:endParaRPr lang="el-GR" dirty="0"/>
          </a:p>
        </p:txBody>
      </p:sp>
      <p:sp>
        <p:nvSpPr>
          <p:cNvPr id="3" name="Ορθογώνιο 2"/>
          <p:cNvSpPr/>
          <p:nvPr/>
        </p:nvSpPr>
        <p:spPr>
          <a:xfrm>
            <a:off x="4013698" y="3733800"/>
            <a:ext cx="4572000" cy="1938992"/>
          </a:xfrm>
          <a:prstGeom prst="rect">
            <a:avLst/>
          </a:prstGeom>
        </p:spPr>
        <p:txBody>
          <a:bodyPr>
            <a:spAutoFit/>
          </a:bodyPr>
          <a:lstStyle/>
          <a:p>
            <a:r>
              <a:rPr lang="el-GR" sz="2000" dirty="0"/>
              <a:t>Ήταν η πρώτη φορά σε όλο το διαστημικό πρόγραμμα της NASA που αστροναύτες σκοτώθηκαν κατά τη διάρκεια μιας πτήσης. Κανείς δεν ήξερε αν το Διαστημικό Λεωφορείο θα ξαναπετούσε μετά από αυτό.</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2544" y="3527524"/>
            <a:ext cx="3506912" cy="2630184"/>
          </a:xfrm>
          <a:prstGeom prst="rect">
            <a:avLst/>
          </a:prstGeom>
        </p:spPr>
      </p:pic>
    </p:spTree>
    <p:extLst>
      <p:ext uri="{BB962C8B-B14F-4D97-AF65-F5344CB8AC3E}">
        <p14:creationId xmlns="" xmlns:p14="http://schemas.microsoft.com/office/powerpoint/2010/main" val="4228695568"/>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66800" y="1443841"/>
            <a:ext cx="5791200" cy="3139321"/>
          </a:xfrm>
          <a:prstGeom prst="rect">
            <a:avLst/>
          </a:prstGeom>
        </p:spPr>
        <p:txBody>
          <a:bodyPr wrap="square">
            <a:spAutoFit/>
          </a:bodyPr>
          <a:lstStyle/>
          <a:p>
            <a:r>
              <a:rPr lang="el-GR" dirty="0"/>
              <a:t>Νέα Αρχή</a:t>
            </a:r>
          </a:p>
          <a:p>
            <a:r>
              <a:rPr lang="el-GR" dirty="0"/>
              <a:t>Μετά από 2 χρόνια, 1.5 δισεκατομμύριο δολάρια σε έρευνα και πάνω από 200 μετατροπές, το σκάφος ανέβηκε και πάλι στην εξέδρα εκτόξευσης το 1988.            </a:t>
            </a:r>
            <a:r>
              <a:rPr lang="el-GR" dirty="0" smtClean="0"/>
              <a:t> </a:t>
            </a:r>
          </a:p>
          <a:p>
            <a:r>
              <a:rPr lang="el-GR" dirty="0" smtClean="0"/>
              <a:t>Αλλά </a:t>
            </a:r>
            <a:r>
              <a:rPr lang="el-GR" dirty="0"/>
              <a:t>το όνειρο για ένα φτηνό και ασφαλές διαστημικό όχημα είχε πλέον σβήσει. </a:t>
            </a:r>
            <a:endParaRPr lang="el-GR" dirty="0" smtClean="0"/>
          </a:p>
          <a:p>
            <a:r>
              <a:rPr lang="el-GR" dirty="0" smtClean="0"/>
              <a:t>Τα </a:t>
            </a:r>
            <a:r>
              <a:rPr lang="el-GR" dirty="0"/>
              <a:t>συμβόλαια από τις εταιρείες τηλεπικοινωνιών είχαν στεγνώσει, καθώς οι δορυφόροι εκτοξεύονταν πλέον με συμβατικούς πυραύλους. Το σκάφος έπρεπε να βρει ένα νέο σκοπό επειγόντως. Το τηλεσκόπιο </a:t>
            </a:r>
            <a:r>
              <a:rPr lang="el-GR" dirty="0" err="1"/>
              <a:t>Hubble</a:t>
            </a:r>
            <a:r>
              <a:rPr lang="el-GR" dirty="0"/>
              <a:t> αποδείχτηκε ο σωτήρας του</a:t>
            </a:r>
            <a:r>
              <a:rPr lang="el-GR" dirty="0" smtClean="0"/>
              <a:t>.</a:t>
            </a:r>
            <a:endParaRPr lang="el-GR" dirty="0"/>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46879" y="4377388"/>
            <a:ext cx="3810000" cy="2480612"/>
          </a:xfrm>
          <a:prstGeom prst="rect">
            <a:avLst/>
          </a:prstGeom>
        </p:spPr>
      </p:pic>
    </p:spTree>
    <p:extLst>
      <p:ext uri="{BB962C8B-B14F-4D97-AF65-F5344CB8AC3E}">
        <p14:creationId xmlns="" xmlns:p14="http://schemas.microsoft.com/office/powerpoint/2010/main" val="793410368"/>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8372" y="1219200"/>
            <a:ext cx="5730972" cy="4524315"/>
          </a:xfrm>
          <a:prstGeom prst="rect">
            <a:avLst/>
          </a:prstGeom>
        </p:spPr>
        <p:txBody>
          <a:bodyPr wrap="square">
            <a:spAutoFit/>
          </a:bodyPr>
          <a:lstStyle/>
          <a:p>
            <a:r>
              <a:rPr lang="el-GR" dirty="0"/>
              <a:t>Ένα από τα όνειρα των αστρονόμων ήταν να φτιάξουν ένα τεράστιο τηλεσκόπιο γύρω από τη γη, που να μην επηρεάζεται από την ατμόσφαιρα του πλανήτη μας.   </a:t>
            </a:r>
            <a:endParaRPr lang="el-GR" dirty="0" smtClean="0"/>
          </a:p>
          <a:p>
            <a:r>
              <a:rPr lang="el-GR" dirty="0" smtClean="0"/>
              <a:t>Χρειάστηκαν </a:t>
            </a:r>
            <a:r>
              <a:rPr lang="el-GR" dirty="0"/>
              <a:t>10 χρόνια, 10.000 άνθρωποι και 400 εκατομμύρια δολάρια. </a:t>
            </a:r>
            <a:endParaRPr lang="el-GR" dirty="0" smtClean="0"/>
          </a:p>
          <a:p>
            <a:r>
              <a:rPr lang="el-GR" dirty="0"/>
              <a:t>Τ</a:t>
            </a:r>
            <a:r>
              <a:rPr lang="el-GR" dirty="0" smtClean="0"/>
              <a:t>ο </a:t>
            </a:r>
            <a:r>
              <a:rPr lang="el-GR" dirty="0"/>
              <a:t>1990 ήταν πλέον έτοιμο. </a:t>
            </a:r>
            <a:endParaRPr lang="el-GR" dirty="0" smtClean="0"/>
          </a:p>
          <a:p>
            <a:r>
              <a:rPr lang="el-GR" dirty="0" smtClean="0"/>
              <a:t>Αν </a:t>
            </a:r>
            <a:r>
              <a:rPr lang="el-GR" dirty="0"/>
              <a:t>κάτι συνέβαινε τόσο μακριά από τη γη οι αστροναύτες δεν θα μπορούσαν να επιστρέψουν. </a:t>
            </a:r>
            <a:endParaRPr lang="el-GR" dirty="0" smtClean="0"/>
          </a:p>
          <a:p>
            <a:r>
              <a:rPr lang="el-GR" dirty="0" smtClean="0"/>
              <a:t>Για </a:t>
            </a:r>
            <a:r>
              <a:rPr lang="el-GR" dirty="0"/>
              <a:t>τον λόγο αυτό, για πρώτη και μοναδική φορά, ένα δεύτερο διαστημικό λεωφορείο περίμενε στην εξέδρα εκτόξευσης.</a:t>
            </a:r>
          </a:p>
          <a:p>
            <a:r>
              <a:rPr lang="el-GR" dirty="0"/>
              <a:t>Το διαστημικό λεωφορείο </a:t>
            </a:r>
            <a:r>
              <a:rPr lang="el-GR" dirty="0" err="1"/>
              <a:t>Discovery</a:t>
            </a:r>
            <a:r>
              <a:rPr lang="el-GR" dirty="0"/>
              <a:t> έφυγε από τη γη και κατάφερε να φτάσει χωρίς προβλήματα σε τροχιά. Απελευθέρωσε το </a:t>
            </a:r>
            <a:r>
              <a:rPr lang="el-GR" dirty="0" err="1"/>
              <a:t>Hubble</a:t>
            </a:r>
            <a:r>
              <a:rPr lang="el-GR" dirty="0"/>
              <a:t> και όλος ο κόσμος περίμενε να δει τις μοναδικές φωτογραφίες που είχαν υποσχεθεί οι αστρονόμοι.</a:t>
            </a:r>
          </a:p>
        </p:txBody>
      </p:sp>
      <p:sp>
        <p:nvSpPr>
          <p:cNvPr id="3" name="Ορθογώνιο 2"/>
          <p:cNvSpPr/>
          <p:nvPr/>
        </p:nvSpPr>
        <p:spPr>
          <a:xfrm>
            <a:off x="3200400" y="381000"/>
            <a:ext cx="2698944" cy="461665"/>
          </a:xfrm>
          <a:prstGeom prst="rect">
            <a:avLst/>
          </a:prstGeom>
        </p:spPr>
        <p:txBody>
          <a:bodyPr wrap="none">
            <a:spAutoFit/>
          </a:bodyPr>
          <a:lstStyle/>
          <a:p>
            <a:r>
              <a:rPr lang="en-US" sz="2400" u="sng" dirty="0"/>
              <a:t>H </a:t>
            </a:r>
            <a:r>
              <a:rPr lang="el-GR" sz="2400" u="sng" dirty="0"/>
              <a:t>εποχή του </a:t>
            </a:r>
            <a:r>
              <a:rPr lang="en-US" sz="2400" u="sng" dirty="0"/>
              <a:t>Hubble</a:t>
            </a:r>
          </a:p>
        </p:txBody>
      </p:sp>
      <p:pic>
        <p:nvPicPr>
          <p:cNvPr id="5" name="Εικόνα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07636" y="1219200"/>
            <a:ext cx="3175000" cy="3962400"/>
          </a:xfrm>
          <a:prstGeom prst="rect">
            <a:avLst/>
          </a:prstGeom>
        </p:spPr>
      </p:pic>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053" y="587147"/>
            <a:ext cx="9144000" cy="6096000"/>
          </a:xfrm>
          <a:prstGeom prst="rect">
            <a:avLst/>
          </a:prstGeom>
        </p:spPr>
      </p:pic>
    </p:spTree>
    <p:extLst>
      <p:ext uri="{BB962C8B-B14F-4D97-AF65-F5344CB8AC3E}">
        <p14:creationId xmlns="" xmlns:p14="http://schemas.microsoft.com/office/powerpoint/2010/main" val="250406117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8846" y="-26831"/>
            <a:ext cx="9677400" cy="6858000"/>
          </a:xfrm>
          <a:prstGeom prst="rect">
            <a:avLst/>
          </a:prstGeom>
        </p:spPr>
      </p:pic>
      <p:sp>
        <p:nvSpPr>
          <p:cNvPr id="2" name="Ορθογώνιο 1"/>
          <p:cNvSpPr/>
          <p:nvPr/>
        </p:nvSpPr>
        <p:spPr>
          <a:xfrm>
            <a:off x="112154" y="228600"/>
            <a:ext cx="8915400" cy="1938992"/>
          </a:xfrm>
          <a:prstGeom prst="rect">
            <a:avLst/>
          </a:prstGeom>
        </p:spPr>
        <p:txBody>
          <a:bodyPr wrap="square">
            <a:spAutoFit/>
          </a:bodyPr>
          <a:lstStyle/>
          <a:p>
            <a:r>
              <a:rPr lang="el-GR" sz="2000" dirty="0"/>
              <a:t>Έτσι, στις 12 Απριλίου 1961, Τετάρτη του Πάσχα, στις 09:07 ώρα Μόσχας, ο Γιούρι Γκαγκάριν ξεκίνησε για το ιστορικό του ταξίδι μέσα στο </a:t>
            </a:r>
            <a:r>
              <a:rPr lang="el-GR" sz="2000" dirty="0" err="1"/>
              <a:t>Βοστόκ</a:t>
            </a:r>
            <a:r>
              <a:rPr lang="el-GR" sz="2000" dirty="0"/>
              <a:t> 1. Εικοσιπέντε λεπτά μετά την εκτόξευση, μπήκε σε μια ελλειπτική τροχιά με απόγειο 302 χιλιόμετρα, περίγειο 175 χιλιόμετρα και περίοδο 89 λεπτά και 34 δευτερόλεπτα, κινούμενος με ταχύτητα 7,61 χιλιομέτρων το δευτερόλεπτο (27.396 χιλιόμετρα ανά ώρα). </a:t>
            </a:r>
          </a:p>
        </p:txBody>
      </p:sp>
      <p:pic>
        <p:nvPicPr>
          <p:cNvPr id="5" name="Εικόνα 4"/>
          <p:cNvPicPr>
            <a:picLocks noChangeAspect="1"/>
          </p:cNvPicPr>
          <p:nvPr/>
        </p:nvPicPr>
        <p:blipFill rotWithShape="1">
          <a:blip r:embed="rId3" cstate="print">
            <a:extLst>
              <a:ext uri="{28A0092B-C50C-407E-A947-70E740481C1C}">
                <a14:useLocalDpi xmlns="" xmlns:a14="http://schemas.microsoft.com/office/drawing/2010/main" val="0"/>
              </a:ext>
            </a:extLst>
          </a:blip>
          <a:srcRect l="7362" r="7362"/>
          <a:stretch/>
        </p:blipFill>
        <p:spPr>
          <a:xfrm>
            <a:off x="5943600" y="4259921"/>
            <a:ext cx="3312553" cy="2557996"/>
          </a:xfrm>
          <a:prstGeom prst="rect">
            <a:avLst/>
          </a:prstGeom>
        </p:spPr>
      </p:pic>
      <p:sp>
        <p:nvSpPr>
          <p:cNvPr id="3" name="Ορθογώνιο 2"/>
          <p:cNvSpPr/>
          <p:nvPr/>
        </p:nvSpPr>
        <p:spPr>
          <a:xfrm>
            <a:off x="112154" y="1981200"/>
            <a:ext cx="4572000" cy="646331"/>
          </a:xfrm>
          <a:prstGeom prst="rect">
            <a:avLst/>
          </a:prstGeom>
        </p:spPr>
        <p:txBody>
          <a:bodyPr>
            <a:spAutoFit/>
          </a:bodyPr>
          <a:lstStyle/>
          <a:p>
            <a:r>
              <a:rPr lang="el-GR" dirty="0"/>
              <a:t>Το κωδικό του όνομα κατά τη διάρκεια της πτήσης ήταν </a:t>
            </a:r>
            <a:r>
              <a:rPr lang="el-GR" dirty="0" err="1"/>
              <a:t>Кедр</a:t>
            </a:r>
            <a:r>
              <a:rPr lang="el-GR" dirty="0"/>
              <a:t> (Κέδρος).</a:t>
            </a:r>
          </a:p>
        </p:txBody>
      </p:sp>
    </p:spTree>
    <p:extLst>
      <p:ext uri="{BB962C8B-B14F-4D97-AF65-F5344CB8AC3E}">
        <p14:creationId xmlns="" xmlns:p14="http://schemas.microsoft.com/office/powerpoint/2010/main" val="76995089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5800" y="751344"/>
            <a:ext cx="4572000" cy="3139321"/>
          </a:xfrm>
          <a:prstGeom prst="rect">
            <a:avLst/>
          </a:prstGeom>
        </p:spPr>
        <p:txBody>
          <a:bodyPr>
            <a:spAutoFit/>
          </a:bodyPr>
          <a:lstStyle/>
          <a:p>
            <a:r>
              <a:rPr lang="el-GR" dirty="0" err="1"/>
              <a:t>Hubble</a:t>
            </a:r>
            <a:r>
              <a:rPr lang="el-GR" dirty="0"/>
              <a:t> </a:t>
            </a:r>
            <a:r>
              <a:rPr lang="el-GR" dirty="0" err="1"/>
              <a:t>trouble</a:t>
            </a:r>
            <a:endParaRPr lang="el-GR" dirty="0"/>
          </a:p>
          <a:p>
            <a:r>
              <a:rPr lang="el-GR" dirty="0"/>
              <a:t>Όταν το </a:t>
            </a:r>
            <a:r>
              <a:rPr lang="el-GR" dirty="0" err="1"/>
              <a:t>Hubble</a:t>
            </a:r>
            <a:r>
              <a:rPr lang="el-GR" dirty="0"/>
              <a:t> άνοιξε το τεράστιο μάτι του και έστειλε τις φωτογραφίες, όλοι απογοητεύτηκαν. Ήταν θολές. Ο βασικός καθρέπτης του τηλεσκοπίου είχε πρόβλημα. Ένα πεντηκοστό του πάχους μια ανθρώπινης τρίχας ήταν το λάθος που έκανε το τηλεσκόπιο να είναι τυφλό. Ήταν μια ταπείνωση για την NASA. Η φήμη της ζημιώθηκε και το διαστημικό πρόγραμμα μπήκε και πάλι σε κίνδυνο</a:t>
            </a:r>
            <a:r>
              <a:rPr lang="el-GR" dirty="0" smtClean="0"/>
              <a:t>.</a:t>
            </a:r>
            <a:endParaRPr lang="el-GR" dirty="0"/>
          </a:p>
        </p:txBody>
      </p:sp>
      <p:sp>
        <p:nvSpPr>
          <p:cNvPr id="4" name="Ορθογώνιο 3"/>
          <p:cNvSpPr/>
          <p:nvPr/>
        </p:nvSpPr>
        <p:spPr>
          <a:xfrm>
            <a:off x="685800" y="4364335"/>
            <a:ext cx="4572000" cy="923330"/>
          </a:xfrm>
          <a:prstGeom prst="rect">
            <a:avLst/>
          </a:prstGeom>
        </p:spPr>
        <p:txBody>
          <a:bodyPr>
            <a:spAutoFit/>
          </a:bodyPr>
          <a:lstStyle/>
          <a:p>
            <a:r>
              <a:rPr lang="el-GR" dirty="0"/>
              <a:t>Οι αστροναύτες εκπαιδεύτηκαν επί 11 μήνες μέσα σε τεράστιες πισίνες ουδέτερης πλευστότητας που διαθέτει η NASA. </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533400"/>
            <a:ext cx="7874000" cy="5080000"/>
          </a:xfrm>
          <a:prstGeom prst="rect">
            <a:avLst/>
          </a:prstGeom>
        </p:spPr>
      </p:pic>
    </p:spTree>
    <p:extLst>
      <p:ext uri="{BB962C8B-B14F-4D97-AF65-F5344CB8AC3E}">
        <p14:creationId xmlns="" xmlns:p14="http://schemas.microsoft.com/office/powerpoint/2010/main" val="3604491325"/>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33600" y="1628507"/>
            <a:ext cx="4572000" cy="2862322"/>
          </a:xfrm>
          <a:prstGeom prst="rect">
            <a:avLst/>
          </a:prstGeom>
        </p:spPr>
        <p:txBody>
          <a:bodyPr>
            <a:spAutoFit/>
          </a:bodyPr>
          <a:lstStyle/>
          <a:p>
            <a:r>
              <a:rPr lang="el-GR" dirty="0" smtClean="0"/>
              <a:t>Τον </a:t>
            </a:r>
            <a:r>
              <a:rPr lang="el-GR" dirty="0"/>
              <a:t>Σεπτέμβριο του 1993 ήταν πλέον έτοιμοι, αλλά πολλοί μέσα από την NASA δεν πίστευαν στην  επιτυχία της </a:t>
            </a:r>
            <a:r>
              <a:rPr lang="el-GR" dirty="0" smtClean="0"/>
              <a:t>αποστολής</a:t>
            </a:r>
          </a:p>
          <a:p>
            <a:endParaRPr lang="el-GR" dirty="0"/>
          </a:p>
          <a:p>
            <a:r>
              <a:rPr lang="el-GR" dirty="0" smtClean="0"/>
              <a:t>Μετά </a:t>
            </a:r>
            <a:r>
              <a:rPr lang="el-GR" dirty="0"/>
              <a:t>από πολύ προσεκτικές μανούβρες, ο 15 μέτρων βραχίονας του </a:t>
            </a:r>
            <a:r>
              <a:rPr lang="el-GR" dirty="0" err="1"/>
              <a:t>Endeavour</a:t>
            </a:r>
            <a:r>
              <a:rPr lang="el-GR" dirty="0"/>
              <a:t>, έπιασε το τηλεσκόπιο. </a:t>
            </a:r>
            <a:endParaRPr lang="el-GR" dirty="0" smtClean="0"/>
          </a:p>
          <a:p>
            <a:r>
              <a:rPr lang="el-GR" dirty="0" smtClean="0"/>
              <a:t>Το </a:t>
            </a:r>
            <a:r>
              <a:rPr lang="el-GR" dirty="0"/>
              <a:t>πλήρωμα θα έπρεπε να κάνει 5 συνεχόμενους διαστημικούς περιπάτους. </a:t>
            </a:r>
            <a:endParaRPr lang="el-GR" dirty="0" smtClean="0"/>
          </a:p>
          <a:p>
            <a:r>
              <a:rPr lang="el-GR" u="sng" dirty="0" smtClean="0"/>
              <a:t>Δεν </a:t>
            </a:r>
            <a:r>
              <a:rPr lang="el-GR" u="sng" dirty="0"/>
              <a:t>είχε επιχειρηθεί ποτέ κάτι ανάλογο. </a:t>
            </a:r>
            <a:endParaRPr lang="el-GR" dirty="0"/>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Ορθογώνιο 3"/>
          <p:cNvSpPr/>
          <p:nvPr/>
        </p:nvSpPr>
        <p:spPr>
          <a:xfrm>
            <a:off x="5688374" y="4343400"/>
            <a:ext cx="3455626" cy="461665"/>
          </a:xfrm>
          <a:prstGeom prst="rect">
            <a:avLst/>
          </a:prstGeom>
        </p:spPr>
        <p:txBody>
          <a:bodyPr wrap="none">
            <a:spAutoFit/>
          </a:bodyPr>
          <a:lstStyle/>
          <a:p>
            <a:r>
              <a:rPr lang="en-US" sz="2400" b="1" u="sng" dirty="0"/>
              <a:t>“A</a:t>
            </a:r>
            <a:r>
              <a:rPr lang="el-GR" sz="2400" b="1" u="sng" dirty="0" err="1"/>
              <a:t>ποστολή</a:t>
            </a:r>
            <a:r>
              <a:rPr lang="el-GR" sz="2400" b="1" u="sng" dirty="0"/>
              <a:t> εξετελέσθη”</a:t>
            </a:r>
          </a:p>
        </p:txBody>
      </p:sp>
    </p:spTree>
    <p:extLst>
      <p:ext uri="{BB962C8B-B14F-4D97-AF65-F5344CB8AC3E}">
        <p14:creationId xmlns="" xmlns:p14="http://schemas.microsoft.com/office/powerpoint/2010/main" val="116664339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600" y="289679"/>
            <a:ext cx="4572000" cy="3139321"/>
          </a:xfrm>
          <a:prstGeom prst="rect">
            <a:avLst/>
          </a:prstGeom>
        </p:spPr>
        <p:txBody>
          <a:bodyPr>
            <a:spAutoFit/>
          </a:bodyPr>
          <a:lstStyle/>
          <a:p>
            <a:r>
              <a:rPr lang="el-GR" dirty="0"/>
              <a:t>ISS</a:t>
            </a:r>
          </a:p>
          <a:p>
            <a:r>
              <a:rPr lang="el-GR" dirty="0"/>
              <a:t>Η επισκευή του </a:t>
            </a:r>
            <a:r>
              <a:rPr lang="el-GR" dirty="0" err="1"/>
              <a:t>Hubble</a:t>
            </a:r>
            <a:r>
              <a:rPr lang="el-GR" dirty="0"/>
              <a:t> έδειξε με τον καλύτερο τρόπο τις ικανότητες του διαστημικού λεωφορείου για τον χειρισμό μεγάλων κατασκευών και επιδιορθώσεων στο διάστημα. Γι’ αυτές τις ικανότητές του το Αμερικανικό Κογκρέσο το 1993 απελευθέρωσε τα δεκάδες δισεκατομμύρια που χρειάζονταν για την κατασκευή ενός μόνιμου σταθμού γύρω από τη γη. Το διαστημικό λεωφορείο είχε βρει επιτέλους τον σκοπό του.</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27431" y="107965"/>
            <a:ext cx="4801456" cy="3189027"/>
          </a:xfrm>
          <a:prstGeom prst="rect">
            <a:avLst/>
          </a:prstGeom>
        </p:spPr>
      </p:pic>
      <p:pic>
        <p:nvPicPr>
          <p:cNvPr id="3" name="Εικόνα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19600" y="3276600"/>
            <a:ext cx="4608000" cy="3456000"/>
          </a:xfrm>
          <a:prstGeom prst="rect">
            <a:avLst/>
          </a:prstGeom>
        </p:spPr>
      </p:pic>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100" y="3560799"/>
            <a:ext cx="4953000" cy="3267150"/>
          </a:xfrm>
          <a:prstGeom prst="rect">
            <a:avLst/>
          </a:prstGeom>
        </p:spPr>
      </p:pic>
    </p:spTree>
    <p:extLst>
      <p:ext uri="{BB962C8B-B14F-4D97-AF65-F5344CB8AC3E}">
        <p14:creationId xmlns="" xmlns:p14="http://schemas.microsoft.com/office/powerpoint/2010/main" val="770698928"/>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16184"/>
            <a:ext cx="9144000" cy="6025631"/>
          </a:xfrm>
          <a:prstGeom prst="rect">
            <a:avLst/>
          </a:prstGeom>
        </p:spPr>
      </p:pic>
    </p:spTree>
    <p:extLst>
      <p:ext uri="{BB962C8B-B14F-4D97-AF65-F5344CB8AC3E}">
        <p14:creationId xmlns="" xmlns:p14="http://schemas.microsoft.com/office/powerpoint/2010/main" val="56500337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09600" y="609600"/>
            <a:ext cx="4572000" cy="4524315"/>
          </a:xfrm>
          <a:prstGeom prst="rect">
            <a:avLst/>
          </a:prstGeom>
        </p:spPr>
        <p:txBody>
          <a:bodyPr>
            <a:spAutoFit/>
          </a:bodyPr>
          <a:lstStyle/>
          <a:p>
            <a:r>
              <a:rPr lang="el-GR" dirty="0"/>
              <a:t>Αλλά όλα αυτά και πάλι θα αλλάξουν</a:t>
            </a:r>
          </a:p>
          <a:p>
            <a:r>
              <a:rPr lang="el-GR" dirty="0"/>
              <a:t>1 Φεβρουαρίου 2003. Το πλήρωμα του διαστημικού λεωφορείου </a:t>
            </a:r>
            <a:r>
              <a:rPr lang="el-GR" dirty="0" err="1"/>
              <a:t>Columbia</a:t>
            </a:r>
            <a:r>
              <a:rPr lang="el-GR" dirty="0"/>
              <a:t> βρισκόταν σε αποστολή ρουτίνας. Το σκάφος ήταν το πιο παλιό από τα πέντε του στόλου. Μετά από 16 ημέρες, το επταμελές πλήρωμα ολοκλήρωσε την αποστολή του και ξεκίνησε τη διαδικασία επιστροφής του. Κανείς όμως από τους αστροναύτες δεν γνώριζε ότι το σκάφος είχε υποστεί ζημιά κατά την απογείωσή του και στο αριστερό φτερό υπήρχε μια τρύπα. 10 λεπτά από την είσοδό του στην ατμόσφαιρα 4 αισθητήρες στο αριστερό φτερό έδειξαν ξαφνική άνοδο της θερμοκρασίας. Όλα τα υπόλοιπα όργανα έδειχναν ότι δεν υπάρχει πρόβλημα.</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9800" y="914400"/>
            <a:ext cx="2731008" cy="1868584"/>
          </a:xfrm>
          <a:prstGeom prst="rect">
            <a:avLst/>
          </a:prstGeom>
        </p:spPr>
      </p:pic>
    </p:spTree>
    <p:extLst>
      <p:ext uri="{BB962C8B-B14F-4D97-AF65-F5344CB8AC3E}">
        <p14:creationId xmlns="" xmlns:p14="http://schemas.microsoft.com/office/powerpoint/2010/main" val="4109638791"/>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3915" y="228600"/>
            <a:ext cx="4572000" cy="5078313"/>
          </a:xfrm>
          <a:prstGeom prst="rect">
            <a:avLst/>
          </a:prstGeom>
        </p:spPr>
        <p:txBody>
          <a:bodyPr>
            <a:spAutoFit/>
          </a:bodyPr>
          <a:lstStyle/>
          <a:p>
            <a:r>
              <a:rPr lang="el-GR" dirty="0"/>
              <a:t>“</a:t>
            </a:r>
            <a:r>
              <a:rPr lang="el-GR" dirty="0" err="1"/>
              <a:t>Columbia</a:t>
            </a:r>
            <a:r>
              <a:rPr lang="el-GR" dirty="0"/>
              <a:t> </a:t>
            </a:r>
            <a:r>
              <a:rPr lang="el-GR" dirty="0" err="1"/>
              <a:t>Houston</a:t>
            </a:r>
            <a:r>
              <a:rPr lang="el-GR" dirty="0"/>
              <a:t> </a:t>
            </a:r>
            <a:r>
              <a:rPr lang="el-GR" dirty="0" err="1"/>
              <a:t>Uhf</a:t>
            </a:r>
            <a:r>
              <a:rPr lang="el-GR" dirty="0"/>
              <a:t> </a:t>
            </a:r>
            <a:r>
              <a:rPr lang="el-GR" dirty="0" err="1"/>
              <a:t>Comm</a:t>
            </a:r>
            <a:r>
              <a:rPr lang="el-GR" dirty="0"/>
              <a:t> </a:t>
            </a:r>
            <a:r>
              <a:rPr lang="el-GR" dirty="0" err="1"/>
              <a:t>Check</a:t>
            </a:r>
            <a:r>
              <a:rPr lang="el-GR" dirty="0"/>
              <a:t>…”</a:t>
            </a:r>
          </a:p>
          <a:p>
            <a:r>
              <a:rPr lang="el-GR" dirty="0"/>
              <a:t>(προσπάθεια επικοινωνίας με το σκάφος)</a:t>
            </a:r>
          </a:p>
          <a:p>
            <a:r>
              <a:rPr lang="el-GR" dirty="0"/>
              <a:t>…Έλεγε ξανά και ξανά ο υπεύθυνος επικοινωνιών στο </a:t>
            </a:r>
            <a:r>
              <a:rPr lang="el-GR" dirty="0" err="1"/>
              <a:t>Houston</a:t>
            </a:r>
            <a:r>
              <a:rPr lang="el-GR" dirty="0"/>
              <a:t>, όμως κανείς δεν απαντούσε στις κλήσεις του. Μέσα σε λίγα λεπτά η τηλεόραση του </a:t>
            </a:r>
            <a:r>
              <a:rPr lang="el-GR" dirty="0" err="1"/>
              <a:t>Dallas</a:t>
            </a:r>
            <a:r>
              <a:rPr lang="el-GR" dirty="0"/>
              <a:t> ξεκίνησε να δείχνει εικόνες από φλεγόμενα συντρίμμια να πέφτουν στη γη. “Στις 09:00 σήμερα το πρωί το κέντρο έλεγχου στο </a:t>
            </a:r>
            <a:r>
              <a:rPr lang="el-GR" dirty="0" err="1"/>
              <a:t>Houston</a:t>
            </a:r>
            <a:r>
              <a:rPr lang="el-GR" dirty="0"/>
              <a:t> έχασε την επαφή με το διαστημικό λεωφορείο </a:t>
            </a:r>
            <a:r>
              <a:rPr lang="el-GR" dirty="0" err="1"/>
              <a:t>Columbia</a:t>
            </a:r>
            <a:r>
              <a:rPr lang="el-GR" dirty="0"/>
              <a:t>. Λίγη ώρα μετά, συντρίμμια έπεσαν στην περιοχή του Τέξας. </a:t>
            </a:r>
            <a:endParaRPr lang="el-GR" dirty="0" smtClean="0"/>
          </a:p>
          <a:p>
            <a:r>
              <a:rPr lang="el-GR" dirty="0" smtClean="0"/>
              <a:t>Το </a:t>
            </a:r>
            <a:r>
              <a:rPr lang="el-GR" dirty="0" err="1"/>
              <a:t>Columbia</a:t>
            </a:r>
            <a:r>
              <a:rPr lang="el-GR" dirty="0"/>
              <a:t> χάθηκε. </a:t>
            </a:r>
            <a:endParaRPr lang="el-GR" dirty="0" smtClean="0"/>
          </a:p>
          <a:p>
            <a:r>
              <a:rPr lang="el-GR" dirty="0" smtClean="0"/>
              <a:t>Δεν </a:t>
            </a:r>
            <a:r>
              <a:rPr lang="el-GR" dirty="0"/>
              <a:t>υπάρχουν επιζώντες”. </a:t>
            </a:r>
            <a:endParaRPr lang="el-GR" dirty="0" smtClean="0"/>
          </a:p>
          <a:p>
            <a:r>
              <a:rPr lang="el-GR" dirty="0" smtClean="0"/>
              <a:t>Αυτή </a:t>
            </a:r>
            <a:r>
              <a:rPr lang="el-GR" dirty="0"/>
              <a:t>ήταν η δήλωση του τότε </a:t>
            </a:r>
            <a:endParaRPr lang="el-GR" dirty="0" smtClean="0"/>
          </a:p>
          <a:p>
            <a:r>
              <a:rPr lang="el-GR" dirty="0" smtClean="0"/>
              <a:t>πρόεδρου </a:t>
            </a:r>
            <a:r>
              <a:rPr lang="el-GR" dirty="0"/>
              <a:t>της Αμερικής, </a:t>
            </a:r>
            <a:endParaRPr lang="el-GR" dirty="0" smtClean="0"/>
          </a:p>
          <a:p>
            <a:r>
              <a:rPr lang="el-GR" dirty="0" err="1" smtClean="0"/>
              <a:t>George</a:t>
            </a:r>
            <a:r>
              <a:rPr lang="el-GR" dirty="0" smtClean="0"/>
              <a:t> </a:t>
            </a:r>
            <a:r>
              <a:rPr lang="el-GR" dirty="0" err="1"/>
              <a:t>Bush</a:t>
            </a:r>
            <a:r>
              <a:rPr lang="el-GR" dirty="0"/>
              <a:t>.</a:t>
            </a:r>
          </a:p>
          <a:p>
            <a:r>
              <a:rPr lang="el-GR" dirty="0"/>
              <a:t> </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88096" y="3284659"/>
            <a:ext cx="4441065" cy="2960710"/>
          </a:xfrm>
          <a:prstGeom prst="rect">
            <a:avLst/>
          </a:prstGeom>
        </p:spPr>
      </p:pic>
      <p:sp>
        <p:nvSpPr>
          <p:cNvPr id="5" name="Ορθογώνιο 4"/>
          <p:cNvSpPr/>
          <p:nvPr/>
        </p:nvSpPr>
        <p:spPr>
          <a:xfrm>
            <a:off x="3429000" y="6245369"/>
            <a:ext cx="5929122" cy="369332"/>
          </a:xfrm>
          <a:prstGeom prst="rect">
            <a:avLst/>
          </a:prstGeom>
        </p:spPr>
        <p:txBody>
          <a:bodyPr wrap="square">
            <a:spAutoFit/>
          </a:bodyPr>
          <a:lstStyle/>
          <a:p>
            <a:r>
              <a:rPr lang="el-GR" dirty="0"/>
              <a:t>Για άλλη μια φορά η διοίκηση της NASA δέχεται τα πυρά.</a:t>
            </a:r>
          </a:p>
        </p:txBody>
      </p:sp>
    </p:spTree>
    <p:extLst>
      <p:ext uri="{BB962C8B-B14F-4D97-AF65-F5344CB8AC3E}">
        <p14:creationId xmlns="" xmlns:p14="http://schemas.microsoft.com/office/powerpoint/2010/main" val="2628720286"/>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9904" y="914400"/>
            <a:ext cx="7391400" cy="4801314"/>
          </a:xfrm>
          <a:prstGeom prst="rect">
            <a:avLst/>
          </a:prstGeom>
        </p:spPr>
        <p:txBody>
          <a:bodyPr wrap="square">
            <a:spAutoFit/>
          </a:bodyPr>
          <a:lstStyle/>
          <a:p>
            <a:r>
              <a:rPr lang="el-GR" dirty="0"/>
              <a:t>Τέλος εποχής</a:t>
            </a:r>
          </a:p>
          <a:p>
            <a:r>
              <a:rPr lang="el-GR" dirty="0"/>
              <a:t>Ο χαμός του </a:t>
            </a:r>
            <a:r>
              <a:rPr lang="el-GR" dirty="0" err="1"/>
              <a:t>Columbia</a:t>
            </a:r>
            <a:r>
              <a:rPr lang="el-GR" dirty="0"/>
              <a:t> απέδειξε χωρίς καμία αμφιβολία ότι το ταξίδι με το διαστημικό λεωφορείο είναι επικίνδυνο και απρόβλεπτο. </a:t>
            </a:r>
            <a:endParaRPr lang="el-GR" dirty="0" smtClean="0"/>
          </a:p>
          <a:p>
            <a:endParaRPr lang="el-GR" dirty="0"/>
          </a:p>
          <a:p>
            <a:r>
              <a:rPr lang="el-GR" dirty="0" smtClean="0"/>
              <a:t>Ο </a:t>
            </a:r>
            <a:r>
              <a:rPr lang="el-GR" dirty="0"/>
              <a:t>πρόεδρος </a:t>
            </a:r>
            <a:r>
              <a:rPr lang="el-GR" dirty="0" err="1"/>
              <a:t>George</a:t>
            </a:r>
            <a:r>
              <a:rPr lang="el-GR" dirty="0"/>
              <a:t> </a:t>
            </a:r>
            <a:r>
              <a:rPr lang="el-GR" dirty="0" err="1"/>
              <a:t>Bush</a:t>
            </a:r>
            <a:r>
              <a:rPr lang="el-GR" dirty="0"/>
              <a:t> ανακοίνωσε ότι, μετά την ολοκλήρωση της κατασκευής του ISS, το διαστημικό λεωφορείο θα αποσυρθεί.</a:t>
            </a:r>
          </a:p>
          <a:p>
            <a:endParaRPr lang="el-GR" dirty="0" smtClean="0"/>
          </a:p>
          <a:p>
            <a:r>
              <a:rPr lang="el-GR" dirty="0" smtClean="0"/>
              <a:t>Το </a:t>
            </a:r>
            <a:r>
              <a:rPr lang="el-GR" dirty="0"/>
              <a:t>διαστημικό λεωφορείο πέταξε συνολικά 135 φορές, με μέσο όρο περίπου 5 αποστολές τον χρόνο. </a:t>
            </a:r>
            <a:endParaRPr lang="el-GR" dirty="0" smtClean="0"/>
          </a:p>
          <a:p>
            <a:endParaRPr lang="el-GR" dirty="0"/>
          </a:p>
          <a:p>
            <a:r>
              <a:rPr lang="el-GR" dirty="0" smtClean="0"/>
              <a:t>Για </a:t>
            </a:r>
            <a:r>
              <a:rPr lang="el-GR" dirty="0"/>
              <a:t>πρώτη φορά στην ιστορία της, η NASA θα πρέπει να βασιστεί σε ρωσικούς πυραύλους για να στείλει ανθρώπους στο διάστημα.</a:t>
            </a:r>
          </a:p>
          <a:p>
            <a:endParaRPr lang="el-GR" dirty="0" smtClean="0"/>
          </a:p>
          <a:p>
            <a:r>
              <a:rPr lang="el-GR" dirty="0" smtClean="0"/>
              <a:t>Σήμερα</a:t>
            </a:r>
            <a:r>
              <a:rPr lang="el-GR" dirty="0"/>
              <a:t>, το ενδιαφέρον της Αμερικής στρέφεται στην εξερεύνηση του διαστήματος μακριά από τη γη, με αποστολές στη Σελήνη και τον Άρη. Και αυτή τη φορά δεν έχει μόνο τους Ρώσους να ανταγωνιστεί…</a:t>
            </a:r>
          </a:p>
          <a:p>
            <a:r>
              <a:rPr lang="el-GR" dirty="0"/>
              <a:t> </a:t>
            </a:r>
          </a:p>
        </p:txBody>
      </p:sp>
    </p:spTree>
    <p:extLst>
      <p:ext uri="{BB962C8B-B14F-4D97-AF65-F5344CB8AC3E}">
        <p14:creationId xmlns="" xmlns:p14="http://schemas.microsoft.com/office/powerpoint/2010/main" val="3581990794"/>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806" y="0"/>
            <a:ext cx="9132193" cy="7315200"/>
          </a:xfrm>
          <a:prstGeom prst="rect">
            <a:avLst/>
          </a:prstGeom>
        </p:spPr>
      </p:pic>
      <p:sp>
        <p:nvSpPr>
          <p:cNvPr id="4" name="TextBox 3"/>
          <p:cNvSpPr txBox="1"/>
          <p:nvPr/>
        </p:nvSpPr>
        <p:spPr>
          <a:xfrm>
            <a:off x="6603753" y="5380672"/>
            <a:ext cx="2540247" cy="1477328"/>
          </a:xfrm>
          <a:prstGeom prst="rect">
            <a:avLst/>
          </a:prstGeom>
          <a:noFill/>
        </p:spPr>
        <p:txBody>
          <a:bodyPr wrap="none" rtlCol="0">
            <a:spAutoFit/>
          </a:bodyPr>
          <a:lstStyle/>
          <a:p>
            <a:r>
              <a:rPr lang="el-GR" dirty="0" smtClean="0"/>
              <a:t>Από τους μαθητές</a:t>
            </a:r>
          </a:p>
          <a:p>
            <a:r>
              <a:rPr lang="el-GR" dirty="0" smtClean="0"/>
              <a:t>Αλεξίου  </a:t>
            </a:r>
            <a:r>
              <a:rPr lang="el-GR" dirty="0" err="1" smtClean="0"/>
              <a:t>Ραφαηλία</a:t>
            </a:r>
            <a:r>
              <a:rPr lang="el-GR" dirty="0" smtClean="0"/>
              <a:t> </a:t>
            </a:r>
          </a:p>
          <a:p>
            <a:r>
              <a:rPr lang="el-GR" dirty="0" err="1" smtClean="0"/>
              <a:t>Τσερκέζη</a:t>
            </a:r>
            <a:r>
              <a:rPr lang="el-GR" dirty="0" smtClean="0"/>
              <a:t> </a:t>
            </a:r>
            <a:r>
              <a:rPr lang="el-GR" dirty="0" smtClean="0"/>
              <a:t>Φανή</a:t>
            </a:r>
          </a:p>
          <a:p>
            <a:r>
              <a:rPr lang="el-GR" dirty="0" err="1" smtClean="0"/>
              <a:t>Σαχπαζίδης</a:t>
            </a:r>
            <a:r>
              <a:rPr lang="el-GR" dirty="0" smtClean="0"/>
              <a:t> </a:t>
            </a:r>
            <a:r>
              <a:rPr lang="el-GR" dirty="0" smtClean="0"/>
              <a:t>Αλέξανδρος</a:t>
            </a:r>
          </a:p>
          <a:p>
            <a:r>
              <a:rPr lang="el-GR" dirty="0" err="1" smtClean="0"/>
              <a:t>Κυριακίδου</a:t>
            </a:r>
            <a:r>
              <a:rPr lang="el-GR" dirty="0" smtClean="0"/>
              <a:t> Ζωή</a:t>
            </a:r>
            <a:endParaRPr lang="el-GR" dirty="0"/>
          </a:p>
        </p:txBody>
      </p:sp>
    </p:spTree>
    <p:extLst>
      <p:ext uri="{BB962C8B-B14F-4D97-AF65-F5344CB8AC3E}">
        <p14:creationId xmlns="" xmlns:p14="http://schemas.microsoft.com/office/powerpoint/2010/main" val="3382323786"/>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81000" y="76200"/>
            <a:ext cx="4572000" cy="646331"/>
          </a:xfrm>
          <a:prstGeom prst="rect">
            <a:avLst/>
          </a:prstGeom>
        </p:spPr>
        <p:txBody>
          <a:bodyPr>
            <a:spAutoFit/>
          </a:bodyPr>
          <a:lstStyle/>
          <a:p>
            <a:r>
              <a:rPr lang="el-GR" dirty="0" smtClean="0"/>
              <a:t>Το </a:t>
            </a:r>
            <a:r>
              <a:rPr lang="el-GR" dirty="0"/>
              <a:t>ντοκιμαντέρ του </a:t>
            </a:r>
            <a:r>
              <a:rPr lang="el-GR" dirty="0" err="1"/>
              <a:t>Κρίστοφερ</a:t>
            </a:r>
            <a:r>
              <a:rPr lang="el-GR" dirty="0"/>
              <a:t> </a:t>
            </a:r>
            <a:r>
              <a:rPr lang="el-GR" dirty="0" err="1"/>
              <a:t>Ράλει</a:t>
            </a:r>
            <a:r>
              <a:rPr lang="el-GR" dirty="0"/>
              <a:t> με τίτλο «</a:t>
            </a:r>
            <a:r>
              <a:rPr lang="el-GR" dirty="0" err="1"/>
              <a:t>First</a:t>
            </a:r>
            <a:r>
              <a:rPr lang="el-GR" dirty="0"/>
              <a:t> </a:t>
            </a:r>
            <a:r>
              <a:rPr lang="el-GR" dirty="0" err="1"/>
              <a:t>Orbit</a:t>
            </a:r>
            <a:r>
              <a:rPr lang="el-GR" dirty="0"/>
              <a:t>» διάρκειας 100 </a:t>
            </a:r>
            <a:r>
              <a:rPr lang="el-GR" dirty="0" smtClean="0"/>
              <a:t>λεπτών.</a:t>
            </a:r>
            <a:endParaRPr lang="el-GR" dirty="0"/>
          </a:p>
        </p:txBody>
      </p:sp>
      <p:sp>
        <p:nvSpPr>
          <p:cNvPr id="4" name="Ορθογώνιο 3"/>
          <p:cNvSpPr/>
          <p:nvPr/>
        </p:nvSpPr>
        <p:spPr>
          <a:xfrm>
            <a:off x="228600" y="914400"/>
            <a:ext cx="4572000" cy="646331"/>
          </a:xfrm>
          <a:prstGeom prst="rect">
            <a:avLst/>
          </a:prstGeom>
        </p:spPr>
        <p:txBody>
          <a:bodyPr>
            <a:spAutoFit/>
          </a:bodyPr>
          <a:lstStyle/>
          <a:p>
            <a:r>
              <a:rPr lang="el-GR" dirty="0"/>
              <a:t>«Βλέπω τη Γη. Είναι μπλε. Είναι τόσο όμορφη».</a:t>
            </a:r>
          </a:p>
        </p:txBody>
      </p:sp>
      <p:sp>
        <p:nvSpPr>
          <p:cNvPr id="5" name="Ορθογώνιο 4"/>
          <p:cNvSpPr/>
          <p:nvPr/>
        </p:nvSpPr>
        <p:spPr>
          <a:xfrm>
            <a:off x="152400" y="1676400"/>
            <a:ext cx="4572000" cy="646331"/>
          </a:xfrm>
          <a:prstGeom prst="rect">
            <a:avLst/>
          </a:prstGeom>
        </p:spPr>
        <p:txBody>
          <a:bodyPr>
            <a:spAutoFit/>
          </a:bodyPr>
          <a:lstStyle/>
          <a:p>
            <a:r>
              <a:rPr lang="en-US" dirty="0">
                <a:solidFill>
                  <a:srgbClr val="0070C0"/>
                </a:solidFill>
              </a:rPr>
              <a:t>https://www.youtube.com/watch?t=22&amp;v=RKs6ikmrLgg</a:t>
            </a:r>
            <a:endParaRPr lang="el-GR" dirty="0">
              <a:solidFill>
                <a:srgbClr val="0070C0"/>
              </a:solidFill>
            </a:endParaRPr>
          </a:p>
        </p:txBody>
      </p:sp>
    </p:spTree>
    <p:extLst>
      <p:ext uri="{BB962C8B-B14F-4D97-AF65-F5344CB8AC3E}">
        <p14:creationId xmlns="" xmlns:p14="http://schemas.microsoft.com/office/powerpoint/2010/main" val="2877995076"/>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76200"/>
            <a:ext cx="3697310" cy="6817251"/>
          </a:xfrm>
          <a:prstGeom prst="rect">
            <a:avLst/>
          </a:prstGeom>
        </p:spPr>
        <p:txBody>
          <a:bodyPr wrap="square">
            <a:spAutoFit/>
          </a:bodyPr>
          <a:lstStyle/>
          <a:p>
            <a:r>
              <a:rPr lang="el-GR" sz="1900" dirty="0"/>
              <a:t>Πίσω στη Γη, τα νέα ήδη ξεκινούσαν για το γύρο του κόσμου. </a:t>
            </a:r>
            <a:r>
              <a:rPr lang="el-GR" sz="1900" u="sng" dirty="0"/>
              <a:t>Το Σοβιετικό Επιτελείο τον προήγαγε, όσο ήταν στο διάστημα, σε Ταγματάρχη - για την περίπτωση που δεν γυρνούσε. </a:t>
            </a:r>
            <a:r>
              <a:rPr lang="el-GR" sz="1900" dirty="0"/>
              <a:t>Μάλιστα, </a:t>
            </a:r>
            <a:r>
              <a:rPr lang="el-GR" sz="1900" u="sng" dirty="0"/>
              <a:t>είχαν ετοιμαστεί τρία δελτία τύπου για την αποστολή πριν την εκτόξευση: ένα για την περίπτωση επιτυχίας και δυο για την περίπτωση αποτυχίας. Ο Γκαγκάριν δεν είχε τον έλεγχο του σκάφους του, </a:t>
            </a:r>
            <a:r>
              <a:rPr lang="el-GR" sz="1900" dirty="0"/>
              <a:t>επειδή </a:t>
            </a:r>
            <a:r>
              <a:rPr lang="el-GR" sz="1900" u="sng" dirty="0"/>
              <a:t>κανείς δεν ήξερε πώς οι συνθήκες κατά την πτήση θα επηρέαζαν τον άνθρωπο βιολογικά και ψυχολογικά· </a:t>
            </a:r>
            <a:r>
              <a:rPr lang="el-GR" sz="1900" dirty="0"/>
              <a:t>ο συνδυασμός για το ξεκλείδωμα του χειριστηρίου βρισκόταν μέσα σ' ένα σφραγισμένο φάκελο που είχε μαζί του, ενώ </a:t>
            </a:r>
            <a:r>
              <a:rPr lang="el-GR" sz="1900" u="sng" dirty="0"/>
              <a:t>το σκάφος ελεγχόταν από επιτελείο επιστημόνων και τεχνικών στη Γη.</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33800" y="10733"/>
            <a:ext cx="5410200" cy="3928276"/>
          </a:xfrm>
          <a:prstGeom prst="rect">
            <a:avLst/>
          </a:prstGeom>
        </p:spPr>
      </p:pic>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3839959"/>
            <a:ext cx="3505200" cy="3054531"/>
          </a:xfrm>
          <a:prstGeom prst="rect">
            <a:avLst/>
          </a:prstGeom>
        </p:spPr>
      </p:pic>
    </p:spTree>
    <p:extLst>
      <p:ext uri="{BB962C8B-B14F-4D97-AF65-F5344CB8AC3E}">
        <p14:creationId xmlns="" xmlns:p14="http://schemas.microsoft.com/office/powerpoint/2010/main" val="1399840697"/>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245" y="740535"/>
            <a:ext cx="9144000" cy="5583423"/>
          </a:xfrm>
          <a:prstGeom prst="rect">
            <a:avLst/>
          </a:prstGeom>
        </p:spPr>
      </p:pic>
      <p:sp>
        <p:nvSpPr>
          <p:cNvPr id="2" name="Ορθογώνιο 1"/>
          <p:cNvSpPr/>
          <p:nvPr/>
        </p:nvSpPr>
        <p:spPr>
          <a:xfrm>
            <a:off x="-16102" y="654891"/>
            <a:ext cx="9160099" cy="2862322"/>
          </a:xfrm>
          <a:prstGeom prst="rect">
            <a:avLst/>
          </a:prstGeom>
        </p:spPr>
        <p:txBody>
          <a:bodyPr wrap="square">
            <a:spAutoFit/>
          </a:bodyPr>
          <a:lstStyle/>
          <a:p>
            <a:r>
              <a:rPr lang="el-GR" sz="2000" dirty="0">
                <a:solidFill>
                  <a:schemeClr val="bg1"/>
                </a:solidFill>
              </a:rPr>
              <a:t>Μετά από 67 λεπτά σε τροχιά, το προσωπικό ελέγχου πτήσης έδωσε εντολή στο σκάφος να πυροδοτήσει τους κινητήρες επιβράδυνσης και να αρχίσει την </a:t>
            </a:r>
            <a:r>
              <a:rPr lang="el-GR" sz="2000" dirty="0" err="1">
                <a:solidFill>
                  <a:schemeClr val="bg1"/>
                </a:solidFill>
              </a:rPr>
              <a:t>επανείσοδό</a:t>
            </a:r>
            <a:r>
              <a:rPr lang="el-GR" sz="2000" dirty="0">
                <a:solidFill>
                  <a:schemeClr val="bg1"/>
                </a:solidFill>
              </a:rPr>
              <a:t> του στην ατμόσφαιρα. Ο Γκαγκάριν δεν προσγειώθηκε μαζί με την κάψουλα, αλλά χρησιμοποίησε το εκτινασσόμενο κάθισμά του σε ύψος 7 χιλιομέτρων, και μετά από ελεύθερη πτώση χρησιμοποίησε το αλεξίπτωτό του και προσγειώθηκε κοντά στην πόλη </a:t>
            </a:r>
            <a:r>
              <a:rPr lang="el-GR" sz="2000" dirty="0" err="1">
                <a:solidFill>
                  <a:schemeClr val="bg1"/>
                </a:solidFill>
              </a:rPr>
              <a:t>Τακτάροβα</a:t>
            </a:r>
            <a:r>
              <a:rPr lang="el-GR" sz="2000" dirty="0">
                <a:solidFill>
                  <a:schemeClr val="bg1"/>
                </a:solidFill>
              </a:rPr>
              <a:t>. Μια γυναίκα, η εγγονή της και η αγελάδα τους ήταν οι πρώτοι που είδαν τον Γκαγκάριν να επιστρέφει. Η συνολική διάρκεια της αποστολής, που τελείωσε στις 10:55 ώρα Μόσχας με την προσγείωση του Γκαγκάριν, ήταν 108 λεπτά.</a:t>
            </a:r>
          </a:p>
        </p:txBody>
      </p:sp>
    </p:spTree>
    <p:extLst>
      <p:ext uri="{BB962C8B-B14F-4D97-AF65-F5344CB8AC3E}">
        <p14:creationId xmlns="" xmlns:p14="http://schemas.microsoft.com/office/powerpoint/2010/main" val="270547157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200" y="533400"/>
            <a:ext cx="5715000" cy="5632311"/>
          </a:xfrm>
          <a:prstGeom prst="rect">
            <a:avLst/>
          </a:prstGeom>
        </p:spPr>
        <p:txBody>
          <a:bodyPr wrap="square">
            <a:spAutoFit/>
          </a:bodyPr>
          <a:lstStyle/>
          <a:p>
            <a:r>
              <a:rPr lang="el-GR" dirty="0"/>
              <a:t>Μετά την πτήση του ο Γκαγκάριν έγινε παγκόσμια γνωστός, και ταξίδεψε σε πολλές χώρες προκειμένου να διαφημίσει την επιτυχία της Σοβιετικής Ένωσης. </a:t>
            </a:r>
            <a:endParaRPr lang="el-GR" dirty="0" smtClean="0"/>
          </a:p>
          <a:p>
            <a:r>
              <a:rPr lang="el-GR" dirty="0" smtClean="0"/>
              <a:t>Τιμήθηκε </a:t>
            </a:r>
            <a:r>
              <a:rPr lang="el-GR" dirty="0"/>
              <a:t>με το μετάλλιο Ήρωας της Σοβιετικής Ένωσης. </a:t>
            </a:r>
            <a:endParaRPr lang="el-GR" dirty="0" smtClean="0"/>
          </a:p>
          <a:p>
            <a:r>
              <a:rPr lang="el-GR" dirty="0"/>
              <a:t>Ο</a:t>
            </a:r>
            <a:r>
              <a:rPr lang="el-GR" dirty="0" smtClean="0"/>
              <a:t> </a:t>
            </a:r>
            <a:r>
              <a:rPr lang="el-GR" dirty="0"/>
              <a:t>άλλοτε ατάραχος Γκαγκάριν άρχισε να φθείρεται από τη δημοσιότητα: άρχισε να πίνει και να έχει προβλήματα με το γάμο του. Παρόλα αυτά συνήλθε, και μετά από μια παγκόσμια περιοδεία, ξαναγύρισε στο διαστημικό πρόγραμμα της Ε.Σ.Σ.Δ. Εκτός από κοσμοναύτης, ανέλαβε και εκπαιδευτής και σύμβουλος στο σχεδιασμό των σκαφών </a:t>
            </a:r>
            <a:r>
              <a:rPr lang="el-GR" dirty="0" err="1"/>
              <a:t>Βοσχόντ</a:t>
            </a:r>
            <a:r>
              <a:rPr lang="el-GR" dirty="0"/>
              <a:t> και </a:t>
            </a:r>
            <a:r>
              <a:rPr lang="el-GR" dirty="0" err="1"/>
              <a:t>Σογιούζ</a:t>
            </a:r>
            <a:r>
              <a:rPr lang="el-GR" dirty="0"/>
              <a:t>, και της Σοβιετικής προσπάθειας για την κατάκτηση της Σελήνης. Ασχολήθηκε ακόμα με τα προκαταρκτικά σχέδια ενός επαναχρησιμοποιούμενου </a:t>
            </a:r>
            <a:r>
              <a:rPr lang="el-GR" dirty="0" err="1"/>
              <a:t>διαστημοπλάνου</a:t>
            </a:r>
            <a:r>
              <a:rPr lang="el-GR" dirty="0"/>
              <a:t>. Αν και ήθελε να ξαναπετάξει, θεωρήθηκε εθνικό κεφάλαιο, και το 1967 του απαγορεύτηκε και τυπικά, μετά και την καταστροφική πτήση του </a:t>
            </a:r>
            <a:r>
              <a:rPr lang="el-GR" dirty="0" err="1"/>
              <a:t>Σογιούζ</a:t>
            </a:r>
            <a:r>
              <a:rPr lang="el-GR" dirty="0"/>
              <a:t> 1, να συμμετάσχει ξανά σε διαστημική πτήση.</a:t>
            </a:r>
          </a:p>
          <a:p>
            <a:r>
              <a:rPr lang="el-GR" dirty="0"/>
              <a:t>Ο Γκαγκάριν θα μπορούσε στο εξής να πετάει μόνο αεροπλάνα, και μόνο με τη συνοδεία δεύτερου πιλότου.</a:t>
            </a:r>
          </a:p>
        </p:txBody>
      </p:sp>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20730" y="26806"/>
            <a:ext cx="3117903" cy="4468994"/>
          </a:xfrm>
          <a:prstGeom prst="rect">
            <a:avLst/>
          </a:prstGeom>
        </p:spPr>
      </p:pic>
    </p:spTree>
    <p:extLst>
      <p:ext uri="{BB962C8B-B14F-4D97-AF65-F5344CB8AC3E}">
        <p14:creationId xmlns="" xmlns:p14="http://schemas.microsoft.com/office/powerpoint/2010/main" val="1527847302"/>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print">
            <a:extLst>
              <a:ext uri="{28A0092B-C50C-407E-A947-70E740481C1C}">
                <a14:useLocalDpi xmlns="" xmlns:a14="http://schemas.microsoft.com/office/drawing/2010/main" val="0"/>
              </a:ext>
            </a:extLst>
          </a:blip>
          <a:srcRect l="24253" t="-1282" r="24252"/>
          <a:stretch/>
        </p:blipFill>
        <p:spPr>
          <a:xfrm>
            <a:off x="0" y="1"/>
            <a:ext cx="4143737" cy="5410200"/>
          </a:xfrm>
          <a:prstGeom prst="rect">
            <a:avLst/>
          </a:prstGeom>
        </p:spPr>
      </p:pic>
      <p:sp>
        <p:nvSpPr>
          <p:cNvPr id="2" name="Ορθογώνιο 1"/>
          <p:cNvSpPr/>
          <p:nvPr/>
        </p:nvSpPr>
        <p:spPr>
          <a:xfrm>
            <a:off x="4343400" y="304800"/>
            <a:ext cx="4572000" cy="5632311"/>
          </a:xfrm>
          <a:prstGeom prst="rect">
            <a:avLst/>
          </a:prstGeom>
        </p:spPr>
        <p:txBody>
          <a:bodyPr>
            <a:spAutoFit/>
          </a:bodyPr>
          <a:lstStyle/>
          <a:p>
            <a:r>
              <a:rPr lang="el-GR" dirty="0"/>
              <a:t>Στο πλαίσιο μίας θριαμβικής περιοδείας του ανά τον κόσμο, ο Γιούρι Γκαγκάριν έφτασε στις 12 Φεβρουαρίου του 1962 στο αεροδρόμιο του Ελληνικού. Η υποδοχή που του επιφυλάχθηκε από το πλήθος κατά τη διαδρομή του προς την Αθήνα ήταν ενθουσιώδης. Το σύνθημα "Γκαγκάριν-</a:t>
            </a:r>
            <a:r>
              <a:rPr lang="el-GR" dirty="0" err="1"/>
              <a:t>ειρήν</a:t>
            </a:r>
            <a:r>
              <a:rPr lang="el-GR" dirty="0"/>
              <a:t>η" δημιούργησε ένταση και δεν έλειψαν οι τραυματισμοί αριστερών διαδηλωτών και αστυνομικών. Ωστόσο, το επίσημο μέρος της διήμερης παραμονής του Σοβιετικού κοσμοναύτη στην Αθήνα ήταν ακόμη πιο ενδιαφέρον, καθώς συμπεριέλαβε συνάντηση και συνομιλία με τον πρωθυπουργό Κωνσταντίνο Καραμανλή, υποδοχή στην Ακαδημία Αθηνών, ανακήρυξή του ως επίτιμου δημότη της πόλης, εγγραφή στο βιβλίο των ανακτόρων, δεξιώσεις και γεύματα στο ξενοδοχείο Μεγάλη </a:t>
            </a:r>
            <a:r>
              <a:rPr lang="el-GR" dirty="0" err="1"/>
              <a:t>Βρεταννία</a:t>
            </a:r>
            <a:r>
              <a:rPr lang="el-GR" dirty="0"/>
              <a:t> και επίσκεψη στην Ακρόπολη Αθηνών</a:t>
            </a:r>
          </a:p>
        </p:txBody>
      </p:sp>
      <p:pic>
        <p:nvPicPr>
          <p:cNvPr id="3" name="Εικόνα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7731" y="4114799"/>
            <a:ext cx="2343914" cy="2631375"/>
          </a:xfrm>
          <a:prstGeom prst="rect">
            <a:avLst/>
          </a:prstGeom>
        </p:spPr>
      </p:pic>
    </p:spTree>
    <p:extLst>
      <p:ext uri="{BB962C8B-B14F-4D97-AF65-F5344CB8AC3E}">
        <p14:creationId xmlns="" xmlns:p14="http://schemas.microsoft.com/office/powerpoint/2010/main" val="759051523"/>
      </p:ext>
    </p:extLst>
  </p:cSld>
  <p:clrMapOvr>
    <a:masterClrMapping/>
  </p:clrMapOvr>
  <mc:AlternateContent xmlns:mc="http://schemas.openxmlformats.org/markup-compatibility/2006">
    <mc:Choice xmlns="" xmlns:p14="http://schemas.microsoft.com/office/powerpoint/2010/main" Requires="p14">
      <p:transition>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284</TotalTime>
  <Words>4762</Words>
  <Application>Microsoft Office PowerPoint</Application>
  <PresentationFormat>Προβολή στην οθόνη (4:3)</PresentationFormat>
  <Paragraphs>244</Paragraphs>
  <Slides>47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Μετρό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Φανή</dc:creator>
  <cp:lastModifiedBy>User</cp:lastModifiedBy>
  <cp:revision>30</cp:revision>
  <dcterms:created xsi:type="dcterms:W3CDTF">2006-08-16T00:00:00Z</dcterms:created>
  <dcterms:modified xsi:type="dcterms:W3CDTF">2015-05-12T07:11:56Z</dcterms:modified>
</cp:coreProperties>
</file>