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1" r:id="rId3"/>
    <p:sldId id="258" r:id="rId4"/>
    <p:sldId id="259" r:id="rId5"/>
    <p:sldId id="260" r:id="rId6"/>
    <p:sldId id="261" r:id="rId7"/>
    <p:sldId id="262" r:id="rId8"/>
    <p:sldId id="263" r:id="rId9"/>
    <p:sldId id="265" r:id="rId10"/>
    <p:sldId id="266" r:id="rId11"/>
    <p:sldId id="267" r:id="rId12"/>
    <p:sldId id="272" r:id="rId13"/>
    <p:sldId id="269" r:id="rId14"/>
    <p:sldId id="279" r:id="rId15"/>
    <p:sldId id="280" r:id="rId16"/>
    <p:sldId id="273" r:id="rId17"/>
    <p:sldId id="274" r:id="rId18"/>
    <p:sldId id="278" r:id="rId19"/>
    <p:sldId id="275" r:id="rId20"/>
    <p:sldId id="276"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2" r:id="rId41"/>
    <p:sldId id="300" r:id="rId42"/>
    <p:sldId id="301" r:id="rId43"/>
    <p:sldId id="303" r:id="rId44"/>
    <p:sldId id="304" r:id="rId45"/>
    <p:sldId id="305"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18" autoAdjust="0"/>
    <p:restoredTop sz="94689" autoAdjust="0"/>
  </p:normalViewPr>
  <p:slideViewPr>
    <p:cSldViewPr>
      <p:cViewPr>
        <p:scale>
          <a:sx n="66" d="100"/>
          <a:sy n="66" d="100"/>
        </p:scale>
        <p:origin x="-804" y="312"/>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8F2CA673-66D6-41B4-ADDB-9536FCBE002B}" type="datetimeFigureOut">
              <a:rPr lang="el-GR" smtClean="0"/>
              <a:pPr/>
              <a:t>24/5/2014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2CA673-66D6-41B4-ADDB-9536FCBE002B}" type="datetimeFigureOut">
              <a:rPr lang="el-GR" smtClean="0"/>
              <a:pPr/>
              <a:t>24/5/2014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2CA673-66D6-41B4-ADDB-9536FCBE002B}" type="datetimeFigureOut">
              <a:rPr lang="el-GR" smtClean="0"/>
              <a:pPr/>
              <a:t>24/5/2014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8F2CA673-66D6-41B4-ADDB-9536FCBE002B}" type="datetimeFigureOut">
              <a:rPr lang="el-GR" smtClean="0"/>
              <a:pPr/>
              <a:t>24/5/2014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8F2CA673-66D6-41B4-ADDB-9536FCBE002B}" type="datetimeFigureOut">
              <a:rPr lang="el-GR" smtClean="0"/>
              <a:pPr/>
              <a:t>24/5/2014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4027714A-BAF9-4B78-9D08-ED8DD4D3F8DB}"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8F2CA673-66D6-41B4-ADDB-9536FCBE002B}" type="datetimeFigureOut">
              <a:rPr lang="el-GR" smtClean="0"/>
              <a:pPr/>
              <a:t>24/5/2014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8F2CA673-66D6-41B4-ADDB-9536FCBE002B}" type="datetimeFigureOut">
              <a:rPr lang="el-GR" smtClean="0"/>
              <a:pPr/>
              <a:t>24/5/2014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4027714A-BAF9-4B78-9D08-ED8DD4D3F8D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F2CA673-66D6-41B4-ADDB-9536FCBE002B}" type="datetimeFigureOut">
              <a:rPr lang="el-GR" smtClean="0"/>
              <a:pPr/>
              <a:t>24/5/2014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8F2CA673-66D6-41B4-ADDB-9536FCBE002B}" type="datetimeFigureOut">
              <a:rPr lang="el-GR" smtClean="0"/>
              <a:pPr/>
              <a:t>24/5/2014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4027714A-BAF9-4B78-9D08-ED8DD4D3F8DB}" type="slidenum">
              <a:rPr lang="el-GR" smtClean="0"/>
              <a:pPr/>
              <a:t>‹#›</a:t>
            </a:fld>
            <a:endParaRPr lang="el-GR"/>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8F2CA673-66D6-41B4-ADDB-9536FCBE002B}" type="datetimeFigureOut">
              <a:rPr lang="el-GR" smtClean="0"/>
              <a:pPr/>
              <a:t>24/5/2014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4027714A-BAF9-4B78-9D08-ED8DD4D3F8D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8F2CA673-66D6-41B4-ADDB-9536FCBE002B}" type="datetimeFigureOut">
              <a:rPr lang="el-GR" smtClean="0"/>
              <a:pPr/>
              <a:t>24/5/2014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4027714A-BAF9-4B78-9D08-ED8DD4D3F8D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F2CA673-66D6-41B4-ADDB-9536FCBE002B}" type="datetimeFigureOut">
              <a:rPr lang="el-GR" smtClean="0"/>
              <a:pPr/>
              <a:t>24/5/2014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027714A-BAF9-4B78-9D08-ED8DD4D3F8D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newsflash/>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epil.gr/epaggelmata/mixanologias_ilektrologias/mixanologos_mixanikos.htm" TargetMode="External"/><Relationship Id="rId2" Type="http://schemas.openxmlformats.org/officeDocument/2006/relationships/hyperlink" Target="http://www.epil.gr/epaggelmata/pliroforikis_tilepikonwniwn/program_sistimatwn.htm" TargetMode="External"/><Relationship Id="rId1" Type="http://schemas.openxmlformats.org/officeDocument/2006/relationships/slideLayout" Target="../slideLayouts/slideLayout2.xml"/><Relationship Id="rId5" Type="http://schemas.openxmlformats.org/officeDocument/2006/relationships/hyperlink" Target="http://www.epil.gr/epaggelmata/nomika/dikigoros.htm" TargetMode="External"/><Relationship Id="rId4" Type="http://schemas.openxmlformats.org/officeDocument/2006/relationships/hyperlink" Target="http://www.epil.gr/epaggelmata/ekpedeftika/daskalos.htm"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214290"/>
            <a:ext cx="8603456" cy="1581142"/>
          </a:xfrm>
        </p:spPr>
        <p:txBody>
          <a:bodyPr/>
          <a:lstStyle/>
          <a:p>
            <a:pPr algn="l"/>
            <a:r>
              <a:rPr lang="el-GR" b="1" dirty="0" smtClean="0">
                <a:solidFill>
                  <a:schemeClr val="accent1"/>
                </a:solidFill>
              </a:rPr>
              <a:t>ΤΑ ΣΥΓΧΡΟΝΑ ΕΠΑΓΓΕΛΜΑΤΑ</a:t>
            </a:r>
            <a:endParaRPr lang="el-GR" b="1" dirty="0">
              <a:solidFill>
                <a:schemeClr val="accent1"/>
              </a:solidFill>
            </a:endParaRPr>
          </a:p>
        </p:txBody>
      </p:sp>
      <p:sp>
        <p:nvSpPr>
          <p:cNvPr id="3" name="2 - Υπότιτλος"/>
          <p:cNvSpPr>
            <a:spLocks noGrp="1"/>
          </p:cNvSpPr>
          <p:nvPr>
            <p:ph type="subTitle" idx="1"/>
          </p:nvPr>
        </p:nvSpPr>
        <p:spPr>
          <a:xfrm>
            <a:off x="1081088" y="5105400"/>
            <a:ext cx="8062912" cy="1752600"/>
          </a:xfrm>
        </p:spPr>
        <p:txBody>
          <a:bodyPr>
            <a:normAutofit fontScale="85000" lnSpcReduction="20000"/>
          </a:bodyPr>
          <a:lstStyle/>
          <a:p>
            <a:r>
              <a:rPr lang="el-GR" b="1" dirty="0" smtClean="0">
                <a:solidFill>
                  <a:schemeClr val="tx1"/>
                </a:solidFill>
              </a:rPr>
              <a:t>Υπεύθυνος καθηγητής: Φουτσιτζής Παναγιώτης</a:t>
            </a:r>
          </a:p>
          <a:p>
            <a:r>
              <a:rPr lang="el-GR" b="1" dirty="0" smtClean="0">
                <a:solidFill>
                  <a:schemeClr val="tx1"/>
                </a:solidFill>
              </a:rPr>
              <a:t>Καπάταγη Σωτηρία</a:t>
            </a:r>
            <a:br>
              <a:rPr lang="el-GR" b="1" dirty="0" smtClean="0">
                <a:solidFill>
                  <a:schemeClr val="tx1"/>
                </a:solidFill>
              </a:rPr>
            </a:br>
            <a:r>
              <a:rPr lang="el-GR" b="1" dirty="0" smtClean="0">
                <a:solidFill>
                  <a:schemeClr val="tx1"/>
                </a:solidFill>
              </a:rPr>
              <a:t>Μποντούτσης Ιωάννης</a:t>
            </a:r>
            <a:br>
              <a:rPr lang="el-GR" b="1" dirty="0" smtClean="0">
                <a:solidFill>
                  <a:schemeClr val="tx1"/>
                </a:solidFill>
              </a:rPr>
            </a:br>
            <a:r>
              <a:rPr lang="el-GR" b="1" dirty="0" smtClean="0">
                <a:solidFill>
                  <a:schemeClr val="tx1"/>
                </a:solidFill>
              </a:rPr>
              <a:t>Τσομαϊδου Αντωνία </a:t>
            </a:r>
            <a:br>
              <a:rPr lang="el-GR" b="1" dirty="0" smtClean="0">
                <a:solidFill>
                  <a:schemeClr val="tx1"/>
                </a:solidFill>
              </a:rPr>
            </a:br>
            <a:r>
              <a:rPr lang="el-GR" b="1" dirty="0" smtClean="0">
                <a:solidFill>
                  <a:schemeClr val="tx1"/>
                </a:solidFill>
              </a:rPr>
              <a:t>Τσοποζίδου Ναταλία</a:t>
            </a:r>
          </a:p>
          <a:p>
            <a:endParaRPr lang="el-GR" dirty="0"/>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solidFill>
                  <a:schemeClr val="accent1"/>
                </a:solidFill>
                <a:latin typeface="Century Gothic" pitchFamily="34" charset="0"/>
                <a:ea typeface="Times New Roman"/>
                <a:cs typeface="Times New Roman"/>
              </a:rPr>
              <a:t>Επαγγελματικές συνθήκες:</a:t>
            </a:r>
            <a:r>
              <a:rPr lang="el-GR" sz="4300" dirty="0" smtClean="0">
                <a:solidFill>
                  <a:schemeClr val="accent1"/>
                </a:solidFill>
                <a:latin typeface="Century Gothic" pitchFamily="34" charset="0"/>
                <a:ea typeface="Times New Roman"/>
                <a:cs typeface="Times New Roman"/>
              </a:rPr>
              <a:t> </a:t>
            </a:r>
            <a:r>
              <a:rPr lang="el-GR" dirty="0" smtClean="0">
                <a:solidFill>
                  <a:schemeClr val="accent1"/>
                </a:solidFill>
                <a:latin typeface="Calibri"/>
                <a:ea typeface="Calibri"/>
                <a:cs typeface="Times New Roman"/>
              </a:rPr>
              <a:t/>
            </a:r>
            <a:br>
              <a:rPr lang="el-GR" dirty="0" smtClean="0">
                <a:solidFill>
                  <a:schemeClr val="accent1"/>
                </a:solidFill>
                <a:latin typeface="Calibri"/>
                <a:ea typeface="Calibri"/>
                <a:cs typeface="Times New Roman"/>
              </a:rPr>
            </a:br>
            <a:endParaRPr lang="el-GR" dirty="0">
              <a:solidFill>
                <a:schemeClr val="accent1"/>
              </a:solidFill>
            </a:endParaRPr>
          </a:p>
        </p:txBody>
      </p:sp>
      <p:sp>
        <p:nvSpPr>
          <p:cNvPr id="3" name="2 - Θέση περιεχομένου"/>
          <p:cNvSpPr>
            <a:spLocks noGrp="1"/>
          </p:cNvSpPr>
          <p:nvPr>
            <p:ph idx="1"/>
          </p:nvPr>
        </p:nvSpPr>
        <p:spPr>
          <a:xfrm>
            <a:off x="357158" y="1474738"/>
            <a:ext cx="8501122" cy="5383262"/>
          </a:xfrm>
        </p:spPr>
        <p:txBody>
          <a:bodyPr>
            <a:normAutofit fontScale="77500" lnSpcReduction="20000"/>
          </a:bodyPr>
          <a:lstStyle/>
          <a:p>
            <a:r>
              <a:rPr lang="el-GR" dirty="0" smtClean="0">
                <a:effectLst>
                  <a:outerShdw blurRad="38100" dist="38100" dir="2700000" algn="tl">
                    <a:srgbClr val="000000">
                      <a:alpha val="43137"/>
                    </a:srgbClr>
                  </a:outerShdw>
                </a:effectLst>
                <a:latin typeface="Century Gothic" pitchFamily="34" charset="0"/>
                <a:ea typeface="Times New Roman"/>
                <a:cs typeface="Times New Roman"/>
              </a:rPr>
              <a:t>Οι συνθήκες εργασίας του μηχανολόγου μηχανικού ποικίλουν ανάλογα με τη φύση της εργασίας του. Όταν συντάσσει τις μελέτες του, εργάζεται σε κλειστό χώρο σε συνθήκες γραφείου, ατομικά ή σε συνεργασία με άλλους τεχνικούς. Συνήθως, όμως, εργάζεται στους χώρους όπου γίνονται οι εγκαταστάσεις. Στους βιομηχανικούς χώρους οι συνθήκες εργασίας είναι πολλές φορές ανθυγιεινές λόγω του θορύβου, της σκόνης και του τεχνητού </a:t>
            </a:r>
            <a:r>
              <a:rPr lang="el-GR" dirty="0" err="1" smtClean="0">
                <a:effectLst>
                  <a:outerShdw blurRad="38100" dist="38100" dir="2700000" algn="tl">
                    <a:srgbClr val="000000">
                      <a:alpha val="43137"/>
                    </a:srgbClr>
                  </a:outerShdw>
                </a:effectLst>
                <a:latin typeface="Century Gothic" pitchFamily="34" charset="0"/>
                <a:ea typeface="Times New Roman"/>
                <a:cs typeface="Times New Roman"/>
              </a:rPr>
              <a:t>φωτισμoύ</a:t>
            </a:r>
            <a:r>
              <a:rPr lang="el-GR" dirty="0" smtClean="0">
                <a:effectLst>
                  <a:outerShdw blurRad="38100" dist="38100" dir="2700000" algn="tl">
                    <a:srgbClr val="000000">
                      <a:alpha val="43137"/>
                    </a:srgbClr>
                  </a:outerShdw>
                </a:effectLst>
                <a:latin typeface="Century Gothic" pitchFamily="34" charset="0"/>
                <a:ea typeface="Times New Roman"/>
                <a:cs typeface="Times New Roman"/>
              </a:rPr>
              <a:t>. Η συντήρηση και ο έλεγχος της λειτουργίας των διαφόρων εγκαταστάσεων μπορεί να τον εκθέσουν σε κινδύνους τραυματισμού.</a:t>
            </a:r>
            <a:br>
              <a:rPr lang="el-GR" dirty="0" smtClean="0">
                <a:effectLst>
                  <a:outerShdw blurRad="38100" dist="38100" dir="2700000" algn="tl">
                    <a:srgbClr val="000000">
                      <a:alpha val="43137"/>
                    </a:srgbClr>
                  </a:outerShdw>
                </a:effectLst>
                <a:latin typeface="Century Gothic" pitchFamily="34" charset="0"/>
                <a:ea typeface="Times New Roman"/>
                <a:cs typeface="Times New Roman"/>
              </a:rPr>
            </a:br>
            <a:r>
              <a:rPr lang="el-GR" dirty="0" smtClean="0">
                <a:effectLst>
                  <a:outerShdw blurRad="38100" dist="38100" dir="2700000" algn="tl">
                    <a:srgbClr val="000000">
                      <a:alpha val="43137"/>
                    </a:srgbClr>
                  </a:outerShdw>
                </a:effectLst>
                <a:latin typeface="Century Gothic" pitchFamily="34" charset="0"/>
                <a:ea typeface="Times New Roman"/>
                <a:cs typeface="Times New Roman"/>
              </a:rPr>
              <a:t>Η εργασία του είναι πνευματικής φύσεως, αλλά απαιτεί και ορισμένες χειρωνακτικές δεξιότητες. Μέσα στα πλαίσια της εργασίας είναι και η συχνή μετάβασή του σε βιομηχανικούς χώρους και η συνεργασία με το υπόλοιπο τεχνικό προσωπικό</a:t>
            </a:r>
            <a:r>
              <a:rPr lang="el-GR" dirty="0" smtClean="0">
                <a:solidFill>
                  <a:srgbClr val="000000"/>
                </a:solidFill>
                <a:effectLst>
                  <a:outerShdw blurRad="38100" dist="38100" dir="2700000" algn="tl">
                    <a:srgbClr val="000000">
                      <a:alpha val="43137"/>
                    </a:srgbClr>
                  </a:outerShdw>
                </a:effectLst>
                <a:latin typeface="Century Gothic" pitchFamily="34" charset="0"/>
                <a:ea typeface="Times New Roman"/>
                <a:cs typeface="Times New Roman"/>
              </a:rPr>
              <a:t>. </a:t>
            </a:r>
            <a:r>
              <a:rPr lang="el-GR" dirty="0" smtClean="0">
                <a:solidFill>
                  <a:srgbClr val="000000"/>
                </a:solidFill>
                <a:latin typeface="Comic Sans MS"/>
                <a:ea typeface="Times New Roman"/>
                <a:cs typeface="Times New Roman"/>
              </a:rPr>
              <a:t/>
            </a:r>
            <a:br>
              <a:rPr lang="el-GR" dirty="0" smtClean="0">
                <a:solidFill>
                  <a:srgbClr val="000000"/>
                </a:solidFill>
                <a:latin typeface="Comic Sans MS"/>
                <a:ea typeface="Times New Roman"/>
                <a:cs typeface="Times New Roman"/>
              </a:rPr>
            </a:br>
            <a:endParaRPr lang="el-GR" dirty="0"/>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solidFill>
                  <a:schemeClr val="accent1"/>
                </a:solidFill>
                <a:latin typeface="Century Gothic" pitchFamily="34" charset="0"/>
                <a:ea typeface="Times New Roman"/>
                <a:cs typeface="Times New Roman"/>
              </a:rPr>
              <a:t>Γενικά σχόλια:</a:t>
            </a:r>
            <a:endParaRPr lang="el-GR" dirty="0">
              <a:solidFill>
                <a:schemeClr val="accent1"/>
              </a:solidFill>
              <a:latin typeface="Century Gothic" pitchFamily="34" charset="0"/>
            </a:endParaRPr>
          </a:p>
        </p:txBody>
      </p:sp>
      <p:pic>
        <p:nvPicPr>
          <p:cNvPr id="4" name="3 - Θέση περιεχομένου" descr="fgf.jpg"/>
          <p:cNvPicPr>
            <a:picLocks noGrp="1" noChangeAspect="1"/>
          </p:cNvPicPr>
          <p:nvPr>
            <p:ph idx="1"/>
          </p:nvPr>
        </p:nvPicPr>
        <p:blipFill>
          <a:blip r:embed="rId2" cstate="print"/>
          <a:stretch>
            <a:fillRect/>
          </a:stretch>
        </p:blipFill>
        <p:spPr>
          <a:xfrm>
            <a:off x="0" y="2775474"/>
            <a:ext cx="4071934" cy="2882380"/>
          </a:xfrm>
        </p:spPr>
      </p:pic>
      <p:sp>
        <p:nvSpPr>
          <p:cNvPr id="5" name="4 - Ορθογώνιο"/>
          <p:cNvSpPr/>
          <p:nvPr/>
        </p:nvSpPr>
        <p:spPr>
          <a:xfrm>
            <a:off x="4071934" y="1928802"/>
            <a:ext cx="5072066" cy="4093428"/>
          </a:xfrm>
          <a:prstGeom prst="rect">
            <a:avLst/>
          </a:prstGeom>
        </p:spPr>
        <p:txBody>
          <a:bodyPr wrap="square">
            <a:spAutoFit/>
          </a:bodyPr>
          <a:lstStyle/>
          <a:p>
            <a:r>
              <a:rPr lang="el-GR" sz="2000" dirty="0" smtClean="0">
                <a:ea typeface="Times New Roman"/>
                <a:cs typeface="Times New Roman"/>
              </a:rPr>
              <a:t>Ο μηχανολόγος μηχανικός ως υπεύθυνος για το έργο το οποίο μελετά και υπογράφει, οφείλει να το επιβλέπει ως την τελική του παράδοση.</a:t>
            </a:r>
            <a:br>
              <a:rPr lang="el-GR" sz="2000" dirty="0" smtClean="0">
                <a:ea typeface="Times New Roman"/>
                <a:cs typeface="Times New Roman"/>
              </a:rPr>
            </a:br>
            <a:r>
              <a:rPr lang="el-GR" sz="2000" dirty="0" smtClean="0">
                <a:ea typeface="Times New Roman"/>
                <a:cs typeface="Times New Roman"/>
              </a:rPr>
              <a:t>Στα προσόντα του μηχανολόγου μηχανικού περιλαμβάνονται η ικανότητα της αξιόπιστης οργάνωσης, διεύθυνσης και επίβλεψης της εφαρμογής των μελετών που αναλαμβάνει, καθώς και η ικανότητα αποτελεσματικής συνεργασίας με τους πελάτες, τους άλλους μηχανικούς και εργαζόμενους στο τεχνικό έργο.</a:t>
            </a:r>
            <a:endParaRPr lang="el-GR" sz="2000" dirty="0"/>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428604"/>
            <a:ext cx="7929618" cy="1362075"/>
          </a:xfrm>
        </p:spPr>
        <p:txBody>
          <a:bodyPr>
            <a:normAutofit fontScale="90000"/>
          </a:bodyPr>
          <a:lstStyle/>
          <a:p>
            <a:pPr algn="ctr"/>
            <a:r>
              <a:rPr lang="el-GR" sz="4000" dirty="0" smtClean="0">
                <a:solidFill>
                  <a:schemeClr val="accent1"/>
                </a:solidFill>
                <a:ea typeface="Calibri"/>
                <a:cs typeface="Times New Roman"/>
              </a:rPr>
              <a:t>ΤΟ ΕΠΑΓΓΕΛΜΑ ΤΟΥ ΔΙΚΗΓΟΡΟΥ</a:t>
            </a:r>
            <a:r>
              <a:rPr lang="el-GR" dirty="0" smtClean="0">
                <a:solidFill>
                  <a:schemeClr val="accent1"/>
                </a:solidFill>
                <a:latin typeface="Calibri"/>
                <a:ea typeface="Calibri"/>
                <a:cs typeface="Times New Roman"/>
              </a:rPr>
              <a:t/>
            </a:r>
            <a:br>
              <a:rPr lang="el-GR" dirty="0" smtClean="0">
                <a:solidFill>
                  <a:schemeClr val="accent1"/>
                </a:solidFill>
                <a:latin typeface="Calibri"/>
                <a:ea typeface="Calibri"/>
                <a:cs typeface="Times New Roman"/>
              </a:rPr>
            </a:br>
            <a:endParaRPr lang="el-GR" dirty="0">
              <a:solidFill>
                <a:schemeClr val="accent1"/>
              </a:solidFill>
            </a:endParaRPr>
          </a:p>
        </p:txBody>
      </p:sp>
      <p:sp>
        <p:nvSpPr>
          <p:cNvPr id="3" name="2 - Θέση κειμένου"/>
          <p:cNvSpPr>
            <a:spLocks noGrp="1"/>
          </p:cNvSpPr>
          <p:nvPr>
            <p:ph type="body" idx="1"/>
          </p:nvPr>
        </p:nvSpPr>
        <p:spPr>
          <a:xfrm>
            <a:off x="381000" y="1633536"/>
            <a:ext cx="3886200" cy="4367232"/>
          </a:xfrm>
        </p:spPr>
        <p:txBody>
          <a:bodyPr>
            <a:normAutofit fontScale="85000" lnSpcReduction="20000"/>
          </a:bodyPr>
          <a:lstStyle/>
          <a:p>
            <a:r>
              <a:rPr lang="el-GR" sz="2800" dirty="0" smtClean="0">
                <a:solidFill>
                  <a:schemeClr val="tx1"/>
                </a:solidFill>
                <a:effectLst>
                  <a:outerShdw blurRad="38100" dist="38100" dir="2700000" algn="tl">
                    <a:srgbClr val="000000">
                      <a:alpha val="43137"/>
                    </a:srgbClr>
                  </a:outerShdw>
                </a:effectLst>
                <a:ea typeface="Times New Roman"/>
                <a:cs typeface="Times New Roman"/>
              </a:rPr>
              <a:t>Ο δικηγόρος είναι το πρόσωπο που αναλαμβάνει την εκπροσώπηση και υπεράσπιση των διαδίκων, δηλαδή των προσώπων που καταφεύγουν στη δικαιοσύνη για την επίλυση διαφορών ή την απονομή δικαιοσύνης σε αξιόποινες πράξεις που έχουν υποστεί ή διαπράξει.</a:t>
            </a:r>
            <a:endParaRPr lang="el-GR" sz="2800" dirty="0" smtClean="0">
              <a:solidFill>
                <a:schemeClr val="tx1"/>
              </a:solidFill>
              <a:effectLst>
                <a:outerShdw blurRad="38100" dist="38100" dir="2700000" algn="tl">
                  <a:srgbClr val="000000">
                    <a:alpha val="43137"/>
                  </a:srgbClr>
                </a:outerShdw>
              </a:effectLst>
              <a:ea typeface="Calibri"/>
              <a:cs typeface="Times New Roman"/>
            </a:endParaRPr>
          </a:p>
          <a:p>
            <a:endParaRPr lang="el-GR" dirty="0"/>
          </a:p>
        </p:txBody>
      </p:sp>
      <p:pic>
        <p:nvPicPr>
          <p:cNvPr id="4" name="3 - Εικόνα" descr="jyuhg.jpg"/>
          <p:cNvPicPr/>
          <p:nvPr/>
        </p:nvPicPr>
        <p:blipFill>
          <a:blip r:embed="rId2" cstate="print"/>
          <a:stretch>
            <a:fillRect/>
          </a:stretch>
        </p:blipFill>
        <p:spPr>
          <a:xfrm>
            <a:off x="4572000" y="2500306"/>
            <a:ext cx="4143404" cy="4000528"/>
          </a:xfrm>
          <a:prstGeom prst="rect">
            <a:avLst/>
          </a:prstGeom>
        </p:spPr>
      </p:pic>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500034" y="0"/>
            <a:ext cx="8072494" cy="1214446"/>
          </a:xfrm>
          <a:prstGeom prst="rect">
            <a:avLst/>
          </a:prstGeom>
        </p:spPr>
        <p:txBody>
          <a:bodyPr vert="horz" anchor="ctr">
            <a:normAutofit/>
          </a:bodyPr>
          <a:lstStyle/>
          <a:p>
            <a:pPr marL="484632" marR="0" lvl="0" indent="0" algn="ctr" defTabSz="914400" rtl="0" eaLnBrk="1" fontAlgn="auto" latinLnBrk="0" hangingPunct="1">
              <a:lnSpc>
                <a:spcPct val="100000"/>
              </a:lnSpc>
              <a:spcBef>
                <a:spcPct val="0"/>
              </a:spcBef>
              <a:spcAft>
                <a:spcPts val="0"/>
              </a:spcAft>
              <a:buClrTx/>
              <a:buSzTx/>
              <a:buFontTx/>
              <a:buNone/>
              <a:tabLst/>
              <a:defRPr/>
            </a:pPr>
            <a:r>
              <a:rPr kumimoji="0" lang="el-GR" sz="4200" b="1" i="0" u="none" strike="noStrike" kern="1200" cap="none" spc="0" normalizeH="0" baseline="0" noProof="0" dirty="0" smtClean="0">
                <a:ln w="6350">
                  <a:solidFill>
                    <a:schemeClr val="accent1">
                      <a:shade val="43000"/>
                    </a:schemeClr>
                  </a:solidFill>
                </a:ln>
                <a:solidFill>
                  <a:schemeClr val="accent1"/>
                </a:solidFill>
                <a:effectLst>
                  <a:outerShdw blurRad="26000" dist="26000" dir="14500000" algn="tl" rotWithShape="0">
                    <a:srgbClr val="000000">
                      <a:alpha val="40000"/>
                    </a:srgbClr>
                  </a:outerShdw>
                </a:effectLst>
                <a:uLnTx/>
                <a:uFillTx/>
                <a:latin typeface="+mj-lt"/>
                <a:ea typeface="Times New Roman"/>
                <a:cs typeface="Times New Roman"/>
              </a:rPr>
              <a:t>Προϋποθέσεις άσκησης:</a:t>
            </a:r>
            <a:endParaRPr kumimoji="0" lang="el-GR" sz="4200" b="0" i="0" u="none" strike="noStrike" kern="1200" cap="none" spc="0" normalizeH="0" baseline="0" noProof="0" dirty="0">
              <a:ln w="6350">
                <a:solidFill>
                  <a:schemeClr val="accent1">
                    <a:shade val="43000"/>
                  </a:schemeClr>
                </a:solidFill>
              </a:ln>
              <a:solidFill>
                <a:schemeClr val="accent1"/>
              </a:solidFill>
              <a:effectLst>
                <a:outerShdw blurRad="26000" dist="26000" dir="14500000" algn="tl" rotWithShape="0">
                  <a:srgbClr val="000000">
                    <a:alpha val="40000"/>
                  </a:srgbClr>
                </a:outerShdw>
              </a:effectLst>
              <a:uLnTx/>
              <a:uFillTx/>
              <a:latin typeface="+mj-lt"/>
              <a:ea typeface="+mj-ea"/>
              <a:cs typeface="+mj-cs"/>
            </a:endParaRPr>
          </a:p>
        </p:txBody>
      </p:sp>
      <p:sp>
        <p:nvSpPr>
          <p:cNvPr id="5" name="4 - Ορθογώνιο"/>
          <p:cNvSpPr/>
          <p:nvPr/>
        </p:nvSpPr>
        <p:spPr>
          <a:xfrm>
            <a:off x="0" y="1071546"/>
            <a:ext cx="8929718" cy="3027560"/>
          </a:xfrm>
          <a:prstGeom prst="rect">
            <a:avLst/>
          </a:prstGeom>
        </p:spPr>
        <p:txBody>
          <a:bodyPr wrap="square">
            <a:spAutoFit/>
          </a:bodyPr>
          <a:lstStyle/>
          <a:p>
            <a:pPr marL="342900" indent="-342900">
              <a:lnSpc>
                <a:spcPct val="115000"/>
              </a:lnSpc>
              <a:spcAft>
                <a:spcPts val="1000"/>
              </a:spcAft>
              <a:buFont typeface="Arial" pitchFamily="34" charset="0"/>
              <a:buChar char="•"/>
            </a:pPr>
            <a:r>
              <a:rPr lang="el-GR" sz="2400" dirty="0" smtClean="0">
                <a:effectLst>
                  <a:outerShdw blurRad="38100" dist="38100" dir="2700000" algn="tl">
                    <a:srgbClr val="000000">
                      <a:alpha val="43137"/>
                    </a:srgbClr>
                  </a:outerShdw>
                </a:effectLst>
                <a:ea typeface="Times New Roman"/>
                <a:cs typeface="Times New Roman"/>
              </a:rPr>
              <a:t>Για να δικηγορήσει, χρειάζεται να έχει άδεια ασκήσεως επαγγέλματος, η οποία του χορηγείται από το Δικηγορικό Σύλλογο της πόλης όπου επιθυμεί να εργαστεί, μετά από εξετάσεις. Προϋπόθεση για τη συμμετοχή του στις εξετάσεις αυτές είναι να έχει συμπληρώσει 18 μήνες πρακτικής άσκησης κοντά σε κάποιον έμπειρο συνάδελφό του.</a:t>
            </a:r>
            <a:endParaRPr lang="el-GR" sz="2400" dirty="0">
              <a:effectLst>
                <a:outerShdw blurRad="38100" dist="38100" dir="2700000" algn="tl">
                  <a:srgbClr val="000000">
                    <a:alpha val="43137"/>
                  </a:srgbClr>
                </a:outerShdw>
              </a:effectLst>
              <a:ea typeface="Calibri"/>
              <a:cs typeface="Times New Roman"/>
            </a:endParaRPr>
          </a:p>
        </p:txBody>
      </p:sp>
      <p:pic>
        <p:nvPicPr>
          <p:cNvPr id="6" name="4 - Θέση περιεχομένου" descr="imgres.jpg"/>
          <p:cNvPicPr>
            <a:picLocks/>
          </p:cNvPicPr>
          <p:nvPr/>
        </p:nvPicPr>
        <p:blipFill>
          <a:blip r:embed="rId2" cstate="print"/>
          <a:stretch>
            <a:fillRect/>
          </a:stretch>
        </p:blipFill>
        <p:spPr>
          <a:xfrm>
            <a:off x="3071802" y="3857628"/>
            <a:ext cx="4786346" cy="2786082"/>
          </a:xfrm>
          <a:prstGeom prst="rect">
            <a:avLst/>
          </a:prstGeom>
        </p:spPr>
      </p:pic>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338"/>
            <a:ext cx="8229600" cy="1399032"/>
          </a:xfrm>
        </p:spPr>
        <p:txBody>
          <a:bodyPr/>
          <a:lstStyle/>
          <a:p>
            <a:pPr algn="ctr"/>
            <a:r>
              <a:rPr lang="el-GR" sz="4400" b="1" dirty="0" smtClean="0">
                <a:solidFill>
                  <a:schemeClr val="accent1"/>
                </a:solidFill>
                <a:ea typeface="Times New Roman"/>
                <a:cs typeface="Times New Roman"/>
              </a:rPr>
              <a:t>Περιγραφή:</a:t>
            </a:r>
            <a:endParaRPr lang="el-GR" dirty="0"/>
          </a:p>
        </p:txBody>
      </p:sp>
      <p:sp>
        <p:nvSpPr>
          <p:cNvPr id="3" name="2 - Θέση περιεχομένου"/>
          <p:cNvSpPr>
            <a:spLocks noGrp="1"/>
          </p:cNvSpPr>
          <p:nvPr>
            <p:ph idx="1"/>
          </p:nvPr>
        </p:nvSpPr>
        <p:spPr>
          <a:xfrm>
            <a:off x="357158" y="928670"/>
            <a:ext cx="8229600" cy="642942"/>
          </a:xfrm>
        </p:spPr>
        <p:txBody>
          <a:bodyPr/>
          <a:lstStyle/>
          <a:p>
            <a:pPr>
              <a:buNone/>
            </a:pPr>
            <a:r>
              <a:rPr lang="el-GR" dirty="0" smtClean="0"/>
              <a:t>Τι κάνει ο δικηγόρος:</a:t>
            </a:r>
          </a:p>
          <a:p>
            <a:pPr>
              <a:buNone/>
            </a:pPr>
            <a:endParaRPr lang="el-GR" dirty="0"/>
          </a:p>
        </p:txBody>
      </p:sp>
      <p:sp>
        <p:nvSpPr>
          <p:cNvPr id="4" name="2 - Θέση περιεχομένου"/>
          <p:cNvSpPr txBox="1">
            <a:spLocks/>
          </p:cNvSpPr>
          <p:nvPr/>
        </p:nvSpPr>
        <p:spPr>
          <a:xfrm>
            <a:off x="0" y="1714488"/>
            <a:ext cx="9144000" cy="4429156"/>
          </a:xfrm>
          <a:prstGeom prst="rect">
            <a:avLst/>
          </a:prstGeom>
        </p:spPr>
        <p:txBody>
          <a:bodyPr vert="horz" anchor="t">
            <a:no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4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μελετά και διεκπεραιώνει τις υποθέσεις που έχει αναλάβει.</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4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συλλέγει όλες τις πληροφορίες που αφορούν την υπόθεση</a:t>
            </a:r>
          </a:p>
          <a:p>
            <a:pPr marL="448056" lvl="0" indent="-384048">
              <a:spcBef>
                <a:spcPct val="20000"/>
              </a:spcBef>
              <a:buClr>
                <a:schemeClr val="accent1"/>
              </a:buClr>
              <a:buSzPct val="80000"/>
              <a:buFont typeface="Wingdings 2"/>
              <a:buChar char=""/>
            </a:pPr>
            <a:r>
              <a:rPr kumimoji="0" lang="el-GR" sz="24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εκθέτει τα γεγονότα με τρόπο τέτοιο ώστε να στηρίζεται όσο το δυνατόν καλύτερα η θέση του πελάτη του</a:t>
            </a:r>
          </a:p>
          <a:p>
            <a:pPr marL="448056" lvl="0" indent="-384048">
              <a:spcBef>
                <a:spcPct val="20000"/>
              </a:spcBef>
              <a:buClr>
                <a:schemeClr val="accent1"/>
              </a:buClr>
              <a:buSzPct val="80000"/>
              <a:buFont typeface="Wingdings 2"/>
              <a:buChar char=""/>
            </a:pPr>
            <a:r>
              <a:rPr lang="el-GR" sz="2400" noProof="0" dirty="0" smtClean="0"/>
              <a:t>π</a:t>
            </a:r>
            <a:r>
              <a:rPr lang="el-GR" sz="2400" dirty="0" err="1" smtClean="0"/>
              <a:t>αίρνει</a:t>
            </a:r>
            <a:r>
              <a:rPr lang="el-GR" sz="2400" dirty="0" smtClean="0"/>
              <a:t> καταθέσεις από τον πελάτη του και τους μάρτυρες</a:t>
            </a:r>
          </a:p>
          <a:p>
            <a:pPr marL="448056" lvl="0" indent="-384048">
              <a:spcBef>
                <a:spcPct val="20000"/>
              </a:spcBef>
              <a:buClr>
                <a:schemeClr val="accent1"/>
              </a:buClr>
              <a:buSzPct val="80000"/>
              <a:buFont typeface="Wingdings 2"/>
              <a:buChar char=""/>
            </a:pPr>
            <a:r>
              <a:rPr lang="el-GR" sz="2400" dirty="0" smtClean="0"/>
              <a:t>παρουσιάζει στον πελάτη του το νομικό πλαίσιο και τις εναλλακτικές επιλογές</a:t>
            </a:r>
          </a:p>
          <a:p>
            <a:pPr marL="448056" lvl="0" indent="-384048">
              <a:spcBef>
                <a:spcPct val="20000"/>
              </a:spcBef>
              <a:buClr>
                <a:schemeClr val="accent1"/>
              </a:buClr>
              <a:buSzPct val="80000"/>
              <a:buFont typeface="Wingdings 2"/>
              <a:buChar char=""/>
            </a:pPr>
            <a:r>
              <a:rPr lang="el-GR" sz="2400" dirty="0" smtClean="0"/>
              <a:t>προετοιμάζεται για να παρουσιάσει στο δικαστήριο την υπόθεση που έχει αναλάβει</a:t>
            </a:r>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329642" cy="6097642"/>
          </a:xfrm>
        </p:spPr>
        <p:txBody>
          <a:bodyPr>
            <a:normAutofit lnSpcReduction="10000"/>
          </a:bodyPr>
          <a:lstStyle/>
          <a:p>
            <a:r>
              <a:rPr lang="el-GR" sz="3200" dirty="0" smtClean="0"/>
              <a:t>συντάσσει νομικά έγγραφα όπως διαθήκες, μισθώσεις, υποθήκες και άλλα</a:t>
            </a:r>
          </a:p>
          <a:p>
            <a:pPr lvl="0"/>
            <a:r>
              <a:rPr lang="el-GR" sz="3200" dirty="0" smtClean="0"/>
              <a:t>επικυρώνει τις διαθήκες και αντιπροσωπεύει ή συμβουλεύει τους εκτελεστές της</a:t>
            </a:r>
          </a:p>
          <a:p>
            <a:pPr lvl="0"/>
            <a:r>
              <a:rPr lang="el-GR" sz="3200" dirty="0" smtClean="0"/>
              <a:t>εξηγεί τους νόμους, τους κανονισμούς και τις δικαστικές αποφάσεις</a:t>
            </a:r>
            <a:endParaRPr lang="el-GR" sz="3200" dirty="0" smtClean="0">
              <a:effectLst>
                <a:outerShdw blurRad="38100" dist="38100" dir="2700000" algn="tl">
                  <a:srgbClr val="000000">
                    <a:alpha val="43137"/>
                  </a:srgbClr>
                </a:outerShdw>
              </a:effectLst>
            </a:endParaRPr>
          </a:p>
          <a:p>
            <a:r>
              <a:rPr lang="el-GR" dirty="0" smtClean="0"/>
              <a:t>αναλαμβάνει την παροχή νομικών συμβουλών</a:t>
            </a:r>
          </a:p>
          <a:p>
            <a:r>
              <a:rPr lang="el-GR" dirty="0" smtClean="0"/>
              <a:t>εκπροσωπεί τους πελάτες του ενώπιον αρχών ή οπουδήποτε αλλού εξουσιοδοτηθεί</a:t>
            </a:r>
            <a:endParaRPr lang="el-GR" dirty="0"/>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357158" y="285728"/>
            <a:ext cx="8501122" cy="3071834"/>
          </a:xfrm>
        </p:spPr>
        <p:txBody>
          <a:bodyPr>
            <a:normAutofit fontScale="62500" lnSpcReduction="20000"/>
          </a:bodyPr>
          <a:lstStyle/>
          <a:p>
            <a:pPr algn="ctr">
              <a:buNone/>
            </a:pPr>
            <a:r>
              <a:rPr lang="el-GR" sz="7700" b="1" dirty="0" smtClean="0">
                <a:solidFill>
                  <a:schemeClr val="accent1"/>
                </a:solidFill>
                <a:effectLst>
                  <a:outerShdw blurRad="38100" dist="38100" dir="2700000" algn="tl">
                    <a:srgbClr val="000000">
                      <a:alpha val="43137"/>
                    </a:srgbClr>
                  </a:outerShdw>
                </a:effectLst>
                <a:latin typeface="+mj-lt"/>
              </a:rPr>
              <a:t>Εκπαίδευση</a:t>
            </a:r>
            <a:r>
              <a:rPr lang="en-US" sz="7700" b="1" dirty="0" smtClean="0">
                <a:solidFill>
                  <a:schemeClr val="accent1"/>
                </a:solidFill>
                <a:effectLst>
                  <a:outerShdw blurRad="38100" dist="38100" dir="2700000" algn="tl">
                    <a:srgbClr val="000000">
                      <a:alpha val="43137"/>
                    </a:srgbClr>
                  </a:outerShdw>
                </a:effectLst>
                <a:latin typeface="+mj-lt"/>
              </a:rPr>
              <a:t>:</a:t>
            </a:r>
          </a:p>
          <a:p>
            <a:pPr>
              <a:buNone/>
            </a:pPr>
            <a:endParaRPr lang="en-US" sz="3200" b="1" dirty="0" smtClean="0">
              <a:solidFill>
                <a:schemeClr val="accent1"/>
              </a:solidFill>
              <a:latin typeface="+mj-lt"/>
              <a:ea typeface="Times New Roman"/>
              <a:cs typeface="Times New Roman"/>
            </a:endParaRPr>
          </a:p>
          <a:p>
            <a:r>
              <a:rPr lang="en-US" sz="4400" dirty="0" smtClean="0">
                <a:effectLst>
                  <a:outerShdw blurRad="38100" dist="38100" dir="2700000" algn="tl">
                    <a:srgbClr val="000000">
                      <a:alpha val="43137"/>
                    </a:srgbClr>
                  </a:outerShdw>
                </a:effectLst>
                <a:ea typeface="Times New Roman"/>
                <a:cs typeface="Times New Roman"/>
              </a:rPr>
              <a:t> </a:t>
            </a:r>
            <a:r>
              <a:rPr lang="el-GR" sz="4400" dirty="0" smtClean="0">
                <a:effectLst>
                  <a:outerShdw blurRad="38100" dist="38100" dir="2700000" algn="tl">
                    <a:srgbClr val="000000">
                      <a:alpha val="43137"/>
                    </a:srgbClr>
                  </a:outerShdw>
                </a:effectLst>
                <a:ea typeface="Times New Roman"/>
                <a:cs typeface="Times New Roman"/>
              </a:rPr>
              <a:t>Ο δικηγόρος σπουδάζει στις Νομικές Σχολές των</a:t>
            </a:r>
            <a:r>
              <a:rPr lang="en-US" sz="4400" dirty="0" smtClean="0">
                <a:effectLst>
                  <a:outerShdw blurRad="38100" dist="38100" dir="2700000" algn="tl">
                    <a:srgbClr val="000000">
                      <a:alpha val="43137"/>
                    </a:srgbClr>
                  </a:outerShdw>
                </a:effectLst>
                <a:ea typeface="Times New Roman"/>
                <a:cs typeface="Times New Roman"/>
              </a:rPr>
              <a:t> </a:t>
            </a:r>
            <a:r>
              <a:rPr lang="el-GR" sz="4400" dirty="0" smtClean="0">
                <a:effectLst>
                  <a:outerShdw blurRad="38100" dist="38100" dir="2700000" algn="tl">
                    <a:srgbClr val="000000">
                      <a:alpha val="43137"/>
                    </a:srgbClr>
                  </a:outerShdw>
                </a:effectLst>
                <a:ea typeface="Times New Roman"/>
                <a:cs typeface="Times New Roman"/>
              </a:rPr>
              <a:t>Πανεπιστημίων. Υπάρχει και δυνατότητα μεταπτυχιακών σπουδών, ανάλογα με τον τομέα στον οποίον θέλει να εμβαθύνει.</a:t>
            </a:r>
            <a:r>
              <a:rPr lang="el-GR" sz="3400" dirty="0" smtClean="0">
                <a:effectLst>
                  <a:outerShdw blurRad="38100" dist="38100" dir="2700000" algn="tl">
                    <a:srgbClr val="000000">
                      <a:alpha val="43137"/>
                    </a:srgbClr>
                  </a:outerShdw>
                </a:effectLst>
                <a:ea typeface="Times New Roman"/>
                <a:cs typeface="Times New Roman"/>
              </a:rPr>
              <a:t> </a:t>
            </a:r>
            <a:br>
              <a:rPr lang="el-GR" sz="3400" dirty="0" smtClean="0">
                <a:effectLst>
                  <a:outerShdw blurRad="38100" dist="38100" dir="2700000" algn="tl">
                    <a:srgbClr val="000000">
                      <a:alpha val="43137"/>
                    </a:srgbClr>
                  </a:outerShdw>
                </a:effectLst>
                <a:ea typeface="Times New Roman"/>
                <a:cs typeface="Times New Roman"/>
              </a:rPr>
            </a:br>
            <a:endParaRPr lang="el-GR" sz="3400" b="1" dirty="0">
              <a:effectLst>
                <a:outerShdw blurRad="38100" dist="38100" dir="2700000" algn="tl">
                  <a:srgbClr val="000000">
                    <a:alpha val="43137"/>
                  </a:srgbClr>
                </a:outerShdw>
              </a:effectLst>
            </a:endParaRPr>
          </a:p>
        </p:txBody>
      </p:sp>
      <p:sp>
        <p:nvSpPr>
          <p:cNvPr id="13" name="1 - Τίτλος"/>
          <p:cNvSpPr>
            <a:spLocks noGrp="1"/>
          </p:cNvSpPr>
          <p:nvPr>
            <p:ph type="title"/>
          </p:nvPr>
        </p:nvSpPr>
        <p:spPr>
          <a:xfrm>
            <a:off x="-785850" y="2500306"/>
            <a:ext cx="8229600" cy="1399032"/>
          </a:xfrm>
        </p:spPr>
        <p:txBody>
          <a:bodyPr/>
          <a:lstStyle/>
          <a:p>
            <a:r>
              <a:rPr lang="el-GR" b="1" dirty="0" smtClean="0"/>
              <a:t>                  Μέλλον:</a:t>
            </a:r>
            <a:endParaRPr lang="el-GR" b="1" dirty="0"/>
          </a:p>
        </p:txBody>
      </p:sp>
      <p:sp>
        <p:nvSpPr>
          <p:cNvPr id="14" name="2 - Θέση περιεχομένου"/>
          <p:cNvSpPr>
            <a:spLocks noGrp="1"/>
          </p:cNvSpPr>
          <p:nvPr>
            <p:ph idx="1"/>
          </p:nvPr>
        </p:nvSpPr>
        <p:spPr>
          <a:xfrm>
            <a:off x="285720" y="3714752"/>
            <a:ext cx="5000660" cy="2928934"/>
          </a:xfrm>
        </p:spPr>
        <p:txBody>
          <a:bodyPr>
            <a:noAutofit/>
          </a:bodyPr>
          <a:lstStyle/>
          <a:p>
            <a:r>
              <a:rPr lang="el-GR" sz="2800" dirty="0" smtClean="0"/>
              <a:t>Το επάγγελμα αυτό έχει υψηλό κοινωνικό γόητρο και είναι δημοφιλές, με αποτέλεσμα να υπάρχει πληθώρα ατόμων που επιθυμούν να το ασκήσουν. </a:t>
            </a:r>
            <a:endParaRPr lang="el-GR" sz="2800" dirty="0"/>
          </a:p>
        </p:txBody>
      </p:sp>
      <p:pic>
        <p:nvPicPr>
          <p:cNvPr id="15" name="5 - Εικόνα" descr="vc vvcdvc'.jpg"/>
          <p:cNvPicPr/>
          <p:nvPr/>
        </p:nvPicPr>
        <p:blipFill>
          <a:blip r:embed="rId2" cstate="print"/>
          <a:stretch>
            <a:fillRect/>
          </a:stretch>
        </p:blipFill>
        <p:spPr>
          <a:xfrm>
            <a:off x="5357818" y="3571876"/>
            <a:ext cx="3571900" cy="2928958"/>
          </a:xfrm>
          <a:prstGeom prst="rect">
            <a:avLst/>
          </a:prstGeom>
        </p:spPr>
      </p:pic>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 Τίτλος"/>
          <p:cNvSpPr>
            <a:spLocks noGrp="1"/>
          </p:cNvSpPr>
          <p:nvPr>
            <p:ph type="title"/>
          </p:nvPr>
        </p:nvSpPr>
        <p:spPr>
          <a:xfrm>
            <a:off x="428596" y="-285776"/>
            <a:ext cx="8229600" cy="1399032"/>
          </a:xfrm>
        </p:spPr>
        <p:txBody>
          <a:bodyPr/>
          <a:lstStyle/>
          <a:p>
            <a:r>
              <a:rPr lang="el-GR" b="1" dirty="0" smtClean="0"/>
              <a:t>           Σπουδαιότητα:</a:t>
            </a:r>
            <a:endParaRPr lang="el-GR" b="1" dirty="0"/>
          </a:p>
        </p:txBody>
      </p:sp>
      <p:sp>
        <p:nvSpPr>
          <p:cNvPr id="7" name="2 - Θέση περιεχομένου"/>
          <p:cNvSpPr txBox="1">
            <a:spLocks/>
          </p:cNvSpPr>
          <p:nvPr/>
        </p:nvSpPr>
        <p:spPr>
          <a:xfrm>
            <a:off x="285720" y="785794"/>
            <a:ext cx="8643998" cy="5572164"/>
          </a:xfrm>
          <a:prstGeom prst="rect">
            <a:avLst/>
          </a:prstGeom>
        </p:spPr>
        <p:txBody>
          <a:bodyPr vert="horz" anchor="t">
            <a:no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Τι πρέπει να διαθέτει ο δικηγόρος</a:t>
            </a:r>
            <a:r>
              <a:rPr kumimoji="0" lang="en-US"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a:t>
            </a:r>
            <a:endPar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 σωματική και ψυχική αντοχή</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συνέπεια</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αποφασιστικότητα</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 μεθοδικότητα</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 υπομονή</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 κοινωνική επιδεξιότητα και διπλωματικότητα</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λεκτικό πλούτο και να είναι ετοιμόλογος</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αυτοσυγκέντρωση και αυτοκυριαρχία</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συγκράτηση πληροφοριών</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Times New Roman"/>
                <a:cs typeface="Times New Roman"/>
              </a:rPr>
              <a:t>συνδυαστική ικανότητα πληροφοριών και                                                                           καταστάσεων</a:t>
            </a:r>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229600" cy="6072230"/>
          </a:xfrm>
        </p:spPr>
        <p:txBody>
          <a:bodyPr>
            <a:normAutofit fontScale="92500"/>
          </a:bodyPr>
          <a:lstStyle/>
          <a:p>
            <a:r>
              <a:rPr lang="el-GR" dirty="0" smtClean="0"/>
              <a:t>ήθος και εντιμότητα</a:t>
            </a:r>
          </a:p>
          <a:p>
            <a:r>
              <a:rPr lang="el-GR" dirty="0" smtClean="0"/>
              <a:t>αμεροληψία και σεβασμός της προσωπικότητας του άλλου </a:t>
            </a:r>
          </a:p>
          <a:p>
            <a:r>
              <a:rPr lang="el-GR" dirty="0" smtClean="0"/>
              <a:t>συνεχής προσπάθεια στην ορθή απονομή της δικαιοσύνης</a:t>
            </a:r>
          </a:p>
          <a:p>
            <a:r>
              <a:rPr lang="el-GR" dirty="0" smtClean="0"/>
              <a:t>χρειάζεται να μελετά συνεχώς τους νόμους και να ενημερώνεται</a:t>
            </a:r>
          </a:p>
          <a:p>
            <a:pPr lvl="0">
              <a:defRPr/>
            </a:pPr>
            <a:r>
              <a:rPr lang="el-GR" sz="3200" dirty="0" smtClean="0">
                <a:effectLst>
                  <a:outerShdw blurRad="38100" dist="38100" dir="2700000" algn="tl">
                    <a:srgbClr val="000000">
                      <a:alpha val="43137"/>
                    </a:srgbClr>
                  </a:outerShdw>
                </a:effectLst>
                <a:ea typeface="Times New Roman"/>
                <a:cs typeface="Times New Roman"/>
              </a:rPr>
              <a:t>εφευρετικότητα και ιδιαίτερος τρόπος προσέγγισης των διαφόρων υποθέσεων </a:t>
            </a:r>
          </a:p>
          <a:p>
            <a:pPr lvl="0">
              <a:defRPr/>
            </a:pPr>
            <a:r>
              <a:rPr lang="el-GR" sz="3200" dirty="0" smtClean="0">
                <a:effectLst>
                  <a:outerShdw blurRad="38100" dist="38100" dir="2700000" algn="tl">
                    <a:srgbClr val="000000">
                      <a:alpha val="43137"/>
                    </a:srgbClr>
                  </a:outerShdw>
                </a:effectLst>
                <a:ea typeface="Times New Roman"/>
                <a:cs typeface="Times New Roman"/>
              </a:rPr>
              <a:t>δυνατότητα παράθεσης και προβολής των νομικών του απόψεων με σωστή επιχειρηματολογία.</a:t>
            </a:r>
            <a:endParaRPr lang="el-GR" sz="2000" dirty="0" smtClean="0">
              <a:effectLst>
                <a:outerShdw blurRad="38100" dist="38100" dir="2700000" algn="tl">
                  <a:srgbClr val="000000">
                    <a:alpha val="43137"/>
                  </a:srgbClr>
                </a:outerShdw>
              </a:effectLst>
            </a:endParaRPr>
          </a:p>
          <a:p>
            <a:endParaRPr lang="el-GR" dirty="0"/>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338"/>
            <a:ext cx="8229600" cy="1399032"/>
          </a:xfrm>
        </p:spPr>
        <p:txBody>
          <a:bodyPr/>
          <a:lstStyle/>
          <a:p>
            <a:r>
              <a:rPr lang="el-GR" b="1" dirty="0" smtClean="0"/>
              <a:t>Περιβάλλον ενασχόλησης:</a:t>
            </a:r>
            <a:endParaRPr lang="el-GR" b="1" dirty="0"/>
          </a:p>
        </p:txBody>
      </p:sp>
      <p:sp>
        <p:nvSpPr>
          <p:cNvPr id="3" name="2 - Θέση περιεχομένου"/>
          <p:cNvSpPr>
            <a:spLocks noGrp="1"/>
          </p:cNvSpPr>
          <p:nvPr>
            <p:ph idx="1"/>
          </p:nvPr>
        </p:nvSpPr>
        <p:spPr>
          <a:xfrm>
            <a:off x="428596" y="857232"/>
            <a:ext cx="8358246" cy="5643602"/>
          </a:xfrm>
        </p:spPr>
        <p:txBody>
          <a:bodyPr>
            <a:normAutofit lnSpcReduction="10000"/>
          </a:bodyPr>
          <a:lstStyle/>
          <a:p>
            <a:r>
              <a:rPr lang="el-GR" dirty="0" smtClean="0"/>
              <a:t>Το επάγγελμα προσφέρει αρκετές διεξόδους απασχόλησης σε πολλούς τομείς. Ο δικηγόρος μπορεί: </a:t>
            </a:r>
          </a:p>
          <a:p>
            <a:r>
              <a:rPr lang="el-GR" dirty="0" smtClean="0"/>
              <a:t>να ειδικευτεί σε έναν από τους πολλούς κλάδους δικαίου (αστικό, εμπορικό, εργατικό, ποινικό, φορολογικό, τραπεζιτικό, κλπ.)</a:t>
            </a:r>
          </a:p>
          <a:p>
            <a:r>
              <a:rPr lang="el-GR" dirty="0" smtClean="0"/>
              <a:t>να εργαστεί ως νομικός σύμβουλος </a:t>
            </a:r>
          </a:p>
          <a:p>
            <a:r>
              <a:rPr lang="el-GR" dirty="0" smtClean="0"/>
              <a:t>να ανοίξει ιδιωτικό γραφείο ως ελεύθερος επαγγελματίας </a:t>
            </a:r>
          </a:p>
          <a:p>
            <a:r>
              <a:rPr lang="el-GR" dirty="0" smtClean="0"/>
              <a:t>να εισαχθεί στο δικαστικό κλάδο μετά από την εισαγωγή του στη Σχολή Δικαστών.</a:t>
            </a:r>
            <a:endParaRPr lang="el-GR" dirty="0"/>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dirty="0" smtClean="0">
                <a:solidFill>
                  <a:schemeClr val="accent1"/>
                </a:solidFill>
                <a:ea typeface="Calibri"/>
                <a:cs typeface="Times New Roman"/>
              </a:rPr>
              <a:t>ΤΟ ΕΠΑΓΓΕΛΜΑ ΤΟΥ  ΜΗΧΑΝΟΛΟΓΟΥ ΜΗΧΑΝΙΚΟΥ</a:t>
            </a:r>
            <a:br>
              <a:rPr lang="el-GR" dirty="0" smtClean="0">
                <a:solidFill>
                  <a:schemeClr val="accent1"/>
                </a:solidFill>
                <a:ea typeface="Calibri"/>
                <a:cs typeface="Times New Roman"/>
              </a:rPr>
            </a:br>
            <a:endParaRPr lang="el-GR" dirty="0">
              <a:solidFill>
                <a:schemeClr val="accent1"/>
              </a:solidFill>
            </a:endParaRPr>
          </a:p>
        </p:txBody>
      </p:sp>
      <p:sp>
        <p:nvSpPr>
          <p:cNvPr id="3" name="2 - Θέση κειμένου"/>
          <p:cNvSpPr>
            <a:spLocks noGrp="1"/>
          </p:cNvSpPr>
          <p:nvPr>
            <p:ph type="body" idx="1"/>
          </p:nvPr>
        </p:nvSpPr>
        <p:spPr>
          <a:xfrm>
            <a:off x="428596" y="2071678"/>
            <a:ext cx="3886200" cy="3724290"/>
          </a:xfrm>
        </p:spPr>
        <p:txBody>
          <a:bodyPr>
            <a:normAutofit fontScale="70000" lnSpcReduction="20000"/>
          </a:bodyPr>
          <a:lstStyle/>
          <a:p>
            <a:r>
              <a:rPr lang="el-GR" sz="3600" dirty="0" smtClean="0">
                <a:solidFill>
                  <a:schemeClr val="tx1"/>
                </a:solidFill>
                <a:effectLst>
                  <a:outerShdw blurRad="38100" dist="38100" dir="2700000" algn="tl">
                    <a:srgbClr val="000000">
                      <a:alpha val="43137"/>
                    </a:srgbClr>
                  </a:outerShdw>
                </a:effectLst>
                <a:ea typeface="Times New Roman"/>
                <a:cs typeface="Times New Roman"/>
              </a:rPr>
              <a:t>Ο μηχανολόγος μηχανικός πραγματοποιεί τη μελέτη, ελέγχει και επιβλέπει την εγκατάσταση και ασφαλή λειτουργία του μηχανολογικού εξοπλισμού σε κτίρια, οικοδομές ή βιομηχανίες.</a:t>
            </a:r>
            <a:endParaRPr lang="el-GR" sz="3600" dirty="0" smtClean="0">
              <a:solidFill>
                <a:schemeClr val="tx1"/>
              </a:solidFill>
              <a:effectLst>
                <a:outerShdw blurRad="38100" dist="38100" dir="2700000" algn="tl">
                  <a:srgbClr val="000000">
                    <a:alpha val="43137"/>
                  </a:srgbClr>
                </a:outerShdw>
              </a:effectLst>
              <a:ea typeface="Calibri"/>
              <a:cs typeface="Times New Roman"/>
            </a:endParaRPr>
          </a:p>
          <a:p>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4643438" y="3714752"/>
            <a:ext cx="4286280" cy="2867516"/>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1399032"/>
          </a:xfrm>
        </p:spPr>
        <p:txBody>
          <a:bodyPr/>
          <a:lstStyle/>
          <a:p>
            <a:r>
              <a:rPr lang="el-GR" b="1" dirty="0" smtClean="0"/>
              <a:t>Επαγγελματικές οργανώσεις:</a:t>
            </a:r>
            <a:endParaRPr lang="el-GR" b="1" dirty="0"/>
          </a:p>
        </p:txBody>
      </p:sp>
      <p:sp>
        <p:nvSpPr>
          <p:cNvPr id="3" name="2 - Θέση περιεχομένου"/>
          <p:cNvSpPr>
            <a:spLocks noGrp="1"/>
          </p:cNvSpPr>
          <p:nvPr>
            <p:ph idx="1"/>
          </p:nvPr>
        </p:nvSpPr>
        <p:spPr>
          <a:xfrm>
            <a:off x="214282" y="1571612"/>
            <a:ext cx="4500594" cy="3214734"/>
          </a:xfrm>
        </p:spPr>
        <p:txBody>
          <a:bodyPr/>
          <a:lstStyle/>
          <a:p>
            <a:r>
              <a:rPr lang="el-GR" dirty="0" smtClean="0"/>
              <a:t>Φορείς που εκπροσωπούν το επάγγελμα στην Ελλάδα είναι οι Δικηγορικοί Σύλλογοι σε κάθε Νομό.</a:t>
            </a:r>
            <a:endParaRPr lang="el-GR" dirty="0"/>
          </a:p>
        </p:txBody>
      </p:sp>
      <p:pic>
        <p:nvPicPr>
          <p:cNvPr id="4" name="6 - Εικόνα" descr="gbvtv.jpg"/>
          <p:cNvPicPr/>
          <p:nvPr/>
        </p:nvPicPr>
        <p:blipFill>
          <a:blip r:embed="rId2" cstate="print"/>
          <a:stretch>
            <a:fillRect/>
          </a:stretch>
        </p:blipFill>
        <p:spPr>
          <a:xfrm>
            <a:off x="4857752" y="2357430"/>
            <a:ext cx="3857644" cy="3929082"/>
          </a:xfrm>
          <a:prstGeom prst="rect">
            <a:avLst/>
          </a:prstGeom>
        </p:spPr>
      </p:pic>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399032"/>
          </a:xfrm>
        </p:spPr>
        <p:txBody>
          <a:bodyPr>
            <a:normAutofit fontScale="90000"/>
          </a:bodyPr>
          <a:lstStyle/>
          <a:p>
            <a:r>
              <a:rPr lang="el-GR" b="1" dirty="0" smtClean="0"/>
              <a:t/>
            </a:r>
            <a:br>
              <a:rPr lang="el-GR" b="1" dirty="0" smtClean="0"/>
            </a:br>
            <a:r>
              <a:rPr lang="el-GR" b="1" dirty="0" smtClean="0"/>
              <a:t>ΤΟ ΕΠΑΓΓΕΛΜΑ ΤΟΥ ΠΡΟΓΡΑΜΜΑΤΙΣΤΗ Η/Υ</a:t>
            </a:r>
            <a:r>
              <a:rPr lang="el-GR" dirty="0" smtClean="0"/>
              <a:t/>
            </a:r>
            <a:br>
              <a:rPr lang="el-GR" dirty="0" smtClean="0"/>
            </a:br>
            <a:endParaRPr lang="el-GR" dirty="0"/>
          </a:p>
        </p:txBody>
      </p:sp>
      <p:pic>
        <p:nvPicPr>
          <p:cNvPr id="6" name="7 - Εικόνα" descr="bhghngf.jpg"/>
          <p:cNvPicPr>
            <a:picLocks noGrp="1"/>
          </p:cNvPicPr>
          <p:nvPr>
            <p:ph idx="1"/>
          </p:nvPr>
        </p:nvPicPr>
        <p:blipFill>
          <a:blip r:embed="rId2" cstate="print"/>
          <a:stretch>
            <a:fillRect/>
          </a:stretch>
        </p:blipFill>
        <p:spPr>
          <a:xfrm>
            <a:off x="1428728" y="1857364"/>
            <a:ext cx="6143668" cy="4071966"/>
          </a:xfrm>
          <a:prstGeom prst="rect">
            <a:avLst/>
          </a:prstGeom>
        </p:spPr>
      </p:pic>
    </p:spTree>
  </p:cSld>
  <p:clrMapOvr>
    <a:masterClrMapping/>
  </p:clrMapOvr>
  <p:transition>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Ορισμός:</a:t>
            </a:r>
            <a:endParaRPr lang="el-GR" b="1" dirty="0"/>
          </a:p>
        </p:txBody>
      </p:sp>
      <p:sp>
        <p:nvSpPr>
          <p:cNvPr id="3" name="2 - Θέση περιεχομένου"/>
          <p:cNvSpPr>
            <a:spLocks noGrp="1"/>
          </p:cNvSpPr>
          <p:nvPr>
            <p:ph idx="1"/>
          </p:nvPr>
        </p:nvSpPr>
        <p:spPr/>
        <p:txBody>
          <a:bodyPr/>
          <a:lstStyle/>
          <a:p>
            <a:r>
              <a:rPr lang="el-GR" dirty="0" smtClean="0"/>
              <a:t>Ο προγραμματιστής H/Y σχεδιάζει προγράμματα ηλεκτρονικού υπολογιστή. Μετατρέπει τη λύση του αναλυτή σε λεπτομερή λογικά διαγράμματα &amp; κωδικοποιεί τα προγράμματα στην επιλεγμένη γλώσσα προγραμματισμού, έτσι ώστε να είναι αναγνωρίσιμα </a:t>
            </a:r>
            <a:r>
              <a:rPr lang="el-GR" dirty="0" err="1" smtClean="0"/>
              <a:t>απο</a:t>
            </a:r>
            <a:r>
              <a:rPr lang="el-GR" dirty="0" smtClean="0"/>
              <a:t> τον Η/Υ.</a:t>
            </a:r>
          </a:p>
          <a:p>
            <a:endParaRPr lang="el-GR" dirty="0"/>
          </a:p>
        </p:txBody>
      </p:sp>
    </p:spTree>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214290"/>
            <a:ext cx="8472518" cy="1304118"/>
          </a:xfrm>
        </p:spPr>
        <p:txBody>
          <a:bodyPr>
            <a:normAutofit fontScale="90000"/>
          </a:bodyPr>
          <a:lstStyle/>
          <a:p>
            <a:r>
              <a:rPr lang="el-GR" b="1" dirty="0" smtClean="0"/>
              <a:t>Περιγραφή επαγγέλματος</a:t>
            </a:r>
            <a:r>
              <a:rPr lang="el-GR" dirty="0" smtClean="0"/>
              <a:t>:</a:t>
            </a:r>
            <a:br>
              <a:rPr lang="el-GR" dirty="0" smtClean="0"/>
            </a:br>
            <a:endParaRPr lang="el-GR" dirty="0"/>
          </a:p>
        </p:txBody>
      </p:sp>
      <p:sp>
        <p:nvSpPr>
          <p:cNvPr id="3" name="2 - Θέση περιεχομένου"/>
          <p:cNvSpPr>
            <a:spLocks noGrp="1"/>
          </p:cNvSpPr>
          <p:nvPr>
            <p:ph idx="4294967295"/>
          </p:nvPr>
        </p:nvSpPr>
        <p:spPr>
          <a:xfrm>
            <a:off x="914400" y="1071563"/>
            <a:ext cx="8229600" cy="5429250"/>
          </a:xfrm>
        </p:spPr>
        <p:txBody>
          <a:bodyPr>
            <a:normAutofit fontScale="32500" lnSpcReduction="20000"/>
          </a:bodyPr>
          <a:lstStyle/>
          <a:p>
            <a:pPr>
              <a:buNone/>
            </a:pPr>
            <a:r>
              <a:rPr lang="el-GR" sz="6200" dirty="0" smtClean="0"/>
              <a:t>Ο προγραμματιστής αναπτύσσει προγράμματα για τους ηλεκτρονικούς υπολογιστές  περιλαμβάνουν: </a:t>
            </a:r>
          </a:p>
          <a:p>
            <a:r>
              <a:rPr lang="el-GR" sz="6200" dirty="0" smtClean="0"/>
              <a:t>ανάλυση των συγκεκριμένων θεμάτων </a:t>
            </a:r>
          </a:p>
          <a:p>
            <a:r>
              <a:rPr lang="el-GR" sz="6200" dirty="0" smtClean="0"/>
              <a:t>συζητήσεις με τους τελικούς χρήστες για τα χαρακτηριστικά του προγράμματος,</a:t>
            </a:r>
          </a:p>
          <a:p>
            <a:r>
              <a:rPr lang="el-GR" sz="6200" dirty="0" smtClean="0"/>
              <a:t>επίλυση προβλημάτων, πιθανώς και αλλαγές στα αρχικά σχέδια</a:t>
            </a:r>
          </a:p>
          <a:p>
            <a:r>
              <a:rPr lang="el-GR" sz="6200" dirty="0" smtClean="0"/>
              <a:t>περιγραφή στοιχείων με τα οποία θα δουλεύει το πρόγραμμα και ο αλγόριθμος τους </a:t>
            </a:r>
          </a:p>
          <a:p>
            <a:r>
              <a:rPr lang="el-GR" sz="6200" dirty="0" smtClean="0"/>
              <a:t>δημιουργία των προγραμμάτων σε συγκεκριμένη γλώσσα προγραμματισμού</a:t>
            </a:r>
          </a:p>
          <a:p>
            <a:r>
              <a:rPr lang="el-GR" sz="6200" dirty="0" smtClean="0"/>
              <a:t> δοκιμή της λειτουργίας του προγράμματος </a:t>
            </a:r>
          </a:p>
          <a:p>
            <a:r>
              <a:rPr lang="el-GR" sz="6200" dirty="0" smtClean="0"/>
              <a:t>χρήση δοκιμαστικών προγραμμάτων για την εύρεση και αφαίρεση των λαθών στο καινούργιο πρόγραμμα</a:t>
            </a:r>
          </a:p>
          <a:p>
            <a:r>
              <a:rPr lang="el-GR" sz="6200" dirty="0" smtClean="0"/>
              <a:t>εκπαίδευση των τελικών χρηστών του προγράμματος</a:t>
            </a:r>
          </a:p>
          <a:p>
            <a:r>
              <a:rPr lang="el-GR" sz="6200" dirty="0" smtClean="0"/>
              <a:t>διορθώσεις του ήδη λειτουργικού προγράμματος </a:t>
            </a:r>
          </a:p>
          <a:p>
            <a:r>
              <a:rPr lang="el-GR" sz="6200" dirty="0" smtClean="0"/>
              <a:t>ενημέρωση και αναβάθμιση των προγραμμάτων</a:t>
            </a:r>
          </a:p>
          <a:p>
            <a:r>
              <a:rPr lang="el-GR" sz="6200" dirty="0" smtClean="0"/>
              <a:t> παρουσίαση καινούργιων προγραμμάτων σε πιθανούς πελάτες</a:t>
            </a:r>
            <a:endParaRPr lang="el-GR" dirty="0"/>
          </a:p>
        </p:txBody>
      </p:sp>
    </p:spTree>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428604"/>
            <a:ext cx="8501122" cy="6215106"/>
          </a:xfrm>
        </p:spPr>
        <p:txBody>
          <a:bodyPr>
            <a:normAutofit fontScale="77500" lnSpcReduction="20000"/>
          </a:bodyPr>
          <a:lstStyle/>
          <a:p>
            <a:pPr>
              <a:buNone/>
            </a:pPr>
            <a:r>
              <a:rPr lang="el-GR" sz="3200" smtClean="0"/>
              <a:t> Ο </a:t>
            </a:r>
            <a:r>
              <a:rPr lang="el-GR" sz="3200" dirty="0" smtClean="0"/>
              <a:t>προγραμματιστής κατέχει κομβική θέση μέσα στην επιχείρηση, καθώς:</a:t>
            </a:r>
          </a:p>
          <a:p>
            <a:r>
              <a:rPr lang="el-GR" sz="3200" dirty="0" smtClean="0"/>
              <a:t> παρακολουθεί, αναπτύσσει, βελτιώνει και ρυθμίζει κάθε εφαρμογή στην οποία εμπλέκονται υπολογιστές</a:t>
            </a:r>
          </a:p>
          <a:p>
            <a:r>
              <a:rPr lang="el-GR" sz="3200" dirty="0" smtClean="0"/>
              <a:t>λαμβάνει πληροφορίες για ένα πρόβλημα, το αναλύει, σχηματίζει το λογικό διάγραμμα και κατασκευάζει το ανάλογο πρόγραμμα Η/Υ</a:t>
            </a:r>
          </a:p>
          <a:p>
            <a:r>
              <a:rPr lang="el-GR" sz="3200" dirty="0" smtClean="0"/>
              <a:t>προσαρμόζει τις δυνατότητες των ηλεκτρονικών υπολογιστών στις ανάγκες του χρήστη</a:t>
            </a:r>
          </a:p>
          <a:p>
            <a:r>
              <a:rPr lang="el-GR" sz="3200" dirty="0" smtClean="0"/>
              <a:t>ασχολείται με τη μελέτη και εφαρμογή νέων συστημάτων, ή με τη βελτίωση και προώθηση γνωστών εφαρμογών</a:t>
            </a:r>
          </a:p>
          <a:p>
            <a:r>
              <a:rPr lang="el-GR" sz="3200" dirty="0" smtClean="0"/>
              <a:t>ελέγχει τα προγράμματα </a:t>
            </a:r>
          </a:p>
          <a:p>
            <a:r>
              <a:rPr lang="el-GR" sz="3200" dirty="0" smtClean="0"/>
              <a:t>συντάσσει ένα "φάκελο προγράμματος" που περιλαμβάνει όλα τα αναλυτικά στοιχεία για την ανάπτυξη του προγράμματος και γραπτές οδηγίες για το χειριστή του Η/Υ</a:t>
            </a:r>
            <a:endParaRPr lang="el-GR" dirty="0"/>
          </a:p>
        </p:txBody>
      </p:sp>
    </p:spTree>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358246" cy="1000108"/>
          </a:xfrm>
        </p:spPr>
        <p:txBody>
          <a:bodyPr>
            <a:normAutofit fontScale="90000"/>
          </a:bodyPr>
          <a:lstStyle/>
          <a:p>
            <a:r>
              <a:rPr lang="el-GR" b="1" dirty="0" smtClean="0"/>
              <a:t/>
            </a:r>
            <a:br>
              <a:rPr lang="el-GR" b="1" dirty="0" smtClean="0"/>
            </a:br>
            <a:r>
              <a:rPr lang="el-GR" b="1" dirty="0" smtClean="0"/>
              <a:t>Ιδιαίτερα προσωπικά χαρακτηριστικά και Ικανότητες</a:t>
            </a:r>
            <a:r>
              <a:rPr lang="el-GR" dirty="0" smtClean="0"/>
              <a:t>:</a:t>
            </a:r>
            <a:br>
              <a:rPr lang="el-GR" dirty="0" smtClean="0"/>
            </a:br>
            <a:endParaRPr lang="el-GR" dirty="0"/>
          </a:p>
        </p:txBody>
      </p:sp>
      <p:sp>
        <p:nvSpPr>
          <p:cNvPr id="3" name="2 - Θέση περιεχομένου"/>
          <p:cNvSpPr>
            <a:spLocks noGrp="1"/>
          </p:cNvSpPr>
          <p:nvPr>
            <p:ph idx="1"/>
          </p:nvPr>
        </p:nvSpPr>
        <p:spPr>
          <a:xfrm>
            <a:off x="500034" y="1071546"/>
            <a:ext cx="8358246" cy="6715172"/>
          </a:xfrm>
        </p:spPr>
        <p:txBody>
          <a:bodyPr>
            <a:normAutofit fontScale="55000" lnSpcReduction="20000"/>
          </a:bodyPr>
          <a:lstStyle/>
          <a:p>
            <a:pPr>
              <a:buNone/>
            </a:pPr>
            <a:r>
              <a:rPr lang="el-GR" sz="4200" dirty="0" smtClean="0"/>
              <a:t>Ο προγραμματιστής πρέπει να διαθέτει:</a:t>
            </a:r>
          </a:p>
          <a:p>
            <a:r>
              <a:rPr lang="el-GR" sz="4200" dirty="0" smtClean="0"/>
              <a:t>ευστροφία</a:t>
            </a:r>
          </a:p>
          <a:p>
            <a:r>
              <a:rPr lang="el-GR" sz="4200" dirty="0" smtClean="0"/>
              <a:t>ικανότητα λογικών υπολογισμών</a:t>
            </a:r>
          </a:p>
          <a:p>
            <a:r>
              <a:rPr lang="el-GR" sz="4200" dirty="0" smtClean="0"/>
              <a:t>υπομονή </a:t>
            </a:r>
          </a:p>
          <a:p>
            <a:r>
              <a:rPr lang="el-GR" sz="4200" dirty="0" smtClean="0"/>
              <a:t>ακρίβεια</a:t>
            </a:r>
          </a:p>
          <a:p>
            <a:r>
              <a:rPr lang="el-GR" sz="4200" dirty="0" smtClean="0"/>
              <a:t>μεγάλη συγκέντρωση</a:t>
            </a:r>
          </a:p>
          <a:p>
            <a:r>
              <a:rPr lang="el-GR" sz="4200" dirty="0" smtClean="0"/>
              <a:t>προσοχή στη λεπτομέρεια </a:t>
            </a:r>
          </a:p>
          <a:p>
            <a:r>
              <a:rPr lang="el-GR" sz="4200" dirty="0" smtClean="0"/>
              <a:t>δημιουργική φαντασία</a:t>
            </a:r>
          </a:p>
          <a:p>
            <a:r>
              <a:rPr lang="el-GR" sz="4200" dirty="0" smtClean="0"/>
              <a:t>ευχέρεια στη χρήση αριθμών</a:t>
            </a:r>
          </a:p>
          <a:p>
            <a:r>
              <a:rPr lang="el-GR" sz="4200" dirty="0" smtClean="0"/>
              <a:t>μεγάλη δεξιότητα στο χειρισμό ηλεκτρονικών υπολογιστών </a:t>
            </a:r>
          </a:p>
          <a:p>
            <a:r>
              <a:rPr lang="el-GR" sz="4200" dirty="0" smtClean="0"/>
              <a:t>αναλυτική ικανότητα σκέψης</a:t>
            </a:r>
          </a:p>
          <a:p>
            <a:r>
              <a:rPr lang="el-GR" sz="4200" dirty="0" smtClean="0"/>
              <a:t>ικανότητα αυτοσυγκέντρωσης</a:t>
            </a:r>
          </a:p>
          <a:p>
            <a:r>
              <a:rPr lang="el-GR" sz="4200" dirty="0" smtClean="0"/>
              <a:t>διδακτική ικανότητα </a:t>
            </a:r>
          </a:p>
          <a:p>
            <a:r>
              <a:rPr lang="el-GR" sz="4200" dirty="0" smtClean="0"/>
              <a:t>να ενημερώνεται και να εκπαιδεύεται πάνω στις νέες γλώσσες προγραμματισμού και στη τεχνολογία των Η/Υ που συνεχώς εξελίσσεται</a:t>
            </a:r>
            <a:r>
              <a:rPr lang="el-GR" sz="5100" dirty="0" smtClean="0"/>
              <a:t/>
            </a:r>
            <a:br>
              <a:rPr lang="el-GR" sz="5100" dirty="0" smtClean="0"/>
            </a:br>
            <a:endParaRPr lang="el-GR" dirty="0"/>
          </a:p>
        </p:txBody>
      </p:sp>
    </p:spTree>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229600" cy="3857652"/>
          </a:xfrm>
        </p:spPr>
        <p:txBody>
          <a:bodyPr/>
          <a:lstStyle/>
          <a:p>
            <a:r>
              <a:rPr lang="el-GR" sz="3200" dirty="0" smtClean="0"/>
              <a:t>Για να ασκήσει άτομο με προβλήματα όρασης το επάγγελμα του Προγραμματιστή θα πρέπει να διαθέτει πολύ καλή γνώση κα χρήση Η/Υ, ειδικών λογισμικών για τυφλούς και  να γνωρίζει Αγγλικά και </a:t>
            </a:r>
            <a:r>
              <a:rPr lang="el-GR" sz="3200" dirty="0" err="1" smtClean="0"/>
              <a:t>Braille</a:t>
            </a:r>
            <a:r>
              <a:rPr lang="el-GR" sz="3200" dirty="0" smtClean="0"/>
              <a:t>.</a:t>
            </a:r>
            <a:endParaRPr lang="el-GR" dirty="0"/>
          </a:p>
        </p:txBody>
      </p:sp>
      <p:pic>
        <p:nvPicPr>
          <p:cNvPr id="4" name="8 - Εικόνα" descr="kimnjyht (2).jpg"/>
          <p:cNvPicPr/>
          <p:nvPr/>
        </p:nvPicPr>
        <p:blipFill>
          <a:blip r:embed="rId2" cstate="print"/>
          <a:stretch>
            <a:fillRect/>
          </a:stretch>
        </p:blipFill>
        <p:spPr>
          <a:xfrm>
            <a:off x="1928794" y="3429000"/>
            <a:ext cx="5286412" cy="3214686"/>
          </a:xfrm>
          <a:prstGeom prst="rect">
            <a:avLst/>
          </a:prstGeom>
        </p:spPr>
      </p:pic>
    </p:spTree>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Σπουδές: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προγραμματιστής Η/Υ μπορεί να έχει σπουδάσει στα τμήματα πληροφορικής των Τ.Ε.Ι. στην Αθήνα και την Θεσσαλονίκη. Παράλληλα, τμήματα Πληροφορικής λειτουργούν και στα ΑΕΙ. Συγκεκριμένα υπάρχουν στο Αριστοτέλειο Πανεπιστήμιο Θεσσαλονίκης, στο Οικονομικό Πανεπιστήμιο Πειραιώς, στο Πανεπιστήμιο Ιωαννίνων και στο Ιόνιο Πανεπιστήμιο. Η φοίτηση διαρκεί 8 εξάμηνα. Επίσης  μπορεί να έχει αποκτήσει σχετικές γνώσεις βοηθού προγραμματιστή σε δημόσια και ιδιωτικά Ι.Ε.Κ.</a:t>
            </a:r>
          </a:p>
          <a:p>
            <a:endParaRPr lang="el-GR" dirty="0"/>
          </a:p>
        </p:txBody>
      </p:sp>
    </p:spTree>
  </p:cSld>
  <p:clrMapOvr>
    <a:masterClrMapping/>
  </p:clrMapOvr>
  <p:transition>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399032"/>
          </a:xfrm>
        </p:spPr>
        <p:txBody>
          <a:bodyPr/>
          <a:lstStyle/>
          <a:p>
            <a:r>
              <a:rPr lang="el-GR" b="1" dirty="0" smtClean="0"/>
              <a:t>Περιβάλλον ενασχόλησης</a:t>
            </a:r>
            <a:endParaRPr lang="el-GR" b="1" dirty="0"/>
          </a:p>
        </p:txBody>
      </p:sp>
      <p:sp>
        <p:nvSpPr>
          <p:cNvPr id="3" name="2 - Θέση περιεχομένου"/>
          <p:cNvSpPr>
            <a:spLocks noGrp="1"/>
          </p:cNvSpPr>
          <p:nvPr>
            <p:ph idx="1"/>
          </p:nvPr>
        </p:nvSpPr>
        <p:spPr>
          <a:xfrm>
            <a:off x="500034" y="1142984"/>
            <a:ext cx="8229600" cy="4572000"/>
          </a:xfrm>
        </p:spPr>
        <p:txBody>
          <a:bodyPr>
            <a:normAutofit fontScale="85000" lnSpcReduction="20000"/>
          </a:bodyPr>
          <a:lstStyle/>
          <a:p>
            <a:pPr>
              <a:buNone/>
            </a:pPr>
            <a:r>
              <a:rPr lang="el-GR" dirty="0" smtClean="0"/>
              <a:t>Για την ειδικότητα του προγραμματιστή:</a:t>
            </a:r>
          </a:p>
          <a:p>
            <a:r>
              <a:rPr lang="el-GR" dirty="0" smtClean="0"/>
              <a:t>Δεν απαιτείται άδεια άσκησης επαγγέλματος. Οι προγραμματιστές μπορούν να αντιμετωπίσουν τις σύγχρονες ανάγκες της αγοράς εργασίας σε θέματα Η/Υ και να εργαστούν :</a:t>
            </a:r>
            <a:br>
              <a:rPr lang="el-GR" dirty="0" smtClean="0"/>
            </a:br>
            <a:r>
              <a:rPr lang="el-GR" dirty="0" smtClean="0"/>
              <a:t>-στην Εκπαίδευση ( δημόσια ή ιδιωτική), ως Καθηγητές.</a:t>
            </a:r>
            <a:br>
              <a:rPr lang="el-GR" dirty="0" smtClean="0"/>
            </a:br>
            <a:r>
              <a:rPr lang="el-GR" dirty="0" smtClean="0"/>
              <a:t>-στο Δημόσιο Τομέα, σε δημόσιες επιχειρήσεις και οργανισμούς, στη Στατιστική Υπηρεσία </a:t>
            </a:r>
            <a:r>
              <a:rPr lang="el-GR" dirty="0" err="1" smtClean="0"/>
              <a:t>κ.λ.π</a:t>
            </a:r>
            <a:r>
              <a:rPr lang="el-GR" dirty="0" smtClean="0"/>
              <a:t>.</a:t>
            </a:r>
            <a:br>
              <a:rPr lang="el-GR" dirty="0" smtClean="0"/>
            </a:br>
            <a:r>
              <a:rPr lang="el-GR" dirty="0" smtClean="0"/>
              <a:t>-στον ιδιωτικό Τομέα, σε οικονομικές μονάδες και επιχειρήσεις</a:t>
            </a:r>
            <a:br>
              <a:rPr lang="el-GR" dirty="0" smtClean="0"/>
            </a:br>
            <a:r>
              <a:rPr lang="el-GR" dirty="0" smtClean="0"/>
              <a:t>-ως Οικονομικοί Ερευνητές, Προγραμματιστές, Αναλυτές</a:t>
            </a:r>
            <a:endParaRPr lang="el-GR" dirty="0"/>
          </a:p>
        </p:txBody>
      </p:sp>
    </p:spTree>
  </p:cSld>
  <p:clrMapOvr>
    <a:masterClrMapping/>
  </p:clrMapOvr>
  <p:transition>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399032"/>
          </a:xfrm>
        </p:spPr>
        <p:txBody>
          <a:bodyPr/>
          <a:lstStyle/>
          <a:p>
            <a:r>
              <a:rPr lang="el-GR" b="1" dirty="0" smtClean="0"/>
              <a:t>Επαγγελματικές συνθήκες</a:t>
            </a:r>
            <a:endParaRPr lang="el-GR" dirty="0"/>
          </a:p>
        </p:txBody>
      </p:sp>
      <p:sp>
        <p:nvSpPr>
          <p:cNvPr id="3" name="2 - Θέση περιεχομένου"/>
          <p:cNvSpPr>
            <a:spLocks noGrp="1"/>
          </p:cNvSpPr>
          <p:nvPr>
            <p:ph idx="1"/>
          </p:nvPr>
        </p:nvSpPr>
        <p:spPr>
          <a:xfrm>
            <a:off x="500034" y="1214422"/>
            <a:ext cx="8229600" cy="4572000"/>
          </a:xfrm>
        </p:spPr>
        <p:txBody>
          <a:bodyPr>
            <a:normAutofit fontScale="70000" lnSpcReduction="20000"/>
          </a:bodyPr>
          <a:lstStyle/>
          <a:p>
            <a:pPr>
              <a:buNone/>
            </a:pPr>
            <a:r>
              <a:rPr lang="el-GR" dirty="0" smtClean="0"/>
              <a:t> Ο προγραμματιστής Η/Υ εργάζεται σε:</a:t>
            </a:r>
          </a:p>
          <a:p>
            <a:r>
              <a:rPr lang="el-GR" dirty="0" smtClean="0"/>
              <a:t> </a:t>
            </a:r>
            <a:r>
              <a:rPr lang="el-GR" sz="3600" dirty="0" smtClean="0"/>
              <a:t>συνθήκες γραφείου  χρησιμοποιώντας τον ηλεκτρονικό υπολογιστή. Ο χώρος εργασίας είναι συνήθως άνετος, ωστόσο η πολύωρη άσκηση του προγραμματιστή μπροστά στον ηλεκτρονικό υπολογιστή, μπορεί να επιφέρει σωματική και πνευματική κούραση. Βασικό αρνητικό χαρακτηριστικό του επαγγέλματος είναι η πολύωρη καθιστική στάση. Σε περιπτώσεις φόρτου εργασίας, ή δημιουργίας πολύπλοκων προγραμμάτων, μπορεί να εργάζεται ατελείωτες ώρες, προκειμένου να ετοιμάσει και να δοκιμάσει τα προγράμματα που δημιουργεί.</a:t>
            </a:r>
          </a:p>
          <a:p>
            <a:endParaRPr lang="el-GR" dirty="0"/>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solidFill>
                  <a:schemeClr val="accent1"/>
                </a:solidFill>
              </a:rPr>
              <a:t>ΠΕΡΙΓΡΑΦΗ</a:t>
            </a:r>
            <a:endParaRPr lang="el-GR" b="1" dirty="0">
              <a:solidFill>
                <a:schemeClr val="accent1"/>
              </a:solidFill>
            </a:endParaRPr>
          </a:p>
        </p:txBody>
      </p:sp>
      <p:sp>
        <p:nvSpPr>
          <p:cNvPr id="3" name="2 - Θέση περιεχομένου"/>
          <p:cNvSpPr>
            <a:spLocks noGrp="1"/>
          </p:cNvSpPr>
          <p:nvPr>
            <p:ph idx="1"/>
          </p:nvPr>
        </p:nvSpPr>
        <p:spPr/>
        <p:txBody>
          <a:bodyPr>
            <a:normAutofit fontScale="92500"/>
          </a:bodyPr>
          <a:lstStyle/>
          <a:p>
            <a:r>
              <a:rPr lang="el-GR" dirty="0" smtClean="0"/>
              <a:t>Ειδικότερα, εξετάζει τους χώρους του κτιρίου ή του εργοστασίου όπου θα εγκατασταθούν τα μηχανήματα και συντάσσει πλήρη μελέτη του μηχανολογικού εξοπλισμού. Στη μηχανολογική μελέτη υπολογίζονται οι θέσεις και ο τρόπος τοποθέτησης και σύνδεσης των διαφόρων μηχανημάτων και συσκευών, η ισχύς τους, τα σημεία όπου θα περάσουν οι βοηθητικές εγκαταστάσεις σωληνώσεων και αγωγών. </a:t>
            </a:r>
            <a:endParaRPr lang="el-GR" dirty="0"/>
          </a:p>
        </p:txBody>
      </p:sp>
    </p:spTree>
  </p:cSld>
  <p:clrMapOvr>
    <a:masterClrMapping/>
  </p:clrMapOvr>
  <p:transition>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399032"/>
          </a:xfrm>
        </p:spPr>
        <p:txBody>
          <a:bodyPr/>
          <a:lstStyle/>
          <a:p>
            <a:r>
              <a:rPr lang="el-GR" b="1" dirty="0" smtClean="0"/>
              <a:t>Μέλλον</a:t>
            </a:r>
            <a:endParaRPr lang="el-GR" dirty="0"/>
          </a:p>
        </p:txBody>
      </p:sp>
      <p:sp>
        <p:nvSpPr>
          <p:cNvPr id="3" name="2 - Θέση περιεχομένου"/>
          <p:cNvSpPr>
            <a:spLocks noGrp="1"/>
          </p:cNvSpPr>
          <p:nvPr>
            <p:ph idx="1"/>
          </p:nvPr>
        </p:nvSpPr>
        <p:spPr>
          <a:xfrm>
            <a:off x="571472" y="1285860"/>
            <a:ext cx="8286808" cy="3429024"/>
          </a:xfrm>
        </p:spPr>
        <p:txBody>
          <a:bodyPr>
            <a:noAutofit/>
          </a:bodyPr>
          <a:lstStyle/>
          <a:p>
            <a:pPr>
              <a:buNone/>
            </a:pPr>
            <a:r>
              <a:rPr lang="el-GR" sz="2400" dirty="0" smtClean="0"/>
              <a:t>Το επάγγελμα του προγραμματιστή έχει θετικές προοπτικές στην αγορά εργασίας, καθώς οι εφαρμογές των υπολογιστών αφορούν όλο και περισσότερους τομείς της ζωής μας</a:t>
            </a:r>
            <a:br>
              <a:rPr lang="el-GR" sz="2400" dirty="0" smtClean="0"/>
            </a:br>
            <a:r>
              <a:rPr lang="el-GR" sz="2400" dirty="0" smtClean="0"/>
              <a:t>Οι αμοιβές του επαγγελματία, είναι ικανοποιητικές. Όσον αφορά τις προοπτικές εξέλιξης, ο προγραμματιστής μπορεί να φτάσει να κατέχει διαχειριστικό ρόλο ομάδας προγραμματιστών.</a:t>
            </a:r>
          </a:p>
          <a:p>
            <a:endParaRPr lang="el-GR" sz="1800" dirty="0"/>
          </a:p>
        </p:txBody>
      </p:sp>
      <p:pic>
        <p:nvPicPr>
          <p:cNvPr id="4" name="11 - Εικόνα" descr="kimnjyht (1).jpg"/>
          <p:cNvPicPr/>
          <p:nvPr/>
        </p:nvPicPr>
        <p:blipFill>
          <a:blip r:embed="rId2" cstate="print"/>
          <a:stretch>
            <a:fillRect/>
          </a:stretch>
        </p:blipFill>
        <p:spPr>
          <a:xfrm>
            <a:off x="2143108" y="4357694"/>
            <a:ext cx="4429156" cy="2500306"/>
          </a:xfrm>
          <a:prstGeom prst="rect">
            <a:avLst/>
          </a:prstGeom>
        </p:spPr>
      </p:pic>
    </p:spTree>
  </p:cSld>
  <p:clrMapOvr>
    <a:masterClrMapping/>
  </p:clrMapOvr>
  <p:transition>
    <p:split orient="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399032"/>
          </a:xfrm>
        </p:spPr>
        <p:txBody>
          <a:bodyPr/>
          <a:lstStyle/>
          <a:p>
            <a:r>
              <a:rPr lang="el-GR" b="1" dirty="0" smtClean="0"/>
              <a:t>Εκπαίδευση</a:t>
            </a:r>
            <a:endParaRPr lang="el-GR" dirty="0"/>
          </a:p>
        </p:txBody>
      </p:sp>
      <p:sp>
        <p:nvSpPr>
          <p:cNvPr id="3" name="2 - Θέση περιεχομένου"/>
          <p:cNvSpPr>
            <a:spLocks noGrp="1"/>
          </p:cNvSpPr>
          <p:nvPr>
            <p:ph idx="1"/>
          </p:nvPr>
        </p:nvSpPr>
        <p:spPr>
          <a:xfrm>
            <a:off x="285720" y="1142984"/>
            <a:ext cx="8229600" cy="4572000"/>
          </a:xfrm>
        </p:spPr>
        <p:txBody>
          <a:bodyPr/>
          <a:lstStyle/>
          <a:p>
            <a:r>
              <a:rPr lang="el-GR" dirty="0" smtClean="0"/>
              <a:t>Ο προγραμματιστής Η/Υ μπορεί να έχει σπουδάσει στα τμήματα πληροφορικής των Τ.Ε.Ι., ή μπορεί να έχει αποκτήσει σχετικές γνώσεις βοηθού προγραμματιστή σε δημόσια και ιδιωτικά Ι.Ε.Κ. Ειδικά σεμινάρια ταχύρυθμης επιμόρφωσης, προσφέρονται και από εξειδικευμένες ιδιωτικές εταιρίες. </a:t>
            </a:r>
            <a:endParaRPr lang="el-GR" dirty="0"/>
          </a:p>
        </p:txBody>
      </p:sp>
    </p:spTree>
  </p:cSld>
  <p:clrMapOvr>
    <a:masterClrMapping/>
  </p:clrMapOvr>
  <p:transition>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399032"/>
          </a:xfrm>
        </p:spPr>
        <p:txBody>
          <a:bodyPr/>
          <a:lstStyle/>
          <a:p>
            <a:r>
              <a:rPr lang="el-GR" b="1" dirty="0" smtClean="0"/>
              <a:t>Σπουδαιότητα</a:t>
            </a:r>
            <a:endParaRPr lang="el-GR" dirty="0"/>
          </a:p>
        </p:txBody>
      </p:sp>
      <p:sp>
        <p:nvSpPr>
          <p:cNvPr id="3" name="2 - Θέση περιεχομένου"/>
          <p:cNvSpPr>
            <a:spLocks noGrp="1"/>
          </p:cNvSpPr>
          <p:nvPr>
            <p:ph idx="1"/>
          </p:nvPr>
        </p:nvSpPr>
        <p:spPr>
          <a:xfrm>
            <a:off x="428596" y="1142984"/>
            <a:ext cx="8229600" cy="5715016"/>
          </a:xfrm>
        </p:spPr>
        <p:txBody>
          <a:bodyPr>
            <a:normAutofit fontScale="85000" lnSpcReduction="20000"/>
          </a:bodyPr>
          <a:lstStyle/>
          <a:p>
            <a:pPr>
              <a:buNone/>
            </a:pPr>
            <a:r>
              <a:rPr lang="el-GR" dirty="0" smtClean="0"/>
              <a:t>Τι απαιτεί επάγγελμα;</a:t>
            </a:r>
          </a:p>
          <a:p>
            <a:r>
              <a:rPr lang="el-GR" dirty="0" smtClean="0"/>
              <a:t> ερευνητικό πνεύμα</a:t>
            </a:r>
          </a:p>
          <a:p>
            <a:r>
              <a:rPr lang="el-GR" dirty="0" smtClean="0"/>
              <a:t>Ευστροφία</a:t>
            </a:r>
          </a:p>
          <a:p>
            <a:r>
              <a:rPr lang="el-GR" dirty="0" smtClean="0"/>
              <a:t>ικανότητα λογικών υπολογισμών</a:t>
            </a:r>
          </a:p>
          <a:p>
            <a:r>
              <a:rPr lang="el-GR" dirty="0" smtClean="0"/>
              <a:t>υπομονή και ακρίβεια.</a:t>
            </a:r>
          </a:p>
          <a:p>
            <a:r>
              <a:rPr lang="el-GR" dirty="0" smtClean="0"/>
              <a:t>Η μεγάλη συγκέντρωση και προσοχή στη λεπτομέρεια είναι ουσιώδεις. Σημαντικά προσόντα επίσης για έναν προγραμματιστή, θεωρούνται η ικανότητα επαγωγικού συλλογισμού και η αναλυτική, καθαρή σκέψη. Ταυτόχρονα, χρειάζεται να διαθέτει δημιουργική φαντασία, να έχει ευχέρεια στη χρήση αριθμών και φυσικά, μεγάλη δεξιότητα στο χειρισμό ηλεκτρονικών υπολογιστών.</a:t>
            </a:r>
            <a:br>
              <a:rPr lang="el-GR" dirty="0" smtClean="0"/>
            </a:br>
            <a:endParaRPr lang="el-GR" dirty="0"/>
          </a:p>
        </p:txBody>
      </p:sp>
    </p:spTree>
  </p:cSld>
  <p:clrMapOvr>
    <a:masterClrMapping/>
  </p:clrMapOvr>
  <p:transition>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399032"/>
          </a:xfrm>
        </p:spPr>
        <p:txBody>
          <a:bodyPr/>
          <a:lstStyle/>
          <a:p>
            <a:r>
              <a:rPr lang="el-GR" b="1" dirty="0" smtClean="0"/>
              <a:t>Γενικά σχόλια</a:t>
            </a:r>
            <a:endParaRPr lang="el-GR" dirty="0"/>
          </a:p>
        </p:txBody>
      </p:sp>
      <p:sp>
        <p:nvSpPr>
          <p:cNvPr id="3" name="2 - Θέση περιεχομένου"/>
          <p:cNvSpPr>
            <a:spLocks noGrp="1"/>
          </p:cNvSpPr>
          <p:nvPr>
            <p:ph idx="1"/>
          </p:nvPr>
        </p:nvSpPr>
        <p:spPr>
          <a:xfrm>
            <a:off x="428596" y="1071546"/>
            <a:ext cx="8229600" cy="4572000"/>
          </a:xfrm>
        </p:spPr>
        <p:txBody>
          <a:bodyPr>
            <a:normAutofit fontScale="77500" lnSpcReduction="20000"/>
          </a:bodyPr>
          <a:lstStyle/>
          <a:p>
            <a:r>
              <a:rPr lang="el-GR" sz="3100" dirty="0" smtClean="0"/>
              <a:t>Απαραίτητα προσόντα για το επάγγελμα:</a:t>
            </a:r>
          </a:p>
          <a:p>
            <a:r>
              <a:rPr lang="el-GR" sz="3100" dirty="0" smtClean="0"/>
              <a:t>θεωρούνται η μεγάλη δεξιότητα στη χρήση Η/Υ και γνώση ανάλογων λογισμικών</a:t>
            </a:r>
          </a:p>
          <a:p>
            <a:r>
              <a:rPr lang="el-GR" sz="3100" dirty="0" smtClean="0"/>
              <a:t>η υπομονή</a:t>
            </a:r>
          </a:p>
          <a:p>
            <a:r>
              <a:rPr lang="el-GR" sz="3100" dirty="0" smtClean="0"/>
              <a:t>η αναλυτική ικανότητα σκέψης</a:t>
            </a:r>
          </a:p>
          <a:p>
            <a:r>
              <a:rPr lang="el-GR" sz="3100" dirty="0" smtClean="0"/>
              <a:t>η ικανότητα αυτοσυγκέντρωσης.</a:t>
            </a:r>
            <a:br>
              <a:rPr lang="el-GR" sz="3100" dirty="0" smtClean="0"/>
            </a:br>
            <a:r>
              <a:rPr lang="el-GR" sz="3100" dirty="0" smtClean="0"/>
              <a:t>Ο προγραμματιστής, περνά πολλές ώρες απόλυτα συγκεντρωμένος μπροστά στον ηλεκτρονικό υπολογιστή κατά τη φάση δημιουργίας και ελέγχου των προγραμμάτων, που αυτό μπορεί να έχει σαν αποτέλεσμα την απομόνωσή του από το γύρω περιβάλλον του (εργασιακό ή οικογενειακό).</a:t>
            </a:r>
            <a:r>
              <a:rPr lang="el-GR" dirty="0" smtClean="0"/>
              <a:t/>
            </a:r>
            <a:br>
              <a:rPr lang="el-GR" dirty="0" smtClean="0"/>
            </a:br>
            <a:endParaRPr lang="el-GR" dirty="0" smtClean="0"/>
          </a:p>
          <a:p>
            <a:endParaRPr lang="el-GR" dirty="0"/>
          </a:p>
        </p:txBody>
      </p:sp>
    </p:spTree>
  </p:cSld>
  <p:clrMapOvr>
    <a:masterClrMapping/>
  </p:clrMapOvr>
  <p:transition>
    <p:split orient="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500174"/>
          </a:xfrm>
        </p:spPr>
        <p:txBody>
          <a:bodyPr>
            <a:normAutofit fontScale="90000"/>
          </a:bodyPr>
          <a:lstStyle/>
          <a:p>
            <a:r>
              <a:rPr lang="el-GR" b="1" dirty="0" smtClean="0"/>
              <a:t/>
            </a:r>
            <a:br>
              <a:rPr lang="el-GR" b="1" dirty="0" smtClean="0"/>
            </a:br>
            <a:r>
              <a:rPr lang="el-GR" b="1" dirty="0" smtClean="0"/>
              <a:t>ΤΟ ΕΠΑΓΓΕΛΜΑ ΤΟΥ ΕΚΠΑΙΔΕΥΤΙΚΟΥ</a:t>
            </a:r>
            <a:r>
              <a:rPr lang="el-GR" dirty="0" smtClean="0"/>
              <a:t/>
            </a:r>
            <a:br>
              <a:rPr lang="el-GR" dirty="0" smtClean="0"/>
            </a:br>
            <a:endParaRPr lang="el-GR" dirty="0"/>
          </a:p>
        </p:txBody>
      </p:sp>
      <p:pic>
        <p:nvPicPr>
          <p:cNvPr id="4" name="14 - Εικόνα" descr="fcxdw (2).jpg"/>
          <p:cNvPicPr>
            <a:picLocks noGrp="1"/>
          </p:cNvPicPr>
          <p:nvPr>
            <p:ph idx="1"/>
          </p:nvPr>
        </p:nvPicPr>
        <p:blipFill>
          <a:blip r:embed="rId2" cstate="print"/>
          <a:stretch>
            <a:fillRect/>
          </a:stretch>
        </p:blipFill>
        <p:spPr>
          <a:xfrm>
            <a:off x="1142976" y="1785926"/>
            <a:ext cx="6429420" cy="4143404"/>
          </a:xfrm>
          <a:prstGeom prst="rect">
            <a:avLst/>
          </a:prstGeom>
        </p:spPr>
      </p:pic>
    </p:spTree>
  </p:cSld>
  <p:clrMapOvr>
    <a:masterClrMapping/>
  </p:clrMapOvr>
  <p:transition>
    <p:split orient="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399032"/>
          </a:xfrm>
        </p:spPr>
        <p:txBody>
          <a:bodyPr/>
          <a:lstStyle/>
          <a:p>
            <a:r>
              <a:rPr lang="el-GR" b="1" dirty="0" smtClean="0"/>
              <a:t>Ορισμός</a:t>
            </a:r>
            <a:endParaRPr lang="el-GR" dirty="0"/>
          </a:p>
        </p:txBody>
      </p:sp>
      <p:sp>
        <p:nvSpPr>
          <p:cNvPr id="3" name="2 - Θέση περιεχομένου"/>
          <p:cNvSpPr>
            <a:spLocks noGrp="1"/>
          </p:cNvSpPr>
          <p:nvPr>
            <p:ph idx="1"/>
          </p:nvPr>
        </p:nvSpPr>
        <p:spPr>
          <a:xfrm>
            <a:off x="428596" y="1214422"/>
            <a:ext cx="8229600" cy="4572000"/>
          </a:xfrm>
        </p:spPr>
        <p:txBody>
          <a:bodyPr/>
          <a:lstStyle/>
          <a:p>
            <a:r>
              <a:rPr lang="el-GR" sz="3200" dirty="0" smtClean="0"/>
              <a:t>Ο δάσκαλος έχει ως έργο του τη διδασκαλία των μαθημάτων της πρωτοβάθμιας εκπαίδευσης σε μαθητές ηλικίας από έξι ως δώδεκα ετών.</a:t>
            </a:r>
          </a:p>
          <a:p>
            <a:endParaRPr lang="el-GR" dirty="0"/>
          </a:p>
        </p:txBody>
      </p:sp>
    </p:spTree>
  </p:cSld>
  <p:clrMapOvr>
    <a:masterClrMapping/>
  </p:clrMapOvr>
  <p:transition>
    <p:split orient="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399032"/>
          </a:xfrm>
        </p:spPr>
        <p:txBody>
          <a:bodyPr/>
          <a:lstStyle/>
          <a:p>
            <a:r>
              <a:rPr lang="el-GR" b="1" dirty="0" smtClean="0"/>
              <a:t>Περιγραφή</a:t>
            </a:r>
            <a:endParaRPr lang="el-GR" dirty="0"/>
          </a:p>
        </p:txBody>
      </p:sp>
      <p:sp>
        <p:nvSpPr>
          <p:cNvPr id="3" name="2 - Θέση περιεχομένου"/>
          <p:cNvSpPr>
            <a:spLocks noGrp="1"/>
          </p:cNvSpPr>
          <p:nvPr>
            <p:ph idx="1"/>
          </p:nvPr>
        </p:nvSpPr>
        <p:spPr>
          <a:xfrm>
            <a:off x="500034" y="1357298"/>
            <a:ext cx="8229600" cy="5143536"/>
          </a:xfrm>
        </p:spPr>
        <p:txBody>
          <a:bodyPr>
            <a:noAutofit/>
          </a:bodyPr>
          <a:lstStyle/>
          <a:p>
            <a:r>
              <a:rPr lang="el-GR" sz="2400" dirty="0" smtClean="0"/>
              <a:t>Ο δάσκαλος οργανώνει την ύλη που πρέπει να μεταδώσει στα παιδιά σε διδακτικές ενότητες, ώστε να διδαχθεί ομοιόμορφα κατά τη διάρκεια του έτους. Όταν η φύση του μαθήματος το απαιτεί, όπως η Φυσική Πειραματική και η Χημεία, εκτελεί τα απαραίτητα πειράματα μαζί με τα παιδιά.</a:t>
            </a:r>
            <a:br>
              <a:rPr lang="el-GR" sz="2400" dirty="0" smtClean="0"/>
            </a:br>
            <a:r>
              <a:rPr lang="el-GR" sz="2400" dirty="0" smtClean="0"/>
              <a:t>Είναι υπεύθυνος για την αξιολόγηση της επίδοσης και της εργασίας των μαθητών του. Συγκεντρώνει τους γονείς και κηδεμόνες σε περιοδικά διαστήματα για να ανακοινώσει τα αποτελέσματα των επιδόσεων των παιδιών τους και να συζητήσει μαζί τους διάφορα προβλήματα που παρουσιάζονται στη σχολική ζωή. </a:t>
            </a:r>
            <a:endParaRPr lang="el-GR" sz="2400" dirty="0"/>
          </a:p>
        </p:txBody>
      </p:sp>
    </p:spTree>
  </p:cSld>
  <p:clrMapOvr>
    <a:masterClrMapping/>
  </p:clrMapOvr>
  <p:transition>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Εκπαίδευση</a:t>
            </a:r>
            <a:endParaRPr lang="el-GR" dirty="0"/>
          </a:p>
        </p:txBody>
      </p:sp>
      <p:sp>
        <p:nvSpPr>
          <p:cNvPr id="3" name="2 - Θέση περιεχομένου"/>
          <p:cNvSpPr>
            <a:spLocks noGrp="1"/>
          </p:cNvSpPr>
          <p:nvPr>
            <p:ph idx="1"/>
          </p:nvPr>
        </p:nvSpPr>
        <p:spPr/>
        <p:txBody>
          <a:bodyPr/>
          <a:lstStyle/>
          <a:p>
            <a:r>
              <a:rPr lang="el-GR" dirty="0" smtClean="0"/>
              <a:t>Για να γίνει κάποιος δάσκαλος πρέπει να σπουδάσει στα Παιδαγωγικά Τμήματα Δημοτικής Εκπαίδευσης των Πανεπιστημίων</a:t>
            </a:r>
            <a:endParaRPr lang="el-GR" dirty="0"/>
          </a:p>
        </p:txBody>
      </p:sp>
      <p:pic>
        <p:nvPicPr>
          <p:cNvPr id="4" name="15 - Εικόνα" descr="1 cxc vfv.jpg"/>
          <p:cNvPicPr/>
          <p:nvPr/>
        </p:nvPicPr>
        <p:blipFill>
          <a:blip r:embed="rId2" cstate="print"/>
          <a:stretch>
            <a:fillRect/>
          </a:stretch>
        </p:blipFill>
        <p:spPr>
          <a:xfrm>
            <a:off x="4000496" y="3429000"/>
            <a:ext cx="5000660" cy="3429000"/>
          </a:xfrm>
          <a:prstGeom prst="rect">
            <a:avLst/>
          </a:prstGeom>
        </p:spPr>
      </p:pic>
    </p:spTree>
  </p:cSld>
  <p:clrMapOvr>
    <a:masterClrMapping/>
  </p:clrMapOvr>
  <p:transition>
    <p:split orient="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399032"/>
          </a:xfrm>
        </p:spPr>
        <p:txBody>
          <a:bodyPr/>
          <a:lstStyle/>
          <a:p>
            <a:r>
              <a:rPr lang="el-GR" b="1" dirty="0" smtClean="0"/>
              <a:t>Σπουδαιότητα</a:t>
            </a:r>
            <a:endParaRPr lang="el-GR" dirty="0"/>
          </a:p>
        </p:txBody>
      </p:sp>
      <p:sp>
        <p:nvSpPr>
          <p:cNvPr id="3" name="2 - Θέση περιεχομένου"/>
          <p:cNvSpPr>
            <a:spLocks noGrp="1"/>
          </p:cNvSpPr>
          <p:nvPr>
            <p:ph idx="1"/>
          </p:nvPr>
        </p:nvSpPr>
        <p:spPr>
          <a:xfrm>
            <a:off x="500034" y="1357298"/>
            <a:ext cx="8229600" cy="5500702"/>
          </a:xfrm>
        </p:spPr>
        <p:txBody>
          <a:bodyPr>
            <a:normAutofit fontScale="70000" lnSpcReduction="20000"/>
          </a:bodyPr>
          <a:lstStyle/>
          <a:p>
            <a:pPr>
              <a:buNone/>
            </a:pPr>
            <a:r>
              <a:rPr lang="el-GR" sz="3400" dirty="0" smtClean="0"/>
              <a:t>Τι χρειάζεται δάσκαλος να διαθέτει:</a:t>
            </a:r>
          </a:p>
          <a:p>
            <a:r>
              <a:rPr lang="el-GR" sz="3400" dirty="0" smtClean="0"/>
              <a:t>Υπομονή</a:t>
            </a:r>
          </a:p>
          <a:p>
            <a:r>
              <a:rPr lang="el-GR" sz="3400" dirty="0" smtClean="0"/>
              <a:t>Κατανόηση</a:t>
            </a:r>
          </a:p>
          <a:p>
            <a:r>
              <a:rPr lang="el-GR" sz="3400" dirty="0" smtClean="0"/>
              <a:t>Φαντασία</a:t>
            </a:r>
          </a:p>
          <a:p>
            <a:r>
              <a:rPr lang="el-GR" sz="3400" dirty="0" smtClean="0"/>
              <a:t>Ευσυνειδησία</a:t>
            </a:r>
          </a:p>
          <a:p>
            <a:r>
              <a:rPr lang="el-GR" sz="3400" dirty="0" smtClean="0"/>
              <a:t>ευρύτερη παιδεία</a:t>
            </a:r>
          </a:p>
          <a:p>
            <a:r>
              <a:rPr lang="el-GR" sz="3400" dirty="0" smtClean="0"/>
              <a:t>πολλαπλά ενδιαφέροντα</a:t>
            </a:r>
          </a:p>
          <a:p>
            <a:r>
              <a:rPr lang="el-GR" sz="3400" dirty="0" smtClean="0"/>
              <a:t>διοικητικές ικανότητες</a:t>
            </a:r>
          </a:p>
          <a:p>
            <a:r>
              <a:rPr lang="el-GR" sz="3400" dirty="0" smtClean="0"/>
              <a:t>ικανότητα επικοινωνίας</a:t>
            </a:r>
          </a:p>
          <a:p>
            <a:r>
              <a:rPr lang="el-GR" sz="3400" dirty="0" smtClean="0"/>
              <a:t>ικανότητα να μεταδίδει τις γνώσεις του στους μαθητές και να προκαλεί το σεβασμό</a:t>
            </a:r>
          </a:p>
          <a:p>
            <a:r>
              <a:rPr lang="el-GR" sz="3400" dirty="0" smtClean="0"/>
              <a:t>να είναι προσιτός και συνεργάσιμος με τους γονείς</a:t>
            </a:r>
          </a:p>
          <a:p>
            <a:r>
              <a:rPr lang="el-GR" sz="3400" dirty="0" smtClean="0"/>
              <a:t>να συζητά μαζί τους τα προβλήματα των παιδιών τους και να εξασφαλίζει τη δική τους συμβολή στην αντιμετώπισή τους</a:t>
            </a:r>
          </a:p>
          <a:p>
            <a:endParaRPr lang="el-GR" dirty="0"/>
          </a:p>
        </p:txBody>
      </p:sp>
    </p:spTree>
  </p:cSld>
  <p:clrMapOvr>
    <a:masterClrMapping/>
  </p:clrMapOvr>
  <p:transition>
    <p:split orient="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285860"/>
          </a:xfrm>
        </p:spPr>
        <p:txBody>
          <a:bodyPr/>
          <a:lstStyle/>
          <a:p>
            <a:r>
              <a:rPr lang="el-GR" b="1" dirty="0" smtClean="0"/>
              <a:t>Περιβάλλον ενασχόλησης</a:t>
            </a:r>
            <a:endParaRPr lang="el-GR" dirty="0"/>
          </a:p>
        </p:txBody>
      </p:sp>
      <p:sp>
        <p:nvSpPr>
          <p:cNvPr id="3" name="2 - Θέση περιεχομένου"/>
          <p:cNvSpPr>
            <a:spLocks noGrp="1"/>
          </p:cNvSpPr>
          <p:nvPr>
            <p:ph idx="1"/>
          </p:nvPr>
        </p:nvSpPr>
        <p:spPr>
          <a:xfrm>
            <a:off x="428596" y="1000108"/>
            <a:ext cx="8229600" cy="4143404"/>
          </a:xfrm>
        </p:spPr>
        <p:txBody>
          <a:bodyPr/>
          <a:lstStyle/>
          <a:p>
            <a:pPr>
              <a:buNone/>
            </a:pPr>
            <a:r>
              <a:rPr lang="el-GR" dirty="0" smtClean="0"/>
              <a:t>Ο δάσκαλος απασχολείται στη δημόσια και ιδιωτική πρωτοβάθμια εκπαίδευση και σε πολλών ειδών εκπαιδευτικές και παιδαγωγικές δραστηριότητες, όπως στην παιδαγωγική έρευνα. Ως ελεύθερος επαγγελματίας μπορεί να ιδρύσει δικό του ιδιωτικό εκπαιδευτήριο ή να ασχοληθεί με ιδιαίτερα μαθήματα.</a:t>
            </a:r>
          </a:p>
          <a:p>
            <a:pPr>
              <a:buNone/>
            </a:pPr>
            <a:endParaRPr lang="el-GR" dirty="0"/>
          </a:p>
        </p:txBody>
      </p:sp>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229600" cy="3929090"/>
          </a:xfrm>
        </p:spPr>
        <p:txBody>
          <a:bodyPr/>
          <a:lstStyle/>
          <a:p>
            <a:r>
              <a:rPr lang="el-GR" dirty="0" smtClean="0"/>
              <a:t>Ο μηχανολόγος μηχανικός μπορεί να ειδικευτεί στον ενεργειακό τομέα, στις κατασκευές, στη βιομηχανική διοίκηση ή στον τομέα της εφαρμοσμένης μηχανικής. Ακόμη, μπορεί να ειδικευτεί σε ορισμένους τύπους μηχανών, όπως εργαλειομηχανές, τουρμπίνες, μηχανές εσωτερικής καύσης.</a:t>
            </a:r>
            <a:endParaRPr lang="el-GR" dirty="0"/>
          </a:p>
        </p:txBody>
      </p:sp>
      <p:pic>
        <p:nvPicPr>
          <p:cNvPr id="4" name="3 - Εικόνα" descr="yht].jpg"/>
          <p:cNvPicPr>
            <a:picLocks noChangeAspect="1"/>
          </p:cNvPicPr>
          <p:nvPr/>
        </p:nvPicPr>
        <p:blipFill>
          <a:blip r:embed="rId2" cstate="print"/>
          <a:stretch>
            <a:fillRect/>
          </a:stretch>
        </p:blipFill>
        <p:spPr>
          <a:xfrm>
            <a:off x="2357422" y="4000505"/>
            <a:ext cx="4429156" cy="2643205"/>
          </a:xfrm>
          <a:prstGeom prst="rect">
            <a:avLst/>
          </a:prstGeom>
        </p:spPr>
      </p:pic>
    </p:spTree>
  </p:cSld>
  <p:clrMapOvr>
    <a:masterClrMapping/>
  </p:clrMapOvr>
  <p:transition>
    <p:split orient="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285860"/>
          </a:xfrm>
        </p:spPr>
        <p:txBody>
          <a:bodyPr/>
          <a:lstStyle/>
          <a:p>
            <a:r>
              <a:rPr lang="el-GR" b="1" dirty="0" smtClean="0"/>
              <a:t>Επαγγελματικές οργανώσεις</a:t>
            </a:r>
            <a:endParaRPr lang="el-GR" dirty="0"/>
          </a:p>
        </p:txBody>
      </p:sp>
      <p:sp>
        <p:nvSpPr>
          <p:cNvPr id="3" name="2 - Θέση περιεχομένου"/>
          <p:cNvSpPr>
            <a:spLocks noGrp="1"/>
          </p:cNvSpPr>
          <p:nvPr>
            <p:ph idx="1"/>
          </p:nvPr>
        </p:nvSpPr>
        <p:spPr>
          <a:xfrm>
            <a:off x="500034" y="1142984"/>
            <a:ext cx="8229600" cy="4572000"/>
          </a:xfrm>
        </p:spPr>
        <p:txBody>
          <a:bodyPr/>
          <a:lstStyle/>
          <a:p>
            <a:r>
              <a:rPr lang="el-GR" dirty="0" smtClean="0"/>
              <a:t>Ο Συλλογικός Φορέας που τους εκπροσωπεί είναι η Διδασκαλική Ομοσπονδία Ελλάδας (Δ.Ο.Ε.) και οι τοπικοί Σύλλογοι</a:t>
            </a:r>
          </a:p>
          <a:p>
            <a:endParaRPr lang="el-GR" dirty="0"/>
          </a:p>
        </p:txBody>
      </p:sp>
      <p:pic>
        <p:nvPicPr>
          <p:cNvPr id="4" name="17 - Εικόνα" descr="yjuuy6.jpg"/>
          <p:cNvPicPr/>
          <p:nvPr/>
        </p:nvPicPr>
        <p:blipFill>
          <a:blip r:embed="rId2" cstate="print"/>
          <a:stretch>
            <a:fillRect/>
          </a:stretch>
        </p:blipFill>
        <p:spPr>
          <a:xfrm>
            <a:off x="4071934" y="2643182"/>
            <a:ext cx="4857784" cy="3786214"/>
          </a:xfrm>
          <a:prstGeom prst="rect">
            <a:avLst/>
          </a:prstGeom>
        </p:spPr>
      </p:pic>
    </p:spTree>
  </p:cSld>
  <p:clrMapOvr>
    <a:masterClrMapping/>
  </p:clrMapOvr>
  <p:transition>
    <p:split orient="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2984"/>
          </a:xfrm>
        </p:spPr>
        <p:txBody>
          <a:bodyPr/>
          <a:lstStyle/>
          <a:p>
            <a:r>
              <a:rPr lang="el-GR" b="1" dirty="0" smtClean="0"/>
              <a:t>Μέλλον</a:t>
            </a:r>
            <a:endParaRPr lang="el-GR" dirty="0"/>
          </a:p>
        </p:txBody>
      </p:sp>
      <p:sp>
        <p:nvSpPr>
          <p:cNvPr id="3" name="2 - Θέση περιεχομένου"/>
          <p:cNvSpPr>
            <a:spLocks noGrp="1"/>
          </p:cNvSpPr>
          <p:nvPr>
            <p:ph idx="1"/>
          </p:nvPr>
        </p:nvSpPr>
        <p:spPr>
          <a:xfrm>
            <a:off x="500034" y="928670"/>
            <a:ext cx="8229600" cy="4572000"/>
          </a:xfrm>
        </p:spPr>
        <p:txBody>
          <a:bodyPr>
            <a:noAutofit/>
          </a:bodyPr>
          <a:lstStyle/>
          <a:p>
            <a:r>
              <a:rPr lang="el-GR" sz="2400" dirty="0" smtClean="0"/>
              <a:t>Η πληθώρα αποφοίτων δασκάλων έχει επιπτώσεις στην επαγγελματική τους αποκατάσταση είτε στη δημόσια εκπαίδευση, είτε ως μισθωτών ή φροντιστών στον ιδιωτικό τομέα της εκπαίδευσης ή ακόμα και σε άλλες συναφείς δραστηριότητες. Σήμερα, το γεγονός ότι η χώρα μας υποδέχεται ένα αρκετά μεγάλο αριθμό αλλοδαπών που δεν μιλούν την ελληνική γλώσσα, φαίνεται να δημιουργεί νέες ευκαιρίες επαγγελματικής απασχόλησης των δασκάλων. </a:t>
            </a:r>
            <a:br>
              <a:rPr lang="el-GR" sz="2400" dirty="0" smtClean="0"/>
            </a:br>
            <a:r>
              <a:rPr lang="el-GR" sz="2400" dirty="0" smtClean="0"/>
              <a:t>Οι δυνατότητες εξέλιξης του δασκάλου είναι να φτάσει μέχρι το βαθμό του Διευθυντή Δημοτικού Σχολείου ή του Συμβούλου. Οι αμοιβές του είναι μέτριες αλλά σταθερές</a:t>
            </a:r>
            <a:endParaRPr lang="el-GR" sz="2400" dirty="0"/>
          </a:p>
        </p:txBody>
      </p:sp>
    </p:spTree>
  </p:cSld>
  <p:clrMapOvr>
    <a:masterClrMapping/>
  </p:clrMapOvr>
  <p:transition>
    <p:split orient="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214422"/>
          </a:xfrm>
        </p:spPr>
        <p:txBody>
          <a:bodyPr/>
          <a:lstStyle/>
          <a:p>
            <a:r>
              <a:rPr lang="el-GR" b="1" dirty="0" smtClean="0"/>
              <a:t>Επαγγελματικές συνθήκες</a:t>
            </a:r>
            <a:endParaRPr lang="el-GR" dirty="0"/>
          </a:p>
        </p:txBody>
      </p:sp>
      <p:sp>
        <p:nvSpPr>
          <p:cNvPr id="3" name="2 - Θέση περιεχομένου"/>
          <p:cNvSpPr>
            <a:spLocks noGrp="1"/>
          </p:cNvSpPr>
          <p:nvPr>
            <p:ph idx="1"/>
          </p:nvPr>
        </p:nvSpPr>
        <p:spPr>
          <a:xfrm>
            <a:off x="428596" y="1000108"/>
            <a:ext cx="8229600" cy="3714776"/>
          </a:xfrm>
        </p:spPr>
        <p:txBody>
          <a:bodyPr>
            <a:normAutofit/>
          </a:bodyPr>
          <a:lstStyle/>
          <a:p>
            <a:r>
              <a:rPr lang="el-GR" sz="2400" dirty="0" smtClean="0"/>
              <a:t>Ο δάσκαλος εργάζεται καθημερινά σύμφωνα με το πρόγραμμα του σχολείου, αλλά οι επαγγελματικές του υποχρεώσεις δεν τελειώνουν με το σχολικό ωράριο. Περιλαμβάνουν την αναγκαία προετοιμασία του για τη διδασκαλία, τον έλεγχο και την αξιολόγηση των μαθητικών εργασιών, καθώς και την προετοιμασία και συμμετοχή του στις διάφορες σχολικές εκδηλώσεις.</a:t>
            </a:r>
            <a:r>
              <a:rPr lang="el-GR" dirty="0" smtClean="0"/>
              <a:t/>
            </a:r>
            <a:br>
              <a:rPr lang="el-GR" dirty="0" smtClean="0"/>
            </a:br>
            <a:endParaRPr lang="el-GR" dirty="0"/>
          </a:p>
        </p:txBody>
      </p:sp>
      <p:pic>
        <p:nvPicPr>
          <p:cNvPr id="4" name="16 - Εικόνα" descr="fcxdw (1).jpg"/>
          <p:cNvPicPr/>
          <p:nvPr/>
        </p:nvPicPr>
        <p:blipFill>
          <a:blip r:embed="rId2" cstate="print"/>
          <a:stretch>
            <a:fillRect/>
          </a:stretch>
        </p:blipFill>
        <p:spPr>
          <a:xfrm>
            <a:off x="2428860" y="4000504"/>
            <a:ext cx="4429156" cy="2857496"/>
          </a:xfrm>
          <a:prstGeom prst="rect">
            <a:avLst/>
          </a:prstGeom>
        </p:spPr>
      </p:pic>
    </p:spTree>
  </p:cSld>
  <p:clrMapOvr>
    <a:masterClrMapping/>
  </p:clrMapOvr>
  <p:transition>
    <p:split orient="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214422"/>
          </a:xfrm>
        </p:spPr>
        <p:txBody>
          <a:bodyPr/>
          <a:lstStyle/>
          <a:p>
            <a:r>
              <a:rPr lang="el-GR" b="1" dirty="0" smtClean="0"/>
              <a:t>Γενικά σχόλια</a:t>
            </a:r>
            <a:endParaRPr lang="el-GR" dirty="0"/>
          </a:p>
        </p:txBody>
      </p:sp>
      <p:sp>
        <p:nvSpPr>
          <p:cNvPr id="3" name="2 - Θέση περιεχομένου"/>
          <p:cNvSpPr>
            <a:spLocks noGrp="1"/>
          </p:cNvSpPr>
          <p:nvPr>
            <p:ph idx="1"/>
          </p:nvPr>
        </p:nvSpPr>
        <p:spPr>
          <a:xfrm>
            <a:off x="428596" y="1071546"/>
            <a:ext cx="8229600" cy="4572000"/>
          </a:xfrm>
        </p:spPr>
        <p:txBody>
          <a:bodyPr>
            <a:normAutofit fontScale="77500" lnSpcReduction="20000"/>
          </a:bodyPr>
          <a:lstStyle/>
          <a:p>
            <a:r>
              <a:rPr lang="el-GR" dirty="0" smtClean="0"/>
              <a:t>Ο δάσκαλος είναι ο καθοδηγητής του παιδιού στα πρώτα χρόνια της ζωής του. Με την προσωπικότητά του, το παράδειγμα και τις γνώσεις του συμβάλλει στην καλλιέργεια του παιδιού, την εξέλιξή του και την πρόοδο του μέσα στη κοινωνία.</a:t>
            </a:r>
            <a:br>
              <a:rPr lang="el-GR" dirty="0" smtClean="0"/>
            </a:br>
            <a:r>
              <a:rPr lang="el-GR" dirty="0" smtClean="0"/>
              <a:t>Το σχολικό περιβάλλον μέσα στο οποίο συνήθως απασχολούνται οι δάσκαλοι καθορίζει το είδος, το ωράριο και τις συνθήκες της εργασίας τους. Το έργο του δασκάλου συνήθως δεν τελειώνει με τη λήξη του διδακτικού του ωραρίου. </a:t>
            </a:r>
            <a:br>
              <a:rPr lang="el-GR" dirty="0" smtClean="0"/>
            </a:br>
            <a:r>
              <a:rPr lang="el-GR" dirty="0" smtClean="0"/>
              <a:t>Ο δάσκαλος συχνά χρειάζεται να αφιερώνει επιπλέον χρόνο για να παρακολουθήσει τις επιστημονικές εξελίξεις στο χώρο της διδακτικής και της παιδαγωγικής</a:t>
            </a:r>
            <a:endParaRPr lang="el-GR" dirty="0"/>
          </a:p>
        </p:txBody>
      </p:sp>
    </p:spTree>
  </p:cSld>
  <p:clrMapOvr>
    <a:masterClrMapping/>
  </p:clrMapOvr>
  <p:transition>
    <p:split orient="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285860"/>
          </a:xfrm>
        </p:spPr>
        <p:txBody>
          <a:bodyPr/>
          <a:lstStyle/>
          <a:p>
            <a:r>
              <a:rPr lang="el-GR" b="1" dirty="0" smtClean="0"/>
              <a:t>ΒΙΒΛΙΟΓΡΑΦΙΑ</a:t>
            </a:r>
            <a:endParaRPr lang="el-GR" dirty="0"/>
          </a:p>
        </p:txBody>
      </p:sp>
      <p:sp>
        <p:nvSpPr>
          <p:cNvPr id="3" name="2 - Θέση περιεχομένου"/>
          <p:cNvSpPr>
            <a:spLocks noGrp="1"/>
          </p:cNvSpPr>
          <p:nvPr>
            <p:ph idx="1"/>
          </p:nvPr>
        </p:nvSpPr>
        <p:spPr>
          <a:xfrm>
            <a:off x="428596" y="1071546"/>
            <a:ext cx="8229600" cy="4572000"/>
          </a:xfrm>
        </p:spPr>
        <p:txBody>
          <a:bodyPr>
            <a:normAutofit/>
          </a:bodyPr>
          <a:lstStyle/>
          <a:p>
            <a:r>
              <a:rPr lang="el-GR" sz="2800" b="1" u="sng" dirty="0" smtClean="0">
                <a:hlinkClick r:id="rId2"/>
              </a:rPr>
              <a:t>http://www.epil.gr/epaggelmata/pliroforikis_tilepikonwniwn/program_sistimatwn.htm</a:t>
            </a:r>
            <a:endParaRPr lang="el-GR" sz="2800" dirty="0" smtClean="0"/>
          </a:p>
          <a:p>
            <a:r>
              <a:rPr lang="el-GR" sz="2800" b="1" u="sng" dirty="0" smtClean="0">
                <a:hlinkClick r:id="rId3"/>
              </a:rPr>
              <a:t>http://www.epil.gr/epaggelmata/mixanologias_ilektrologias/mixanologos_mixanikos.htm</a:t>
            </a:r>
            <a:endParaRPr lang="el-GR" sz="2800" dirty="0" smtClean="0"/>
          </a:p>
          <a:p>
            <a:r>
              <a:rPr lang="el-GR" sz="2800" b="1" u="sng" dirty="0" smtClean="0">
                <a:hlinkClick r:id="rId4"/>
              </a:rPr>
              <a:t>http://www.epil.gr/epaggelmata/ekpedeftika/daskalos.htm</a:t>
            </a:r>
            <a:endParaRPr lang="el-GR" sz="2800" dirty="0" smtClean="0"/>
          </a:p>
          <a:p>
            <a:r>
              <a:rPr lang="el-GR" sz="2800" b="1" u="sng" dirty="0" smtClean="0">
                <a:hlinkClick r:id="rId5"/>
              </a:rPr>
              <a:t>http://www.epil.gr/epaggelmata/nomika/dikigoros.htm</a:t>
            </a:r>
            <a:endParaRPr lang="el-GR" sz="2800" dirty="0" smtClean="0"/>
          </a:p>
          <a:p>
            <a:endParaRPr lang="el-GR" dirty="0"/>
          </a:p>
        </p:txBody>
      </p:sp>
    </p:spTree>
  </p:cSld>
  <p:clrMapOvr>
    <a:masterClrMapping/>
  </p:clrMapOvr>
  <p:transition>
    <p:split orient="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857364"/>
            <a:ext cx="8229600" cy="1399032"/>
          </a:xfrm>
        </p:spPr>
        <p:txBody>
          <a:bodyPr>
            <a:normAutofit fontScale="90000"/>
          </a:bodyPr>
          <a:lstStyle/>
          <a:p>
            <a:r>
              <a:rPr lang="el-GR" dirty="0" smtClean="0"/>
              <a:t>            </a:t>
            </a:r>
            <a:r>
              <a:rPr lang="el-GR" sz="8800" dirty="0" smtClean="0"/>
              <a:t>ΤΕΛΟΣ</a:t>
            </a:r>
            <a:endParaRPr lang="el-GR" sz="8800" dirty="0"/>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solidFill>
                  <a:schemeClr val="accent1"/>
                </a:solidFill>
                <a:latin typeface="Century Gothic" pitchFamily="34" charset="0"/>
              </a:rPr>
              <a:t>Προϋποθέσεις άσκησης</a:t>
            </a:r>
            <a:endParaRPr lang="el-GR" dirty="0">
              <a:solidFill>
                <a:schemeClr val="accent1"/>
              </a:solidFill>
              <a:latin typeface="Century Gothic" pitchFamily="34" charset="0"/>
            </a:endParaRPr>
          </a:p>
        </p:txBody>
      </p:sp>
      <p:sp>
        <p:nvSpPr>
          <p:cNvPr id="3" name="2 - Θέση περιεχομένου"/>
          <p:cNvSpPr>
            <a:spLocks noGrp="1"/>
          </p:cNvSpPr>
          <p:nvPr>
            <p:ph idx="1"/>
          </p:nvPr>
        </p:nvSpPr>
        <p:spPr>
          <a:xfrm>
            <a:off x="500034" y="1500174"/>
            <a:ext cx="8229600" cy="4357718"/>
          </a:xfrm>
        </p:spPr>
        <p:txBody>
          <a:bodyPr/>
          <a:lstStyle/>
          <a:p>
            <a:r>
              <a:rPr lang="el-GR" dirty="0" smtClean="0"/>
              <a:t>Ο μηχανολόγος μηχανικός παίρνει άδεια άσκησης επαγγέλματος από το Τεχνικό Επιμελητήριο Ελλάδας. Μπορεί να αποκτήσει το πτυχίο του μελετητή και το πτυχίο του εργολήπτη τέσσερα και τρία χρόνια αντίστοιχα μετά την απόκτηση της άδειας άσκησης επαγγέλματος, αφού υποβάλλει τα αναγκαία δικαιολογητικά στη Γενική Γραμματεία Δημοσίων Έργων.</a:t>
            </a:r>
          </a:p>
          <a:p>
            <a:endParaRPr lang="el-GR" dirty="0"/>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214422"/>
          </a:xfrm>
        </p:spPr>
        <p:txBody>
          <a:bodyPr/>
          <a:lstStyle/>
          <a:p>
            <a:pPr algn="ctr"/>
            <a:r>
              <a:rPr lang="el-GR" b="1" dirty="0" smtClean="0">
                <a:solidFill>
                  <a:schemeClr val="accent1"/>
                </a:solidFill>
              </a:rPr>
              <a:t>Εκπαίδευση</a:t>
            </a:r>
            <a:endParaRPr lang="el-GR" b="1" dirty="0">
              <a:solidFill>
                <a:schemeClr val="accent1"/>
              </a:solidFill>
            </a:endParaRPr>
          </a:p>
        </p:txBody>
      </p:sp>
      <p:sp>
        <p:nvSpPr>
          <p:cNvPr id="3" name="2 - Θέση περιεχομένου"/>
          <p:cNvSpPr>
            <a:spLocks noGrp="1"/>
          </p:cNvSpPr>
          <p:nvPr>
            <p:ph idx="1"/>
          </p:nvPr>
        </p:nvSpPr>
        <p:spPr>
          <a:xfrm>
            <a:off x="357158" y="1071546"/>
            <a:ext cx="8229600" cy="3429024"/>
          </a:xfrm>
        </p:spPr>
        <p:txBody>
          <a:bodyPr/>
          <a:lstStyle/>
          <a:p>
            <a:r>
              <a:rPr lang="el-GR" dirty="0" smtClean="0"/>
              <a:t>Ο μηχανολόγος μηχανικός μπορεί να σπουδάσει στο Τμήμα Μηχανολόγων Μηχανικών των Πολυτεχνικών Σχολών. Σπουδές στον ίδιο τομέα σε επίπεδο Υπομηχανικού, προσφέρονται και από τα αντίστοιχα Τμήματα των Τ.Ε.Ι. και της ΑΣΕΤΕΜ-ΣΕΛΕΤΕ.</a:t>
            </a:r>
          </a:p>
          <a:p>
            <a:endParaRPr lang="el-GR" dirty="0"/>
          </a:p>
        </p:txBody>
      </p:sp>
      <p:pic>
        <p:nvPicPr>
          <p:cNvPr id="4" name="3 - Εικόνα" descr="gfh.jpg"/>
          <p:cNvPicPr>
            <a:picLocks noChangeAspect="1"/>
          </p:cNvPicPr>
          <p:nvPr/>
        </p:nvPicPr>
        <p:blipFill>
          <a:blip r:embed="rId2" cstate="print"/>
          <a:stretch>
            <a:fillRect/>
          </a:stretch>
        </p:blipFill>
        <p:spPr>
          <a:xfrm>
            <a:off x="4214810" y="3857888"/>
            <a:ext cx="4214842" cy="2804786"/>
          </a:xfrm>
          <a:prstGeom prst="rect">
            <a:avLst/>
          </a:prstGeom>
        </p:spPr>
      </p:pic>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solidFill>
                  <a:schemeClr val="accent1"/>
                </a:solidFill>
              </a:rPr>
              <a:t>Σπουδαιότητα</a:t>
            </a:r>
            <a:endParaRPr lang="el-GR" b="1" dirty="0">
              <a:solidFill>
                <a:schemeClr val="accent1"/>
              </a:solidFill>
            </a:endParaRPr>
          </a:p>
        </p:txBody>
      </p:sp>
      <p:sp>
        <p:nvSpPr>
          <p:cNvPr id="3" name="2 - Θέση περιεχομένου"/>
          <p:cNvSpPr>
            <a:spLocks noGrp="1"/>
          </p:cNvSpPr>
          <p:nvPr>
            <p:ph idx="1"/>
          </p:nvPr>
        </p:nvSpPr>
        <p:spPr>
          <a:xfrm>
            <a:off x="285720" y="1428736"/>
            <a:ext cx="8858280" cy="3643338"/>
          </a:xfrm>
        </p:spPr>
        <p:txBody>
          <a:bodyPr>
            <a:noAutofit/>
          </a:bodyPr>
          <a:lstStyle/>
          <a:p>
            <a:r>
              <a:rPr lang="el-GR" sz="2400" dirty="0" smtClean="0"/>
              <a:t>Το επάγγελμα απαιτεί οργανωτικές ικανότητες, μεθοδικότητα, ιδιαίτερη υπευθυνότητα για την εκτέλεση των μελετών που εκπονεί και υπογράφει ο μηχανολόγος μηχανικός. Ακόμα, σημαντικά προσόντα για το επάγγελμα είναι η ευχέρεια στο τεχνικό σχέδιο, στους υπολογισμούς και στις μετρήσεις, καθώς και η καλή αντίληψη του χώρου. Ο δυναμισμός, η συνέπεια και η πρακτική σκέψη είναι επίσης θετικά προσόντα για την άσκηση του επαγγέλματος, όπως επίσης χρειάζονται διοικητικές ικανότητες, ικανότητες συνεργασίας και επικοινωνίας και ομαδικό πνεύμα, εφόσον ο μηχανολόγος μηχανικός συχνά αποτελεί μέλος μιας ομάδας εργασίας. </a:t>
            </a:r>
            <a:endParaRPr lang="el-GR" sz="2400" dirty="0"/>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186766" cy="875490"/>
          </a:xfrm>
        </p:spPr>
        <p:txBody>
          <a:bodyPr>
            <a:normAutofit/>
          </a:bodyPr>
          <a:lstStyle/>
          <a:p>
            <a:pPr algn="ctr"/>
            <a:r>
              <a:rPr lang="el-GR" b="1" dirty="0" smtClean="0">
                <a:solidFill>
                  <a:schemeClr val="accent1"/>
                </a:solidFill>
              </a:rPr>
              <a:t>Μέλλον</a:t>
            </a:r>
            <a:endParaRPr lang="el-GR" b="1" dirty="0">
              <a:solidFill>
                <a:schemeClr val="accent1"/>
              </a:solidFill>
            </a:endParaRPr>
          </a:p>
        </p:txBody>
      </p:sp>
      <p:sp>
        <p:nvSpPr>
          <p:cNvPr id="3" name="2 - Θέση περιεχομένου"/>
          <p:cNvSpPr>
            <a:spLocks noGrp="1"/>
          </p:cNvSpPr>
          <p:nvPr>
            <p:ph idx="1"/>
          </p:nvPr>
        </p:nvSpPr>
        <p:spPr>
          <a:xfrm>
            <a:off x="500034" y="857232"/>
            <a:ext cx="7358114" cy="5715040"/>
          </a:xfrm>
        </p:spPr>
        <p:txBody>
          <a:bodyPr>
            <a:normAutofit fontScale="92500" lnSpcReduction="10000"/>
          </a:bodyPr>
          <a:lstStyle/>
          <a:p>
            <a:r>
              <a:rPr lang="el-GR" dirty="0" smtClean="0"/>
              <a:t>Σήμερα οι μηχανολόγοι μηχανικοί αντιμετωπίζουν κάποια προβλήματα ανεργίας και συχνά, </a:t>
            </a:r>
            <a:r>
              <a:rPr lang="el-GR" dirty="0" err="1" smtClean="0"/>
              <a:t>ετεροαπασχολούνται</a:t>
            </a:r>
            <a:r>
              <a:rPr lang="el-GR" dirty="0" smtClean="0"/>
              <a:t>. Ο εκσυγχρονισμός και η επέκταση της βιομηχανικής δραστηριότητας στη χώρα μας, εκτιμάται ότι θα δημιουργήσουν νέες θέσεις εργασίας και καλύτερες προοπτικές.</a:t>
            </a:r>
            <a:r>
              <a:rPr lang="el-GR" b="1" dirty="0" smtClean="0"/>
              <a:t>  </a:t>
            </a:r>
            <a:endParaRPr lang="el-GR" dirty="0" smtClean="0"/>
          </a:p>
          <a:p>
            <a:r>
              <a:rPr lang="el-GR" b="1" dirty="0" smtClean="0">
                <a:solidFill>
                  <a:schemeClr val="accent1"/>
                </a:solidFill>
              </a:rPr>
              <a:t>Επαγγελματικές οργανώσεις</a:t>
            </a:r>
            <a:r>
              <a:rPr lang="el-GR" dirty="0" smtClean="0"/>
              <a:t> </a:t>
            </a:r>
          </a:p>
          <a:p>
            <a:r>
              <a:rPr lang="el-GR" dirty="0" smtClean="0"/>
              <a:t>Ο μηχανολόγος μηχανικός εγγράφεται στο Πανελλήνιο Σύλλογο Μηχανολόγων Ηλεκτρολόγων Μηχανικών. </a:t>
            </a:r>
          </a:p>
          <a:p>
            <a:pPr>
              <a:buNone/>
            </a:pPr>
            <a:endParaRPr lang="el-GR" dirty="0"/>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solidFill>
                  <a:schemeClr val="accent1"/>
                </a:solidFill>
                <a:latin typeface="Century Gothic" pitchFamily="34" charset="0"/>
                <a:ea typeface="Times New Roman"/>
                <a:cs typeface="Times New Roman"/>
              </a:rPr>
              <a:t>Περιβάλλον ενασχόλησης</a:t>
            </a:r>
            <a:r>
              <a:rPr lang="el-GR" sz="4300" b="1" dirty="0" smtClean="0">
                <a:solidFill>
                  <a:schemeClr val="accent1"/>
                </a:solidFill>
                <a:latin typeface="Century Gothic" pitchFamily="34" charset="0"/>
                <a:ea typeface="Times New Roman"/>
                <a:cs typeface="Times New Roman"/>
              </a:rPr>
              <a:t>: </a:t>
            </a:r>
            <a:endParaRPr lang="el-GR" sz="4300" b="1" dirty="0">
              <a:solidFill>
                <a:schemeClr val="accent1"/>
              </a:solidFill>
              <a:latin typeface="Century Gothic" pitchFamily="34" charset="0"/>
            </a:endParaRPr>
          </a:p>
        </p:txBody>
      </p:sp>
      <p:sp>
        <p:nvSpPr>
          <p:cNvPr id="3" name="2 - Θέση περιεχομένου"/>
          <p:cNvSpPr>
            <a:spLocks noGrp="1"/>
          </p:cNvSpPr>
          <p:nvPr>
            <p:ph idx="1"/>
          </p:nvPr>
        </p:nvSpPr>
        <p:spPr>
          <a:xfrm>
            <a:off x="500034" y="1428736"/>
            <a:ext cx="8229600" cy="4572000"/>
          </a:xfrm>
        </p:spPr>
        <p:txBody>
          <a:bodyPr>
            <a:normAutofit fontScale="85000" lnSpcReduction="20000"/>
          </a:bodyPr>
          <a:lstStyle/>
          <a:p>
            <a:r>
              <a:rPr lang="el-GR" dirty="0" smtClean="0"/>
              <a:t>Ο μηχανολόγος μηχανικός μπορεί να εργαστεί ως μισθωτός στο υπουργείο Βιομηχανίας, σε οργανισμούς ή δημοτικές επιχειρήσεις, σε ιδιωτικές επιχειρήσεις, βιοτεχνίες, βιομηχανίες, σε τεχνικές εταιρίες και σε εταιρίες που ασχολούνται με την εμπορία μηχανολογικού εξοπλισμού. Ως ελεύθερος επαγγελματίας μπορεί να ασχοληθεί με τη μελέτη και κατασκευή μηχανολογικών εγκαταστάσεων σε κτίρια ή σε άλλα μεγάλα τεχνικά έργα. Μπορεί ακόμα να διδάξει ως καθηγητής σε τεχνικές σχολές και λύκεια, αποφοιτώντας από την ΑΣΕΤΕΜ ΣΕΛΕΤΕ, ή αποκτώντας το πτυχίο της Παιδαγωγικής Τεχνικής Σχολής της ΣΕΛΕΤΕ.</a:t>
            </a:r>
          </a:p>
          <a:p>
            <a:endParaRPr lang="el-GR" dirty="0"/>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262</TotalTime>
  <Words>1969</Words>
  <Application>Microsoft Office PowerPoint</Application>
  <PresentationFormat>Προβολή στην οθόνη (4:3)</PresentationFormat>
  <Paragraphs>172</Paragraphs>
  <Slides>45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45</vt:i4>
      </vt:variant>
    </vt:vector>
  </HeadingPairs>
  <TitlesOfParts>
    <vt:vector size="46" baseType="lpstr">
      <vt:lpstr>Ζωντάνια</vt:lpstr>
      <vt:lpstr>ΤΑ ΣΥΓΧΡΟΝΑ ΕΠΑΓΓΕΛΜΑΤΑ</vt:lpstr>
      <vt:lpstr>ΤΟ ΕΠΑΓΓΕΛΜΑ ΤΟΥ  ΜΗΧΑΝΟΛΟΓΟΥ ΜΗΧΑΝΙΚΟΥ </vt:lpstr>
      <vt:lpstr>ΠΕΡΙΓΡΑΦΗ</vt:lpstr>
      <vt:lpstr>Διαφάνεια 4</vt:lpstr>
      <vt:lpstr>Προϋποθέσεις άσκησης</vt:lpstr>
      <vt:lpstr>Εκπαίδευση</vt:lpstr>
      <vt:lpstr>Σπουδαιότητα</vt:lpstr>
      <vt:lpstr>Μέλλον</vt:lpstr>
      <vt:lpstr>Περιβάλλον ενασχόλησης: </vt:lpstr>
      <vt:lpstr>Επαγγελματικές συνθήκες:  </vt:lpstr>
      <vt:lpstr>Γενικά σχόλια:</vt:lpstr>
      <vt:lpstr>ΤΟ ΕΠΑΓΓΕΛΜΑ ΤΟΥ ΔΙΚΗΓΟΡΟΥ </vt:lpstr>
      <vt:lpstr>Διαφάνεια 13</vt:lpstr>
      <vt:lpstr>Περιγραφή:</vt:lpstr>
      <vt:lpstr>Διαφάνεια 15</vt:lpstr>
      <vt:lpstr>                  Μέλλον:</vt:lpstr>
      <vt:lpstr>           Σπουδαιότητα:</vt:lpstr>
      <vt:lpstr>Διαφάνεια 18</vt:lpstr>
      <vt:lpstr>Περιβάλλον ενασχόλησης:</vt:lpstr>
      <vt:lpstr>Επαγγελματικές οργανώσεις:</vt:lpstr>
      <vt:lpstr> ΤΟ ΕΠΑΓΓΕΛΜΑ ΤΟΥ ΠΡΟΓΡΑΜΜΑΤΙΣΤΗ Η/Υ </vt:lpstr>
      <vt:lpstr>Ορισμός:</vt:lpstr>
      <vt:lpstr>Περιγραφή επαγγέλματος: </vt:lpstr>
      <vt:lpstr>Διαφάνεια 24</vt:lpstr>
      <vt:lpstr> Ιδιαίτερα προσωπικά χαρακτηριστικά και Ικανότητες: </vt:lpstr>
      <vt:lpstr>Διαφάνεια 26</vt:lpstr>
      <vt:lpstr>Σπουδές:</vt:lpstr>
      <vt:lpstr>Περιβάλλον ενασχόλησης</vt:lpstr>
      <vt:lpstr>Επαγγελματικές συνθήκες</vt:lpstr>
      <vt:lpstr>Μέλλον</vt:lpstr>
      <vt:lpstr>Εκπαίδευση</vt:lpstr>
      <vt:lpstr>Σπουδαιότητα</vt:lpstr>
      <vt:lpstr>Γενικά σχόλια</vt:lpstr>
      <vt:lpstr> ΤΟ ΕΠΑΓΓΕΛΜΑ ΤΟΥ ΕΚΠΑΙΔΕΥΤΙΚΟΥ </vt:lpstr>
      <vt:lpstr>Ορισμός</vt:lpstr>
      <vt:lpstr>Περιγραφή</vt:lpstr>
      <vt:lpstr>Εκπαίδευση</vt:lpstr>
      <vt:lpstr>Σπουδαιότητα</vt:lpstr>
      <vt:lpstr>Περιβάλλον ενασχόλησης</vt:lpstr>
      <vt:lpstr>Επαγγελματικές οργανώσεις</vt:lpstr>
      <vt:lpstr>Μέλλον</vt:lpstr>
      <vt:lpstr>Επαγγελματικές συνθήκες</vt:lpstr>
      <vt:lpstr>Γενικά σχόλια</vt:lpstr>
      <vt:lpstr>ΒΙΒΛΙΟΓΡΑΦΙΑ</vt:lpstr>
      <vt:lpstr>            ΤΕΛΟΣ</vt:lpstr>
    </vt:vector>
  </TitlesOfParts>
  <Company>Project-OS.org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ΣΥΓΧΡΟΝΑ ΕΠΑΓΓΕΛΜΑΤΑ</dc:title>
  <dc:creator>User</dc:creator>
  <cp:lastModifiedBy>Παναγιώτης</cp:lastModifiedBy>
  <cp:revision>31</cp:revision>
  <dcterms:created xsi:type="dcterms:W3CDTF">2014-04-02T09:42:52Z</dcterms:created>
  <dcterms:modified xsi:type="dcterms:W3CDTF">2014-05-24T05:51:50Z</dcterms:modified>
</cp:coreProperties>
</file>