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Edo" charset="1" panose="02000000000000000000"/>
      <p:regular r:id="rId18"/>
    </p:embeddedFont>
    <p:embeddedFont>
      <p:font typeface="AC Diary Girl" charset="1" panose="02000603000000000000"/>
      <p:regular r:id="rId19"/>
    </p:embeddedFont>
    <p:embeddedFont>
      <p:font typeface="AC Compacta Script" charset="1" panose="03000603000000000000"/>
      <p:regular r:id="rId20"/>
    </p:embeddedFont>
    <p:embeddedFont>
      <p:font typeface="AC Collage" charset="1" panose="02000603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media/image15.jpeg" Type="http://schemas.openxmlformats.org/officeDocument/2006/relationships/image"/><Relationship Id="rId4" Target="../media/image16.jpeg" Type="http://schemas.openxmlformats.org/officeDocument/2006/relationships/image"/><Relationship Id="rId5" Target="../media/image17.jpe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Relationship Id="rId8" Target="../media/image20.png" Type="http://schemas.openxmlformats.org/officeDocument/2006/relationships/image"/><Relationship Id="rId9" Target="../media/image21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Relationship Id="rId3" Target="../media/image23.jpeg" Type="http://schemas.openxmlformats.org/officeDocument/2006/relationships/image"/><Relationship Id="rId4" Target="../media/image24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0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517" t="-7814" r="0" b="-703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507860" y="1969228"/>
            <a:ext cx="11621063" cy="56817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126"/>
              </a:lnSpc>
              <a:spcBef>
                <a:spcPct val="0"/>
              </a:spcBef>
            </a:pPr>
            <a:r>
              <a:rPr lang="en-US" sz="29376">
                <a:solidFill>
                  <a:srgbClr val="FFFFFF"/>
                </a:solidFill>
                <a:latin typeface="Edo"/>
                <a:ea typeface="Edo"/>
                <a:cs typeface="Edo"/>
                <a:sym typeface="Edo"/>
              </a:rPr>
              <a:t>Matrix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21139" y="316524"/>
            <a:ext cx="5655265" cy="5245418"/>
          </a:xfrm>
          <a:custGeom>
            <a:avLst/>
            <a:gdLst/>
            <a:ahLst/>
            <a:cxnLst/>
            <a:rect r="r" b="b" t="t" l="l"/>
            <a:pathLst>
              <a:path h="5245418" w="5655265">
                <a:moveTo>
                  <a:pt x="0" y="0"/>
                </a:moveTo>
                <a:lnTo>
                  <a:pt x="5655265" y="0"/>
                </a:lnTo>
                <a:lnTo>
                  <a:pt x="5655265" y="5245417"/>
                </a:lnTo>
                <a:lnTo>
                  <a:pt x="0" y="52454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80" t="0" r="-1280" b="-406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848785" y="1545126"/>
            <a:ext cx="14360231" cy="73018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59"/>
              </a:lnSpc>
            </a:pPr>
            <a:r>
              <a:rPr lang="en-US" sz="7399">
                <a:solidFill>
                  <a:srgbClr val="114020"/>
                </a:solidFill>
                <a:latin typeface="AC Compacta Script"/>
                <a:ea typeface="AC Compacta Script"/>
                <a:cs typeface="AC Compacta Script"/>
                <a:sym typeface="AC Compacta Script"/>
              </a:rPr>
              <a:t>Το μήνυμα </a:t>
            </a:r>
          </a:p>
          <a:p>
            <a:pPr algn="ctr">
              <a:lnSpc>
                <a:spcPts val="10359"/>
              </a:lnSpc>
            </a:pPr>
            <a:r>
              <a:rPr lang="en-US" sz="7399">
                <a:solidFill>
                  <a:srgbClr val="114020"/>
                </a:solidFill>
                <a:latin typeface="AC Compacta Script"/>
                <a:ea typeface="AC Compacta Script"/>
                <a:cs typeface="AC Compacta Script"/>
                <a:sym typeface="AC Compacta Script"/>
              </a:rPr>
              <a:t>της ταινίας</a:t>
            </a:r>
          </a:p>
          <a:p>
            <a:pPr algn="ctr">
              <a:lnSpc>
                <a:spcPts val="5319"/>
              </a:lnSpc>
            </a:pPr>
          </a:p>
          <a:p>
            <a:pPr algn="ctr">
              <a:lnSpc>
                <a:spcPts val="5319"/>
              </a:lnSpc>
            </a:pPr>
          </a:p>
          <a:p>
            <a:pPr algn="ctr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AC Diary Girl"/>
                <a:ea typeface="AC Diary Girl"/>
                <a:cs typeface="AC Diary Girl"/>
                <a:sym typeface="AC Diary Girl"/>
              </a:rPr>
              <a:t>Η ταινία Matrix μας δείχνει ότι η ψεύτικη πραγματικότητα μπορεί να είναι άνετη, αλλά στερεί από τον άνθρωπο την ελευθερία του. Αντίθετα, η αληθινή ζωή μπορεί να είναι δύσκολη, αλλά δίνει τη δυνατότητα της επιλογής.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012" y="314288"/>
            <a:ext cx="5287268" cy="5287268"/>
          </a:xfrm>
          <a:custGeom>
            <a:avLst/>
            <a:gdLst/>
            <a:ahLst/>
            <a:cxnLst/>
            <a:rect r="r" b="b" t="t" l="l"/>
            <a:pathLst>
              <a:path h="5287268" w="5287268">
                <a:moveTo>
                  <a:pt x="0" y="0"/>
                </a:moveTo>
                <a:lnTo>
                  <a:pt x="5287268" y="0"/>
                </a:lnTo>
                <a:lnTo>
                  <a:pt x="5287268" y="5287267"/>
                </a:lnTo>
                <a:lnTo>
                  <a:pt x="0" y="52872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387280" y="314288"/>
            <a:ext cx="6829076" cy="5016249"/>
          </a:xfrm>
          <a:custGeom>
            <a:avLst/>
            <a:gdLst/>
            <a:ahLst/>
            <a:cxnLst/>
            <a:rect r="r" b="b" t="t" l="l"/>
            <a:pathLst>
              <a:path h="5016249" w="6829076">
                <a:moveTo>
                  <a:pt x="0" y="0"/>
                </a:moveTo>
                <a:lnTo>
                  <a:pt x="6829076" y="0"/>
                </a:lnTo>
                <a:lnTo>
                  <a:pt x="6829076" y="5016249"/>
                </a:lnTo>
                <a:lnTo>
                  <a:pt x="0" y="50162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4017" r="0" b="-7864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975291">
            <a:off x="1217618" y="7373830"/>
            <a:ext cx="1808418" cy="2714324"/>
          </a:xfrm>
          <a:custGeom>
            <a:avLst/>
            <a:gdLst/>
            <a:ahLst/>
            <a:cxnLst/>
            <a:rect r="r" b="b" t="t" l="l"/>
            <a:pathLst>
              <a:path h="2714324" w="1808418">
                <a:moveTo>
                  <a:pt x="0" y="0"/>
                </a:moveTo>
                <a:lnTo>
                  <a:pt x="1808419" y="0"/>
                </a:lnTo>
                <a:lnTo>
                  <a:pt x="1808419" y="2714324"/>
                </a:lnTo>
                <a:lnTo>
                  <a:pt x="0" y="27143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402312" y="6011022"/>
            <a:ext cx="4666632" cy="7644679"/>
          </a:xfrm>
          <a:custGeom>
            <a:avLst/>
            <a:gdLst/>
            <a:ahLst/>
            <a:cxnLst/>
            <a:rect r="r" b="b" t="t" l="l"/>
            <a:pathLst>
              <a:path h="7644679" w="4666632">
                <a:moveTo>
                  <a:pt x="0" y="0"/>
                </a:moveTo>
                <a:lnTo>
                  <a:pt x="4666632" y="0"/>
                </a:lnTo>
                <a:lnTo>
                  <a:pt x="4666632" y="7644679"/>
                </a:lnTo>
                <a:lnTo>
                  <a:pt x="0" y="76446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589132" y="2222180"/>
            <a:ext cx="2202153" cy="2293909"/>
          </a:xfrm>
          <a:custGeom>
            <a:avLst/>
            <a:gdLst/>
            <a:ahLst/>
            <a:cxnLst/>
            <a:rect r="r" b="b" t="t" l="l"/>
            <a:pathLst>
              <a:path h="2293909" w="2202153">
                <a:moveTo>
                  <a:pt x="0" y="0"/>
                </a:moveTo>
                <a:lnTo>
                  <a:pt x="2202152" y="0"/>
                </a:lnTo>
                <a:lnTo>
                  <a:pt x="2202152" y="2293909"/>
                </a:lnTo>
                <a:lnTo>
                  <a:pt x="0" y="22939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313299" y="9374947"/>
            <a:ext cx="1385170" cy="596882"/>
          </a:xfrm>
          <a:custGeom>
            <a:avLst/>
            <a:gdLst/>
            <a:ahLst/>
            <a:cxnLst/>
            <a:rect r="r" b="b" t="t" l="l"/>
            <a:pathLst>
              <a:path h="596882" w="1385170">
                <a:moveTo>
                  <a:pt x="0" y="0"/>
                </a:moveTo>
                <a:lnTo>
                  <a:pt x="1385170" y="0"/>
                </a:lnTo>
                <a:lnTo>
                  <a:pt x="1385170" y="596882"/>
                </a:lnTo>
                <a:lnTo>
                  <a:pt x="0" y="5968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136296" y="1102816"/>
            <a:ext cx="9828190" cy="89890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59"/>
              </a:lnSpc>
            </a:pPr>
            <a:r>
              <a:rPr lang="en-US" sz="6899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3533CD">
                        <a:alpha val="100000"/>
                      </a:srgbClr>
                    </a:gs>
                  </a:gsLst>
                  <a:lin ang="0"/>
                </a:gradFill>
                <a:latin typeface="AC Compacta Script"/>
                <a:ea typeface="AC Compacta Script"/>
                <a:cs typeface="AC Compacta Script"/>
                <a:sym typeface="AC Compacta Script"/>
              </a:rPr>
              <a:t>Σχέση με τη </a:t>
            </a:r>
          </a:p>
          <a:p>
            <a:pPr algn="ctr">
              <a:lnSpc>
                <a:spcPts val="9659"/>
              </a:lnSpc>
            </a:pPr>
            <a:r>
              <a:rPr lang="en-US" sz="6899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3533CD">
                        <a:alpha val="100000"/>
                      </a:srgbClr>
                    </a:gs>
                  </a:gsLst>
                  <a:lin ang="0"/>
                </a:gradFill>
                <a:latin typeface="AC Compacta Script"/>
                <a:ea typeface="AC Compacta Script"/>
                <a:cs typeface="AC Compacta Script"/>
                <a:sym typeface="AC Compacta Script"/>
              </a:rPr>
              <a:t>σύγχρονη ζωή</a:t>
            </a:r>
          </a:p>
          <a:p>
            <a:pPr algn="ctr">
              <a:lnSpc>
                <a:spcPts val="9659"/>
              </a:lnSpc>
            </a:pPr>
          </a:p>
          <a:p>
            <a:pPr algn="ctr">
              <a:lnSpc>
                <a:spcPts val="4759"/>
              </a:lnSpc>
            </a:pPr>
          </a:p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000000"/>
                </a:solidFill>
                <a:latin typeface="AC Diary Girl"/>
                <a:ea typeface="AC Diary Girl"/>
                <a:cs typeface="AC Diary Girl"/>
                <a:sym typeface="AC Diary Girl"/>
              </a:rPr>
              <a:t>Το Matrix μπορεί να συνδεθεί με τη σύγχρονη κοινωνία, όπου συχνά δεχόμαστε πληροφορίες χωρίς να τις ελέγχουμε. Η ταινία μας προτρέπει να σκεφτόμαστε κριτικά και να μην αποδεχόμαστε τα πάντα χωρίς προβληματισμό.</a:t>
            </a:r>
          </a:p>
        </p:txBody>
      </p:sp>
    </p:spTree>
  </p:cSld>
  <p:clrMapOvr>
    <a:masterClrMapping/>
  </p:clrMapOvr>
  <p:transition spd="fast">
    <p:fade/>
  </p:transition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539804" y="113800"/>
            <a:ext cx="6186590" cy="4639942"/>
          </a:xfrm>
          <a:custGeom>
            <a:avLst/>
            <a:gdLst/>
            <a:ahLst/>
            <a:cxnLst/>
            <a:rect r="r" b="b" t="t" l="l"/>
            <a:pathLst>
              <a:path h="4639942" w="6186590">
                <a:moveTo>
                  <a:pt x="0" y="0"/>
                </a:moveTo>
                <a:lnTo>
                  <a:pt x="6186590" y="0"/>
                </a:lnTo>
                <a:lnTo>
                  <a:pt x="6186590" y="4639942"/>
                </a:lnTo>
                <a:lnTo>
                  <a:pt x="0" y="46399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41171" y="0"/>
            <a:ext cx="5786437" cy="10387712"/>
          </a:xfrm>
          <a:custGeom>
            <a:avLst/>
            <a:gdLst/>
            <a:ahLst/>
            <a:cxnLst/>
            <a:rect r="r" b="b" t="t" l="l"/>
            <a:pathLst>
              <a:path h="10387712" w="5786437">
                <a:moveTo>
                  <a:pt x="0" y="0"/>
                </a:moveTo>
                <a:lnTo>
                  <a:pt x="5786438" y="0"/>
                </a:lnTo>
                <a:lnTo>
                  <a:pt x="5786438" y="10387712"/>
                </a:lnTo>
                <a:lnTo>
                  <a:pt x="0" y="10387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89" t="0" r="-489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295211" y="-334941"/>
            <a:ext cx="5355622" cy="6416480"/>
          </a:xfrm>
          <a:custGeom>
            <a:avLst/>
            <a:gdLst/>
            <a:ahLst/>
            <a:cxnLst/>
            <a:rect r="r" b="b" t="t" l="l"/>
            <a:pathLst>
              <a:path h="6416480" w="5355622">
                <a:moveTo>
                  <a:pt x="0" y="0"/>
                </a:moveTo>
                <a:lnTo>
                  <a:pt x="5355622" y="0"/>
                </a:lnTo>
                <a:lnTo>
                  <a:pt x="5355622" y="6416480"/>
                </a:lnTo>
                <a:lnTo>
                  <a:pt x="0" y="64164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179549" y="1532741"/>
            <a:ext cx="12993425" cy="69833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88"/>
              </a:lnSpc>
            </a:pPr>
            <a:r>
              <a:rPr lang="en-US" sz="8563">
                <a:solidFill>
                  <a:srgbClr val="D7D7DB"/>
                </a:solidFill>
                <a:latin typeface="AC Compacta Script"/>
                <a:ea typeface="AC Compacta Script"/>
                <a:cs typeface="AC Compacta Script"/>
                <a:sym typeface="AC Compacta Script"/>
              </a:rPr>
              <a:t>Συμπέρασμα</a:t>
            </a:r>
          </a:p>
          <a:p>
            <a:pPr algn="ctr">
              <a:lnSpc>
                <a:spcPts val="8768"/>
              </a:lnSpc>
            </a:pPr>
          </a:p>
          <a:p>
            <a:pPr algn="ctr">
              <a:lnSpc>
                <a:spcPts val="5688"/>
              </a:lnSpc>
              <a:spcBef>
                <a:spcPct val="0"/>
              </a:spcBef>
            </a:pPr>
            <a:r>
              <a:rPr lang="en-US" sz="4063">
                <a:solidFill>
                  <a:srgbClr val="000000"/>
                </a:solidFill>
                <a:latin typeface="AC Diary Girl"/>
                <a:ea typeface="AC Diary Girl"/>
                <a:cs typeface="AC Diary Girl"/>
                <a:sym typeface="AC Diary Girl"/>
              </a:rPr>
              <a:t>Στην ταινία Matrix, η αλήθεια παρουσιάζεται ως δύσκολη αλλά απαραίτητη. Ο άνθρωπος καλείται να επιλέξει ανάμεσα στην άνεση του ψεύτικου κόσμου και στη δυσκολία της πραγματικότητας. Το μήνυμα της ταινίας είναι ότι η αλήθεια, όσο δύσκολη κι αν είναι, οδηγεί στην ελευθερία.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516862" y="9811728"/>
            <a:ext cx="10720388" cy="475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28"/>
              </a:lnSpc>
              <a:spcBef>
                <a:spcPct val="0"/>
              </a:spcBef>
            </a:pPr>
            <a:r>
              <a:rPr lang="en-US" sz="2663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3533CD">
                        <a:alpha val="100000"/>
                      </a:srgbClr>
                    </a:gs>
                  </a:gsLst>
                  <a:lin ang="0"/>
                </a:gradFill>
                <a:latin typeface="AC Collage"/>
                <a:ea typeface="AC Collage"/>
                <a:cs typeface="AC Collage"/>
                <a:sym typeface="AC Collage"/>
              </a:rPr>
              <a:t>Αγγελική Θεοδώρου, Χριστίνα Σταματάκη, Ντιάνα Κατσάρη, Σταυριάννα Γρούντα 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882050" y="3979433"/>
            <a:ext cx="6273834" cy="4185544"/>
          </a:xfrm>
          <a:custGeom>
            <a:avLst/>
            <a:gdLst/>
            <a:ahLst/>
            <a:cxnLst/>
            <a:rect r="r" b="b" t="t" l="l"/>
            <a:pathLst>
              <a:path h="4185544" w="6273834">
                <a:moveTo>
                  <a:pt x="0" y="0"/>
                </a:moveTo>
                <a:lnTo>
                  <a:pt x="6273835" y="0"/>
                </a:lnTo>
                <a:lnTo>
                  <a:pt x="6273835" y="4185544"/>
                </a:lnTo>
                <a:lnTo>
                  <a:pt x="0" y="41855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748343" y="8164977"/>
            <a:ext cx="815084" cy="679237"/>
          </a:xfrm>
          <a:custGeom>
            <a:avLst/>
            <a:gdLst/>
            <a:ahLst/>
            <a:cxnLst/>
            <a:rect r="r" b="b" t="t" l="l"/>
            <a:pathLst>
              <a:path h="679237" w="815084">
                <a:moveTo>
                  <a:pt x="0" y="0"/>
                </a:moveTo>
                <a:lnTo>
                  <a:pt x="815084" y="0"/>
                </a:lnTo>
                <a:lnTo>
                  <a:pt x="815084" y="679236"/>
                </a:lnTo>
                <a:lnTo>
                  <a:pt x="0" y="6792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139238" y="5015865"/>
            <a:ext cx="9525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3604291" y="1838761"/>
            <a:ext cx="11088944" cy="1556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90"/>
              </a:lnSpc>
            </a:pPr>
            <a:r>
              <a:rPr lang="en-US" sz="4350">
                <a:solidFill>
                  <a:srgbClr val="000000"/>
                </a:solidFill>
                <a:latin typeface="AC Diary Girl"/>
                <a:ea typeface="AC Diary Girl"/>
                <a:cs typeface="AC Diary Girl"/>
                <a:sym typeface="AC Diary Girl"/>
              </a:rPr>
              <a:t>Ποια είναι η αλήθεια για τον κόσμο;</a:t>
            </a:r>
          </a:p>
          <a:p>
            <a:pPr algn="ctr">
              <a:lnSpc>
                <a:spcPts val="6090"/>
              </a:lnSpc>
              <a:spcBef>
                <a:spcPct val="0"/>
              </a:spcBef>
            </a:pPr>
            <a:r>
              <a:rPr lang="en-US" sz="4350">
                <a:solidFill>
                  <a:srgbClr val="000000"/>
                </a:solidFill>
                <a:latin typeface="AC Diary Girl"/>
                <a:ea typeface="AC Diary Girl"/>
                <a:cs typeface="AC Diary Girl"/>
                <a:sym typeface="AC Diary Girl"/>
              </a:rPr>
              <a:t>Η ταινία Matrix και η πραγματικότητα</a:t>
            </a:r>
          </a:p>
        </p:txBody>
      </p:sp>
    </p:spTree>
  </p:cSld>
  <p:clrMapOvr>
    <a:masterClrMapping/>
  </p:clrMapOvr>
  <p:transition spd="fast">
    <p:push dir="l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70169" y="5360477"/>
            <a:ext cx="4676648" cy="4926523"/>
          </a:xfrm>
          <a:custGeom>
            <a:avLst/>
            <a:gdLst/>
            <a:ahLst/>
            <a:cxnLst/>
            <a:rect r="r" b="b" t="t" l="l"/>
            <a:pathLst>
              <a:path h="4926523" w="4676648">
                <a:moveTo>
                  <a:pt x="0" y="0"/>
                </a:moveTo>
                <a:lnTo>
                  <a:pt x="4676648" y="0"/>
                </a:lnTo>
                <a:lnTo>
                  <a:pt x="4676648" y="4926523"/>
                </a:lnTo>
                <a:lnTo>
                  <a:pt x="0" y="49265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5343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238942" y="88108"/>
            <a:ext cx="2765999" cy="2765999"/>
          </a:xfrm>
          <a:custGeom>
            <a:avLst/>
            <a:gdLst/>
            <a:ahLst/>
            <a:cxnLst/>
            <a:rect r="r" b="b" t="t" l="l"/>
            <a:pathLst>
              <a:path h="2765999" w="2765999">
                <a:moveTo>
                  <a:pt x="0" y="0"/>
                </a:moveTo>
                <a:lnTo>
                  <a:pt x="2765999" y="0"/>
                </a:lnTo>
                <a:lnTo>
                  <a:pt x="2765999" y="2766000"/>
                </a:lnTo>
                <a:lnTo>
                  <a:pt x="0" y="276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287455" y="1988820"/>
            <a:ext cx="10590724" cy="5414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90"/>
              </a:lnSpc>
              <a:spcBef>
                <a:spcPct val="0"/>
              </a:spcBef>
            </a:pPr>
            <a:r>
              <a:rPr lang="en-US" sz="4350">
                <a:solidFill>
                  <a:srgbClr val="000000"/>
                </a:solidFill>
                <a:latin typeface="AC Diary Girl"/>
                <a:ea typeface="AC Diary Girl"/>
                <a:cs typeface="AC Diary Girl"/>
                <a:sym typeface="AC Diary Girl"/>
              </a:rPr>
              <a:t>Η ταινία Matrix ασχολείται με το ερώτημα αν ο κόσμος που ζούμε είναι αληθινός ή αν πρόκειται για μια ψεύτικη πραγματικότητα. Μέσα από την ιστορία της, μας βοηθά να σκεφτούμε τη σχέση του ανθρώπου με την αλήθεια.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127506" y="4934889"/>
            <a:ext cx="6032988" cy="6032988"/>
          </a:xfrm>
          <a:custGeom>
            <a:avLst/>
            <a:gdLst/>
            <a:ahLst/>
            <a:cxnLst/>
            <a:rect r="r" b="b" t="t" l="l"/>
            <a:pathLst>
              <a:path h="6032988" w="6032988">
                <a:moveTo>
                  <a:pt x="0" y="0"/>
                </a:moveTo>
                <a:lnTo>
                  <a:pt x="6032988" y="0"/>
                </a:lnTo>
                <a:lnTo>
                  <a:pt x="6032988" y="6032988"/>
                </a:lnTo>
                <a:lnTo>
                  <a:pt x="0" y="60329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23440" y="153353"/>
            <a:ext cx="17641121" cy="5599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2"/>
              </a:lnSpc>
            </a:pPr>
            <a:r>
              <a:rPr lang="en-US" sz="8101">
                <a:solidFill>
                  <a:srgbClr val="000000"/>
                </a:solidFill>
                <a:latin typeface="AC Compacta Script"/>
                <a:ea typeface="AC Compacta Script"/>
                <a:cs typeface="AC Compacta Script"/>
                <a:sym typeface="AC Compacta Script"/>
              </a:rPr>
              <a:t> </a:t>
            </a:r>
            <a:r>
              <a:rPr lang="en-US" sz="8101">
                <a:solidFill>
                  <a:srgbClr val="114020"/>
                </a:solidFill>
                <a:latin typeface="AC Compacta Script"/>
                <a:ea typeface="AC Compacta Script"/>
                <a:cs typeface="AC Compacta Script"/>
                <a:sym typeface="AC Compacta Script"/>
              </a:rPr>
              <a:t>Το βασικό ερώτημα της ταινίας</a:t>
            </a:r>
          </a:p>
          <a:p>
            <a:pPr algn="ctr">
              <a:lnSpc>
                <a:spcPts val="5400"/>
              </a:lnSpc>
            </a:pPr>
          </a:p>
          <a:p>
            <a:pPr algn="ctr">
              <a:lnSpc>
                <a:spcPts val="5400"/>
              </a:lnSpc>
            </a:pPr>
            <a:r>
              <a:rPr lang="en-US" sz="3857">
                <a:solidFill>
                  <a:srgbClr val="000000"/>
                </a:solidFill>
                <a:latin typeface="AC Diary Girl"/>
                <a:ea typeface="AC Diary Girl"/>
                <a:cs typeface="AC Diary Girl"/>
                <a:sym typeface="AC Diary Girl"/>
              </a:rPr>
              <a:t>Στο Matrix τίθεται το ερώτημα αν όσα βλέπουμε και ζούμε καθημερινά είναι πραγματικά. </a:t>
            </a:r>
          </a:p>
          <a:p>
            <a:pPr algn="ctr">
              <a:lnSpc>
                <a:spcPts val="5400"/>
              </a:lnSpc>
              <a:spcBef>
                <a:spcPct val="0"/>
              </a:spcBef>
            </a:pPr>
            <a:r>
              <a:rPr lang="en-US" sz="3857">
                <a:solidFill>
                  <a:srgbClr val="000000"/>
                </a:solidFill>
                <a:latin typeface="AC Diary Girl"/>
                <a:ea typeface="AC Diary Girl"/>
                <a:cs typeface="AC Diary Girl"/>
                <a:sym typeface="AC Diary Girl"/>
              </a:rPr>
              <a:t>Οι άνθρωποι συνήθως αποδέχονται τον κόσμο όπως τους παρουσιάζεται και δεν τον αμφισβητούν, κάτι που κάνει δύσκολη την αναζήτηση της αλήθειας.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82618" y="816608"/>
            <a:ext cx="15122765" cy="8396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249"/>
              </a:lnSpc>
            </a:pPr>
            <a:r>
              <a:rPr lang="en-US" sz="8749">
                <a:solidFill>
                  <a:srgbClr val="114020"/>
                </a:solidFill>
                <a:latin typeface="AC Compacta Script"/>
                <a:ea typeface="AC Compacta Script"/>
                <a:cs typeface="AC Compacta Script"/>
                <a:sym typeface="AC Compacta Script"/>
              </a:rPr>
              <a:t>Τι είναι το Matrix</a:t>
            </a:r>
          </a:p>
          <a:p>
            <a:pPr algn="ctr">
              <a:lnSpc>
                <a:spcPts val="10709"/>
              </a:lnSpc>
            </a:pPr>
          </a:p>
          <a:p>
            <a:pPr algn="ctr">
              <a:lnSpc>
                <a:spcPts val="6090"/>
              </a:lnSpc>
            </a:pPr>
            <a:r>
              <a:rPr lang="en-US" sz="4350">
                <a:solidFill>
                  <a:srgbClr val="000000"/>
                </a:solidFill>
                <a:latin typeface="AC Diary Girl"/>
                <a:ea typeface="AC Diary Girl"/>
                <a:cs typeface="AC Diary Girl"/>
                <a:sym typeface="AC Diary Girl"/>
              </a:rPr>
              <a:t>Το Matrix είναι ένας τεχνητός κόσμος, φτιαγμένος από μηχανές, ο οποίος παρουσιάζεται στους ανθρώπους ως φυσιολογική ζωή. </a:t>
            </a:r>
          </a:p>
          <a:p>
            <a:pPr algn="ctr">
              <a:lnSpc>
                <a:spcPts val="6090"/>
              </a:lnSpc>
            </a:pPr>
            <a:r>
              <a:rPr lang="en-US" sz="4350">
                <a:solidFill>
                  <a:srgbClr val="000000"/>
                </a:solidFill>
                <a:latin typeface="AC Diary Girl"/>
                <a:ea typeface="AC Diary Girl"/>
                <a:cs typeface="AC Diary Girl"/>
                <a:sym typeface="AC Diary Girl"/>
              </a:rPr>
              <a:t>Οι άνθρωποι που ζουν μέσα σε αυτό πιστεύουν ότι είναι ελεύθεροι, ενώ στην πραγματικότητα ελέγχονται χωρίς να το γνωρίζουν.</a:t>
            </a:r>
          </a:p>
          <a:p>
            <a:pPr algn="ctr">
              <a:lnSpc>
                <a:spcPts val="6090"/>
              </a:lnSpc>
              <a:spcBef>
                <a:spcPct val="0"/>
              </a:spcBef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3260596" y="383851"/>
            <a:ext cx="3719718" cy="2988205"/>
          </a:xfrm>
          <a:custGeom>
            <a:avLst/>
            <a:gdLst/>
            <a:ahLst/>
            <a:cxnLst/>
            <a:rect r="r" b="b" t="t" l="l"/>
            <a:pathLst>
              <a:path h="2988205" w="3719718">
                <a:moveTo>
                  <a:pt x="0" y="0"/>
                </a:moveTo>
                <a:lnTo>
                  <a:pt x="3719718" y="0"/>
                </a:lnTo>
                <a:lnTo>
                  <a:pt x="3719718" y="2988204"/>
                </a:lnTo>
                <a:lnTo>
                  <a:pt x="0" y="29882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2240" r="0" b="-12240"/>
            </a:stretch>
          </a:blipFill>
        </p:spPr>
      </p:sp>
    </p:spTree>
  </p:cSld>
  <p:clrMapOvr>
    <a:masterClrMapping/>
  </p:clrMapOvr>
  <p:transition spd="slow">
    <p:fade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73295"/>
            <a:ext cx="5172118" cy="5106646"/>
          </a:xfrm>
          <a:custGeom>
            <a:avLst/>
            <a:gdLst/>
            <a:ahLst/>
            <a:cxnLst/>
            <a:rect r="r" b="b" t="t" l="l"/>
            <a:pathLst>
              <a:path h="5106646" w="5172118">
                <a:moveTo>
                  <a:pt x="0" y="0"/>
                </a:moveTo>
                <a:lnTo>
                  <a:pt x="5172118" y="0"/>
                </a:lnTo>
                <a:lnTo>
                  <a:pt x="5172118" y="5106647"/>
                </a:lnTo>
                <a:lnTo>
                  <a:pt x="0" y="51066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41" r="0" b="-64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20084" y="2153920"/>
            <a:ext cx="16316922" cy="5798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89"/>
              </a:lnSpc>
            </a:pPr>
            <a:r>
              <a:rPr lang="en-US" sz="6349">
                <a:solidFill>
                  <a:srgbClr val="114020"/>
                </a:solidFill>
                <a:latin typeface="AC Compacta Script"/>
                <a:ea typeface="AC Compacta Script"/>
                <a:cs typeface="AC Compacta Script"/>
                <a:sym typeface="AC Compacta Script"/>
              </a:rPr>
              <a:t>Η ψευδαίσθηση της κανονικότητας</a:t>
            </a:r>
          </a:p>
          <a:p>
            <a:pPr algn="ctr">
              <a:lnSpc>
                <a:spcPts val="6090"/>
              </a:lnSpc>
            </a:pPr>
          </a:p>
          <a:p>
            <a:pPr algn="ctr">
              <a:lnSpc>
                <a:spcPts val="6090"/>
              </a:lnSpc>
            </a:pPr>
            <a:r>
              <a:rPr lang="en-US" sz="4350">
                <a:solidFill>
                  <a:srgbClr val="000000"/>
                </a:solidFill>
                <a:latin typeface="AC Diary Girl"/>
                <a:ea typeface="AC Diary Girl"/>
                <a:cs typeface="AC Diary Girl"/>
                <a:sym typeface="AC Diary Girl"/>
              </a:rPr>
              <a:t>Ο κόσμος του Matrix μοιάζει κανονικός και ασφαλής. </a:t>
            </a:r>
          </a:p>
          <a:p>
            <a:pPr algn="ctr">
              <a:lnSpc>
                <a:spcPts val="6090"/>
              </a:lnSpc>
            </a:pPr>
            <a:r>
              <a:rPr lang="en-US" sz="4350">
                <a:solidFill>
                  <a:srgbClr val="000000"/>
                </a:solidFill>
                <a:latin typeface="AC Diary Girl"/>
                <a:ea typeface="AC Diary Girl"/>
                <a:cs typeface="AC Diary Girl"/>
                <a:sym typeface="AC Diary Girl"/>
              </a:rPr>
              <a:t>Οι άνθρωποι δεν καταλαβαίνουν ότι ζουν σε μια ψευδαίσθηση, επειδή όλα γύρω τους φαίνονται γνώριμα. </a:t>
            </a:r>
          </a:p>
          <a:p>
            <a:pPr algn="ctr">
              <a:lnSpc>
                <a:spcPts val="6090"/>
              </a:lnSpc>
              <a:spcBef>
                <a:spcPct val="0"/>
              </a:spcBef>
            </a:pPr>
            <a:r>
              <a:rPr lang="en-US" sz="4350">
                <a:solidFill>
                  <a:srgbClr val="000000"/>
                </a:solidFill>
                <a:latin typeface="AC Diary Girl"/>
                <a:ea typeface="AC Diary Girl"/>
                <a:cs typeface="AC Diary Girl"/>
                <a:sym typeface="AC Diary Girl"/>
              </a:rPr>
              <a:t>Η συνήθεια τούς εμποδίζει να αμφισβητήσουν την πραγματικότητα.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1611" y="5758540"/>
            <a:ext cx="4528460" cy="4528460"/>
          </a:xfrm>
          <a:custGeom>
            <a:avLst/>
            <a:gdLst/>
            <a:ahLst/>
            <a:cxnLst/>
            <a:rect r="r" b="b" t="t" l="l"/>
            <a:pathLst>
              <a:path h="4528460" w="4528460">
                <a:moveTo>
                  <a:pt x="0" y="0"/>
                </a:moveTo>
                <a:lnTo>
                  <a:pt x="4528460" y="0"/>
                </a:lnTo>
                <a:lnTo>
                  <a:pt x="4528460" y="4528460"/>
                </a:lnTo>
                <a:lnTo>
                  <a:pt x="0" y="4528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450357" y="614929"/>
            <a:ext cx="3319916" cy="3319916"/>
          </a:xfrm>
          <a:custGeom>
            <a:avLst/>
            <a:gdLst/>
            <a:ahLst/>
            <a:cxnLst/>
            <a:rect r="r" b="b" t="t" l="l"/>
            <a:pathLst>
              <a:path h="3319916" w="3319916">
                <a:moveTo>
                  <a:pt x="0" y="0"/>
                </a:moveTo>
                <a:lnTo>
                  <a:pt x="3319916" y="0"/>
                </a:lnTo>
                <a:lnTo>
                  <a:pt x="3319916" y="3319916"/>
                </a:lnTo>
                <a:lnTo>
                  <a:pt x="0" y="33199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517727" y="2055812"/>
            <a:ext cx="11252546" cy="5956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39"/>
              </a:lnSpc>
            </a:pPr>
            <a:r>
              <a:rPr lang="en-US" sz="7599">
                <a:solidFill>
                  <a:srgbClr val="114020"/>
                </a:solidFill>
                <a:latin typeface="AC Compacta Script"/>
                <a:ea typeface="AC Compacta Script"/>
                <a:cs typeface="AC Compacta Script"/>
                <a:sym typeface="AC Compacta Script"/>
              </a:rPr>
              <a:t>Ο ρόλος του Μορφέα</a:t>
            </a:r>
          </a:p>
          <a:p>
            <a:pPr algn="ctr">
              <a:lnSpc>
                <a:spcPts val="4759"/>
              </a:lnSpc>
            </a:pPr>
          </a:p>
          <a:p>
            <a:pPr algn="ctr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AC Diary Girl"/>
                <a:ea typeface="AC Diary Girl"/>
                <a:cs typeface="AC Diary Girl"/>
                <a:sym typeface="AC Diary Girl"/>
              </a:rPr>
              <a:t>Ο Μορφέας πιστεύει ότι η αλήθεια πρέπει να αποκαλυφθεί, ακόμα κι αν είναι δύσκολη. Εκπροσωπεί τον άνθρωπο που δεν συμβιβάζεται με το ψέμα και επιλέγει να γνωρίσει την πραγματικότητα όπως είναι.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08176" y="-494583"/>
            <a:ext cx="4715496" cy="4715496"/>
          </a:xfrm>
          <a:custGeom>
            <a:avLst/>
            <a:gdLst/>
            <a:ahLst/>
            <a:cxnLst/>
            <a:rect r="r" b="b" t="t" l="l"/>
            <a:pathLst>
              <a:path h="4715496" w="4715496">
                <a:moveTo>
                  <a:pt x="0" y="0"/>
                </a:moveTo>
                <a:lnTo>
                  <a:pt x="4715496" y="0"/>
                </a:lnTo>
                <a:lnTo>
                  <a:pt x="4715496" y="4715497"/>
                </a:lnTo>
                <a:lnTo>
                  <a:pt x="0" y="47154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733612" y="2404109"/>
            <a:ext cx="12820776" cy="5269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59"/>
              </a:lnSpc>
            </a:pPr>
            <a:r>
              <a:rPr lang="en-US" sz="7399">
                <a:solidFill>
                  <a:srgbClr val="114020"/>
                </a:solidFill>
                <a:latin typeface="AC Compacta Script"/>
                <a:ea typeface="AC Compacta Script"/>
                <a:cs typeface="AC Compacta Script"/>
                <a:sym typeface="AC Compacta Script"/>
              </a:rPr>
              <a:t>Ο Νίο και η δυσκολία της αλήθειας</a:t>
            </a:r>
          </a:p>
          <a:p>
            <a:pPr algn="ctr">
              <a:lnSpc>
                <a:spcPts val="4759"/>
              </a:lnSpc>
            </a:pPr>
          </a:p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000000"/>
                </a:solidFill>
                <a:latin typeface="AC Diary Girl"/>
                <a:ea typeface="AC Diary Girl"/>
                <a:cs typeface="AC Diary Girl"/>
                <a:sym typeface="AC Diary Girl"/>
              </a:rPr>
              <a:t>Ο Νίο στην αρχή δυσκολεύεται να δεχτεί την αλήθεια, γιατί αυτή ανατρέπει όσα ήξερε μέχρι τότε. </a:t>
            </a:r>
          </a:p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000000"/>
                </a:solidFill>
                <a:latin typeface="AC Diary Girl"/>
                <a:ea typeface="AC Diary Girl"/>
                <a:cs typeface="AC Diary Girl"/>
                <a:sym typeface="AC Diary Girl"/>
              </a:rPr>
              <a:t>Η αντίδρασή του δείχνει ότι για τον άνθρωπο η αλήθεια συχνά είναι πιο δύσκολη από την άνεση του ψεύτικου κόσμου.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498503" y="6138018"/>
            <a:ext cx="6240564" cy="6240564"/>
          </a:xfrm>
          <a:custGeom>
            <a:avLst/>
            <a:gdLst/>
            <a:ahLst/>
            <a:cxnLst/>
            <a:rect r="r" b="b" t="t" l="l"/>
            <a:pathLst>
              <a:path h="6240564" w="6240564">
                <a:moveTo>
                  <a:pt x="0" y="0"/>
                </a:moveTo>
                <a:lnTo>
                  <a:pt x="6240564" y="0"/>
                </a:lnTo>
                <a:lnTo>
                  <a:pt x="6240564" y="6240564"/>
                </a:lnTo>
                <a:lnTo>
                  <a:pt x="0" y="62405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992586" y="2284094"/>
            <a:ext cx="13252399" cy="5490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799">
                <a:solidFill>
                  <a:srgbClr val="114020"/>
                </a:solidFill>
                <a:latin typeface="AC Compacta Script"/>
                <a:ea typeface="AC Compacta Script"/>
                <a:cs typeface="AC Compacta Script"/>
                <a:sym typeface="AC Compacta Script"/>
              </a:rPr>
              <a:t> Γιατί φοβόμαστε την αλήθεια</a:t>
            </a:r>
          </a:p>
          <a:p>
            <a:pPr algn="ctr">
              <a:lnSpc>
                <a:spcPts val="4759"/>
              </a:lnSpc>
            </a:pPr>
          </a:p>
          <a:p>
            <a:pPr algn="ctr">
              <a:lnSpc>
                <a:spcPts val="5459"/>
              </a:lnSpc>
            </a:pPr>
            <a:r>
              <a:rPr lang="en-US" sz="3899">
                <a:solidFill>
                  <a:srgbClr val="000000"/>
                </a:solidFill>
                <a:latin typeface="AC Diary Girl"/>
                <a:ea typeface="AC Diary Girl"/>
                <a:cs typeface="AC Diary Girl"/>
                <a:sym typeface="AC Diary Girl"/>
              </a:rPr>
              <a:t>Η αλήθεια απαιτεί να εγκαταλείψουμε την ασφάλεια που μας προσφέρει το γνώριμο περιβάλλον. </a:t>
            </a:r>
          </a:p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AC Diary Girl"/>
                <a:ea typeface="AC Diary Girl"/>
                <a:cs typeface="AC Diary Girl"/>
                <a:sym typeface="AC Diary Girl"/>
              </a:rPr>
              <a:t>Πολλοί άνθρωποι φοβούνται την αλλαγή και προτιμούν να ζουν μέσα σε μια ψευδαίσθηση, γιατί τους κάνει να αισθάνονται ασφαλείς.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DAG8H30SZls</dc:identifier>
  <dcterms:modified xsi:type="dcterms:W3CDTF">2011-08-01T06:04:30Z</dcterms:modified>
  <cp:revision>1</cp:revision>
  <dc:title>Matrix</dc:title>
</cp:coreProperties>
</file>