
<file path=[Content_Types].xml><?xml version="1.0" encoding="utf-8"?>
<Types xmlns="http://schemas.openxmlformats.org/package/2006/content-types"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bin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8.bin" ContentType="image/svg+xml"/>
  <Override PartName="/ppt/media/image11.bin" ContentType="image/svg+xml"/>
  <Override PartName="/ppt/media/image14.bin" ContentType="image/svg+xml"/>
  <Override PartName="/ppt/media/image17.bin" ContentType="image/svg+xml"/>
  <Override PartName="/ppt/media/image20.bin" ContentType="image/svg+xml"/>
  <Override PartName="/ppt/media/image26.bin" ContentType="image/svg+xml"/>
  <Override PartName="/ppt/media/image30.bin" ContentType="image/svg+xml"/>
  <Override PartName="/ppt/media/image34.bin" ContentType="image/svg+xml"/>
  <Override PartName="/ppt/media/image38.bin" ContentType="image/svg+xml"/>
  <Override PartName="/ppt/media/image42.bin" ContentType="image/svg+xml"/>
  <Override PartName="/ppt/media/image54.bin" ContentType="image/svg+xml"/>
  <Override PartName="/ppt/media/image57.bin" ContentType="image/svg+xml"/>
  <Override PartName="/ppt/media/image60.bin" ContentType="image/svg+xml"/>
  <Override PartName="/ppt/media/image63.bin" ContentType="image/svg+xml"/>
  <Override PartName="/ppt/media/image66.bin" ContentType="image/svg+xml"/>
  <Override PartName="/ppt/media/image71.bin" ContentType="image/svg+xml"/>
  <Override PartName="/ppt/media/image74.bin" ContentType="image/svg+xml"/>
  <Override PartName="/ppt/media/image77.bin" ContentType="image/svg+xml"/>
  <Override PartName="/ppt/media/image80.bin" ContentType="image/svg+xml"/>
  <Override PartName="/ppt/media/image83.bin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301" r:id="rId2"/>
    <p:sldId id="315" r:id="rId3"/>
    <p:sldId id="354" r:id="rId4"/>
    <p:sldId id="402" r:id="rId5"/>
    <p:sldId id="430" r:id="rId6"/>
    <p:sldId id="468" r:id="rId7"/>
  </p:sldIdLst>
  <p:sldSz cx="18288000" cy="10287000"/>
  <p:notesSz cx="18288000" cy="10287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" panose="020B0604020202020204" charset="0"/>
      <p:regular r:id="rId14"/>
    </p:embeddedFont>
    <p:embeddedFont>
      <p:font typeface="Inter SemiBold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17-10-2025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bin"/><Relationship Id="rId4" Type="http://schemas.openxmlformats.org/officeDocument/2006/relationships/image" Target="../media/image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42" Type="http://schemas.openxmlformats.org/officeDocument/2006/relationships/image" Target="../media/image17.bin"/><Relationship Id="rId47" Type="http://schemas.openxmlformats.org/officeDocument/2006/relationships/image" Target="../media/image20.bin"/><Relationship Id="rId33" Type="http://schemas.openxmlformats.org/officeDocument/2006/relationships/image" Target="../media/image10.bin"/><Relationship Id="rId38" Type="http://schemas.openxmlformats.org/officeDocument/2006/relationships/image" Target="../media/image1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1.bin"/><Relationship Id="rId37" Type="http://schemas.openxmlformats.org/officeDocument/2006/relationships/image" Target="../media/image14.bin"/><Relationship Id="rId5" Type="http://schemas.openxmlformats.org/officeDocument/2006/relationships/image" Target="../media/image7.bin"/><Relationship Id="rId28" Type="http://schemas.openxmlformats.org/officeDocument/2006/relationships/image" Target="../media/image9.bin"/><Relationship Id="rId4" Type="http://schemas.openxmlformats.org/officeDocument/2006/relationships/image" Target="../media/image6.bin"/><Relationship Id="rId27" Type="http://schemas.openxmlformats.org/officeDocument/2006/relationships/image" Target="../media/image8.bin"/><Relationship Id="rId43" Type="http://schemas.openxmlformats.org/officeDocument/2006/relationships/image" Target="../media/image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68" Type="http://schemas.openxmlformats.org/officeDocument/2006/relationships/image" Target="../media/image23.bin"/><Relationship Id="rId67" Type="http://schemas.openxmlformats.org/officeDocument/2006/relationships/image" Target="../media/image30.bin"/><Relationship Id="rId2" Type="http://schemas.openxmlformats.org/officeDocument/2006/relationships/image" Target="../media/image1.bin"/><Relationship Id="rId62" Type="http://schemas.openxmlformats.org/officeDocument/2006/relationships/image" Target="../media/image22.bin"/><Relationship Id="rId75" Type="http://schemas.openxmlformats.org/officeDocument/2006/relationships/image" Target="../media/image24.bin"/><Relationship Id="rId88" Type="http://schemas.openxmlformats.org/officeDocument/2006/relationships/image" Target="../media/image4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bin"/><Relationship Id="rId74" Type="http://schemas.openxmlformats.org/officeDocument/2006/relationships/image" Target="../media/image34.bin"/><Relationship Id="rId5" Type="http://schemas.openxmlformats.org/officeDocument/2006/relationships/image" Target="../media/image18.bin"/><Relationship Id="rId61" Type="http://schemas.openxmlformats.org/officeDocument/2006/relationships/image" Target="../media/image21.bin"/><Relationship Id="rId82" Type="http://schemas.openxmlformats.org/officeDocument/2006/relationships/image" Target="../media/image25.bin"/><Relationship Id="rId60" Type="http://schemas.openxmlformats.org/officeDocument/2006/relationships/image" Target="../media/image26.bin"/><Relationship Id="rId81" Type="http://schemas.openxmlformats.org/officeDocument/2006/relationships/image" Target="../media/image38.bin"/><Relationship Id="rId4" Type="http://schemas.openxmlformats.org/officeDocument/2006/relationships/image" Target="../media/image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bin"/></Relationships>
</file>

<file path=ppt/slides/_rels/slide5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31.bin"/><Relationship Id="rId3" Type="http://schemas.openxmlformats.org/officeDocument/2006/relationships/image" Target="../media/image15.bin"/><Relationship Id="rId120" Type="http://schemas.openxmlformats.org/officeDocument/2006/relationships/image" Target="../media/image57.bin"/><Relationship Id="rId125" Type="http://schemas.openxmlformats.org/officeDocument/2006/relationships/image" Target="../media/image60.bin"/><Relationship Id="rId116" Type="http://schemas.openxmlformats.org/officeDocument/2006/relationships/image" Target="../media/image29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115" Type="http://schemas.openxmlformats.org/officeDocument/2006/relationships/image" Target="../media/image54.bin"/><Relationship Id="rId131" Type="http://schemas.openxmlformats.org/officeDocument/2006/relationships/image" Target="../media/image33.bin"/><Relationship Id="rId5" Type="http://schemas.openxmlformats.org/officeDocument/2006/relationships/image" Target="../media/image28.bin"/><Relationship Id="rId130" Type="http://schemas.openxmlformats.org/officeDocument/2006/relationships/image" Target="../media/image63.bin"/><Relationship Id="rId135" Type="http://schemas.openxmlformats.org/officeDocument/2006/relationships/image" Target="../media/image66.bin"/><Relationship Id="rId4" Type="http://schemas.openxmlformats.org/officeDocument/2006/relationships/image" Target="../media/image6.bin"/><Relationship Id="rId126" Type="http://schemas.openxmlformats.org/officeDocument/2006/relationships/image" Target="../media/image32.bin"/></Relationships>
</file>

<file path=ppt/slides/_rels/slide6.xml.rels><?xml version="1.0" encoding="UTF-8" standalone="yes"?>
<Relationships xmlns="http://schemas.openxmlformats.org/package/2006/relationships"><Relationship Id="rId163" Type="http://schemas.openxmlformats.org/officeDocument/2006/relationships/image" Target="../media/image46.bin"/><Relationship Id="rId3" Type="http://schemas.openxmlformats.org/officeDocument/2006/relationships/image" Target="../media/image15.bin"/><Relationship Id="rId146" Type="http://schemas.openxmlformats.org/officeDocument/2006/relationships/image" Target="../media/image71.bin"/><Relationship Id="rId158" Type="http://schemas.openxmlformats.org/officeDocument/2006/relationships/image" Target="../media/image44.bin"/><Relationship Id="rId162" Type="http://schemas.openxmlformats.org/officeDocument/2006/relationships/image" Target="../media/image45.bin"/><Relationship Id="rId2" Type="http://schemas.openxmlformats.org/officeDocument/2006/relationships/image" Target="../media/image1.bin"/><Relationship Id="rId153" Type="http://schemas.openxmlformats.org/officeDocument/2006/relationships/image" Target="../media/image41.bin"/><Relationship Id="rId161" Type="http://schemas.openxmlformats.org/officeDocument/2006/relationships/image" Target="../media/image80.bin"/><Relationship Id="rId166" Type="http://schemas.openxmlformats.org/officeDocument/2006/relationships/image" Target="../media/image83.bin"/><Relationship Id="rId1" Type="http://schemas.openxmlformats.org/officeDocument/2006/relationships/slideLayout" Target="../slideLayouts/slideLayout7.xml"/><Relationship Id="rId157" Type="http://schemas.openxmlformats.org/officeDocument/2006/relationships/image" Target="../media/image43.bin"/><Relationship Id="rId5" Type="http://schemas.openxmlformats.org/officeDocument/2006/relationships/image" Target="../media/image36.bin"/><Relationship Id="rId152" Type="http://schemas.openxmlformats.org/officeDocument/2006/relationships/image" Target="../media/image40.bin"/><Relationship Id="rId148" Type="http://schemas.openxmlformats.org/officeDocument/2006/relationships/image" Target="../media/image39.bin"/><Relationship Id="rId151" Type="http://schemas.openxmlformats.org/officeDocument/2006/relationships/image" Target="../media/image74.bin"/><Relationship Id="rId156" Type="http://schemas.openxmlformats.org/officeDocument/2006/relationships/image" Target="../media/image77.bin"/><Relationship Id="rId4" Type="http://schemas.openxmlformats.org/officeDocument/2006/relationships/image" Target="../media/image35.bin"/><Relationship Id="rId147" Type="http://schemas.openxmlformats.org/officeDocument/2006/relationships/image" Target="../media/image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6172200"/>
            <a:ext cx="4752975" cy="4114800"/>
          </a:xfrm>
          <a:prstGeom prst="rect">
            <a:avLst/>
          </a:prstGeom>
        </p:spPr>
      </p:pic>
      <p:pic>
        <p:nvPicPr>
          <p:cNvPr id="3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743200" y="0"/>
            <a:ext cx="15544800" cy="7429500"/>
          </a:xfrm>
          <a:prstGeom prst="rect">
            <a:avLst/>
          </a:prstGeom>
        </p:spPr>
      </p:pic>
      <p:pic>
        <p:nvPicPr>
          <p:cNvPr id="306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914400"/>
            <a:ext cx="6172200" cy="8458200"/>
          </a:xfrm>
          <a:prstGeom prst="rect">
            <a:avLst/>
          </a:prstGeom>
        </p:spPr>
      </p:pic>
      <p:sp>
        <p:nvSpPr>
          <p:cNvPr id="30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2619" y="1512570"/>
            <a:ext cx="9405938" cy="3886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7623"/>
              </a:lnSpc>
            </a:pPr>
            <a:r>
              <a:rPr lang="en-US" sz="6300" b="1" spc="-15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Erasmus+ Programme: Empowering Collaboration and Learning</a:t>
            </a:r>
          </a:p>
        </p:txBody>
      </p:sp>
      <p:sp>
        <p:nvSpPr>
          <p:cNvPr id="310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2619" y="5575364"/>
            <a:ext cx="9405938" cy="581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244"/>
              </a:lnSpc>
            </a:pPr>
            <a:r>
              <a:rPr lang="en-US" sz="1650" spc="-33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A dynamic week of workshops, cultural exchanges, and immersive educational activities fostering student mobility and intercultural understanding.</a:t>
            </a:r>
          </a:p>
        </p:txBody>
      </p:sp>
      <p:sp>
        <p:nvSpPr>
          <p:cNvPr id="312" name="Presenter Name-48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876758" y="9172575"/>
            <a:ext cx="7529512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82"/>
              </a:lnSpc>
            </a:pPr>
            <a:r>
              <a:rPr lang="en-US" sz="2100" spc="-52" dirty="0">
                <a:solidFill>
                  <a:srgbClr val="161723">
                    <a:alpha val="100000"/>
                  </a:srgbClr>
                </a:solidFill>
                <a:latin typeface="Inter SemiBold" panose="00000700000000000000" pitchFamily="2" charset="0"/>
              </a:rPr>
              <a:t>Katerina Sarantinou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53175" cy="10267950"/>
          </a:xfrm>
          <a:prstGeom prst="rect">
            <a:avLst/>
          </a:prstGeom>
        </p:spPr>
      </p:pic>
      <p:pic>
        <p:nvPicPr>
          <p:cNvPr id="3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971901" y="1279779"/>
            <a:ext cx="1371600" cy="1371600"/>
          </a:xfrm>
          <a:prstGeom prst="rect">
            <a:avLst/>
          </a:prstGeom>
        </p:spPr>
      </p:pic>
      <p:pic>
        <p:nvPicPr>
          <p:cNvPr id="321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DF790042-785D-45AB-9DA0-AC421A202CA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314801" y="1622679"/>
            <a:ext cx="685705" cy="685705"/>
          </a:xfrm>
          <a:prstGeom prst="rect">
            <a:avLst/>
          </a:prstGeom>
        </p:spPr>
      </p:pic>
      <p:sp>
        <p:nvSpPr>
          <p:cNvPr id="32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02532" y="1640872"/>
            <a:ext cx="8510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Kick off with a formal meeting among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project participants, school authorities, and Erasmus+ coordinator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align objectives</a:t>
            </a:r>
          </a:p>
        </p:txBody>
      </p:sp>
      <p:pic>
        <p:nvPicPr>
          <p:cNvPr id="3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971901" y="2956084"/>
            <a:ext cx="1371600" cy="1371600"/>
          </a:xfrm>
          <a:prstGeom prst="rect">
            <a:avLst/>
          </a:prstGeom>
        </p:spPr>
      </p:pic>
      <p:pic>
        <p:nvPicPr>
          <p:cNvPr id="327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alphaModFix/>
            <a:extLst>
              <a:ext uri="{65EAF1C2-8A85-4E26-BDEB-340B5A669DF8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2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314801" y="3298888"/>
            <a:ext cx="685705" cy="685705"/>
          </a:xfrm>
          <a:prstGeom prst="rect">
            <a:avLst/>
          </a:prstGeom>
        </p:spPr>
      </p:pic>
      <p:sp>
        <p:nvSpPr>
          <p:cNvPr id="32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02532" y="3317081"/>
            <a:ext cx="8510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Explore the learning environment through a detailed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school presentation and guided tour</a:t>
            </a:r>
          </a:p>
        </p:txBody>
      </p:sp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971901" y="4632293"/>
            <a:ext cx="1371600" cy="1371600"/>
          </a:xfrm>
          <a:prstGeom prst="rect">
            <a:avLst/>
          </a:prstGeom>
        </p:spPr>
      </p:pic>
      <p:pic>
        <p:nvPicPr>
          <p:cNvPr id="333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alphaModFix/>
            <a:extLst>
              <a:ext uri="{05C855A6-B5BD-48E9-AF45-279D627877CA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314801" y="4975193"/>
            <a:ext cx="685705" cy="685705"/>
          </a:xfrm>
          <a:prstGeom prst="rect">
            <a:avLst/>
          </a:prstGeom>
        </p:spPr>
      </p:pic>
      <p:sp>
        <p:nvSpPr>
          <p:cNvPr id="335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02532" y="4993386"/>
            <a:ext cx="8510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Build connections with engaging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ice-breaking activities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that foster teamwork and engagement</a:t>
            </a:r>
          </a:p>
        </p:txBody>
      </p:sp>
      <p:pic>
        <p:nvPicPr>
          <p:cNvPr id="33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971901" y="6308503"/>
            <a:ext cx="1371600" cy="1371600"/>
          </a:xfrm>
          <a:prstGeom prst="rect">
            <a:avLst/>
          </a:prstGeom>
        </p:spPr>
      </p:pic>
      <p:pic>
        <p:nvPicPr>
          <p:cNvPr id="339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alphaModFix/>
            <a:extLst>
              <a:ext uri="{9A0E3B22-8D40-4DC3-87A2-253133A2DF50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2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314801" y="6651403"/>
            <a:ext cx="685705" cy="685705"/>
          </a:xfrm>
          <a:prstGeom prst="rect">
            <a:avLst/>
          </a:prstGeom>
        </p:spPr>
      </p:pic>
      <p:sp>
        <p:nvSpPr>
          <p:cNvPr id="341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02532" y="6669596"/>
            <a:ext cx="8510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Discover local heritage with an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interactive tour of Madamados and connecting spots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, blending myths with experiential learning</a:t>
            </a:r>
          </a:p>
        </p:txBody>
      </p:sp>
      <p:pic>
        <p:nvPicPr>
          <p:cNvPr id="3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5971901" y="7984808"/>
            <a:ext cx="1371600" cy="1371600"/>
          </a:xfrm>
          <a:prstGeom prst="rect">
            <a:avLst/>
          </a:prstGeom>
        </p:spPr>
      </p:pic>
      <p:pic>
        <p:nvPicPr>
          <p:cNvPr id="345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alphaModFix/>
            <a:extLst>
              <a:ext uri="{270A71AA-383E-4CCB-99D9-7F6930476577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4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6314801" y="8327612"/>
            <a:ext cx="685705" cy="685705"/>
          </a:xfrm>
          <a:prstGeom prst="rect">
            <a:avLst/>
          </a:prstGeom>
        </p:spPr>
      </p:pic>
      <p:sp>
        <p:nvSpPr>
          <p:cNvPr id="347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02532" y="8345805"/>
            <a:ext cx="851058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Share insights and experiences through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presentations and exchanges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deepen intercultural dialogue and reflection</a:t>
            </a:r>
          </a:p>
        </p:txBody>
      </p:sp>
      <p:sp>
        <p:nvSpPr>
          <p:cNvPr id="349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0881" y="874776"/>
            <a:ext cx="4481512" cy="2724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spc="-105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Monday 20th October: Aligning, Exploring, and Connecting</a:t>
            </a:r>
          </a:p>
        </p:txBody>
      </p:sp>
      <p:sp>
        <p:nvSpPr>
          <p:cNvPr id="35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0881" y="3765614"/>
            <a:ext cx="4481512" cy="1285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Engage in collaborative meetings, immersive tours, and cultural storytelling to inspire teamwork and intercultural insight.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04968" y="0"/>
            <a:ext cx="3648075" cy="914400"/>
          </a:xfrm>
          <a:prstGeom prst="rect">
            <a:avLst/>
          </a:prstGeom>
        </p:spPr>
      </p:pic>
      <p:pic>
        <p:nvPicPr>
          <p:cNvPr id="3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63" y="3149798"/>
            <a:ext cx="5172075" cy="2571750"/>
          </a:xfrm>
          <a:prstGeom prst="rect">
            <a:avLst/>
          </a:prstGeom>
        </p:spPr>
      </p:pic>
      <p:pic>
        <p:nvPicPr>
          <p:cNvPr id="3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3098864" y="3454622"/>
            <a:ext cx="800100" cy="800100"/>
          </a:xfrm>
          <a:prstGeom prst="rect">
            <a:avLst/>
          </a:prstGeom>
        </p:spPr>
      </p:pic>
      <p:pic>
        <p:nvPicPr>
          <p:cNvPr id="361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D8232198-C07B-4F2A-BC8E-4C472ABD43C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0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298793" y="3654552"/>
            <a:ext cx="399955" cy="399955"/>
          </a:xfrm>
          <a:prstGeom prst="rect">
            <a:avLst/>
          </a:prstGeom>
        </p:spPr>
      </p:pic>
      <p:sp>
        <p:nvSpPr>
          <p:cNvPr id="36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7486" y="4445032"/>
            <a:ext cx="459581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Visit the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ancient town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understand early governance and community organization</a:t>
            </a:r>
          </a:p>
        </p:txBody>
      </p:sp>
      <p:pic>
        <p:nvPicPr>
          <p:cNvPr id="3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/>
          </a:blip>
          <a:stretch/>
        </p:blipFill>
        <p:spPr>
          <a:xfrm>
            <a:off x="6542038" y="3149798"/>
            <a:ext cx="5172075" cy="2571750"/>
          </a:xfrm>
          <a:prstGeom prst="rect">
            <a:avLst/>
          </a:prstGeom>
        </p:spPr>
      </p:pic>
      <p:pic>
        <p:nvPicPr>
          <p:cNvPr id="3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8728043" y="3454622"/>
            <a:ext cx="800100" cy="800100"/>
          </a:xfrm>
          <a:prstGeom prst="rect">
            <a:avLst/>
          </a:prstGeom>
        </p:spPr>
      </p:pic>
      <p:pic>
        <p:nvPicPr>
          <p:cNvPr id="369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alphaModFix/>
            <a:extLst>
              <a:ext uri="{0EC0D441-AEFB-45EF-A107-F6F636339368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8928068" y="3654552"/>
            <a:ext cx="399955" cy="399955"/>
          </a:xfrm>
          <a:prstGeom prst="rect">
            <a:avLst/>
          </a:prstGeom>
        </p:spPr>
      </p:pic>
      <p:sp>
        <p:nvSpPr>
          <p:cNvPr id="37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6760" y="4445032"/>
            <a:ext cx="4595812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Explore the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medieval castle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, highlighting feudal power structures and emerging democratic ideas</a:t>
            </a:r>
          </a:p>
        </p:txBody>
      </p:sp>
      <p:pic>
        <p:nvPicPr>
          <p:cNvPr id="37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/>
          </a:blip>
          <a:stretch/>
        </p:blipFill>
        <p:spPr>
          <a:xfrm>
            <a:off x="12171236" y="3149822"/>
            <a:ext cx="5172075" cy="2571750"/>
          </a:xfrm>
          <a:prstGeom prst="rect">
            <a:avLst/>
          </a:prstGeom>
        </p:spPr>
      </p:pic>
      <p:pic>
        <p:nvPicPr>
          <p:cNvPr id="3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4357318" y="3454622"/>
            <a:ext cx="800100" cy="800100"/>
          </a:xfrm>
          <a:prstGeom prst="rect">
            <a:avLst/>
          </a:prstGeom>
        </p:spPr>
      </p:pic>
      <p:pic>
        <p:nvPicPr>
          <p:cNvPr id="377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8">
            <a:alphaModFix/>
            <a:extLst>
              <a:ext uri="{DEB5CC50-5723-4450-9EC7-D9CF44DB5307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74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4557248" y="3654552"/>
            <a:ext cx="399955" cy="399955"/>
          </a:xfrm>
          <a:prstGeom prst="rect">
            <a:avLst/>
          </a:prstGeom>
        </p:spPr>
      </p:pic>
      <p:sp>
        <p:nvSpPr>
          <p:cNvPr id="37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75940" y="4445032"/>
            <a:ext cx="4595812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Tour the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Ottoman baths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connect cultural influences with civic life and social governance</a:t>
            </a:r>
          </a:p>
        </p:txBody>
      </p:sp>
      <p:pic>
        <p:nvPicPr>
          <p:cNvPr id="3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81" y="6180868"/>
            <a:ext cx="5172075" cy="2571750"/>
          </a:xfrm>
          <a:prstGeom prst="rect">
            <a:avLst/>
          </a:prstGeom>
        </p:spPr>
      </p:pic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3098864" y="6485572"/>
            <a:ext cx="800100" cy="800100"/>
          </a:xfrm>
          <a:prstGeom prst="rect">
            <a:avLst/>
          </a:prstGeom>
        </p:spPr>
      </p:pic>
      <p:pic>
        <p:nvPicPr>
          <p:cNvPr id="385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5">
            <a:alphaModFix/>
            <a:extLst>
              <a:ext uri="{58125F35-CEAD-4BD0-A8DE-DE1C4C2DBDEA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8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298793" y="6685598"/>
            <a:ext cx="399955" cy="399955"/>
          </a:xfrm>
          <a:prstGeom prst="rect">
            <a:avLst/>
          </a:prstGeom>
        </p:spPr>
      </p:pic>
      <p:sp>
        <p:nvSpPr>
          <p:cNvPr id="38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7486" y="7475982"/>
            <a:ext cx="4595812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Experience how each site links historical governance to modern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democratic values</a:t>
            </a:r>
          </a:p>
        </p:txBody>
      </p:sp>
      <p:pic>
        <p:nvPicPr>
          <p:cNvPr id="3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/>
          </a:blip>
          <a:stretch/>
        </p:blipFill>
        <p:spPr>
          <a:xfrm>
            <a:off x="6542056" y="6180868"/>
            <a:ext cx="5172075" cy="2571750"/>
          </a:xfrm>
          <a:prstGeom prst="rect">
            <a:avLst/>
          </a:prstGeom>
        </p:spPr>
      </p:pic>
      <p:pic>
        <p:nvPicPr>
          <p:cNvPr id="3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8728043" y="6485572"/>
            <a:ext cx="800100" cy="800100"/>
          </a:xfrm>
          <a:prstGeom prst="rect">
            <a:avLst/>
          </a:prstGeom>
        </p:spPr>
      </p:pic>
      <p:pic>
        <p:nvPicPr>
          <p:cNvPr id="393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2">
            <a:alphaModFix/>
            <a:extLst>
              <a:ext uri="{73343FAC-97AF-4176-A396-738448AB16C0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88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8928068" y="6685598"/>
            <a:ext cx="399955" cy="399955"/>
          </a:xfrm>
          <a:prstGeom prst="rect">
            <a:avLst/>
          </a:prstGeom>
        </p:spPr>
      </p:pic>
      <p:sp>
        <p:nvSpPr>
          <p:cNvPr id="395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6760" y="7475982"/>
            <a:ext cx="4595812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Enhance understanding of political development through tangible heritage and civic education</a:t>
            </a:r>
          </a:p>
        </p:txBody>
      </p:sp>
      <p:sp>
        <p:nvSpPr>
          <p:cNvPr id="39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874776"/>
            <a:ext cx="126634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spc="-105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Discovering Democracy’s Roots in Mililene City</a:t>
            </a:r>
          </a:p>
        </p:txBody>
      </p:sp>
      <p:sp>
        <p:nvSpPr>
          <p:cNvPr id="39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1673638"/>
            <a:ext cx="1266348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Explore how historic sites reveal the evolution of democratic values and civic governance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04968" y="0"/>
            <a:ext cx="3648075" cy="914400"/>
          </a:xfrm>
          <a:prstGeom prst="rect">
            <a:avLst/>
          </a:prstGeom>
        </p:spPr>
      </p:pic>
      <p:pic>
        <p:nvPicPr>
          <p:cNvPr id="4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63" y="2548086"/>
            <a:ext cx="5324475" cy="3286125"/>
          </a:xfrm>
          <a:prstGeom prst="rect">
            <a:avLst/>
          </a:prstGeom>
        </p:spPr>
      </p:pic>
      <p:sp>
        <p:nvSpPr>
          <p:cNvPr id="407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7486" y="3743420"/>
            <a:ext cx="4748212" cy="733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100" b="1" spc="-42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In-depth talks</a:t>
            </a:r>
            <a:r>
              <a:rPr lang="en-US" sz="2100" spc="-42" dirty="0">
                <a:solidFill>
                  <a:srgbClr val="161723"/>
                </a:solidFill>
                <a:latin typeface="Inter" panose="00000700000000000000" pitchFamily="2" charset="0"/>
              </a:rPr>
              <a:t> on Lesvos’ unique ecosystems and natural heritage</a:t>
            </a:r>
          </a:p>
        </p:txBody>
      </p:sp>
      <p:pic>
        <p:nvPicPr>
          <p:cNvPr id="40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65760" y="2548223"/>
            <a:ext cx="5324475" cy="3286125"/>
          </a:xfrm>
          <a:prstGeom prst="rect">
            <a:avLst/>
          </a:prstGeom>
        </p:spPr>
      </p:pic>
      <p:sp>
        <p:nvSpPr>
          <p:cNvPr id="41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70465" y="3743420"/>
            <a:ext cx="4748212" cy="733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100" b="1" spc="-42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Hands-on planting activities</a:t>
            </a:r>
            <a:r>
              <a:rPr lang="en-US" sz="2100" spc="-42" dirty="0">
                <a:solidFill>
                  <a:srgbClr val="161723"/>
                </a:solidFill>
                <a:latin typeface="Inter" panose="00000700000000000000" pitchFamily="2" charset="0"/>
              </a:rPr>
              <a:t> fostering practical ecological stewardship</a:t>
            </a:r>
          </a:p>
        </p:txBody>
      </p:sp>
      <p:pic>
        <p:nvPicPr>
          <p:cNvPr id="4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018740" y="2548223"/>
            <a:ext cx="5324475" cy="3286125"/>
          </a:xfrm>
          <a:prstGeom prst="rect">
            <a:avLst/>
          </a:prstGeom>
        </p:spPr>
      </p:pic>
      <p:sp>
        <p:nvSpPr>
          <p:cNvPr id="415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323445" y="3743420"/>
            <a:ext cx="4748212" cy="733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100" b="1" spc="-42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Field research exposure</a:t>
            </a:r>
            <a:r>
              <a:rPr lang="en-US" sz="2100" spc="-42" dirty="0">
                <a:solidFill>
                  <a:srgbClr val="161723"/>
                </a:solidFill>
                <a:latin typeface="Inter" panose="00000700000000000000" pitchFamily="2" charset="0"/>
              </a:rPr>
              <a:t> introducing scientific methods and data collection</a:t>
            </a:r>
          </a:p>
        </p:txBody>
      </p:sp>
      <p:pic>
        <p:nvPicPr>
          <p:cNvPr id="4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81" y="6066663"/>
            <a:ext cx="5324475" cy="3286125"/>
          </a:xfrm>
          <a:prstGeom prst="rect">
            <a:avLst/>
          </a:prstGeom>
        </p:spPr>
      </p:pic>
      <p:sp>
        <p:nvSpPr>
          <p:cNvPr id="419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7486" y="7261860"/>
            <a:ext cx="4748212" cy="1095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100" spc="-42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Activities designed to promote </a:t>
            </a:r>
            <a:r>
              <a:rPr lang="en-US" sz="2100" b="1" spc="-42" dirty="0">
                <a:solidFill>
                  <a:srgbClr val="161723"/>
                </a:solidFill>
                <a:latin typeface="Inter" panose="00000700000000000000" pitchFamily="2" charset="0"/>
              </a:rPr>
              <a:t>inquiry-based learning</a:t>
            </a:r>
            <a:r>
              <a:rPr lang="en-US" sz="2100" spc="-42" dirty="0">
                <a:solidFill>
                  <a:srgbClr val="161723"/>
                </a:solidFill>
                <a:latin typeface="Inter" panose="00000700000000000000" pitchFamily="2" charset="0"/>
              </a:rPr>
              <a:t> and environmental responsibility</a:t>
            </a:r>
          </a:p>
        </p:txBody>
      </p:sp>
      <p:pic>
        <p:nvPicPr>
          <p:cNvPr id="42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65760" y="6066663"/>
            <a:ext cx="5324475" cy="3286125"/>
          </a:xfrm>
          <a:prstGeom prst="rect">
            <a:avLst/>
          </a:prstGeom>
        </p:spPr>
      </p:pic>
      <p:sp>
        <p:nvSpPr>
          <p:cNvPr id="423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70465" y="7261860"/>
            <a:ext cx="4748212" cy="733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100" spc="-42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Supports </a:t>
            </a:r>
            <a:r>
              <a:rPr lang="en-US" sz="2100" b="1" spc="-42" dirty="0">
                <a:solidFill>
                  <a:srgbClr val="161723"/>
                </a:solidFill>
                <a:latin typeface="Inter" panose="00000700000000000000" pitchFamily="2" charset="0"/>
              </a:rPr>
              <a:t>sustainability education</a:t>
            </a:r>
            <a:r>
              <a:rPr lang="en-US" sz="2100" spc="-42" dirty="0">
                <a:solidFill>
                  <a:srgbClr val="161723"/>
                </a:solidFill>
                <a:latin typeface="Inter" panose="00000700000000000000" pitchFamily="2" charset="0"/>
              </a:rPr>
              <a:t> by raising awareness of local biodiversity</a:t>
            </a:r>
          </a:p>
        </p:txBody>
      </p:sp>
      <p:sp>
        <p:nvSpPr>
          <p:cNvPr id="425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874776"/>
            <a:ext cx="1266348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spc="-105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Explore Lesvos' Nature Through Action and Inquiry</a:t>
            </a:r>
          </a:p>
        </p:txBody>
      </p:sp>
      <p:sp>
        <p:nvSpPr>
          <p:cNvPr id="42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1673638"/>
            <a:ext cx="1266348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Engage in immersive talks, hands-on planting, and scientific field research to deepen your environmental connection.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04968" y="0"/>
            <a:ext cx="3648075" cy="914400"/>
          </a:xfrm>
          <a:prstGeom prst="rect">
            <a:avLst/>
          </a:prstGeom>
        </p:spPr>
      </p:pic>
      <p:pic>
        <p:nvPicPr>
          <p:cNvPr id="4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81" y="4590193"/>
            <a:ext cx="1371600" cy="1371600"/>
          </a:xfrm>
          <a:prstGeom prst="rect">
            <a:avLst/>
          </a:prstGeom>
        </p:spPr>
      </p:pic>
      <p:pic>
        <p:nvPicPr>
          <p:cNvPr id="435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E4C2BFCE-BC96-4D9F-A37A-956BEBB561C6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15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255681" y="4933093"/>
            <a:ext cx="685705" cy="685705"/>
          </a:xfrm>
          <a:prstGeom prst="rect">
            <a:avLst/>
          </a:prstGeom>
        </p:spPr>
      </p:pic>
      <p:sp>
        <p:nvSpPr>
          <p:cNvPr id="437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6342602"/>
            <a:ext cx="2890838" cy="1304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Visit the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Petrified Forest of Lesvos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explore ancient geological formations and fossil records</a:t>
            </a:r>
          </a:p>
        </p:txBody>
      </p:sp>
      <p:pic>
        <p:nvPicPr>
          <p:cNvPr id="4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4305586" y="4590193"/>
            <a:ext cx="1371600" cy="1371600"/>
          </a:xfrm>
          <a:prstGeom prst="rect">
            <a:avLst/>
          </a:prstGeom>
        </p:spPr>
      </p:pic>
      <p:pic>
        <p:nvPicPr>
          <p:cNvPr id="441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6">
            <a:alphaModFix/>
            <a:extLst>
              <a:ext uri="{4C4ABC7C-7E3B-405C-A065-7E21F6ECC1C7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20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4648390" y="4933093"/>
            <a:ext cx="685705" cy="685705"/>
          </a:xfrm>
          <a:prstGeom prst="rect">
            <a:avLst/>
          </a:prstGeom>
        </p:spPr>
      </p:pic>
      <p:sp>
        <p:nvSpPr>
          <p:cNvPr id="443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305586" y="6342602"/>
            <a:ext cx="2890838" cy="1628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Engage in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paleontological workshops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to deepen understanding of geological time and fossilization</a:t>
            </a:r>
          </a:p>
        </p:txBody>
      </p:sp>
      <p:pic>
        <p:nvPicPr>
          <p:cNvPr id="4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98296" y="4590193"/>
            <a:ext cx="1371600" cy="1371600"/>
          </a:xfrm>
          <a:prstGeom prst="rect">
            <a:avLst/>
          </a:prstGeom>
        </p:spPr>
      </p:pic>
      <p:pic>
        <p:nvPicPr>
          <p:cNvPr id="447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1">
            <a:alphaModFix/>
            <a:extLst>
              <a:ext uri="{6F6EDEF9-D424-4181-9BA0-294954A4E6ED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25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8041100" y="4933093"/>
            <a:ext cx="685705" cy="685705"/>
          </a:xfrm>
          <a:prstGeom prst="rect">
            <a:avLst/>
          </a:prstGeom>
        </p:spPr>
      </p:pic>
      <p:sp>
        <p:nvSpPr>
          <p:cNvPr id="44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98296" y="6342602"/>
            <a:ext cx="2890838" cy="1304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Enjoy lunch and cultural pause at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Vathilimno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, connecting with local traditions</a:t>
            </a:r>
          </a:p>
        </p:txBody>
      </p:sp>
      <p:pic>
        <p:nvPicPr>
          <p:cNvPr id="4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1091005" y="4590193"/>
            <a:ext cx="1371600" cy="1371600"/>
          </a:xfrm>
          <a:prstGeom prst="rect">
            <a:avLst/>
          </a:prstGeom>
        </p:spPr>
      </p:pic>
      <p:pic>
        <p:nvPicPr>
          <p:cNvPr id="453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6">
            <a:alphaModFix/>
            <a:extLst>
              <a:ext uri="{096BC0AD-7E4A-4AF6-831E-7CECC69136D9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30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1433905" y="4933093"/>
            <a:ext cx="685705" cy="685705"/>
          </a:xfrm>
          <a:prstGeom prst="rect">
            <a:avLst/>
          </a:prstGeom>
        </p:spPr>
      </p:pic>
      <p:sp>
        <p:nvSpPr>
          <p:cNvPr id="455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91005" y="6342602"/>
            <a:ext cx="2890838" cy="1628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Participate in a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knit machine workshop</a:t>
            </a:r>
            <a:r>
              <a:rPr lang="en-US" sz="1800" spc="-36" dirty="0">
                <a:solidFill>
                  <a:srgbClr val="161723"/>
                </a:solidFill>
                <a:latin typeface="Inter" panose="00000700000000000000" pitchFamily="2" charset="0"/>
              </a:rPr>
              <a:t> emphasizing sustainability in texture and clothing design</a:t>
            </a:r>
          </a:p>
        </p:txBody>
      </p:sp>
      <p:pic>
        <p:nvPicPr>
          <p:cNvPr id="4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483715" y="4590193"/>
            <a:ext cx="1371600" cy="1371600"/>
          </a:xfrm>
          <a:prstGeom prst="rect">
            <a:avLst/>
          </a:prstGeom>
        </p:spPr>
      </p:pic>
      <p:pic>
        <p:nvPicPr>
          <p:cNvPr id="459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1">
            <a:alphaModFix/>
            <a:extLst>
              <a:ext uri="{A1978073-E33C-4884-9E03-6E5143D66CC3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35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4826615" y="4933093"/>
            <a:ext cx="685705" cy="685705"/>
          </a:xfrm>
          <a:prstGeom prst="rect">
            <a:avLst/>
          </a:prstGeom>
        </p:spPr>
      </p:pic>
      <p:sp>
        <p:nvSpPr>
          <p:cNvPr id="461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83715" y="6342602"/>
            <a:ext cx="2890838" cy="1628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Experience interdisciplinary learning by linking </a:t>
            </a:r>
            <a:r>
              <a:rPr lang="en-US" sz="1800" b="1" spc="-36" dirty="0">
                <a:solidFill>
                  <a:srgbClr val="161723"/>
                </a:solidFill>
                <a:latin typeface="Inter" panose="00000700000000000000" pitchFamily="2" charset="0"/>
              </a:rPr>
              <a:t>environmental science with practical fashion applications</a:t>
            </a:r>
          </a:p>
        </p:txBody>
      </p:sp>
      <p:sp>
        <p:nvSpPr>
          <p:cNvPr id="46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874776"/>
            <a:ext cx="1266348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spc="-105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Explore Lesvos: Petrified Forest, Paleontology, and Sustainable Textiles</a:t>
            </a:r>
          </a:p>
        </p:txBody>
      </p:sp>
      <p:sp>
        <p:nvSpPr>
          <p:cNvPr id="465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2320195"/>
            <a:ext cx="1266348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A dynamic day blending natural history, hands-on learning, cultural breaks, and eco-conscious fashion innovation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7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04968" y="0"/>
            <a:ext cx="3648075" cy="914400"/>
          </a:xfrm>
          <a:prstGeom prst="rect">
            <a:avLst/>
          </a:prstGeom>
        </p:spPr>
      </p:pic>
      <p:pic>
        <p:nvPicPr>
          <p:cNvPr id="4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763" y="3194744"/>
            <a:ext cx="3286125" cy="6162675"/>
          </a:xfrm>
          <a:prstGeom prst="rect">
            <a:avLst/>
          </a:prstGeom>
        </p:spPr>
      </p:pic>
      <p:pic>
        <p:nvPicPr>
          <p:cNvPr id="473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944B3506-13CA-4B82-BB49-7D50D124B32A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46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293686" y="4562475"/>
            <a:ext cx="1097280" cy="1097280"/>
          </a:xfrm>
          <a:prstGeom prst="rect">
            <a:avLst/>
          </a:prstGeom>
        </p:spPr>
      </p:pic>
      <p:sp>
        <p:nvSpPr>
          <p:cNvPr id="47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3686" y="6040660"/>
            <a:ext cx="2557462" cy="1962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Engage In A Powerful Workshop On The Nazi Occupation Of Greece That Deepens Historical Understanding And Critical Reflection</a:t>
            </a:r>
          </a:p>
        </p:txBody>
      </p:sp>
      <p:pic>
        <p:nvPicPr>
          <p:cNvPr id="4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7">
            <a:alphaModFix/>
          </a:blip>
          <a:stretch/>
        </p:blipFill>
        <p:spPr>
          <a:xfrm>
            <a:off x="4198739" y="3194744"/>
            <a:ext cx="3286125" cy="6162675"/>
          </a:xfrm>
          <a:prstGeom prst="rect">
            <a:avLst/>
          </a:prstGeom>
        </p:spPr>
      </p:pic>
      <p:pic>
        <p:nvPicPr>
          <p:cNvPr id="479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8">
            <a:alphaModFix/>
            <a:extLst>
              <a:ext uri="{6349783A-C842-412E-8983-F6E2C58EB7C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5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4579715" y="4562475"/>
            <a:ext cx="1097280" cy="1097280"/>
          </a:xfrm>
          <a:prstGeom prst="rect">
            <a:avLst/>
          </a:prstGeom>
        </p:spPr>
      </p:pic>
      <p:sp>
        <p:nvSpPr>
          <p:cNvPr id="48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579715" y="6040660"/>
            <a:ext cx="2557462" cy="1962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Share And Exchange Traditional Dances To Promote Cultural Heritage Appreciation And Foster Social Cohesion</a:t>
            </a:r>
          </a:p>
        </p:txBody>
      </p:sp>
      <p:pic>
        <p:nvPicPr>
          <p:cNvPr id="4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2">
            <a:alphaModFix/>
          </a:blip>
          <a:stretch/>
        </p:blipFill>
        <p:spPr>
          <a:xfrm>
            <a:off x="7484864" y="3194744"/>
            <a:ext cx="3286125" cy="6162675"/>
          </a:xfrm>
          <a:prstGeom prst="rect">
            <a:avLst/>
          </a:prstGeom>
        </p:spPr>
      </p:pic>
      <p:pic>
        <p:nvPicPr>
          <p:cNvPr id="485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3">
            <a:alphaModFix/>
            <a:extLst>
              <a:ext uri="{E83DE3F5-D688-4234-AA1E-A6CD8FA313E3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56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865840" y="4562475"/>
            <a:ext cx="1097280" cy="1097280"/>
          </a:xfrm>
          <a:prstGeom prst="rect">
            <a:avLst/>
          </a:prstGeom>
        </p:spPr>
      </p:pic>
      <p:sp>
        <p:nvSpPr>
          <p:cNvPr id="487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65840" y="6040660"/>
            <a:ext cx="2557462" cy="1962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Prepare And Celebrate OXI Day, Honoring Greek Resistance And National Pride Through Meaningful Cultural Activities</a:t>
            </a:r>
          </a:p>
        </p:txBody>
      </p:sp>
      <p:pic>
        <p:nvPicPr>
          <p:cNvPr id="4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7">
            <a:alphaModFix/>
          </a:blip>
          <a:stretch/>
        </p:blipFill>
        <p:spPr>
          <a:xfrm>
            <a:off x="10770984" y="3194744"/>
            <a:ext cx="3286125" cy="6162675"/>
          </a:xfrm>
          <a:prstGeom prst="rect">
            <a:avLst/>
          </a:prstGeom>
        </p:spPr>
      </p:pic>
      <p:pic>
        <p:nvPicPr>
          <p:cNvPr id="491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8">
            <a:alphaModFix/>
            <a:extLst>
              <a:ext uri="{809D4B72-4795-46F3-8AB7-4CF0005F8E94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6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1151965" y="4562475"/>
            <a:ext cx="1097280" cy="1097280"/>
          </a:xfrm>
          <a:prstGeom prst="rect">
            <a:avLst/>
          </a:prstGeom>
        </p:spPr>
      </p:pic>
      <p:sp>
        <p:nvSpPr>
          <p:cNvPr id="493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51965" y="6040660"/>
            <a:ext cx="2557462" cy="1962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000000">
                    <a:alpha val="100000"/>
                  </a:srgbClr>
                </a:solidFill>
                <a:latin typeface="Inter" panose="00000700000000000000" pitchFamily="2" charset="0"/>
              </a:rPr>
              <a:t>Present Insights From The Week’s Workshops During Erasmus Days, Showcasing Shared Learning And Collaboration</a:t>
            </a:r>
          </a:p>
        </p:txBody>
      </p:sp>
      <p:pic>
        <p:nvPicPr>
          <p:cNvPr id="49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2">
            <a:alphaModFix/>
          </a:blip>
          <a:stretch/>
        </p:blipFill>
        <p:spPr>
          <a:xfrm>
            <a:off x="14057109" y="3194744"/>
            <a:ext cx="3286125" cy="6162675"/>
          </a:xfrm>
          <a:prstGeom prst="rect">
            <a:avLst/>
          </a:prstGeom>
        </p:spPr>
      </p:pic>
      <p:pic>
        <p:nvPicPr>
          <p:cNvPr id="497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3">
            <a:alphaModFix/>
            <a:extLst>
              <a:ext uri="{9DCE1EE4-0FF1-4560-8A9B-D62A032939BF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66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4438090" y="4562475"/>
            <a:ext cx="1097280" cy="1097280"/>
          </a:xfrm>
          <a:prstGeom prst="rect">
            <a:avLst/>
          </a:prstGeom>
        </p:spPr>
      </p:pic>
      <p:sp>
        <p:nvSpPr>
          <p:cNvPr id="499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38090" y="6040660"/>
            <a:ext cx="2557462" cy="1962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Conclude The Day With A Lively Farewell Party That Reinforces Community Bonds And Celebrates Collective Achievements</a:t>
            </a:r>
          </a:p>
        </p:txBody>
      </p:sp>
      <p:sp>
        <p:nvSpPr>
          <p:cNvPr id="50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874776"/>
            <a:ext cx="1266348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spc="-105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Empowering Reflection and Cultural Unity on October 24th</a:t>
            </a:r>
          </a:p>
        </p:txBody>
      </p:sp>
      <p:sp>
        <p:nvSpPr>
          <p:cNvPr id="50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2781" y="2320195"/>
            <a:ext cx="12663488" cy="342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00" spc="-36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Explore history, celebrate heritage, and strengthen community through workshops, dance, and shared festivities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476</Words>
  <Application>Microsoft Office PowerPoint</Application>
  <PresentationFormat>Προσαρμογή</PresentationFormat>
  <Paragraphs>38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Calibri Light</vt:lpstr>
      <vt:lpstr>Calibri</vt:lpstr>
      <vt:lpstr>Inter</vt:lpstr>
      <vt:lpstr>Inter SemiBold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22934613, orderId: 9953564</dc:title>
  <dc:creator>Presentations.AI Exporter</dc:creator>
  <cp:lastModifiedBy>ΓΑΒΡΙΕΛΛΑ ΣΟΥΛΟΥΓΑΝΗ</cp:lastModifiedBy>
  <cp:revision>1</cp:revision>
  <dcterms:created xsi:type="dcterms:W3CDTF">2025-10-16T09:36:10Z</dcterms:created>
  <dcterms:modified xsi:type="dcterms:W3CDTF">2025-10-17T20:10:43Z</dcterms:modified>
</cp:coreProperties>
</file>