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102E6-BDF9-4785-9761-69FC6FDEB6CC}" v="256" dt="2023-04-23T10:08:27.386"/>
    <p1510:client id="{417CC2AA-BFAC-4A2A-B941-AE317F3A23B8}" v="1220" dt="2023-04-24T22:40:06.169"/>
    <p1510:client id="{626C59C9-D6ED-4951-889E-36E66EFE9AEC}" v="136" dt="2023-04-27T16:13:33.840"/>
    <p1510:client id="{6E08E8C8-F1B8-4451-A6C0-D75DCCF8FACD}" v="14" dt="2023-04-23T07:49:52.887"/>
    <p1510:client id="{A15E4F9B-5097-4A5E-9B66-F4B40F9211F4}" v="753" dt="2023-04-22T23:02:12.054"/>
    <p1510:client id="{CB4465C4-E698-4D49-A6F9-0CBAB1CC94D7}" v="221" dt="2023-04-19T15:43:53.965"/>
    <p1510:client id="{E511649A-AE25-4FFD-AB19-41F5ADDD7591}" v="30" dt="2023-04-23T08:01:13.257"/>
    <p1510:client id="{E9E9D030-5F4C-4FCA-93C7-A19CD6DF1FA9}" v="1" dt="2023-04-23T07:32:44.125"/>
    <p1510:client id="{EEBFA11F-F663-418B-B697-3F815C8F29BD}" v="14" dt="2023-04-20T16:02:14.384"/>
    <p1510:client id="{FC31638A-6E20-420B-AAF0-E39B39DE77E2}" v="19" dt="2023-05-04T14:44:49.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1476" y="-480"/>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2688634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3253818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199575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18841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210334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239167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pPr/>
              <a:t>5/4/2023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49748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pPr/>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161581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5/4/2023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17563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281631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352990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5/4/2023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a:p>
        </p:txBody>
      </p:sp>
    </p:spTree>
    <p:extLst>
      <p:ext uri="{BB962C8B-B14F-4D97-AF65-F5344CB8AC3E}">
        <p14:creationId xmlns:p14="http://schemas.microsoft.com/office/powerpoint/2010/main" xmlns="" val="1782716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95887" y="1208627"/>
            <a:ext cx="9144000" cy="2387600"/>
          </a:xfrm>
        </p:spPr>
        <p:txBody>
          <a:bodyPr/>
          <a:lstStyle/>
          <a:p>
            <a:r>
              <a:rPr lang="el-GR" noProof="1">
                <a:solidFill>
                  <a:schemeClr val="accent5">
                    <a:lumMod val="40000"/>
                    <a:lumOff val="60000"/>
                  </a:schemeClr>
                </a:solidFill>
                <a:cs typeface="Calibri Light"/>
              </a:rPr>
              <a:t>Alessandro</a:t>
            </a:r>
            <a:r>
              <a:rPr lang="el-GR">
                <a:solidFill>
                  <a:schemeClr val="accent5">
                    <a:lumMod val="40000"/>
                    <a:lumOff val="60000"/>
                  </a:schemeClr>
                </a:solidFill>
                <a:cs typeface="Calibri Light"/>
              </a:rPr>
              <a:t> </a:t>
            </a:r>
            <a:r>
              <a:rPr lang="el-GR" noProof="1">
                <a:solidFill>
                  <a:schemeClr val="accent5">
                    <a:lumMod val="40000"/>
                    <a:lumOff val="60000"/>
                  </a:schemeClr>
                </a:solidFill>
                <a:cs typeface="Calibri Light"/>
              </a:rPr>
              <a:t>Botticelli</a:t>
            </a:r>
          </a:p>
        </p:txBody>
      </p:sp>
      <p:sp>
        <p:nvSpPr>
          <p:cNvPr id="3" name="Υπότιτλος 2"/>
          <p:cNvSpPr>
            <a:spLocks noGrp="1"/>
          </p:cNvSpPr>
          <p:nvPr>
            <p:ph type="subTitle" idx="1"/>
          </p:nvPr>
        </p:nvSpPr>
        <p:spPr>
          <a:xfrm>
            <a:off x="1524000" y="3589123"/>
            <a:ext cx="9144000" cy="3063524"/>
          </a:xfrm>
        </p:spPr>
        <p:txBody>
          <a:bodyPr vert="horz" lIns="91440" tIns="45720" rIns="91440" bIns="45720" rtlCol="0" anchor="t">
            <a:normAutofit/>
          </a:bodyPr>
          <a:lstStyle/>
          <a:p>
            <a:r>
              <a:rPr lang="el-GR" sz="3200" noProof="1">
                <a:solidFill>
                  <a:schemeClr val="accent5">
                    <a:lumMod val="20000"/>
                    <a:lumOff val="80000"/>
                  </a:schemeClr>
                </a:solidFill>
                <a:cs typeface="Calibri"/>
              </a:rPr>
              <a:t>Artist</a:t>
            </a:r>
            <a:r>
              <a:rPr lang="el-GR" sz="3200" dirty="0">
                <a:solidFill>
                  <a:schemeClr val="accent5">
                    <a:lumMod val="20000"/>
                    <a:lumOff val="80000"/>
                  </a:schemeClr>
                </a:solidFill>
                <a:cs typeface="Calibri"/>
              </a:rPr>
              <a:t> of </a:t>
            </a:r>
            <a:r>
              <a:rPr lang="el-GR" sz="3200" noProof="1">
                <a:solidFill>
                  <a:schemeClr val="accent5">
                    <a:lumMod val="20000"/>
                    <a:lumOff val="80000"/>
                  </a:schemeClr>
                </a:solidFill>
                <a:cs typeface="Calibri"/>
              </a:rPr>
              <a:t>renaissance</a:t>
            </a:r>
            <a:r>
              <a:rPr lang="el-GR" sz="3200" dirty="0">
                <a:solidFill>
                  <a:schemeClr val="accent5">
                    <a:lumMod val="20000"/>
                    <a:lumOff val="80000"/>
                  </a:schemeClr>
                </a:solidFill>
                <a:cs typeface="Calibri"/>
              </a:rPr>
              <a:t> </a:t>
            </a:r>
          </a:p>
          <a:p>
            <a:endParaRPr lang="el-GR" sz="3200" dirty="0">
              <a:solidFill>
                <a:schemeClr val="accent5">
                  <a:lumMod val="20000"/>
                  <a:lumOff val="80000"/>
                </a:schemeClr>
              </a:solidFill>
              <a:cs typeface="Calibri"/>
            </a:endParaRPr>
          </a:p>
          <a:p>
            <a:pPr algn="r"/>
            <a:r>
              <a:rPr lang="el-GR" sz="3200" dirty="0">
                <a:solidFill>
                  <a:schemeClr val="accent5">
                    <a:lumMod val="20000"/>
                    <a:lumOff val="80000"/>
                  </a:schemeClr>
                </a:solidFill>
                <a:cs typeface="Calibri"/>
              </a:rPr>
              <a:t>                  </a:t>
            </a:r>
            <a:r>
              <a:rPr lang="el-GR" sz="1800" b="1" i="1" dirty="0">
                <a:solidFill>
                  <a:schemeClr val="accent5">
                    <a:lumMod val="20000"/>
                    <a:lumOff val="80000"/>
                  </a:schemeClr>
                </a:solidFill>
                <a:latin typeface="Calibri Light"/>
                <a:cs typeface="Calibri"/>
              </a:rPr>
              <a:t>   Ζωή Αγγελοπούλου</a:t>
            </a:r>
          </a:p>
          <a:p>
            <a:pPr algn="r"/>
            <a:r>
              <a:rPr lang="el-GR" sz="1800" b="1" i="1" dirty="0">
                <a:solidFill>
                  <a:schemeClr val="accent5">
                    <a:lumMod val="20000"/>
                    <a:lumOff val="80000"/>
                  </a:schemeClr>
                </a:solidFill>
                <a:latin typeface="Calibri Light"/>
                <a:cs typeface="Calibri"/>
              </a:rPr>
              <a:t>Εργασία στο μάθημα των Αγγλικών</a:t>
            </a:r>
          </a:p>
          <a:p>
            <a:pPr algn="r"/>
            <a:r>
              <a:rPr lang="el-GR" sz="1800" b="1" i="1" dirty="0">
                <a:solidFill>
                  <a:schemeClr val="accent5">
                    <a:lumMod val="20000"/>
                    <a:lumOff val="80000"/>
                  </a:schemeClr>
                </a:solidFill>
                <a:latin typeface="Calibri Light"/>
                <a:cs typeface="Calibri"/>
              </a:rPr>
              <a:t>Σχολικό έτος: 2022-2023</a:t>
            </a:r>
          </a:p>
        </p:txBody>
      </p:sp>
    </p:spTree>
    <p:extLst>
      <p:ext uri="{BB962C8B-B14F-4D97-AF65-F5344CB8AC3E}">
        <p14:creationId xmlns:p14="http://schemas.microsoft.com/office/powerpoint/2010/main" xmlns="" val="23251222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0DEAE76-3248-8EA7-3E02-1879ADDFA86B}"/>
              </a:ext>
            </a:extLst>
          </p:cNvPr>
          <p:cNvSpPr>
            <a:spLocks noGrp="1"/>
          </p:cNvSpPr>
          <p:nvPr>
            <p:ph type="title"/>
          </p:nvPr>
        </p:nvSpPr>
        <p:spPr/>
        <p:txBody>
          <a:bodyPr/>
          <a:lstStyle/>
          <a:p>
            <a:r>
              <a:rPr lang="el-GR" b="1" i="1" noProof="1">
                <a:solidFill>
                  <a:schemeClr val="accent5">
                    <a:lumMod val="20000"/>
                    <a:lumOff val="80000"/>
                  </a:schemeClr>
                </a:solidFill>
                <a:latin typeface="Calibri Light"/>
                <a:cs typeface="Calibri Light"/>
              </a:rPr>
              <a:t>Sistine Chapel </a:t>
            </a:r>
          </a:p>
        </p:txBody>
      </p:sp>
      <p:sp>
        <p:nvSpPr>
          <p:cNvPr id="3" name="Θέση περιεχομένου 2">
            <a:extLst>
              <a:ext uri="{FF2B5EF4-FFF2-40B4-BE49-F238E27FC236}">
                <a16:creationId xmlns:a16="http://schemas.microsoft.com/office/drawing/2014/main" xmlns="" id="{F32F5621-4784-A157-6C2D-D3EC5B517294}"/>
              </a:ext>
            </a:extLst>
          </p:cNvPr>
          <p:cNvSpPr>
            <a:spLocks noGrp="1"/>
          </p:cNvSpPr>
          <p:nvPr>
            <p:ph idx="1"/>
          </p:nvPr>
        </p:nvSpPr>
        <p:spPr/>
        <p:txBody>
          <a:bodyPr vert="horz" lIns="91440" tIns="45720" rIns="91440" bIns="45720" rtlCol="0" anchor="t">
            <a:normAutofit/>
          </a:bodyPr>
          <a:lstStyle/>
          <a:p>
            <a:r>
              <a:rPr lang="el-GR" sz="2400" noProof="1">
                <a:solidFill>
                  <a:schemeClr val="tx1">
                    <a:lumMod val="95000"/>
                    <a:lumOff val="5000"/>
                  </a:schemeClr>
                </a:solidFill>
                <a:ea typeface="+mn-lt"/>
                <a:cs typeface="+mn-lt"/>
              </a:rPr>
              <a:t>In 1481, Pope Sixtus IV summoned Botticelli and other prominent Florentine and Umbrian artists to fresco the walls of the newly completed Sistine Chapel. This large project was to be the main decoration of the chapel. Botticelli painted a series of portraits of popes. These works were called </a:t>
            </a:r>
            <a:r>
              <a:rPr lang="el-GR" sz="2400" i="1" noProof="1">
                <a:solidFill>
                  <a:schemeClr val="tx1">
                    <a:lumMod val="95000"/>
                    <a:lumOff val="5000"/>
                  </a:schemeClr>
                </a:solidFill>
                <a:ea typeface="+mn-lt"/>
                <a:cs typeface="+mn-lt"/>
              </a:rPr>
              <a:t>Temptation of Moses</a:t>
            </a:r>
            <a:r>
              <a:rPr lang="el-GR" sz="2400" noProof="1">
                <a:solidFill>
                  <a:schemeClr val="tx1">
                    <a:lumMod val="95000"/>
                    <a:lumOff val="5000"/>
                  </a:schemeClr>
                </a:solidFill>
                <a:ea typeface="+mn-lt"/>
                <a:cs typeface="+mn-lt"/>
              </a:rPr>
              <a:t>, </a:t>
            </a:r>
            <a:r>
              <a:rPr lang="el-GR" sz="2400" i="1" noProof="1">
                <a:solidFill>
                  <a:schemeClr val="tx1">
                    <a:lumMod val="95000"/>
                    <a:lumOff val="5000"/>
                  </a:schemeClr>
                </a:solidFill>
                <a:ea typeface="+mn-lt"/>
                <a:cs typeface="+mn-lt"/>
              </a:rPr>
              <a:t>Temptation of Christ</a:t>
            </a:r>
            <a:r>
              <a:rPr lang="el-GR" sz="2400" noProof="1">
                <a:solidFill>
                  <a:schemeClr val="tx1">
                    <a:lumMod val="95000"/>
                    <a:lumOff val="5000"/>
                  </a:schemeClr>
                </a:solidFill>
                <a:ea typeface="+mn-lt"/>
                <a:cs typeface="+mn-lt"/>
              </a:rPr>
              <a:t>, and </a:t>
            </a:r>
            <a:r>
              <a:rPr lang="el-GR" sz="2400" i="1" noProof="1">
                <a:solidFill>
                  <a:schemeClr val="tx1">
                    <a:lumMod val="95000"/>
                    <a:lumOff val="5000"/>
                  </a:schemeClr>
                </a:solidFill>
                <a:ea typeface="+mn-lt"/>
                <a:cs typeface="+mn-lt"/>
              </a:rPr>
              <a:t>Conturbation of the Laws of Moses.</a:t>
            </a:r>
            <a:r>
              <a:rPr lang="el-GR" sz="2400" noProof="1">
                <a:solidFill>
                  <a:schemeClr val="tx1">
                    <a:lumMod val="95000"/>
                    <a:lumOff val="5000"/>
                  </a:schemeClr>
                </a:solidFill>
                <a:ea typeface="+mn-lt"/>
                <a:cs typeface="+mn-lt"/>
              </a:rPr>
              <a:t> Most of the frescos remain but are greatly overshadowed and disrupted by Michelangelo's work of the next century, as some of the earlier frescos were destroyed to make room for his paintings. The Florentine contribution is thought to be part of a peace deal between Lorenzo Medici and the papacy. After Sixtus was implicated in the Pazzi conspiracy hostilities had escalated into excommunication for Lorenzo and other Florentine officials and a small "Pazzi War".</a:t>
            </a:r>
            <a:endParaRPr lang="el-GR" sz="2400" baseline="30000" noProof="1">
              <a:solidFill>
                <a:schemeClr val="tx1">
                  <a:lumMod val="95000"/>
                  <a:lumOff val="5000"/>
                </a:schemeClr>
              </a:solidFill>
              <a:cs typeface="Calibri"/>
            </a:endParaRPr>
          </a:p>
        </p:txBody>
      </p:sp>
    </p:spTree>
    <p:extLst>
      <p:ext uri="{BB962C8B-B14F-4D97-AF65-F5344CB8AC3E}">
        <p14:creationId xmlns:p14="http://schemas.microsoft.com/office/powerpoint/2010/main" xmlns="" val="24351091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200B61C-273C-1D94-6BEB-C6A7FD11AFEC}"/>
              </a:ext>
            </a:extLst>
          </p:cNvPr>
          <p:cNvSpPr txBox="1"/>
          <p:nvPr/>
        </p:nvSpPr>
        <p:spPr>
          <a:xfrm>
            <a:off x="397789" y="242807"/>
            <a:ext cx="11202692"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noProof="1">
                <a:solidFill>
                  <a:schemeClr val="tx1">
                    <a:lumMod val="95000"/>
                    <a:lumOff val="5000"/>
                  </a:schemeClr>
                </a:solidFill>
                <a:latin typeface="Calibri"/>
                <a:cs typeface="Arial"/>
              </a:rPr>
              <a:t>The iconographic scheme was a pair of cycles, facing each other on the sides of the chapel, of the </a:t>
            </a:r>
            <a:r>
              <a:rPr lang="en-US" sz="2400" i="1" noProof="1">
                <a:solidFill>
                  <a:schemeClr val="tx1">
                    <a:lumMod val="95000"/>
                    <a:lumOff val="5000"/>
                  </a:schemeClr>
                </a:solidFill>
                <a:latin typeface="Calibri"/>
                <a:cs typeface="Arial"/>
              </a:rPr>
              <a:t>Life of Christ</a:t>
            </a:r>
            <a:r>
              <a:rPr lang="en-US" sz="2400" noProof="1">
                <a:solidFill>
                  <a:schemeClr val="tx1">
                    <a:lumMod val="95000"/>
                    <a:lumOff val="5000"/>
                  </a:schemeClr>
                </a:solidFill>
                <a:latin typeface="Calibri"/>
                <a:cs typeface="Arial"/>
              </a:rPr>
              <a:t> and the </a:t>
            </a:r>
            <a:r>
              <a:rPr lang="en-US" sz="2400" i="1" noProof="1">
                <a:solidFill>
                  <a:schemeClr val="tx1">
                    <a:lumMod val="95000"/>
                    <a:lumOff val="5000"/>
                  </a:schemeClr>
                </a:solidFill>
                <a:latin typeface="Calibri"/>
                <a:cs typeface="Arial"/>
              </a:rPr>
              <a:t>Life of Moses</a:t>
            </a:r>
            <a:r>
              <a:rPr lang="en-US" sz="2400" noProof="1">
                <a:solidFill>
                  <a:schemeClr val="tx1">
                    <a:lumMod val="95000"/>
                    <a:lumOff val="5000"/>
                  </a:schemeClr>
                </a:solidFill>
                <a:latin typeface="Calibri"/>
                <a:cs typeface="Arial"/>
              </a:rPr>
              <a:t>, together suggesting the supremacy of the Papacy. Botticelli's contribution included three of the original fourteen large scenes: the </a:t>
            </a:r>
            <a:r>
              <a:rPr lang="en-US" sz="2400" i="1" noProof="1">
                <a:solidFill>
                  <a:schemeClr val="tx1">
                    <a:lumMod val="95000"/>
                    <a:lumOff val="5000"/>
                  </a:schemeClr>
                </a:solidFill>
                <a:latin typeface="Calibri"/>
                <a:cs typeface="Arial"/>
              </a:rPr>
              <a:t>Temptations of Christ</a:t>
            </a:r>
            <a:r>
              <a:rPr lang="en-US" sz="2400" noProof="1">
                <a:solidFill>
                  <a:schemeClr val="tx1">
                    <a:lumMod val="95000"/>
                    <a:lumOff val="5000"/>
                  </a:schemeClr>
                </a:solidFill>
                <a:latin typeface="Calibri"/>
                <a:cs typeface="Arial"/>
              </a:rPr>
              <a:t>, </a:t>
            </a:r>
            <a:r>
              <a:rPr lang="en-US" sz="2400" i="1" noProof="1">
                <a:solidFill>
                  <a:schemeClr val="tx1">
                    <a:lumMod val="95000"/>
                    <a:lumOff val="5000"/>
                  </a:schemeClr>
                </a:solidFill>
                <a:latin typeface="Calibri"/>
                <a:cs typeface="Arial"/>
              </a:rPr>
              <a:t>Youth of Moses</a:t>
            </a:r>
            <a:r>
              <a:rPr lang="en-US" sz="2400" noProof="1">
                <a:solidFill>
                  <a:schemeClr val="tx1">
                    <a:lumMod val="95000"/>
                    <a:lumOff val="5000"/>
                  </a:schemeClr>
                </a:solidFill>
                <a:latin typeface="Calibri"/>
                <a:cs typeface="Arial"/>
              </a:rPr>
              <a:t> and </a:t>
            </a:r>
            <a:r>
              <a:rPr lang="en-US" sz="2400" i="1" noProof="1">
                <a:solidFill>
                  <a:schemeClr val="tx1">
                    <a:lumMod val="95000"/>
                    <a:lumOff val="5000"/>
                  </a:schemeClr>
                </a:solidFill>
                <a:latin typeface="Calibri"/>
                <a:cs typeface="Arial"/>
              </a:rPr>
              <a:t>Punishment of the Sons of Corah</a:t>
            </a:r>
            <a:r>
              <a:rPr lang="en-US" sz="2400" noProof="1">
                <a:solidFill>
                  <a:schemeClr val="tx1">
                    <a:lumMod val="95000"/>
                    <a:lumOff val="5000"/>
                  </a:schemeClr>
                </a:solidFill>
                <a:latin typeface="Calibri"/>
                <a:cs typeface="Arial"/>
              </a:rPr>
              <a:t>, as well as several of the imagined portraits of popes in the level above, and paintings of unknown subjects in the lunettes above, where Michelangelo's Sistine Chapel ceiling now is. He may have also done a fourth scene on the end wall opposite the altar, now destroyed. Each painter brought a team of assistants from his workshop, as the space to be covered was considerable; each of the main panels is some 3.5 by 5.7 metres, and the work was done in a few months. B</a:t>
            </a:r>
            <a:r>
              <a:rPr lang="en-US" sz="2400" noProof="1">
                <a:solidFill>
                  <a:srgbClr val="202122"/>
                </a:solidFill>
                <a:ea typeface="+mn-lt"/>
                <a:cs typeface="+mn-lt"/>
              </a:rPr>
              <a:t>otticelli differs from his colleagues in imposing a more insistent</a:t>
            </a:r>
            <a:r>
              <a:rPr lang="en-US" sz="2400" noProof="1">
                <a:solidFill>
                  <a:schemeClr val="tx1">
                    <a:lumMod val="95000"/>
                    <a:lumOff val="5000"/>
                  </a:schemeClr>
                </a:solidFill>
                <a:ea typeface="+mn-lt"/>
                <a:cs typeface="+mn-lt"/>
              </a:rPr>
              <a:t> triptych-</a:t>
            </a:r>
            <a:r>
              <a:rPr lang="en-US" sz="2400" noProof="1">
                <a:solidFill>
                  <a:srgbClr val="202122"/>
                </a:solidFill>
                <a:ea typeface="+mn-lt"/>
                <a:cs typeface="+mn-lt"/>
              </a:rPr>
              <a:t>like composition, dividing each of his scenes into a main central group with two flanking groups at the sides, showing different incidents. In each the principal figure of Christ or Moses appears several times, seven in the case of the </a:t>
            </a:r>
            <a:r>
              <a:rPr lang="en-US" sz="2400" i="1" noProof="1">
                <a:solidFill>
                  <a:srgbClr val="202122"/>
                </a:solidFill>
                <a:ea typeface="+mn-lt"/>
                <a:cs typeface="+mn-lt"/>
              </a:rPr>
              <a:t>Youth of Moses</a:t>
            </a:r>
            <a:r>
              <a:rPr lang="en-US" sz="2400" noProof="1">
                <a:solidFill>
                  <a:srgbClr val="202122"/>
                </a:solidFill>
                <a:ea typeface="+mn-lt"/>
                <a:cs typeface="+mn-lt"/>
              </a:rPr>
              <a:t>. The thirty invented portraits of the earliest popes seem to have been mainly Botticelli's responsibility, at least as far as producing the cartoons went. Of those surviving, most scholars agree that ten were designed by Botticelli, and five probably at least partly by him, although all have been damaged and restored.</a:t>
            </a:r>
            <a:endParaRPr lang="en-US" sz="2400" baseline="30000" noProof="1">
              <a:solidFill>
                <a:srgbClr val="3366CC"/>
              </a:solidFill>
              <a:latin typeface="Calibri"/>
              <a:cs typeface="Calibri"/>
            </a:endParaRPr>
          </a:p>
        </p:txBody>
      </p:sp>
    </p:spTree>
    <p:extLst>
      <p:ext uri="{BB962C8B-B14F-4D97-AF65-F5344CB8AC3E}">
        <p14:creationId xmlns:p14="http://schemas.microsoft.com/office/powerpoint/2010/main" xmlns="" val="12908371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E2F2AEB-303A-9F0C-CD23-06F7130C6EAB}"/>
              </a:ext>
            </a:extLst>
          </p:cNvPr>
          <p:cNvSpPr txBox="1"/>
          <p:nvPr/>
        </p:nvSpPr>
        <p:spPr>
          <a:xfrm>
            <a:off x="798163" y="501112"/>
            <a:ext cx="1060858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noProof="1">
                <a:solidFill>
                  <a:schemeClr val="tx1">
                    <a:lumMod val="95000"/>
                    <a:lumOff val="5000"/>
                  </a:schemeClr>
                </a:solidFill>
                <a:latin typeface="Calibri"/>
                <a:cs typeface="Arial"/>
              </a:rPr>
              <a:t>The </a:t>
            </a:r>
            <a:r>
              <a:rPr lang="en-US" sz="2400" i="1" noProof="1">
                <a:solidFill>
                  <a:schemeClr val="tx1">
                    <a:lumMod val="95000"/>
                    <a:lumOff val="5000"/>
                  </a:schemeClr>
                </a:solidFill>
                <a:latin typeface="Calibri"/>
                <a:cs typeface="Arial"/>
              </a:rPr>
              <a:t>Punishment of the Sons of Corah</a:t>
            </a:r>
            <a:r>
              <a:rPr lang="en-US" sz="2400" noProof="1">
                <a:solidFill>
                  <a:schemeClr val="tx1">
                    <a:lumMod val="95000"/>
                    <a:lumOff val="5000"/>
                  </a:schemeClr>
                </a:solidFill>
                <a:latin typeface="Calibri"/>
                <a:cs typeface="Arial"/>
              </a:rPr>
              <a:t> contains what was for Botticelli an unusually close, if not exact, copy of a classical work. This is the rendering in the centre of the north side of the Arch of Constantine in Rome, which he repeated in about 1500 in </a:t>
            </a:r>
            <a:r>
              <a:rPr lang="en-US" sz="2400" i="1" noProof="1">
                <a:solidFill>
                  <a:schemeClr val="tx1">
                    <a:lumMod val="95000"/>
                    <a:lumOff val="5000"/>
                  </a:schemeClr>
                </a:solidFill>
                <a:latin typeface="Calibri"/>
                <a:cs typeface="Arial"/>
              </a:rPr>
              <a:t>The Story of Lucretia</a:t>
            </a:r>
            <a:r>
              <a:rPr lang="en-US" sz="2400" noProof="1">
                <a:solidFill>
                  <a:schemeClr val="tx1">
                    <a:lumMod val="95000"/>
                    <a:lumOff val="5000"/>
                  </a:schemeClr>
                </a:solidFill>
                <a:latin typeface="Calibri"/>
                <a:cs typeface="Arial"/>
              </a:rPr>
              <a:t>. If he was apparently not spending his spare time in Rome drawing antiquities, as many artists of his day were very keen to do, he does seem to have painted there an </a:t>
            </a:r>
            <a:r>
              <a:rPr lang="en-US" sz="2400" i="1" noProof="1">
                <a:solidFill>
                  <a:schemeClr val="tx1">
                    <a:lumMod val="95000"/>
                    <a:lumOff val="5000"/>
                  </a:schemeClr>
                </a:solidFill>
                <a:latin typeface="Calibri"/>
                <a:cs typeface="Arial"/>
              </a:rPr>
              <a:t>Adoration of the Magi</a:t>
            </a:r>
            <a:r>
              <a:rPr lang="en-US" sz="2400" noProof="1">
                <a:solidFill>
                  <a:schemeClr val="tx1">
                    <a:lumMod val="95000"/>
                    <a:lumOff val="5000"/>
                  </a:schemeClr>
                </a:solidFill>
                <a:latin typeface="Calibri"/>
                <a:cs typeface="Arial"/>
              </a:rPr>
              <a:t>. In 1482 he returned to Florence, and apart from his lost frescos for the Medici villa at Spedaletto a year or so later, no further trips away from home are recorded. He had perhaps been away from July 1481 to, at the latest, May 1482. </a:t>
            </a:r>
            <a:endParaRPr lang="en-US" sz="2400" baseline="30000" noProof="1">
              <a:solidFill>
                <a:schemeClr val="tx1">
                  <a:lumMod val="95000"/>
                  <a:lumOff val="5000"/>
                </a:schemeClr>
              </a:solidFill>
              <a:latin typeface="Calibri"/>
              <a:cs typeface="Arial"/>
            </a:endParaRPr>
          </a:p>
        </p:txBody>
      </p:sp>
    </p:spTree>
    <p:extLst>
      <p:ext uri="{BB962C8B-B14F-4D97-AF65-F5344CB8AC3E}">
        <p14:creationId xmlns:p14="http://schemas.microsoft.com/office/powerpoint/2010/main" xmlns="" val="2212336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xmlns="" id="{95B1FC96-0749-41C9-BAED-E089E7714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xmlns="" id="{0CDE238B-27DF-6B1B-D4EA-0A02FA5ABEC6}"/>
              </a:ext>
            </a:extLst>
          </p:cNvPr>
          <p:cNvSpPr>
            <a:spLocks noGrp="1"/>
          </p:cNvSpPr>
          <p:nvPr>
            <p:ph type="title"/>
          </p:nvPr>
        </p:nvSpPr>
        <p:spPr>
          <a:xfrm>
            <a:off x="185238" y="4562856"/>
            <a:ext cx="4153101" cy="1370162"/>
          </a:xfrm>
        </p:spPr>
        <p:txBody>
          <a:bodyPr anchor="ctr">
            <a:normAutofit/>
          </a:bodyPr>
          <a:lstStyle/>
          <a:p>
            <a:r>
              <a:rPr lang="el-GR" sz="2400" b="1" i="1" noProof="1">
                <a:solidFill>
                  <a:schemeClr val="accent5">
                    <a:lumMod val="20000"/>
                    <a:lumOff val="80000"/>
                  </a:schemeClr>
                </a:solidFill>
                <a:latin typeface="Calibri Light"/>
                <a:ea typeface="+mj-lt"/>
                <a:cs typeface="+mj-lt"/>
              </a:rPr>
              <a:t>Youth of Moses</a:t>
            </a:r>
            <a:r>
              <a:rPr lang="el-GR" sz="2400" b="1" noProof="1">
                <a:solidFill>
                  <a:schemeClr val="accent5">
                    <a:lumMod val="20000"/>
                    <a:lumOff val="80000"/>
                  </a:schemeClr>
                </a:solidFill>
                <a:latin typeface="Calibri Light"/>
                <a:ea typeface="+mj-lt"/>
                <a:cs typeface="+mj-lt"/>
              </a:rPr>
              <a:t>, Sistine Chapel</a:t>
            </a:r>
            <a:endParaRPr lang="el-GR" sz="2400" b="1" noProof="1">
              <a:solidFill>
                <a:schemeClr val="accent5">
                  <a:lumMod val="20000"/>
                  <a:lumOff val="80000"/>
                </a:schemeClr>
              </a:solidFill>
              <a:latin typeface="Calibri Light"/>
              <a:cs typeface="Calibri"/>
            </a:endParaRPr>
          </a:p>
        </p:txBody>
      </p:sp>
      <p:pic>
        <p:nvPicPr>
          <p:cNvPr id="2" name="Εικόνα 2" descr="Εικόνα που περιέχει κείμενο, ύφασμα, ιερό&#10;&#10;Περιγραφή που δημιουργήθηκε αυτόματα">
            <a:extLst>
              <a:ext uri="{FF2B5EF4-FFF2-40B4-BE49-F238E27FC236}">
                <a16:creationId xmlns:a16="http://schemas.microsoft.com/office/drawing/2014/main" xmlns="" id="{81D43708-0CD2-CBD1-EAA5-810BC380896B}"/>
              </a:ext>
            </a:extLst>
          </p:cNvPr>
          <p:cNvPicPr>
            <a:picLocks noChangeAspect="1"/>
          </p:cNvPicPr>
          <p:nvPr/>
        </p:nvPicPr>
        <p:blipFill rotWithShape="1">
          <a:blip r:embed="rId2" cstate="print"/>
          <a:srcRect l="3099" r="5913" b="-2"/>
          <a:stretch/>
        </p:blipFill>
        <p:spPr>
          <a:xfrm>
            <a:off x="142073" y="374553"/>
            <a:ext cx="5385657" cy="3705492"/>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3" name="Εικόνα 3" descr="Εικόνα που περιέχει Αψίδα&#10;&#10;Περιγραφή που δημιουργήθηκε αυτόματα">
            <a:extLst>
              <a:ext uri="{FF2B5EF4-FFF2-40B4-BE49-F238E27FC236}">
                <a16:creationId xmlns:a16="http://schemas.microsoft.com/office/drawing/2014/main" xmlns="" id="{543FE494-6485-9CCC-39B0-54619B19FD58}"/>
              </a:ext>
            </a:extLst>
          </p:cNvPr>
          <p:cNvPicPr>
            <a:picLocks noChangeAspect="1"/>
          </p:cNvPicPr>
          <p:nvPr/>
        </p:nvPicPr>
        <p:blipFill rotWithShape="1">
          <a:blip r:embed="rId3" cstate="print"/>
          <a:srcRect l="653" r="6892" b="-1"/>
          <a:stretch/>
        </p:blipFill>
        <p:spPr>
          <a:xfrm>
            <a:off x="6961639" y="1531808"/>
            <a:ext cx="4371615" cy="3004577"/>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22" name="sketch line">
            <a:extLst>
              <a:ext uri="{FF2B5EF4-FFF2-40B4-BE49-F238E27FC236}">
                <a16:creationId xmlns:a16="http://schemas.microsoft.com/office/drawing/2014/main" xmlns="" id="{63C1A86C-B1A8-4AEC-B001-595C91716E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589020" y="540453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Θέση περιεχομένου 4">
            <a:extLst>
              <a:ext uri="{FF2B5EF4-FFF2-40B4-BE49-F238E27FC236}">
                <a16:creationId xmlns:a16="http://schemas.microsoft.com/office/drawing/2014/main" xmlns="" id="{CB31A2AB-5643-42E3-EF15-F45234A7BC38}"/>
              </a:ext>
            </a:extLst>
          </p:cNvPr>
          <p:cNvSpPr>
            <a:spLocks noGrp="1"/>
          </p:cNvSpPr>
          <p:nvPr>
            <p:ph idx="1"/>
          </p:nvPr>
        </p:nvSpPr>
        <p:spPr>
          <a:xfrm>
            <a:off x="4654294" y="4562856"/>
            <a:ext cx="6903721" cy="1600200"/>
          </a:xfrm>
        </p:spPr>
        <p:txBody>
          <a:bodyPr anchor="ctr">
            <a:normAutofit/>
          </a:bodyPr>
          <a:lstStyle/>
          <a:p>
            <a:pPr marL="0" indent="0">
              <a:buNone/>
            </a:pPr>
            <a:r>
              <a:rPr lang="el-GR" sz="2400" b="1" i="1" noProof="1">
                <a:solidFill>
                  <a:schemeClr val="accent5">
                    <a:lumMod val="20000"/>
                    <a:lumOff val="80000"/>
                  </a:schemeClr>
                </a:solidFill>
                <a:latin typeface="Calibri Light"/>
                <a:ea typeface="+mn-lt"/>
                <a:cs typeface="+mn-lt"/>
              </a:rPr>
              <a:t>Punishment of the Sons of Corah, Sistine Chapel</a:t>
            </a:r>
            <a:endParaRPr lang="el-GR" sz="2400" b="1" i="1" noProof="1">
              <a:solidFill>
                <a:schemeClr val="accent5">
                  <a:lumMod val="20000"/>
                  <a:lumOff val="80000"/>
                </a:schemeClr>
              </a:solidFill>
              <a:latin typeface="Calibri Light"/>
              <a:cs typeface="Calibri"/>
            </a:endParaRPr>
          </a:p>
        </p:txBody>
      </p:sp>
    </p:spTree>
    <p:extLst>
      <p:ext uri="{BB962C8B-B14F-4D97-AF65-F5344CB8AC3E}">
        <p14:creationId xmlns:p14="http://schemas.microsoft.com/office/powerpoint/2010/main" xmlns="" val="130322959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611BA07-F5A5-D5E0-D491-6E643E89EF9C}"/>
              </a:ext>
            </a:extLst>
          </p:cNvPr>
          <p:cNvSpPr>
            <a:spLocks noGrp="1"/>
          </p:cNvSpPr>
          <p:nvPr>
            <p:ph type="title"/>
          </p:nvPr>
        </p:nvSpPr>
        <p:spPr/>
        <p:txBody>
          <a:bodyPr/>
          <a:lstStyle/>
          <a:p>
            <a:r>
              <a:rPr lang="el-GR" b="1" i="1" noProof="1">
                <a:solidFill>
                  <a:schemeClr val="accent5">
                    <a:lumMod val="20000"/>
                    <a:lumOff val="80000"/>
                  </a:schemeClr>
                </a:solidFill>
                <a:latin typeface="Calibri Light"/>
                <a:cs typeface="Calibri"/>
              </a:rPr>
              <a:t>Mythological subjects of the 1480s</a:t>
            </a:r>
          </a:p>
          <a:p>
            <a:endParaRPr lang="el-GR" dirty="0">
              <a:cs typeface="Calibri Light"/>
            </a:endParaRPr>
          </a:p>
        </p:txBody>
      </p:sp>
      <p:sp>
        <p:nvSpPr>
          <p:cNvPr id="3" name="Θέση περιεχομένου 2">
            <a:extLst>
              <a:ext uri="{FF2B5EF4-FFF2-40B4-BE49-F238E27FC236}">
                <a16:creationId xmlns:a16="http://schemas.microsoft.com/office/drawing/2014/main" xmlns="" id="{4BA0493F-8003-26D5-D3B6-E6A7082D72E0}"/>
              </a:ext>
            </a:extLst>
          </p:cNvPr>
          <p:cNvSpPr>
            <a:spLocks noGrp="1"/>
          </p:cNvSpPr>
          <p:nvPr>
            <p:ph idx="1"/>
          </p:nvPr>
        </p:nvSpPr>
        <p:spPr/>
        <p:txBody>
          <a:bodyPr vert="horz" lIns="91440" tIns="45720" rIns="91440" bIns="45720" rtlCol="0" anchor="t">
            <a:normAutofit/>
          </a:bodyPr>
          <a:lstStyle/>
          <a:p>
            <a:r>
              <a:rPr lang="el-GR" sz="2400" noProof="1">
                <a:solidFill>
                  <a:schemeClr val="tx1">
                    <a:lumMod val="95000"/>
                    <a:lumOff val="5000"/>
                  </a:schemeClr>
                </a:solidFill>
                <a:ea typeface="+mn-lt"/>
                <a:cs typeface="+mn-lt"/>
              </a:rPr>
              <a:t>The masterpieces </a:t>
            </a:r>
            <a:r>
              <a:rPr lang="el-GR" sz="2400" i="1" noProof="1">
                <a:solidFill>
                  <a:schemeClr val="tx1">
                    <a:lumMod val="95000"/>
                    <a:lumOff val="5000"/>
                  </a:schemeClr>
                </a:solidFill>
                <a:ea typeface="+mn-lt"/>
                <a:cs typeface="+mn-lt"/>
              </a:rPr>
              <a:t>Primavera</a:t>
            </a:r>
            <a:r>
              <a:rPr lang="el-GR" sz="2400" noProof="1">
                <a:solidFill>
                  <a:schemeClr val="tx1">
                    <a:lumMod val="95000"/>
                    <a:lumOff val="5000"/>
                  </a:schemeClr>
                </a:solidFill>
                <a:ea typeface="+mn-lt"/>
                <a:cs typeface="+mn-lt"/>
              </a:rPr>
              <a:t> (c. 1482) and </a:t>
            </a:r>
            <a:r>
              <a:rPr lang="el-GR" sz="2400" i="1" noProof="1">
                <a:solidFill>
                  <a:schemeClr val="tx1">
                    <a:lumMod val="95000"/>
                    <a:lumOff val="5000"/>
                  </a:schemeClr>
                </a:solidFill>
                <a:ea typeface="+mn-lt"/>
                <a:cs typeface="+mn-lt"/>
              </a:rPr>
              <a:t>The Birth of Venus</a:t>
            </a:r>
            <a:r>
              <a:rPr lang="el-GR" sz="2400" noProof="1">
                <a:solidFill>
                  <a:schemeClr val="tx1">
                    <a:lumMod val="95000"/>
                    <a:lumOff val="5000"/>
                  </a:schemeClr>
                </a:solidFill>
                <a:ea typeface="+mn-lt"/>
                <a:cs typeface="+mn-lt"/>
              </a:rPr>
              <a:t> (c. 1485) are not a pair, but are inevitably discussed together; both are in the Uffizi. They are among the most famous paintings in the world, and icons of the Italian Renaissance. As depictions of subjects from classical mythology on a very large scale they were virtually unprecedented in Western art since classical antiquity. Together with the smaller and less celebrated </a:t>
            </a:r>
            <a:r>
              <a:rPr lang="el-GR" sz="2400" i="1" noProof="1">
                <a:solidFill>
                  <a:schemeClr val="tx1">
                    <a:lumMod val="95000"/>
                    <a:lumOff val="5000"/>
                  </a:schemeClr>
                </a:solidFill>
                <a:ea typeface="+mn-lt"/>
                <a:cs typeface="+mn-lt"/>
              </a:rPr>
              <a:t>Venus and Mars</a:t>
            </a:r>
            <a:r>
              <a:rPr lang="el-GR" sz="2400" noProof="1">
                <a:solidFill>
                  <a:schemeClr val="tx1">
                    <a:lumMod val="95000"/>
                    <a:lumOff val="5000"/>
                  </a:schemeClr>
                </a:solidFill>
                <a:ea typeface="+mn-lt"/>
                <a:cs typeface="+mn-lt"/>
              </a:rPr>
              <a:t> and </a:t>
            </a:r>
            <a:r>
              <a:rPr lang="el-GR" sz="2400" i="1" noProof="1">
                <a:solidFill>
                  <a:schemeClr val="tx1">
                    <a:lumMod val="95000"/>
                    <a:lumOff val="5000"/>
                  </a:schemeClr>
                </a:solidFill>
                <a:ea typeface="+mn-lt"/>
                <a:cs typeface="+mn-lt"/>
              </a:rPr>
              <a:t>Pallas and the Centaur</a:t>
            </a:r>
            <a:r>
              <a:rPr lang="el-GR" sz="2400" noProof="1">
                <a:solidFill>
                  <a:schemeClr val="tx1">
                    <a:lumMod val="95000"/>
                    <a:lumOff val="5000"/>
                  </a:schemeClr>
                </a:solidFill>
                <a:ea typeface="+mn-lt"/>
                <a:cs typeface="+mn-lt"/>
              </a:rPr>
              <a:t>, they have been endlessly analysed by art historians, with the main themes being: the emulation of ancient painters and the context of wedding celebrations, the influence of Renaissance Neo-Platonism, and the identity of the commissioners and possible models for the figures. </a:t>
            </a:r>
            <a:endParaRPr lang="el-GR" sz="2400" baseline="30000" noProof="1">
              <a:solidFill>
                <a:schemeClr val="tx1">
                  <a:lumMod val="95000"/>
                  <a:lumOff val="5000"/>
                </a:schemeClr>
              </a:solidFill>
              <a:cs typeface="Calibri"/>
            </a:endParaRPr>
          </a:p>
        </p:txBody>
      </p:sp>
    </p:spTree>
    <p:extLst>
      <p:ext uri="{BB962C8B-B14F-4D97-AF65-F5344CB8AC3E}">
        <p14:creationId xmlns:p14="http://schemas.microsoft.com/office/powerpoint/2010/main" xmlns="" val="1239406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95B1FC96-0749-41C9-BAED-E089E7714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1E68C78C-937E-36BA-534A-A22578D49A8F}"/>
              </a:ext>
            </a:extLst>
          </p:cNvPr>
          <p:cNvSpPr>
            <a:spLocks noGrp="1"/>
          </p:cNvSpPr>
          <p:nvPr>
            <p:ph type="title"/>
          </p:nvPr>
        </p:nvSpPr>
        <p:spPr>
          <a:xfrm>
            <a:off x="630936" y="4562856"/>
            <a:ext cx="3419856" cy="1600200"/>
          </a:xfrm>
        </p:spPr>
        <p:txBody>
          <a:bodyPr vert="horz" lIns="91440" tIns="45720" rIns="91440" bIns="45720" rtlCol="0" anchor="ctr">
            <a:normAutofit/>
          </a:bodyPr>
          <a:lstStyle/>
          <a:p>
            <a:r>
              <a:rPr lang="en-US" sz="4800" b="1" i="1" dirty="0">
                <a:solidFill>
                  <a:schemeClr val="accent5">
                    <a:lumMod val="20000"/>
                    <a:lumOff val="80000"/>
                  </a:schemeClr>
                </a:solidFill>
                <a:latin typeface="Calibri Light"/>
                <a:cs typeface="Calibri Light"/>
              </a:rPr>
              <a:t>Primavera </a:t>
            </a:r>
            <a:endParaRPr lang="en-US" sz="4800" b="1" i="1" kern="1200" dirty="0">
              <a:solidFill>
                <a:schemeClr val="accent5">
                  <a:lumMod val="20000"/>
                  <a:lumOff val="80000"/>
                </a:schemeClr>
              </a:solidFill>
              <a:latin typeface="Calibri Light"/>
              <a:cs typeface="Calibri Light"/>
            </a:endParaRPr>
          </a:p>
        </p:txBody>
      </p:sp>
      <p:pic>
        <p:nvPicPr>
          <p:cNvPr id="5" name="Εικόνα 5" descr="Εικόνα που περιέχει κείμενο&#10;&#10;Περιγραφή που δημιουργήθηκε αυτόματα">
            <a:extLst>
              <a:ext uri="{FF2B5EF4-FFF2-40B4-BE49-F238E27FC236}">
                <a16:creationId xmlns:a16="http://schemas.microsoft.com/office/drawing/2014/main" xmlns="" id="{566B86CA-BABB-1119-3CE0-D27AEAA9D085}"/>
              </a:ext>
            </a:extLst>
          </p:cNvPr>
          <p:cNvPicPr>
            <a:picLocks noChangeAspect="1"/>
          </p:cNvPicPr>
          <p:nvPr/>
        </p:nvPicPr>
        <p:blipFill rotWithShape="1">
          <a:blip r:embed="rId2" cstate="print"/>
          <a:srcRect l="8842" r="-1" b="-1"/>
          <a:stretch/>
        </p:blipFill>
        <p:spPr>
          <a:xfrm>
            <a:off x="6096005" y="10"/>
            <a:ext cx="6095995"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4" name="Εικόνα 4" descr="Εικόνα που περιέχει κείμενο&#10;&#10;Περιγραφή που δημιουργήθηκε αυτόματα">
            <a:extLst>
              <a:ext uri="{FF2B5EF4-FFF2-40B4-BE49-F238E27FC236}">
                <a16:creationId xmlns:a16="http://schemas.microsoft.com/office/drawing/2014/main" xmlns="" id="{036DE9E4-1D06-3A9B-6C21-F2D114B8DF88}"/>
              </a:ext>
            </a:extLst>
          </p:cNvPr>
          <p:cNvPicPr>
            <a:picLocks noChangeAspect="1"/>
          </p:cNvPicPr>
          <p:nvPr/>
        </p:nvPicPr>
        <p:blipFill rotWithShape="1">
          <a:blip r:embed="rId3" cstate="print"/>
          <a:srcRect r="3093" b="2"/>
          <a:stretch/>
        </p:blipFill>
        <p:spPr>
          <a:xfrm>
            <a:off x="-33068" y="10"/>
            <a:ext cx="6172195"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19" name="sketch line">
            <a:extLst>
              <a:ext uri="{FF2B5EF4-FFF2-40B4-BE49-F238E27FC236}">
                <a16:creationId xmlns:a16="http://schemas.microsoft.com/office/drawing/2014/main" xmlns="" id="{63C1A86C-B1A8-4AEC-B001-595C91716E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589020" y="540453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xmlns="" id="{E0B40C71-C944-D0FD-1135-1A1298F91A1A}"/>
              </a:ext>
            </a:extLst>
          </p:cNvPr>
          <p:cNvSpPr>
            <a:spLocks noGrp="1"/>
          </p:cNvSpPr>
          <p:nvPr>
            <p:ph idx="1"/>
          </p:nvPr>
        </p:nvSpPr>
        <p:spPr>
          <a:xfrm>
            <a:off x="4654294" y="4562856"/>
            <a:ext cx="6903721" cy="1600200"/>
          </a:xfrm>
        </p:spPr>
        <p:txBody>
          <a:bodyPr anchor="ctr">
            <a:normAutofit/>
          </a:bodyPr>
          <a:lstStyle/>
          <a:p>
            <a:pPr marL="0" indent="0">
              <a:buNone/>
            </a:pPr>
            <a:r>
              <a:rPr lang="en-US" sz="4800" b="1" i="1" dirty="0">
                <a:solidFill>
                  <a:schemeClr val="accent5">
                    <a:lumMod val="20000"/>
                    <a:lumOff val="80000"/>
                  </a:schemeClr>
                </a:solidFill>
                <a:latin typeface="Calibri Light"/>
                <a:ea typeface="+mn-lt"/>
                <a:cs typeface="+mn-lt"/>
              </a:rPr>
              <a:t>The Birth of Venus</a:t>
            </a:r>
            <a:endParaRPr lang="en-US" sz="4800" b="1" i="1" dirty="0">
              <a:solidFill>
                <a:schemeClr val="accent5">
                  <a:lumMod val="20000"/>
                  <a:lumOff val="80000"/>
                </a:schemeClr>
              </a:solidFill>
              <a:latin typeface="Calibri Light"/>
              <a:cs typeface="Calibri" panose="020F0502020204030204"/>
            </a:endParaRPr>
          </a:p>
        </p:txBody>
      </p:sp>
    </p:spTree>
    <p:extLst>
      <p:ext uri="{BB962C8B-B14F-4D97-AF65-F5344CB8AC3E}">
        <p14:creationId xmlns:p14="http://schemas.microsoft.com/office/powerpoint/2010/main" xmlns="" val="425883714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69D47016-023F-44BD-981C-50E7A10A66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xmlns="" id="{6D855C72-695D-E2AD-7740-124A598FEB2A}"/>
              </a:ext>
            </a:extLst>
          </p:cNvPr>
          <p:cNvSpPr>
            <a:spLocks noGrp="1"/>
          </p:cNvSpPr>
          <p:nvPr>
            <p:ph type="title"/>
          </p:nvPr>
        </p:nvSpPr>
        <p:spPr>
          <a:xfrm>
            <a:off x="127729" y="457200"/>
            <a:ext cx="4846607" cy="1268026"/>
          </a:xfrm>
        </p:spPr>
        <p:txBody>
          <a:bodyPr anchor="ctr">
            <a:normAutofit/>
          </a:bodyPr>
          <a:lstStyle/>
          <a:p>
            <a:r>
              <a:rPr lang="el-GR" sz="3600" b="1" i="1" noProof="1">
                <a:solidFill>
                  <a:schemeClr val="accent5">
                    <a:lumMod val="20000"/>
                    <a:lumOff val="80000"/>
                  </a:schemeClr>
                </a:solidFill>
                <a:latin typeface="Calibri Light"/>
                <a:cs typeface="Calibri"/>
              </a:rPr>
              <a:t>Pallas and the Centaur</a:t>
            </a:r>
            <a:endParaRPr lang="el-GR" sz="3600" noProof="1">
              <a:solidFill>
                <a:schemeClr val="accent5">
                  <a:lumMod val="20000"/>
                  <a:lumOff val="80000"/>
                </a:schemeClr>
              </a:solidFill>
              <a:latin typeface="Calibri Light"/>
              <a:cs typeface="Calibri"/>
            </a:endParaRPr>
          </a:p>
          <a:p>
            <a:endParaRPr lang="el-GR" sz="4800" dirty="0">
              <a:cs typeface="Calibri Light"/>
            </a:endParaRPr>
          </a:p>
        </p:txBody>
      </p:sp>
      <p:sp>
        <p:nvSpPr>
          <p:cNvPr id="14" name="sketchy line">
            <a:extLst>
              <a:ext uri="{FF2B5EF4-FFF2-40B4-BE49-F238E27FC236}">
                <a16:creationId xmlns:a16="http://schemas.microsoft.com/office/drawing/2014/main" xmlns="" id="{6D8B37B0-0682-433E-BC8D-498C04ABD9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xmlns="" id="{3DC4E476-5CCC-CD09-B3C3-BECDA3B7F7D3}"/>
              </a:ext>
            </a:extLst>
          </p:cNvPr>
          <p:cNvSpPr>
            <a:spLocks noGrp="1"/>
          </p:cNvSpPr>
          <p:nvPr>
            <p:ph idx="1"/>
          </p:nvPr>
        </p:nvSpPr>
        <p:spPr>
          <a:xfrm>
            <a:off x="5541263" y="457200"/>
            <a:ext cx="6007608" cy="1929384"/>
          </a:xfrm>
        </p:spPr>
        <p:txBody>
          <a:bodyPr anchor="ctr">
            <a:normAutofit/>
          </a:bodyPr>
          <a:lstStyle/>
          <a:p>
            <a:pPr marL="0" indent="0">
              <a:buNone/>
            </a:pPr>
            <a:r>
              <a:rPr lang="en-US" sz="3600" b="1" i="1" dirty="0">
                <a:solidFill>
                  <a:schemeClr val="accent5">
                    <a:lumMod val="20000"/>
                    <a:lumOff val="80000"/>
                  </a:schemeClr>
                </a:solidFill>
                <a:latin typeface="Calibri Light"/>
                <a:cs typeface="Calibri" panose="020F0502020204030204"/>
              </a:rPr>
              <a:t>Venus and Mars </a:t>
            </a:r>
          </a:p>
        </p:txBody>
      </p:sp>
      <p:pic>
        <p:nvPicPr>
          <p:cNvPr id="5" name="Εικόνα 5" descr="Εικόνα που περιέχει κείμενο&#10;&#10;Περιγραφή που δημιουργήθηκε αυτόματα">
            <a:extLst>
              <a:ext uri="{FF2B5EF4-FFF2-40B4-BE49-F238E27FC236}">
                <a16:creationId xmlns:a16="http://schemas.microsoft.com/office/drawing/2014/main" xmlns="" id="{F9F51CAA-86E3-5AB4-33E0-9C0C46E22383}"/>
              </a:ext>
            </a:extLst>
          </p:cNvPr>
          <p:cNvPicPr>
            <a:picLocks noChangeAspect="1"/>
          </p:cNvPicPr>
          <p:nvPr/>
        </p:nvPicPr>
        <p:blipFill>
          <a:blip r:embed="rId2" cstate="print"/>
          <a:stretch>
            <a:fillRect/>
          </a:stretch>
        </p:blipFill>
        <p:spPr>
          <a:xfrm>
            <a:off x="631633" y="1304257"/>
            <a:ext cx="3196591" cy="4498444"/>
          </a:xfrm>
          <a:prstGeom prst="rect">
            <a:avLst/>
          </a:prstGeom>
        </p:spPr>
      </p:pic>
      <p:pic>
        <p:nvPicPr>
          <p:cNvPr id="4" name="Εικόνα 4" descr="Εικόνα που περιέχει εσωτερικός χώρος&#10;&#10;Περιγραφή που δημιουργήθηκε αυτόματα">
            <a:extLst>
              <a:ext uri="{FF2B5EF4-FFF2-40B4-BE49-F238E27FC236}">
                <a16:creationId xmlns:a16="http://schemas.microsoft.com/office/drawing/2014/main" xmlns="" id="{8E8E211E-91B6-A5DD-4FA8-AB6E05E91327}"/>
              </a:ext>
            </a:extLst>
          </p:cNvPr>
          <p:cNvPicPr>
            <a:picLocks noChangeAspect="1"/>
          </p:cNvPicPr>
          <p:nvPr/>
        </p:nvPicPr>
        <p:blipFill>
          <a:blip r:embed="rId3" cstate="print"/>
          <a:stretch>
            <a:fillRect/>
          </a:stretch>
        </p:blipFill>
        <p:spPr>
          <a:xfrm>
            <a:off x="5492496" y="3329687"/>
            <a:ext cx="5899432" cy="2359772"/>
          </a:xfrm>
          <a:prstGeom prst="rect">
            <a:avLst/>
          </a:prstGeom>
        </p:spPr>
      </p:pic>
    </p:spTree>
    <p:extLst>
      <p:ext uri="{BB962C8B-B14F-4D97-AF65-F5344CB8AC3E}">
        <p14:creationId xmlns:p14="http://schemas.microsoft.com/office/powerpoint/2010/main" xmlns="" val="95515727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421E0D84-8A51-7FED-AF4E-697FFBD0A470}"/>
              </a:ext>
            </a:extLst>
          </p:cNvPr>
          <p:cNvSpPr>
            <a:spLocks noGrp="1"/>
          </p:cNvSpPr>
          <p:nvPr>
            <p:ph idx="4294967295"/>
          </p:nvPr>
        </p:nvSpPr>
        <p:spPr>
          <a:xfrm>
            <a:off x="790755" y="517286"/>
            <a:ext cx="10515600" cy="5616545"/>
          </a:xfrm>
        </p:spPr>
        <p:txBody>
          <a:bodyPr vert="horz" lIns="91440" tIns="45720" rIns="91440" bIns="45720" rtlCol="0" anchor="t">
            <a:normAutofit/>
          </a:bodyPr>
          <a:lstStyle/>
          <a:p>
            <a:pPr marL="0" indent="0">
              <a:buNone/>
            </a:pPr>
            <a:r>
              <a:rPr lang="el-GR" sz="2400" noProof="1">
                <a:solidFill>
                  <a:schemeClr val="tx1">
                    <a:lumMod val="95000"/>
                    <a:lumOff val="5000"/>
                  </a:schemeClr>
                </a:solidFill>
                <a:ea typeface="+mn-lt"/>
                <a:cs typeface="+mn-lt"/>
              </a:rPr>
              <a:t>Though all carry differing degrees of complexity in their meanings, they also have an immediate visual appeal that accounts for their enormous popularity. All show dominant and beautiful female figures in an idyllic world of feeling, with a sexual element. Continuing scholarly attention mainly focuses on the poetry and philosophy of contemporary Renaissance humanists. The works do not illustrate particular texts; rather, each relies upon several texts for its significance. Their beauty was characterized by Vasari as exemplifying "grace" and by John Ruskin as possessing linear rhythm. The pictures feature Botticelli's linear style at its most effective, emphasized by the soft continual contours and pastel colours. </a:t>
            </a:r>
            <a:endParaRPr lang="el-GR" sz="2400" baseline="30000" noProof="1">
              <a:solidFill>
                <a:schemeClr val="tx1">
                  <a:lumMod val="95000"/>
                  <a:lumOff val="5000"/>
                </a:schemeClr>
              </a:solidFill>
              <a:cs typeface="Calibri"/>
            </a:endParaRPr>
          </a:p>
        </p:txBody>
      </p:sp>
    </p:spTree>
    <p:extLst>
      <p:ext uri="{BB962C8B-B14F-4D97-AF65-F5344CB8AC3E}">
        <p14:creationId xmlns:p14="http://schemas.microsoft.com/office/powerpoint/2010/main" xmlns="" val="40212425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1CF3334-824A-6ACF-4229-7A3B66F86E59}"/>
              </a:ext>
            </a:extLst>
          </p:cNvPr>
          <p:cNvSpPr>
            <a:spLocks noGrp="1"/>
          </p:cNvSpPr>
          <p:nvPr>
            <p:ph type="title"/>
          </p:nvPr>
        </p:nvSpPr>
        <p:spPr/>
        <p:txBody>
          <a:bodyPr/>
          <a:lstStyle/>
          <a:p>
            <a:r>
              <a:rPr lang="el-GR" b="1" i="1" noProof="1">
                <a:solidFill>
                  <a:schemeClr val="accent5">
                    <a:lumMod val="20000"/>
                    <a:lumOff val="80000"/>
                  </a:schemeClr>
                </a:solidFill>
                <a:latin typeface="Calibri Light"/>
                <a:cs typeface="Calibri"/>
              </a:rPr>
              <a:t>Religious paintings after Rome</a:t>
            </a:r>
          </a:p>
          <a:p>
            <a:endParaRPr lang="el-GR" dirty="0">
              <a:cs typeface="Calibri Light"/>
            </a:endParaRPr>
          </a:p>
        </p:txBody>
      </p:sp>
      <p:sp>
        <p:nvSpPr>
          <p:cNvPr id="3" name="Θέση περιεχομένου 2">
            <a:extLst>
              <a:ext uri="{FF2B5EF4-FFF2-40B4-BE49-F238E27FC236}">
                <a16:creationId xmlns:a16="http://schemas.microsoft.com/office/drawing/2014/main" xmlns="" id="{54E1296D-8799-F896-A888-740781F5399E}"/>
              </a:ext>
            </a:extLst>
          </p:cNvPr>
          <p:cNvSpPr>
            <a:spLocks noGrp="1"/>
          </p:cNvSpPr>
          <p:nvPr>
            <p:ph idx="1"/>
          </p:nvPr>
        </p:nvSpPr>
        <p:spPr>
          <a:xfrm>
            <a:off x="838200" y="1322418"/>
            <a:ext cx="10515600" cy="4854545"/>
          </a:xfrm>
        </p:spPr>
        <p:txBody>
          <a:bodyPr vert="horz" lIns="91440" tIns="45720" rIns="91440" bIns="45720" rtlCol="0" anchor="t">
            <a:normAutofit lnSpcReduction="10000"/>
          </a:bodyPr>
          <a:lstStyle/>
          <a:p>
            <a:r>
              <a:rPr lang="el-GR" sz="2400" noProof="1">
                <a:ea typeface="+mn-lt"/>
                <a:cs typeface="+mn-lt"/>
              </a:rPr>
              <a:t>Botticelli returned from Rome in 1482 with a reputation considerably enhanced by his work there. As with his secular paintings, many religious commissions are larger and no doubt more expensive than before. Altogether more datable works by Botticelli come from the 1480s than any other decade, and most of these are religious. By the mid-1480s, many leading Florentine artists had left the city, some never to return. The rising star Leonardo da Vinci, who scoffed at Botticelli's landscapes, left in 1481 for Milan, the Pollaiolo brothers in 1484 for Rome, and Andrea Verrochio in 1485 for Venice. The remaining leaders of Florentine painting, Botticelli, Domenico Ghirlandaio and Filippino Lippi, worked on a major fresco cycle with Perugino, for Lorenzo the Magnificent's villa at Spedalletto near Volterra. Botticelli painted many Madonnas, covered in a section below, and altarpieces and frescos in Florentine churches. In 1491 he served on a committee to decide upon a façade for the Cathedral of Florence, receiving the next year three payments for a design for a scheme, eventually abortive, to put mosaics on some interior roof vaults in the cathedral. </a:t>
            </a:r>
            <a:endParaRPr lang="el-GR" sz="2400" baseline="30000" noProof="1">
              <a:cs typeface="Calibri"/>
            </a:endParaRPr>
          </a:p>
        </p:txBody>
      </p:sp>
    </p:spTree>
    <p:extLst>
      <p:ext uri="{BB962C8B-B14F-4D97-AF65-F5344CB8AC3E}">
        <p14:creationId xmlns:p14="http://schemas.microsoft.com/office/powerpoint/2010/main" xmlns="" val="37766268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xmlns="" id="{70155189-D96C-4527-B0EC-654B946BE6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D8A08E76-083E-AA23-529D-1FCB90A45A5A}"/>
              </a:ext>
            </a:extLst>
          </p:cNvPr>
          <p:cNvSpPr>
            <a:spLocks noGrp="1"/>
          </p:cNvSpPr>
          <p:nvPr>
            <p:ph type="title"/>
          </p:nvPr>
        </p:nvSpPr>
        <p:spPr>
          <a:xfrm>
            <a:off x="838200" y="557189"/>
            <a:ext cx="10515600" cy="2057043"/>
          </a:xfrm>
        </p:spPr>
        <p:txBody>
          <a:bodyPr vert="horz" lIns="91440" tIns="45720" rIns="91440" bIns="45720" rtlCol="0" anchor="ctr">
            <a:normAutofit/>
          </a:bodyPr>
          <a:lstStyle/>
          <a:p>
            <a:r>
              <a:rPr lang="en-US" sz="2400" b="1" i="1" dirty="0">
                <a:solidFill>
                  <a:schemeClr val="accent5">
                    <a:lumMod val="20000"/>
                    <a:lumOff val="80000"/>
                  </a:schemeClr>
                </a:solidFill>
                <a:latin typeface="Calibri"/>
                <a:ea typeface="+mj-lt"/>
                <a:cs typeface="+mj-lt"/>
              </a:rPr>
              <a:t>The Bardi Altarpiece </a:t>
            </a:r>
            <a:r>
              <a:rPr lang="en-US" sz="2000" b="1" i="1" dirty="0">
                <a:solidFill>
                  <a:schemeClr val="accent5">
                    <a:lumMod val="20000"/>
                    <a:lumOff val="80000"/>
                  </a:schemeClr>
                </a:solidFill>
                <a:latin typeface="Calibri"/>
                <a:ea typeface="+mj-lt"/>
                <a:cs typeface="+mj-lt"/>
              </a:rPr>
              <a:t>                </a:t>
            </a:r>
            <a:r>
              <a:rPr lang="en-US" sz="2400" b="1" i="1" dirty="0">
                <a:solidFill>
                  <a:schemeClr val="accent5">
                    <a:lumMod val="20000"/>
                    <a:lumOff val="80000"/>
                  </a:schemeClr>
                </a:solidFill>
                <a:latin typeface="Calibri"/>
                <a:ea typeface="+mj-lt"/>
                <a:cs typeface="+mj-lt"/>
              </a:rPr>
              <a:t> San Barnaba Altarpiece    </a:t>
            </a:r>
            <a:r>
              <a:rPr lang="en-US" sz="2000" b="1" i="1" dirty="0">
                <a:solidFill>
                  <a:schemeClr val="accent5">
                    <a:lumMod val="20000"/>
                    <a:lumOff val="80000"/>
                  </a:schemeClr>
                </a:solidFill>
                <a:latin typeface="Calibri"/>
                <a:ea typeface="+mj-lt"/>
                <a:cs typeface="+mj-lt"/>
              </a:rPr>
              <a:t>          </a:t>
            </a:r>
            <a:r>
              <a:rPr lang="en-US" sz="2400" i="1" dirty="0">
                <a:solidFill>
                  <a:schemeClr val="accent5">
                    <a:lumMod val="20000"/>
                    <a:lumOff val="80000"/>
                  </a:schemeClr>
                </a:solidFill>
                <a:latin typeface="Calibri"/>
                <a:ea typeface="+mj-lt"/>
                <a:cs typeface="+mj-lt"/>
              </a:rPr>
              <a:t> </a:t>
            </a:r>
            <a:r>
              <a:rPr lang="en-US" sz="2400" b="1" i="1" dirty="0">
                <a:solidFill>
                  <a:schemeClr val="accent5">
                    <a:lumMod val="20000"/>
                    <a:lumOff val="80000"/>
                  </a:schemeClr>
                </a:solidFill>
                <a:latin typeface="Calibri"/>
                <a:ea typeface="+mj-lt"/>
                <a:cs typeface="+mj-lt"/>
              </a:rPr>
              <a:t>Lamentation of Christ</a:t>
            </a:r>
            <a:endParaRPr lang="el-GR" sz="2400" b="1" i="1">
              <a:solidFill>
                <a:schemeClr val="accent5">
                  <a:lumMod val="20000"/>
                  <a:lumOff val="80000"/>
                </a:schemeClr>
              </a:solidFill>
              <a:latin typeface="Calibri"/>
              <a:cs typeface="Calibri"/>
            </a:endParaRPr>
          </a:p>
        </p:txBody>
      </p:sp>
      <p:pic>
        <p:nvPicPr>
          <p:cNvPr id="4" name="Εικόνα 4" descr="Εικόνα που περιέχει άτομο, εξωτερικός χώρος/ύπαιθρος, άνθρωποι, ομάδα&#10;&#10;Περιγραφή που δημιουργήθηκε αυτόματα">
            <a:extLst>
              <a:ext uri="{FF2B5EF4-FFF2-40B4-BE49-F238E27FC236}">
                <a16:creationId xmlns:a16="http://schemas.microsoft.com/office/drawing/2014/main" xmlns="" id="{D69BB6BA-91D1-7BEB-75C1-63E888475696}"/>
              </a:ext>
            </a:extLst>
          </p:cNvPr>
          <p:cNvPicPr>
            <a:picLocks noGrp="1" noChangeAspect="1"/>
          </p:cNvPicPr>
          <p:nvPr>
            <p:ph idx="1"/>
          </p:nvPr>
        </p:nvPicPr>
        <p:blipFill>
          <a:blip r:embed="rId2" cstate="print"/>
          <a:stretch>
            <a:fillRect/>
          </a:stretch>
        </p:blipFill>
        <p:spPr>
          <a:xfrm>
            <a:off x="404509" y="2785950"/>
            <a:ext cx="3376716" cy="3514855"/>
          </a:xfrm>
          <a:prstGeom prst="rect">
            <a:avLst/>
          </a:prstGeom>
        </p:spPr>
      </p:pic>
      <p:pic>
        <p:nvPicPr>
          <p:cNvPr id="5" name="Εικόνα 5" descr="Εικόνα που περιέχει κείμενο, ιερό, ύφασμα, αρκετά&#10;&#10;Περιγραφή που δημιουργήθηκε αυτόματα">
            <a:extLst>
              <a:ext uri="{FF2B5EF4-FFF2-40B4-BE49-F238E27FC236}">
                <a16:creationId xmlns:a16="http://schemas.microsoft.com/office/drawing/2014/main" xmlns="" id="{72345A78-8111-19DA-D602-B332DB856504}"/>
              </a:ext>
            </a:extLst>
          </p:cNvPr>
          <p:cNvPicPr>
            <a:picLocks noChangeAspect="1"/>
          </p:cNvPicPr>
          <p:nvPr/>
        </p:nvPicPr>
        <p:blipFill>
          <a:blip r:embed="rId3" cstate="print"/>
          <a:stretch>
            <a:fillRect/>
          </a:stretch>
        </p:blipFill>
        <p:spPr>
          <a:xfrm>
            <a:off x="4193386" y="2834486"/>
            <a:ext cx="3797536" cy="3417782"/>
          </a:xfrm>
          <a:prstGeom prst="rect">
            <a:avLst/>
          </a:prstGeom>
        </p:spPr>
      </p:pic>
      <p:pic>
        <p:nvPicPr>
          <p:cNvPr id="6" name="Εικόνα 6" descr="Εικόνα που περιέχει κείμενο, εσωτερικός χώρος, ποζάρισμα&#10;&#10;Περιγραφή που δημιουργήθηκε αυτόματα">
            <a:extLst>
              <a:ext uri="{FF2B5EF4-FFF2-40B4-BE49-F238E27FC236}">
                <a16:creationId xmlns:a16="http://schemas.microsoft.com/office/drawing/2014/main" xmlns="" id="{EEDFF313-E83B-9F0A-142B-B3DF4C281E2D}"/>
              </a:ext>
            </a:extLst>
          </p:cNvPr>
          <p:cNvPicPr>
            <a:picLocks noChangeAspect="1"/>
          </p:cNvPicPr>
          <p:nvPr/>
        </p:nvPicPr>
        <p:blipFill>
          <a:blip r:embed="rId4" cstate="print"/>
          <a:stretch>
            <a:fillRect/>
          </a:stretch>
        </p:blipFill>
        <p:spPr>
          <a:xfrm>
            <a:off x="8192673" y="3240132"/>
            <a:ext cx="3797536" cy="2606490"/>
          </a:xfrm>
          <a:prstGeom prst="rect">
            <a:avLst/>
          </a:prstGeom>
        </p:spPr>
      </p:pic>
    </p:spTree>
    <p:extLst>
      <p:ext uri="{BB962C8B-B14F-4D97-AF65-F5344CB8AC3E}">
        <p14:creationId xmlns:p14="http://schemas.microsoft.com/office/powerpoint/2010/main" xmlns="" val="409338104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00699B9-BFE7-51B9-E182-026E60ECA82E}"/>
              </a:ext>
            </a:extLst>
          </p:cNvPr>
          <p:cNvSpPr>
            <a:spLocks noGrp="1"/>
          </p:cNvSpPr>
          <p:nvPr>
            <p:ph type="title"/>
          </p:nvPr>
        </p:nvSpPr>
        <p:spPr/>
        <p:txBody>
          <a:bodyPr/>
          <a:lstStyle/>
          <a:p>
            <a:r>
              <a:rPr lang="el-GR" b="1" i="1">
                <a:solidFill>
                  <a:schemeClr val="accent5">
                    <a:lumMod val="20000"/>
                    <a:lumOff val="80000"/>
                  </a:schemeClr>
                </a:solidFill>
                <a:cs typeface="Calibri Light"/>
              </a:rPr>
              <a:t>A</a:t>
            </a:r>
            <a:r>
              <a:rPr lang="el-GR" b="1" i="1" noProof="1">
                <a:solidFill>
                  <a:schemeClr val="accent5">
                    <a:lumMod val="20000"/>
                    <a:lumOff val="80000"/>
                  </a:schemeClr>
                </a:solidFill>
                <a:cs typeface="Calibri Light"/>
              </a:rPr>
              <a:t> litle bit about him </a:t>
            </a:r>
            <a:endParaRPr lang="el-GR" b="1" i="1" noProof="1">
              <a:solidFill>
                <a:schemeClr val="accent5">
                  <a:lumMod val="20000"/>
                  <a:lumOff val="80000"/>
                </a:schemeClr>
              </a:solidFill>
              <a:ea typeface="Calibri Light"/>
              <a:cs typeface="Calibri Light"/>
            </a:endParaRPr>
          </a:p>
        </p:txBody>
      </p:sp>
      <p:sp>
        <p:nvSpPr>
          <p:cNvPr id="3" name="Θέση περιεχομένου 2">
            <a:extLst>
              <a:ext uri="{FF2B5EF4-FFF2-40B4-BE49-F238E27FC236}">
                <a16:creationId xmlns:a16="http://schemas.microsoft.com/office/drawing/2014/main" xmlns="" id="{1E64F2EF-6FA0-1CD8-F8FD-23A56CC62CDD}"/>
              </a:ext>
            </a:extLst>
          </p:cNvPr>
          <p:cNvSpPr>
            <a:spLocks noGrp="1"/>
          </p:cNvSpPr>
          <p:nvPr>
            <p:ph idx="1"/>
          </p:nvPr>
        </p:nvSpPr>
        <p:spPr/>
        <p:txBody>
          <a:bodyPr vert="horz" lIns="91440" tIns="45720" rIns="91440" bIns="45720" rtlCol="0" anchor="t">
            <a:normAutofit/>
          </a:bodyPr>
          <a:lstStyle/>
          <a:p>
            <a:r>
              <a:rPr lang="el-GR" sz="2400" noProof="1">
                <a:solidFill>
                  <a:srgbClr val="202122"/>
                </a:solidFill>
                <a:ea typeface="+mn-lt"/>
                <a:cs typeface="+mn-lt"/>
              </a:rPr>
              <a:t>Alessandro di Mariano di Vanni Filipepi was born in 1445 and died in May 17 1510, known as Sandro Botticelli, was an </a:t>
            </a:r>
            <a:r>
              <a:rPr lang="el-GR" sz="2400" noProof="1">
                <a:ea typeface="+mn-lt"/>
                <a:cs typeface="+mn-lt"/>
              </a:rPr>
              <a:t>Italian painter of the Early Renaissance</a:t>
            </a:r>
            <a:r>
              <a:rPr lang="el-GR" sz="2400" noProof="1">
                <a:solidFill>
                  <a:srgbClr val="202122"/>
                </a:solidFill>
                <a:ea typeface="+mn-lt"/>
                <a:cs typeface="+mn-lt"/>
              </a:rPr>
              <a:t>. Botticelli's posthumous reputation suffered until the late 19th century, when he was rediscovered by the </a:t>
            </a:r>
            <a:r>
              <a:rPr lang="el-GR" sz="2400" noProof="1">
                <a:ea typeface="+mn-lt"/>
                <a:cs typeface="+mn-lt"/>
              </a:rPr>
              <a:t>Pre-Raphaelites</a:t>
            </a:r>
            <a:r>
              <a:rPr lang="el-GR" sz="2400" noProof="1">
                <a:solidFill>
                  <a:srgbClr val="202122"/>
                </a:solidFill>
                <a:ea typeface="+mn-lt"/>
                <a:cs typeface="+mn-lt"/>
              </a:rPr>
              <a:t> who stimulated a reappraisal of his work. Since then, his paintings have been seen to represent the linear grace of late Italian Gothic and some Early Renaissance painting, even though they date from the latter half of the Italian Renaissance period.</a:t>
            </a:r>
            <a:endParaRPr lang="el-GR" sz="2400" noProof="1">
              <a:cs typeface="Calibri"/>
            </a:endParaRPr>
          </a:p>
        </p:txBody>
      </p:sp>
    </p:spTree>
    <p:extLst>
      <p:ext uri="{BB962C8B-B14F-4D97-AF65-F5344CB8AC3E}">
        <p14:creationId xmlns:p14="http://schemas.microsoft.com/office/powerpoint/2010/main" xmlns="" val="2027831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0E82BDC-A6CD-FAE6-1A84-8D6569F2A6F5}"/>
              </a:ext>
            </a:extLst>
          </p:cNvPr>
          <p:cNvSpPr>
            <a:spLocks noGrp="1"/>
          </p:cNvSpPr>
          <p:nvPr>
            <p:ph type="title"/>
          </p:nvPr>
        </p:nvSpPr>
        <p:spPr/>
        <p:txBody>
          <a:bodyPr/>
          <a:lstStyle/>
          <a:p>
            <a:r>
              <a:rPr lang="el-GR" b="1" i="1" noProof="1">
                <a:solidFill>
                  <a:schemeClr val="accent5">
                    <a:lumMod val="20000"/>
                    <a:lumOff val="80000"/>
                  </a:schemeClr>
                </a:solidFill>
                <a:latin typeface="Calibri Light"/>
                <a:cs typeface="Calibri Light"/>
              </a:rPr>
              <a:t>Portraits </a:t>
            </a:r>
            <a:endParaRPr lang="el-GR" b="1" noProof="1">
              <a:solidFill>
                <a:schemeClr val="accent5">
                  <a:lumMod val="20000"/>
                  <a:lumOff val="80000"/>
                </a:schemeClr>
              </a:solidFill>
              <a:latin typeface="Calibri Light"/>
              <a:cs typeface="Calibri Light" panose="020F0302020204030204"/>
            </a:endParaRPr>
          </a:p>
        </p:txBody>
      </p:sp>
      <p:sp>
        <p:nvSpPr>
          <p:cNvPr id="12" name="Θέση περιεχομένου 11">
            <a:extLst>
              <a:ext uri="{FF2B5EF4-FFF2-40B4-BE49-F238E27FC236}">
                <a16:creationId xmlns:a16="http://schemas.microsoft.com/office/drawing/2014/main" xmlns="" id="{24C19770-D011-C79B-EB5A-594E559A7F77}"/>
              </a:ext>
            </a:extLst>
          </p:cNvPr>
          <p:cNvSpPr>
            <a:spLocks noGrp="1"/>
          </p:cNvSpPr>
          <p:nvPr>
            <p:ph idx="1"/>
          </p:nvPr>
        </p:nvSpPr>
        <p:spPr/>
        <p:txBody>
          <a:bodyPr vert="horz" lIns="91440" tIns="45720" rIns="91440" bIns="45720" rtlCol="0" anchor="t">
            <a:normAutofit/>
          </a:bodyPr>
          <a:lstStyle/>
          <a:p>
            <a:r>
              <a:rPr lang="el-GR" sz="2400" noProof="1">
                <a:solidFill>
                  <a:srgbClr val="202122"/>
                </a:solidFill>
                <a:ea typeface="+mn-lt"/>
                <a:cs typeface="+mn-lt"/>
              </a:rPr>
              <a:t>Botticelli painted a number of portraits, although not nearly as many as have been attributed to him. There are a number of idealized portrait-like paintings of women which probably do not represent a specific person. With one or two exceptions his small independent panel portraits show the sitter no further down the torso than about the bottom of the rib-cage. Women are normally in profile, full or just a little turned, whereas men are normally a "three-quarters" pose, but never quite seen completely frontally. Even when the head is facing more or less straight ahead, the lighting is used to create a difference between the sides of the face. Backgrounds may be plain, or show an open window, usually with nothing but sky visible through it. A few have developed landscape backgrounds. These characteristics were typical of Florentine portraits at the beginning of his career, but old-fashioned by his last years. </a:t>
            </a:r>
            <a:endParaRPr lang="el-GR" sz="2400" noProof="1"/>
          </a:p>
        </p:txBody>
      </p:sp>
    </p:spTree>
    <p:extLst>
      <p:ext uri="{BB962C8B-B14F-4D97-AF65-F5344CB8AC3E}">
        <p14:creationId xmlns:p14="http://schemas.microsoft.com/office/powerpoint/2010/main" xmlns="" val="24148297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9DB9DA7-CE86-CD4B-D2F1-36F2944ACBF6}"/>
              </a:ext>
            </a:extLst>
          </p:cNvPr>
          <p:cNvSpPr txBox="1"/>
          <p:nvPr/>
        </p:nvSpPr>
        <p:spPr>
          <a:xfrm>
            <a:off x="612476" y="813759"/>
            <a:ext cx="1079452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202122"/>
                </a:solidFill>
                <a:latin typeface="Arial"/>
                <a:cs typeface="Arial"/>
              </a:rPr>
              <a:t>Botticelli often slightly exaggerates aspects of the features to increase the like</a:t>
            </a:r>
            <a:r>
              <a:rPr lang="en-US" sz="2400" noProof="1">
                <a:latin typeface="Arial"/>
                <a:cs typeface="Arial"/>
              </a:rPr>
              <a:t>ness. He also painted portraits in other works, as when he inserted a self-portrait and the Medici into his early </a:t>
            </a:r>
            <a:r>
              <a:rPr lang="en-US" sz="2400" i="1" noProof="1">
                <a:latin typeface="Arial"/>
                <a:cs typeface="Arial"/>
              </a:rPr>
              <a:t>Adoration of the Magi</a:t>
            </a:r>
            <a:r>
              <a:rPr lang="en-US" sz="2400" noProof="1">
                <a:latin typeface="Arial"/>
                <a:cs typeface="Arial"/>
              </a:rPr>
              <a:t>. Several figures in the Sistine Chapel frescos appear to be portraits, but the subjects are unknown, although fanciful guesses have been made. Large allegorical frescos from a villa show members of the Tornabuoni family together with gods and personifications.</a:t>
            </a:r>
            <a:endParaRPr lang="en-US" sz="2400" noProof="1"/>
          </a:p>
        </p:txBody>
      </p:sp>
    </p:spTree>
    <p:extLst>
      <p:ext uri="{BB962C8B-B14F-4D97-AF65-F5344CB8AC3E}">
        <p14:creationId xmlns:p14="http://schemas.microsoft.com/office/powerpoint/2010/main" xmlns="" val="2071364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descr="Εικόνα που περιέχει κείμενο&#10;&#10;Περιγραφή που δημιουργήθηκε αυτόματα">
            <a:extLst>
              <a:ext uri="{FF2B5EF4-FFF2-40B4-BE49-F238E27FC236}">
                <a16:creationId xmlns:a16="http://schemas.microsoft.com/office/drawing/2014/main" xmlns="" id="{F3E9576D-F6B2-52F8-BE4A-B107BCE62916}"/>
              </a:ext>
            </a:extLst>
          </p:cNvPr>
          <p:cNvPicPr>
            <a:picLocks noChangeAspect="1"/>
          </p:cNvPicPr>
          <p:nvPr/>
        </p:nvPicPr>
        <p:blipFill>
          <a:blip r:embed="rId2" cstate="print"/>
          <a:stretch>
            <a:fillRect/>
          </a:stretch>
        </p:blipFill>
        <p:spPr>
          <a:xfrm>
            <a:off x="387380" y="2394998"/>
            <a:ext cx="2474523" cy="3692644"/>
          </a:xfrm>
          <a:prstGeom prst="rect">
            <a:avLst/>
          </a:prstGeom>
        </p:spPr>
      </p:pic>
      <p:sp>
        <p:nvSpPr>
          <p:cNvPr id="3" name="Τίτλος 2">
            <a:extLst>
              <a:ext uri="{FF2B5EF4-FFF2-40B4-BE49-F238E27FC236}">
                <a16:creationId xmlns:a16="http://schemas.microsoft.com/office/drawing/2014/main" xmlns="" id="{EADCB42E-A590-6576-BBFA-45CE7DC483E9}"/>
              </a:ext>
            </a:extLst>
          </p:cNvPr>
          <p:cNvSpPr>
            <a:spLocks noGrp="1"/>
          </p:cNvSpPr>
          <p:nvPr>
            <p:ph type="title"/>
          </p:nvPr>
        </p:nvSpPr>
        <p:spPr>
          <a:xfrm>
            <a:off x="435634" y="365125"/>
            <a:ext cx="11464505" cy="1339940"/>
          </a:xfrm>
        </p:spPr>
        <p:txBody>
          <a:bodyPr>
            <a:normAutofit/>
          </a:bodyPr>
          <a:lstStyle/>
          <a:p>
            <a:r>
              <a:rPr lang="el-GR" sz="2000" b="1" i="1" noProof="1">
                <a:solidFill>
                  <a:schemeClr val="accent5">
                    <a:lumMod val="20000"/>
                    <a:lumOff val="80000"/>
                  </a:schemeClr>
                </a:solidFill>
                <a:latin typeface="Calibri"/>
                <a:ea typeface="+mj-lt"/>
                <a:cs typeface="+mj-lt"/>
              </a:rPr>
              <a:t>Young Man                      Portrait of a Lady Known         Giuliano de' Medici                       A young man              </a:t>
            </a:r>
            <a:r>
              <a:rPr lang="el-GR" sz="2000" b="1" i="1" noProof="1">
                <a:latin typeface="Calibri"/>
                <a:ea typeface="+mj-lt"/>
                <a:cs typeface="+mj-lt"/>
              </a:rPr>
              <a:t/>
            </a:r>
            <a:br>
              <a:rPr lang="el-GR" sz="2000" b="1" i="1" noProof="1">
                <a:latin typeface="Calibri"/>
                <a:ea typeface="+mj-lt"/>
                <a:cs typeface="+mj-lt"/>
              </a:rPr>
            </a:br>
            <a:r>
              <a:rPr lang="el-GR" sz="2000" b="1" i="1" noProof="1">
                <a:solidFill>
                  <a:schemeClr val="accent5">
                    <a:lumMod val="20000"/>
                    <a:lumOff val="80000"/>
                  </a:schemeClr>
                </a:solidFill>
                <a:latin typeface="Calibri"/>
                <a:ea typeface="+mj-lt"/>
                <a:cs typeface="+mj-lt"/>
              </a:rPr>
              <a:t>                                              as Smeralda Brandini                                                                     holding a roundel </a:t>
            </a:r>
            <a:endParaRPr lang="el-GR" sz="2000" b="1" noProof="1">
              <a:solidFill>
                <a:schemeClr val="accent5">
                  <a:lumMod val="20000"/>
                  <a:lumOff val="80000"/>
                </a:schemeClr>
              </a:solidFill>
              <a:latin typeface="Calibri"/>
              <a:cs typeface="Calibri"/>
            </a:endParaRPr>
          </a:p>
        </p:txBody>
      </p:sp>
      <p:pic>
        <p:nvPicPr>
          <p:cNvPr id="5" name="Εικόνα 5" descr="Εικόνα που περιέχει κείμενο, άτομο, εσωτερικός χώρος&#10;&#10;Περιγραφή που δημιουργήθηκε αυτόματα">
            <a:extLst>
              <a:ext uri="{FF2B5EF4-FFF2-40B4-BE49-F238E27FC236}">
                <a16:creationId xmlns:a16="http://schemas.microsoft.com/office/drawing/2014/main" xmlns="" id="{1BE3E091-5B1A-E8BB-A631-79379EFCC9CE}"/>
              </a:ext>
            </a:extLst>
          </p:cNvPr>
          <p:cNvPicPr>
            <a:picLocks noGrp="1" noChangeAspect="1"/>
          </p:cNvPicPr>
          <p:nvPr>
            <p:ph idx="1"/>
          </p:nvPr>
        </p:nvPicPr>
        <p:blipFill>
          <a:blip r:embed="rId3" cstate="print"/>
          <a:stretch>
            <a:fillRect/>
          </a:stretch>
        </p:blipFill>
        <p:spPr>
          <a:xfrm>
            <a:off x="3455598" y="2271219"/>
            <a:ext cx="2462841" cy="3934603"/>
          </a:xfrm>
        </p:spPr>
      </p:pic>
      <p:pic>
        <p:nvPicPr>
          <p:cNvPr id="6" name="Εικόνα 6" descr="Εικόνα που περιέχει κείμενο&#10;&#10;Περιγραφή που δημιουργήθηκε αυτόματα">
            <a:extLst>
              <a:ext uri="{FF2B5EF4-FFF2-40B4-BE49-F238E27FC236}">
                <a16:creationId xmlns:a16="http://schemas.microsoft.com/office/drawing/2014/main" xmlns="" id="{6F6F6EA2-B9EE-1F00-22D0-580AAE878C5A}"/>
              </a:ext>
            </a:extLst>
          </p:cNvPr>
          <p:cNvPicPr>
            <a:picLocks noChangeAspect="1"/>
          </p:cNvPicPr>
          <p:nvPr/>
        </p:nvPicPr>
        <p:blipFill>
          <a:blip r:embed="rId4" cstate="print"/>
          <a:stretch>
            <a:fillRect/>
          </a:stretch>
        </p:blipFill>
        <p:spPr>
          <a:xfrm>
            <a:off x="6435486" y="2481262"/>
            <a:ext cx="2484048" cy="3735776"/>
          </a:xfrm>
          <a:prstGeom prst="rect">
            <a:avLst/>
          </a:prstGeom>
        </p:spPr>
      </p:pic>
      <p:pic>
        <p:nvPicPr>
          <p:cNvPr id="7" name="Εικόνα 7" descr="Εικόνα που περιέχει κείμενο, άτομο, κορνίζα&#10;&#10;Περιγραφή που δημιουργήθηκε αυτόματα">
            <a:extLst>
              <a:ext uri="{FF2B5EF4-FFF2-40B4-BE49-F238E27FC236}">
                <a16:creationId xmlns:a16="http://schemas.microsoft.com/office/drawing/2014/main" xmlns="" id="{6FB34ED4-1419-5960-6114-FA3D809CD3F3}"/>
              </a:ext>
            </a:extLst>
          </p:cNvPr>
          <p:cNvPicPr>
            <a:picLocks noChangeAspect="1"/>
          </p:cNvPicPr>
          <p:nvPr/>
        </p:nvPicPr>
        <p:blipFill>
          <a:blip r:embed="rId5" cstate="print"/>
          <a:stretch>
            <a:fillRect/>
          </a:stretch>
        </p:blipFill>
        <p:spPr>
          <a:xfrm>
            <a:off x="9488248" y="2394998"/>
            <a:ext cx="2417013" cy="3635134"/>
          </a:xfrm>
          <a:prstGeom prst="rect">
            <a:avLst/>
          </a:prstGeom>
        </p:spPr>
      </p:pic>
    </p:spTree>
    <p:extLst>
      <p:ext uri="{BB962C8B-B14F-4D97-AF65-F5344CB8AC3E}">
        <p14:creationId xmlns:p14="http://schemas.microsoft.com/office/powerpoint/2010/main" xmlns="" val="3691211028"/>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3B5CA82-55D1-63DE-492F-CCE832DBB3F9}"/>
              </a:ext>
            </a:extLst>
          </p:cNvPr>
          <p:cNvSpPr>
            <a:spLocks noGrp="1"/>
          </p:cNvSpPr>
          <p:nvPr>
            <p:ph type="title"/>
          </p:nvPr>
        </p:nvSpPr>
        <p:spPr/>
        <p:txBody>
          <a:bodyPr/>
          <a:lstStyle/>
          <a:p>
            <a:r>
              <a:rPr lang="af-ZA" b="1" i="1" noProof="1">
                <a:solidFill>
                  <a:schemeClr val="accent5">
                    <a:lumMod val="20000"/>
                    <a:lumOff val="80000"/>
                  </a:schemeClr>
                </a:solidFill>
                <a:latin typeface="Calibri Light"/>
                <a:ea typeface="Linux Libertine"/>
                <a:cs typeface="Linux Libertine"/>
              </a:rPr>
              <a:t>Later reputation</a:t>
            </a:r>
            <a:endParaRPr lang="el-GR" b="1" noProof="1">
              <a:solidFill>
                <a:schemeClr val="accent5">
                  <a:lumMod val="20000"/>
                  <a:lumOff val="80000"/>
                </a:schemeClr>
              </a:solidFill>
              <a:latin typeface="Calibri Light"/>
              <a:cs typeface="Calibri"/>
            </a:endParaRPr>
          </a:p>
        </p:txBody>
      </p:sp>
      <p:sp>
        <p:nvSpPr>
          <p:cNvPr id="3" name="Θέση περιεχομένου 2">
            <a:extLst>
              <a:ext uri="{FF2B5EF4-FFF2-40B4-BE49-F238E27FC236}">
                <a16:creationId xmlns:a16="http://schemas.microsoft.com/office/drawing/2014/main" xmlns="" id="{24E2FE17-8B13-12B5-4D72-6BB1DD709CE3}"/>
              </a:ext>
            </a:extLst>
          </p:cNvPr>
          <p:cNvSpPr>
            <a:spLocks noGrp="1"/>
          </p:cNvSpPr>
          <p:nvPr>
            <p:ph idx="1"/>
          </p:nvPr>
        </p:nvSpPr>
        <p:spPr/>
        <p:txBody>
          <a:bodyPr vert="horz" lIns="91440" tIns="45720" rIns="91440" bIns="45720" rtlCol="0" anchor="t">
            <a:normAutofit/>
          </a:bodyPr>
          <a:lstStyle/>
          <a:p>
            <a:r>
              <a:rPr lang="el-GR" sz="2400" noProof="1">
                <a:ea typeface="+mn-lt"/>
                <a:cs typeface="+mn-lt"/>
              </a:rPr>
              <a:t>After his death, Botticelli's reputation was eclipsed longer and more thoroughly than that of any other major European artist. His paintings remained in the churches and villas for which they had been created, and his frescos in the Sistine Chapel were upstaged by those of Michelangelo. Botticelli appears as a character, sometimes a main one, in numerous fictional depictions of 15th-century Florence in various media. He was portrayed by Sebastian de Souza in the second season of the TV series </a:t>
            </a:r>
            <a:r>
              <a:rPr lang="el-GR" sz="2400" i="1" noProof="1">
                <a:ea typeface="+mn-lt"/>
                <a:cs typeface="+mn-lt"/>
              </a:rPr>
              <a:t>Medici: Masters of Florence</a:t>
            </a:r>
            <a:r>
              <a:rPr lang="el-GR" sz="2400" noProof="1">
                <a:ea typeface="+mn-lt"/>
                <a:cs typeface="+mn-lt"/>
              </a:rPr>
              <a:t>.</a:t>
            </a:r>
            <a:endParaRPr lang="el-GR" sz="2400" baseline="30000" noProof="1">
              <a:ea typeface="+mn-lt"/>
              <a:cs typeface="+mn-lt"/>
            </a:endParaRPr>
          </a:p>
        </p:txBody>
      </p:sp>
    </p:spTree>
    <p:extLst>
      <p:ext uri="{BB962C8B-B14F-4D97-AF65-F5344CB8AC3E}">
        <p14:creationId xmlns:p14="http://schemas.microsoft.com/office/powerpoint/2010/main" xmlns="" val="41162848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11">
            <a:extLst>
              <a:ext uri="{FF2B5EF4-FFF2-40B4-BE49-F238E27FC236}">
                <a16:creationId xmlns:a16="http://schemas.microsoft.com/office/drawing/2014/main" xmlns="" id="{8761DDFE-071F-4200-B0AA-394476C2D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1684F748-BB05-385B-38F1-C62D6CE5165F}"/>
              </a:ext>
            </a:extLst>
          </p:cNvPr>
          <p:cNvSpPr>
            <a:spLocks noGrp="1"/>
          </p:cNvSpPr>
          <p:nvPr>
            <p:ph type="title"/>
          </p:nvPr>
        </p:nvSpPr>
        <p:spPr>
          <a:xfrm>
            <a:off x="838198" y="547815"/>
            <a:ext cx="5167185" cy="1680519"/>
          </a:xfrm>
        </p:spPr>
        <p:txBody>
          <a:bodyPr>
            <a:normAutofit/>
          </a:bodyPr>
          <a:lstStyle/>
          <a:p>
            <a:r>
              <a:rPr lang="el-GR" sz="4000" b="1" i="1" noProof="1">
                <a:solidFill>
                  <a:schemeClr val="accent5">
                    <a:lumMod val="20000"/>
                    <a:lumOff val="80000"/>
                  </a:schemeClr>
                </a:solidFill>
                <a:ea typeface="+mj-lt"/>
                <a:cs typeface="+mj-lt"/>
              </a:rPr>
              <a:t>Madonna of the Book</a:t>
            </a:r>
            <a:endParaRPr lang="el-GR" sz="4000" b="1" noProof="1">
              <a:solidFill>
                <a:schemeClr val="accent5">
                  <a:lumMod val="20000"/>
                  <a:lumOff val="80000"/>
                </a:schemeClr>
              </a:solidFill>
            </a:endParaRPr>
          </a:p>
        </p:txBody>
      </p:sp>
      <p:sp>
        <p:nvSpPr>
          <p:cNvPr id="8" name="Content Placeholder 8">
            <a:extLst>
              <a:ext uri="{FF2B5EF4-FFF2-40B4-BE49-F238E27FC236}">
                <a16:creationId xmlns:a16="http://schemas.microsoft.com/office/drawing/2014/main" xmlns="" id="{0C479CA3-4B07-960B-44F0-61779F086952}"/>
              </a:ext>
            </a:extLst>
          </p:cNvPr>
          <p:cNvSpPr>
            <a:spLocks noGrp="1"/>
          </p:cNvSpPr>
          <p:nvPr>
            <p:ph idx="1"/>
          </p:nvPr>
        </p:nvSpPr>
        <p:spPr>
          <a:xfrm>
            <a:off x="6186619" y="547815"/>
            <a:ext cx="5178960" cy="1680519"/>
          </a:xfrm>
        </p:spPr>
        <p:txBody>
          <a:bodyPr anchor="ctr">
            <a:normAutofit/>
          </a:bodyPr>
          <a:lstStyle/>
          <a:p>
            <a:pPr marL="0" indent="0" algn="ctr">
              <a:buNone/>
            </a:pPr>
            <a:r>
              <a:rPr lang="en-US" sz="3600" b="1" i="1" dirty="0">
                <a:solidFill>
                  <a:schemeClr val="accent5">
                    <a:lumMod val="20000"/>
                    <a:lumOff val="80000"/>
                  </a:schemeClr>
                </a:solidFill>
                <a:latin typeface="Calibri Light"/>
                <a:ea typeface="+mn-lt"/>
                <a:cs typeface="+mn-lt"/>
              </a:rPr>
              <a:t>Annunciation</a:t>
            </a:r>
            <a:endParaRPr lang="en-US" sz="3600" b="1" dirty="0">
              <a:solidFill>
                <a:schemeClr val="accent5">
                  <a:lumMod val="20000"/>
                  <a:lumOff val="80000"/>
                </a:schemeClr>
              </a:solidFill>
              <a:latin typeface="Calibri Light"/>
              <a:cs typeface="Calibri"/>
            </a:endParaRPr>
          </a:p>
        </p:txBody>
      </p:sp>
      <p:pic>
        <p:nvPicPr>
          <p:cNvPr id="4" name="Εικόνα 4" descr="Εικόνα που περιέχει κείμενο, άτομο&#10;&#10;Περιγραφή που δημιουργήθηκε αυτόματα">
            <a:extLst>
              <a:ext uri="{FF2B5EF4-FFF2-40B4-BE49-F238E27FC236}">
                <a16:creationId xmlns:a16="http://schemas.microsoft.com/office/drawing/2014/main" xmlns="" id="{563128B4-CB6D-848A-7224-A638363BD88A}"/>
              </a:ext>
            </a:extLst>
          </p:cNvPr>
          <p:cNvPicPr>
            <a:picLocks noChangeAspect="1"/>
          </p:cNvPicPr>
          <p:nvPr/>
        </p:nvPicPr>
        <p:blipFill>
          <a:blip r:embed="rId2" cstate="print"/>
          <a:stretch>
            <a:fillRect/>
          </a:stretch>
        </p:blipFill>
        <p:spPr>
          <a:xfrm>
            <a:off x="2157933" y="2421924"/>
            <a:ext cx="2527715" cy="3711146"/>
          </a:xfrm>
          <a:prstGeom prst="rect">
            <a:avLst/>
          </a:prstGeom>
        </p:spPr>
      </p:pic>
      <p:pic>
        <p:nvPicPr>
          <p:cNvPr id="5" name="Εικόνα 5" descr="Εικόνα που περιέχει κτίριο&#10;&#10;Περιγραφή που δημιουργήθηκε αυτόματα">
            <a:extLst>
              <a:ext uri="{FF2B5EF4-FFF2-40B4-BE49-F238E27FC236}">
                <a16:creationId xmlns:a16="http://schemas.microsoft.com/office/drawing/2014/main" xmlns="" id="{53DD1192-18B1-9E07-6B91-E2F5D3B36AA1}"/>
              </a:ext>
            </a:extLst>
          </p:cNvPr>
          <p:cNvPicPr>
            <a:picLocks noChangeAspect="1"/>
          </p:cNvPicPr>
          <p:nvPr/>
        </p:nvPicPr>
        <p:blipFill>
          <a:blip r:embed="rId3" cstate="print"/>
          <a:stretch>
            <a:fillRect/>
          </a:stretch>
        </p:blipFill>
        <p:spPr>
          <a:xfrm>
            <a:off x="6519093" y="2421924"/>
            <a:ext cx="4525787" cy="3711146"/>
          </a:xfrm>
          <a:prstGeom prst="rect">
            <a:avLst/>
          </a:prstGeom>
        </p:spPr>
      </p:pic>
    </p:spTree>
    <p:extLst>
      <p:ext uri="{BB962C8B-B14F-4D97-AF65-F5344CB8AC3E}">
        <p14:creationId xmlns:p14="http://schemas.microsoft.com/office/powerpoint/2010/main" xmlns="" val="111847459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71D02D1-435E-A958-C6EB-E797A9D615A0}"/>
              </a:ext>
            </a:extLst>
          </p:cNvPr>
          <p:cNvSpPr>
            <a:spLocks noGrp="1"/>
          </p:cNvSpPr>
          <p:nvPr>
            <p:ph type="title"/>
          </p:nvPr>
        </p:nvSpPr>
        <p:spPr/>
        <p:txBody>
          <a:bodyPr/>
          <a:lstStyle/>
          <a:p>
            <a:r>
              <a:rPr lang="el-GR" b="1" i="1" noProof="1">
                <a:solidFill>
                  <a:schemeClr val="accent5">
                    <a:lumMod val="20000"/>
                    <a:lumOff val="80000"/>
                  </a:schemeClr>
                </a:solidFill>
                <a:cs typeface="Calibri Light"/>
              </a:rPr>
              <a:t>Bibliography </a:t>
            </a:r>
            <a:endParaRPr lang="el-GR" b="1" noProof="1">
              <a:solidFill>
                <a:schemeClr val="accent5">
                  <a:lumMod val="20000"/>
                  <a:lumOff val="80000"/>
                </a:schemeClr>
              </a:solidFill>
              <a:cs typeface="Calibri Light" panose="020F0302020204030204"/>
            </a:endParaRPr>
          </a:p>
        </p:txBody>
      </p:sp>
      <p:sp>
        <p:nvSpPr>
          <p:cNvPr id="3" name="Θέση περιεχομένου 2">
            <a:extLst>
              <a:ext uri="{FF2B5EF4-FFF2-40B4-BE49-F238E27FC236}">
                <a16:creationId xmlns:a16="http://schemas.microsoft.com/office/drawing/2014/main" xmlns="" id="{35420357-57F1-B856-DD91-3FBA3740B1A2}"/>
              </a:ext>
            </a:extLst>
          </p:cNvPr>
          <p:cNvSpPr>
            <a:spLocks noGrp="1"/>
          </p:cNvSpPr>
          <p:nvPr>
            <p:ph idx="1"/>
          </p:nvPr>
        </p:nvSpPr>
        <p:spPr/>
        <p:txBody>
          <a:bodyPr vert="horz" lIns="91440" tIns="45720" rIns="91440" bIns="45720" rtlCol="0" anchor="t">
            <a:normAutofit/>
          </a:bodyPr>
          <a:lstStyle/>
          <a:p>
            <a:r>
              <a:rPr lang="el-GR" dirty="0">
                <a:ea typeface="+mn-lt"/>
                <a:cs typeface="+mn-lt"/>
              </a:rPr>
              <a:t>https://en.wikipedia.org/wiki/Sandro_Botticelli</a:t>
            </a:r>
            <a:endParaRPr lang="el-GR"/>
          </a:p>
        </p:txBody>
      </p:sp>
    </p:spTree>
    <p:extLst>
      <p:ext uri="{BB962C8B-B14F-4D97-AF65-F5344CB8AC3E}">
        <p14:creationId xmlns:p14="http://schemas.microsoft.com/office/powerpoint/2010/main" xmlns="" val="38248417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AD8B461-5E49-33A3-31D4-74EDF713CA06}"/>
              </a:ext>
            </a:extLst>
          </p:cNvPr>
          <p:cNvSpPr>
            <a:spLocks noGrp="1"/>
          </p:cNvSpPr>
          <p:nvPr>
            <p:ph type="title"/>
          </p:nvPr>
        </p:nvSpPr>
        <p:spPr/>
        <p:txBody>
          <a:bodyPr/>
          <a:lstStyle/>
          <a:p>
            <a:r>
              <a:rPr lang="el-GR" dirty="0">
                <a:solidFill>
                  <a:schemeClr val="bg1"/>
                </a:solidFill>
                <a:cs typeface="Calibri Light"/>
              </a:rPr>
              <a:t>.</a:t>
            </a:r>
            <a:endParaRPr lang="el-GR" dirty="0">
              <a:solidFill>
                <a:schemeClr val="bg1"/>
              </a:solidFill>
            </a:endParaRPr>
          </a:p>
        </p:txBody>
      </p:sp>
      <p:sp>
        <p:nvSpPr>
          <p:cNvPr id="3" name="Θέση περιεχομένου 2">
            <a:extLst>
              <a:ext uri="{FF2B5EF4-FFF2-40B4-BE49-F238E27FC236}">
                <a16:creationId xmlns:a16="http://schemas.microsoft.com/office/drawing/2014/main" xmlns="" id="{6DA1F21A-7AD5-99F9-FC1D-F8B94AADD219}"/>
              </a:ext>
            </a:extLst>
          </p:cNvPr>
          <p:cNvSpPr>
            <a:spLocks noGrp="1"/>
          </p:cNvSpPr>
          <p:nvPr>
            <p:ph idx="1"/>
          </p:nvPr>
        </p:nvSpPr>
        <p:spPr/>
        <p:txBody>
          <a:bodyPr vert="horz" lIns="91440" tIns="45720" rIns="91440" bIns="45720" rtlCol="0" anchor="t">
            <a:normAutofit/>
          </a:bodyPr>
          <a:lstStyle/>
          <a:p>
            <a:pPr marL="0" indent="0" algn="ctr">
              <a:buNone/>
            </a:pPr>
            <a:r>
              <a:rPr lang="el-GR" sz="9600" b="1" i="1" noProof="1">
                <a:solidFill>
                  <a:schemeClr val="accent5">
                    <a:lumMod val="20000"/>
                    <a:lumOff val="80000"/>
                  </a:schemeClr>
                </a:solidFill>
                <a:latin typeface="Calibri Light"/>
                <a:cs typeface="Calibri"/>
              </a:rPr>
              <a:t> The end </a:t>
            </a:r>
            <a:endParaRPr lang="el-GR" dirty="0">
              <a:solidFill>
                <a:schemeClr val="accent5">
                  <a:lumMod val="20000"/>
                  <a:lumOff val="80000"/>
                </a:schemeClr>
              </a:solidFill>
            </a:endParaRPr>
          </a:p>
        </p:txBody>
      </p:sp>
    </p:spTree>
    <p:extLst>
      <p:ext uri="{BB962C8B-B14F-4D97-AF65-F5344CB8AC3E}">
        <p14:creationId xmlns:p14="http://schemas.microsoft.com/office/powerpoint/2010/main" xmlns="" val="3203225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A8C677D-EB7C-1081-EB92-00F2E950A668}"/>
              </a:ext>
            </a:extLst>
          </p:cNvPr>
          <p:cNvSpPr>
            <a:spLocks noGrp="1"/>
          </p:cNvSpPr>
          <p:nvPr>
            <p:ph type="title"/>
          </p:nvPr>
        </p:nvSpPr>
        <p:spPr/>
        <p:txBody>
          <a:bodyPr/>
          <a:lstStyle/>
          <a:p>
            <a:r>
              <a:rPr lang="el-GR" b="1" i="1" noProof="1">
                <a:solidFill>
                  <a:schemeClr val="accent5">
                    <a:lumMod val="20000"/>
                    <a:lumOff val="80000"/>
                  </a:schemeClr>
                </a:solidFill>
                <a:cs typeface="Calibri Light"/>
              </a:rPr>
              <a:t>Early life </a:t>
            </a:r>
            <a:endParaRPr lang="el-GR" b="1" i="1" noProof="1">
              <a:solidFill>
                <a:schemeClr val="accent5">
                  <a:lumMod val="20000"/>
                  <a:lumOff val="80000"/>
                </a:schemeClr>
              </a:solidFill>
              <a:ea typeface="Calibri Light"/>
              <a:cs typeface="Calibri Light"/>
            </a:endParaRPr>
          </a:p>
        </p:txBody>
      </p:sp>
      <p:sp>
        <p:nvSpPr>
          <p:cNvPr id="3" name="Θέση περιεχομένου 2">
            <a:extLst>
              <a:ext uri="{FF2B5EF4-FFF2-40B4-BE49-F238E27FC236}">
                <a16:creationId xmlns:a16="http://schemas.microsoft.com/office/drawing/2014/main" xmlns="" id="{27671DBB-6E02-30D1-850E-E5268EF98AF6}"/>
              </a:ext>
            </a:extLst>
          </p:cNvPr>
          <p:cNvSpPr>
            <a:spLocks noGrp="1"/>
          </p:cNvSpPr>
          <p:nvPr>
            <p:ph idx="1"/>
          </p:nvPr>
        </p:nvSpPr>
        <p:spPr/>
        <p:txBody>
          <a:bodyPr vert="horz" lIns="91440" tIns="45720" rIns="91440" bIns="45720" rtlCol="0" anchor="t">
            <a:noAutofit/>
          </a:bodyPr>
          <a:lstStyle/>
          <a:p>
            <a:r>
              <a:rPr lang="el-GR" sz="2400" noProof="1">
                <a:solidFill>
                  <a:srgbClr val="202122"/>
                </a:solidFill>
                <a:ea typeface="+mn-lt"/>
                <a:cs typeface="+mn-lt"/>
              </a:rPr>
              <a:t>Botticelli was born in the city of </a:t>
            </a:r>
            <a:r>
              <a:rPr lang="el-GR" sz="2400" noProof="1">
                <a:ea typeface="+mn-lt"/>
                <a:cs typeface="+mn-lt"/>
              </a:rPr>
              <a:t>Florence</a:t>
            </a:r>
            <a:r>
              <a:rPr lang="el-GR" sz="2400" noProof="1">
                <a:solidFill>
                  <a:srgbClr val="202122"/>
                </a:solidFill>
                <a:ea typeface="+mn-lt"/>
                <a:cs typeface="+mn-lt"/>
              </a:rPr>
              <a:t> in a house in the street still called Borgo Ognissanti. He lived in the same area all his life and was buried in his neighbourhood church called </a:t>
            </a:r>
            <a:r>
              <a:rPr lang="el-GR" sz="2400" noProof="1">
                <a:ea typeface="+mn-lt"/>
                <a:cs typeface="+mn-lt"/>
              </a:rPr>
              <a:t>Ognissanti</a:t>
            </a:r>
            <a:r>
              <a:rPr lang="el-GR" sz="2400" noProof="1">
                <a:solidFill>
                  <a:srgbClr val="202122"/>
                </a:solidFill>
                <a:ea typeface="+mn-lt"/>
                <a:cs typeface="+mn-lt"/>
              </a:rPr>
              <a:t> ("All Saints"). Sandro was one of several children to the tanner Mariano di Vanni d'Amedeo Filipepi and mother Smeralda Filipepi, and the youngest of his four to survive into adulthood. In 1464, his father bought a house in the nearby Via Nuova in which Sandro lived from 1470 until his death in 1510. Botticelli both lived and worked in the house, despite his brothers Giovanni and Simone also being resident there. The family's most notable neighbours were the Vespucci, including </a:t>
            </a:r>
            <a:r>
              <a:rPr lang="el-GR" sz="2400" noProof="1">
                <a:ea typeface="+mn-lt"/>
                <a:cs typeface="+mn-lt"/>
              </a:rPr>
              <a:t>Amerigo Vespucci</a:t>
            </a:r>
            <a:r>
              <a:rPr lang="el-GR" sz="2400" noProof="1">
                <a:solidFill>
                  <a:srgbClr val="202122"/>
                </a:solidFill>
                <a:ea typeface="+mn-lt"/>
                <a:cs typeface="+mn-lt"/>
              </a:rPr>
              <a:t>. The Vespucci were Medici allies and eventually regular patrons of Botticelli. The nickname Botticelli, meaning "little barrel", derives from the nickname of Sandro's brother, Giovanni, who was called Botticello apparently because of his round stature. A document of 1470 refers to Sandro as "Sandro Mariano Botticelli", meaning that he had fully adopted the name. </a:t>
            </a:r>
            <a:endParaRPr lang="el-GR" sz="2400" baseline="30000" noProof="1">
              <a:solidFill>
                <a:srgbClr val="3366CC"/>
              </a:solidFill>
              <a:ea typeface="Calibri"/>
              <a:cs typeface="Calibri"/>
            </a:endParaRPr>
          </a:p>
          <a:p>
            <a:endParaRPr lang="el-GR" sz="2000" noProof="1">
              <a:solidFill>
                <a:srgbClr val="202122"/>
              </a:solidFill>
              <a:ea typeface="Calibri"/>
              <a:cs typeface="Calibri"/>
            </a:endParaRPr>
          </a:p>
        </p:txBody>
      </p:sp>
    </p:spTree>
    <p:extLst>
      <p:ext uri="{BB962C8B-B14F-4D97-AF65-F5344CB8AC3E}">
        <p14:creationId xmlns:p14="http://schemas.microsoft.com/office/powerpoint/2010/main" xmlns="" val="741016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51654DA-2977-E374-7FF9-1C2BAF6A91F7}"/>
              </a:ext>
            </a:extLst>
          </p:cNvPr>
          <p:cNvSpPr>
            <a:spLocks noGrp="1"/>
          </p:cNvSpPr>
          <p:nvPr>
            <p:ph type="title"/>
          </p:nvPr>
        </p:nvSpPr>
        <p:spPr/>
        <p:txBody>
          <a:bodyPr/>
          <a:lstStyle/>
          <a:p>
            <a:r>
              <a:rPr lang="el-GR" b="1" i="1" noProof="1">
                <a:solidFill>
                  <a:schemeClr val="accent5">
                    <a:lumMod val="20000"/>
                    <a:lumOff val="80000"/>
                  </a:schemeClr>
                </a:solidFill>
                <a:ea typeface="Calibri Light"/>
                <a:cs typeface="Calibri Light"/>
              </a:rPr>
              <a:t>His carrer before Rome</a:t>
            </a:r>
            <a:r>
              <a:rPr lang="el-GR" b="1" i="1" noProof="1">
                <a:ea typeface="Calibri Light"/>
                <a:cs typeface="Calibri Light"/>
              </a:rPr>
              <a:t> </a:t>
            </a:r>
          </a:p>
        </p:txBody>
      </p:sp>
      <p:sp>
        <p:nvSpPr>
          <p:cNvPr id="3" name="Θέση περιεχομένου 2">
            <a:extLst>
              <a:ext uri="{FF2B5EF4-FFF2-40B4-BE49-F238E27FC236}">
                <a16:creationId xmlns:a16="http://schemas.microsoft.com/office/drawing/2014/main" xmlns="" id="{907E7E57-2832-B063-4E55-2F632079F5A9}"/>
              </a:ext>
            </a:extLst>
          </p:cNvPr>
          <p:cNvSpPr>
            <a:spLocks noGrp="1"/>
          </p:cNvSpPr>
          <p:nvPr>
            <p:ph idx="1"/>
          </p:nvPr>
        </p:nvSpPr>
        <p:spPr/>
        <p:txBody>
          <a:bodyPr vert="horz" lIns="91440" tIns="45720" rIns="91440" bIns="45720" rtlCol="0" anchor="t">
            <a:noAutofit/>
          </a:bodyPr>
          <a:lstStyle/>
          <a:p>
            <a:r>
              <a:rPr lang="el-GR" sz="2400" noProof="1">
                <a:solidFill>
                  <a:srgbClr val="202122"/>
                </a:solidFill>
                <a:ea typeface="+mn-lt"/>
                <a:cs typeface="+mn-lt"/>
              </a:rPr>
              <a:t>From around 1461 or 1462 Botticelli was apprenticed to </a:t>
            </a:r>
            <a:r>
              <a:rPr lang="el-GR" sz="2400" noProof="1">
                <a:solidFill>
                  <a:schemeClr val="tx1">
                    <a:lumMod val="95000"/>
                    <a:lumOff val="5000"/>
                  </a:schemeClr>
                </a:solidFill>
                <a:ea typeface="+mn-lt"/>
                <a:cs typeface="+mn-lt"/>
              </a:rPr>
              <a:t>Fra Filippo Lippi,</a:t>
            </a:r>
            <a:r>
              <a:rPr lang="el-GR" sz="2400" noProof="1">
                <a:solidFill>
                  <a:srgbClr val="202122"/>
                </a:solidFill>
                <a:ea typeface="+mn-lt"/>
                <a:cs typeface="+mn-lt"/>
              </a:rPr>
              <a:t> one of the leading Florentine painters and a favorite of the Medici. It was from Lippi that Botticelli learned how to create intimate compositions with beautiful, melancholic figures drawn with clear contours and only slight contrasts of light and shadow. In the late 1450s, Botticelli entered into </a:t>
            </a:r>
            <a:r>
              <a:rPr lang="el-GR" sz="2400" noProof="1">
                <a:solidFill>
                  <a:schemeClr val="tx1">
                    <a:lumMod val="95000"/>
                    <a:lumOff val="5000"/>
                  </a:schemeClr>
                </a:solidFill>
                <a:ea typeface="+mn-lt"/>
                <a:cs typeface="+mn-lt"/>
              </a:rPr>
              <a:t>Filippo Lippi</a:t>
            </a:r>
            <a:r>
              <a:rPr lang="el-GR" sz="2400" noProof="1">
                <a:solidFill>
                  <a:srgbClr val="202122"/>
                </a:solidFill>
                <a:ea typeface="+mn-lt"/>
                <a:cs typeface="+mn-lt"/>
              </a:rPr>
              <a:t>’s workshop, and Lippi’s style is seen in many of Botticelli’s paintings, especially his earliest works. For much of this period Lippi was based </a:t>
            </a:r>
            <a:r>
              <a:rPr lang="el-GR" sz="2400" noProof="1">
                <a:solidFill>
                  <a:schemeClr val="tx1">
                    <a:lumMod val="95000"/>
                    <a:lumOff val="5000"/>
                  </a:schemeClr>
                </a:solidFill>
                <a:ea typeface="+mn-lt"/>
                <a:cs typeface="+mn-lt"/>
              </a:rPr>
              <a:t>in Prato</a:t>
            </a:r>
            <a:r>
              <a:rPr lang="el-GR" sz="2400" noProof="1">
                <a:solidFill>
                  <a:srgbClr val="202122"/>
                </a:solidFill>
                <a:ea typeface="+mn-lt"/>
                <a:cs typeface="+mn-lt"/>
              </a:rPr>
              <a:t>, a few miles west of Florence, frescoing the apse of what is now </a:t>
            </a:r>
            <a:r>
              <a:rPr lang="el-GR" sz="2400" noProof="1">
                <a:solidFill>
                  <a:schemeClr val="tx1">
                    <a:lumMod val="95000"/>
                    <a:lumOff val="5000"/>
                  </a:schemeClr>
                </a:solidFill>
                <a:ea typeface="+mn-lt"/>
                <a:cs typeface="+mn-lt"/>
              </a:rPr>
              <a:t>Prato Cathedral</a:t>
            </a:r>
            <a:r>
              <a:rPr lang="el-GR" sz="2400" noProof="1">
                <a:solidFill>
                  <a:srgbClr val="202122"/>
                </a:solidFill>
                <a:ea typeface="+mn-lt"/>
                <a:cs typeface="+mn-lt"/>
              </a:rPr>
              <a:t>. Botticelli probably left Lippi's workshop by April 1467, when the latter went to work in</a:t>
            </a:r>
            <a:r>
              <a:rPr lang="el-GR" sz="2400" noProof="1">
                <a:solidFill>
                  <a:schemeClr val="tx1">
                    <a:lumMod val="95000"/>
                    <a:lumOff val="5000"/>
                  </a:schemeClr>
                </a:solidFill>
                <a:ea typeface="+mn-lt"/>
                <a:cs typeface="+mn-lt"/>
              </a:rPr>
              <a:t> Spoleto</a:t>
            </a:r>
            <a:r>
              <a:rPr lang="el-GR" sz="2400" noProof="1">
                <a:solidFill>
                  <a:srgbClr val="202122"/>
                </a:solidFill>
                <a:ea typeface="+mn-lt"/>
                <a:cs typeface="+mn-lt"/>
              </a:rPr>
              <a:t>. There has been much speculation as to whether Botticelli spent a shorter period of time in another workshop, such as that of the </a:t>
            </a:r>
            <a:r>
              <a:rPr lang="el-GR" sz="2400" noProof="1">
                <a:solidFill>
                  <a:schemeClr val="tx1">
                    <a:lumMod val="95000"/>
                    <a:lumOff val="5000"/>
                  </a:schemeClr>
                </a:solidFill>
                <a:ea typeface="+mn-lt"/>
                <a:cs typeface="+mn-lt"/>
              </a:rPr>
              <a:t>Pollaiuolo</a:t>
            </a:r>
            <a:r>
              <a:rPr lang="el-GR" sz="2400" noProof="1">
                <a:solidFill>
                  <a:srgbClr val="3366CC"/>
                </a:solidFill>
                <a:ea typeface="+mn-lt"/>
                <a:cs typeface="+mn-lt"/>
              </a:rPr>
              <a:t> </a:t>
            </a:r>
            <a:r>
              <a:rPr lang="el-GR" sz="2400" noProof="1">
                <a:solidFill>
                  <a:schemeClr val="tx1">
                    <a:lumMod val="95000"/>
                    <a:lumOff val="5000"/>
                  </a:schemeClr>
                </a:solidFill>
                <a:ea typeface="+mn-lt"/>
                <a:cs typeface="+mn-lt"/>
              </a:rPr>
              <a:t>brothers</a:t>
            </a:r>
            <a:r>
              <a:rPr lang="el-GR" sz="2400" noProof="1">
                <a:solidFill>
                  <a:srgbClr val="202122"/>
                </a:solidFill>
                <a:ea typeface="+mn-lt"/>
                <a:cs typeface="+mn-lt"/>
              </a:rPr>
              <a:t> or</a:t>
            </a:r>
            <a:r>
              <a:rPr lang="el-GR" sz="2400" noProof="1">
                <a:solidFill>
                  <a:schemeClr val="tx1">
                    <a:lumMod val="95000"/>
                    <a:lumOff val="5000"/>
                  </a:schemeClr>
                </a:solidFill>
                <a:ea typeface="+mn-lt"/>
                <a:cs typeface="+mn-lt"/>
              </a:rPr>
              <a:t> Andrea del Verrocchio</a:t>
            </a:r>
            <a:r>
              <a:rPr lang="el-GR" sz="2400" noProof="1">
                <a:solidFill>
                  <a:srgbClr val="202122"/>
                </a:solidFill>
                <a:ea typeface="+mn-lt"/>
                <a:cs typeface="+mn-lt"/>
              </a:rPr>
              <a:t>. However, although both artists had a strong impact on the young Botticelli's development, the young artist's presence in their workshops cannot be definitively proven.</a:t>
            </a:r>
            <a:endParaRPr lang="el-GR" sz="2400" baseline="30000" noProof="1">
              <a:solidFill>
                <a:srgbClr val="3366CC"/>
              </a:solidFill>
              <a:ea typeface="Calibri"/>
              <a:cs typeface="Calibri"/>
            </a:endParaRPr>
          </a:p>
        </p:txBody>
      </p:sp>
    </p:spTree>
    <p:extLst>
      <p:ext uri="{BB962C8B-B14F-4D97-AF65-F5344CB8AC3E}">
        <p14:creationId xmlns:p14="http://schemas.microsoft.com/office/powerpoint/2010/main" xmlns="" val="31927273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49CEF8-5D04-B0D4-55D2-87F401908B1F}"/>
              </a:ext>
            </a:extLst>
          </p:cNvPr>
          <p:cNvSpPr>
            <a:spLocks noGrp="1"/>
          </p:cNvSpPr>
          <p:nvPr>
            <p:ph type="title"/>
          </p:nvPr>
        </p:nvSpPr>
        <p:spPr>
          <a:xfrm>
            <a:off x="838200" y="623430"/>
            <a:ext cx="10515600" cy="1428885"/>
          </a:xfrm>
        </p:spPr>
        <p:txBody>
          <a:bodyPr vert="horz" lIns="91440" tIns="45720" rIns="91440" bIns="45720" rtlCol="0" anchor="ctr">
            <a:noAutofit/>
          </a:bodyPr>
          <a:lstStyle/>
          <a:p>
            <a:r>
              <a:rPr lang="el-GR" sz="2400" noProof="1">
                <a:solidFill>
                  <a:schemeClr val="tx1">
                    <a:lumMod val="95000"/>
                    <a:lumOff val="5000"/>
                  </a:schemeClr>
                </a:solidFill>
                <a:latin typeface="Calibri"/>
                <a:ea typeface="+mj-lt"/>
                <a:cs typeface="+mj-lt"/>
              </a:rPr>
              <a:t>Lippi died in 1469. Botticelli must have had his own workshop by then, and in June of that year he was commissioned a panel of </a:t>
            </a:r>
            <a:r>
              <a:rPr lang="el-GR" sz="2400" i="1" noProof="1">
                <a:solidFill>
                  <a:schemeClr val="tx1">
                    <a:lumMod val="95000"/>
                    <a:lumOff val="5000"/>
                  </a:schemeClr>
                </a:solidFill>
                <a:latin typeface="Calibri"/>
                <a:ea typeface="+mj-lt"/>
                <a:cs typeface="+mj-lt"/>
              </a:rPr>
              <a:t>Fortitude</a:t>
            </a:r>
            <a:r>
              <a:rPr lang="el-GR" sz="2400" noProof="1">
                <a:solidFill>
                  <a:schemeClr val="tx1">
                    <a:lumMod val="95000"/>
                    <a:lumOff val="5000"/>
                  </a:schemeClr>
                </a:solidFill>
                <a:latin typeface="Calibri"/>
                <a:ea typeface="+mj-lt"/>
                <a:cs typeface="+mj-lt"/>
              </a:rPr>
              <a:t> to accompany a set of all Seven Virtues commissioned one year earlier from Piero del Pollaiuolo. Botticelli's panel adopts the format and composition of Piero's but features a more elegant and naturally posed figure and includes an array of fanciful enrichments so as to show up Piero's poverty of ornamental invention.</a:t>
            </a:r>
            <a:endParaRPr lang="el-GR" sz="2400" baseline="30000" noProof="1">
              <a:solidFill>
                <a:schemeClr val="tx1">
                  <a:lumMod val="95000"/>
                  <a:lumOff val="5000"/>
                </a:schemeClr>
              </a:solidFill>
              <a:latin typeface="Calibri"/>
              <a:cs typeface="Calibri Light"/>
            </a:endParaRPr>
          </a:p>
        </p:txBody>
      </p:sp>
      <p:sp>
        <p:nvSpPr>
          <p:cNvPr id="3" name="Θέση περιεχομένου 2">
            <a:extLst>
              <a:ext uri="{FF2B5EF4-FFF2-40B4-BE49-F238E27FC236}">
                <a16:creationId xmlns:a16="http://schemas.microsoft.com/office/drawing/2014/main" xmlns="" id="{39BA42B2-59BE-6CED-CB66-19FB5789ADD2}"/>
              </a:ext>
            </a:extLst>
          </p:cNvPr>
          <p:cNvSpPr>
            <a:spLocks noGrp="1"/>
          </p:cNvSpPr>
          <p:nvPr>
            <p:ph idx="1"/>
          </p:nvPr>
        </p:nvSpPr>
        <p:spPr/>
        <p:txBody>
          <a:bodyPr vert="horz" lIns="91440" tIns="45720" rIns="91440" bIns="45720" rtlCol="0" anchor="t">
            <a:normAutofit/>
          </a:bodyPr>
          <a:lstStyle/>
          <a:p>
            <a:pPr marL="0" indent="0">
              <a:buNone/>
            </a:pPr>
            <a:endParaRPr lang="el-GR" sz="2400">
              <a:solidFill>
                <a:srgbClr val="202122"/>
              </a:solidFill>
              <a:ea typeface="+mn-lt"/>
              <a:cs typeface="+mn-lt"/>
            </a:endParaRPr>
          </a:p>
          <a:p>
            <a:pPr marL="0" indent="0">
              <a:buNone/>
            </a:pPr>
            <a:r>
              <a:rPr lang="el-GR" sz="2400" noProof="1">
                <a:solidFill>
                  <a:schemeClr val="tx1">
                    <a:lumMod val="95000"/>
                    <a:lumOff val="5000"/>
                  </a:schemeClr>
                </a:solidFill>
                <a:ea typeface="+mn-lt"/>
                <a:cs typeface="+mn-lt"/>
              </a:rPr>
              <a:t>In 1472 Botticelli took on his first apprentice, the young Filippino Lippi, son of his master. Botticelli and Filippino's works from these years, including many </a:t>
            </a:r>
            <a:r>
              <a:rPr lang="el-GR" sz="2400" i="1" noProof="1">
                <a:solidFill>
                  <a:schemeClr val="tx1">
                    <a:lumMod val="95000"/>
                    <a:lumOff val="5000"/>
                  </a:schemeClr>
                </a:solidFill>
                <a:ea typeface="+mn-lt"/>
                <a:cs typeface="+mn-lt"/>
              </a:rPr>
              <a:t>Madonna and Child</a:t>
            </a:r>
            <a:r>
              <a:rPr lang="el-GR" sz="2400" noProof="1">
                <a:solidFill>
                  <a:schemeClr val="tx1">
                    <a:lumMod val="95000"/>
                    <a:lumOff val="5000"/>
                  </a:schemeClr>
                </a:solidFill>
                <a:ea typeface="+mn-lt"/>
                <a:cs typeface="+mn-lt"/>
              </a:rPr>
              <a:t> paintings, are often difficult to distinguish from one another. The two also routinely collaborated, as in the panels from a dismantled pair of </a:t>
            </a:r>
            <a:r>
              <a:rPr lang="el-GR" sz="2400" i="1" noProof="1">
                <a:solidFill>
                  <a:schemeClr val="tx1">
                    <a:lumMod val="95000"/>
                    <a:lumOff val="5000"/>
                  </a:schemeClr>
                </a:solidFill>
                <a:ea typeface="+mn-lt"/>
                <a:cs typeface="+mn-lt"/>
              </a:rPr>
              <a:t>cassoni</a:t>
            </a:r>
            <a:r>
              <a:rPr lang="el-GR" sz="2400" noProof="1">
                <a:solidFill>
                  <a:schemeClr val="tx1">
                    <a:lumMod val="95000"/>
                    <a:lumOff val="5000"/>
                  </a:schemeClr>
                </a:solidFill>
                <a:ea typeface="+mn-lt"/>
                <a:cs typeface="+mn-lt"/>
              </a:rPr>
              <a:t>, now divided between the Louvre, the National Gallery of Canada, the Musée Condé in Chantilly and the Galleria Pallavicini in Rome. </a:t>
            </a:r>
            <a:endParaRPr lang="el-GR" sz="2400" noProof="1">
              <a:solidFill>
                <a:schemeClr val="tx1">
                  <a:lumMod val="95000"/>
                  <a:lumOff val="5000"/>
                </a:schemeClr>
              </a:solidFill>
              <a:cs typeface="Calibri"/>
            </a:endParaRPr>
          </a:p>
        </p:txBody>
      </p:sp>
    </p:spTree>
    <p:extLst>
      <p:ext uri="{BB962C8B-B14F-4D97-AF65-F5344CB8AC3E}">
        <p14:creationId xmlns:p14="http://schemas.microsoft.com/office/powerpoint/2010/main" xmlns="" val="40151873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44A4353-1EB0-ED58-E9CF-7115117D41EE}"/>
              </a:ext>
            </a:extLst>
          </p:cNvPr>
          <p:cNvSpPr>
            <a:spLocks noGrp="1"/>
          </p:cNvSpPr>
          <p:nvPr>
            <p:ph type="title"/>
          </p:nvPr>
        </p:nvSpPr>
        <p:spPr/>
        <p:txBody>
          <a:bodyPr/>
          <a:lstStyle/>
          <a:p>
            <a:r>
              <a:rPr lang="el-GR" b="1" i="1" noProof="1">
                <a:solidFill>
                  <a:schemeClr val="accent5">
                    <a:lumMod val="20000"/>
                    <a:lumOff val="80000"/>
                  </a:schemeClr>
                </a:solidFill>
                <a:cs typeface="Calibri Light"/>
              </a:rPr>
              <a:t>Some early paintings </a:t>
            </a:r>
          </a:p>
        </p:txBody>
      </p:sp>
      <p:sp>
        <p:nvSpPr>
          <p:cNvPr id="3" name="Θέση περιεχομένου 2">
            <a:extLst>
              <a:ext uri="{FF2B5EF4-FFF2-40B4-BE49-F238E27FC236}">
                <a16:creationId xmlns:a16="http://schemas.microsoft.com/office/drawing/2014/main" xmlns="" id="{977E5B9B-5435-1ABD-AF49-319E0EE667EA}"/>
              </a:ext>
            </a:extLst>
          </p:cNvPr>
          <p:cNvSpPr>
            <a:spLocks noGrp="1"/>
          </p:cNvSpPr>
          <p:nvPr>
            <p:ph idx="1"/>
          </p:nvPr>
        </p:nvSpPr>
        <p:spPr/>
        <p:txBody>
          <a:bodyPr vert="horz" lIns="91440" tIns="45720" rIns="91440" bIns="45720" rtlCol="0" anchor="t">
            <a:noAutofit/>
          </a:bodyPr>
          <a:lstStyle/>
          <a:p>
            <a:r>
              <a:rPr lang="el-GR" sz="2400" noProof="1">
                <a:solidFill>
                  <a:srgbClr val="202122"/>
                </a:solidFill>
                <a:ea typeface="+mn-lt"/>
                <a:cs typeface="+mn-lt"/>
              </a:rPr>
              <a:t>Botticelli's earliest surviving altarpiece is a large </a:t>
            </a:r>
            <a:r>
              <a:rPr lang="el-GR" sz="2400" i="1" noProof="1">
                <a:ea typeface="+mn-lt"/>
                <a:cs typeface="+mn-lt"/>
              </a:rPr>
              <a:t>sacra conversazione</a:t>
            </a:r>
            <a:r>
              <a:rPr lang="el-GR" sz="2400" noProof="1">
                <a:ea typeface="+mn-lt"/>
                <a:cs typeface="+mn-lt"/>
              </a:rPr>
              <a:t> </a:t>
            </a:r>
            <a:r>
              <a:rPr lang="el-GR" sz="2400" noProof="1">
                <a:solidFill>
                  <a:srgbClr val="202122"/>
                </a:solidFill>
                <a:ea typeface="+mn-lt"/>
                <a:cs typeface="+mn-lt"/>
              </a:rPr>
              <a:t>of about 1470–72, now in the Uffizi. The painting shows Botticelli's early mastery of composition, with eight figures arranged with an "easy naturalness in a closed architectural setting". Another work from this period is the</a:t>
            </a:r>
            <a:r>
              <a:rPr lang="el-GR" sz="2400" noProof="1">
                <a:ea typeface="+mn-lt"/>
                <a:cs typeface="+mn-lt"/>
              </a:rPr>
              <a:t> </a:t>
            </a:r>
            <a:r>
              <a:rPr lang="el-GR" sz="2400" i="1" noProof="1">
                <a:ea typeface="+mn-lt"/>
                <a:cs typeface="+mn-lt"/>
              </a:rPr>
              <a:t>Saint Sebastian</a:t>
            </a:r>
            <a:r>
              <a:rPr lang="el-GR" sz="2400" noProof="1">
                <a:solidFill>
                  <a:srgbClr val="202122"/>
                </a:solidFill>
                <a:ea typeface="+mn-lt"/>
                <a:cs typeface="+mn-lt"/>
              </a:rPr>
              <a:t> in Berlin, painted in 1474 for a pier in </a:t>
            </a:r>
            <a:r>
              <a:rPr lang="el-GR" sz="2400" noProof="1">
                <a:ea typeface="+mn-lt"/>
                <a:cs typeface="+mn-lt"/>
              </a:rPr>
              <a:t>Santa Maria Maggiore</a:t>
            </a:r>
            <a:r>
              <a:rPr lang="el-GR" sz="2400" noProof="1">
                <a:solidFill>
                  <a:srgbClr val="202122"/>
                </a:solidFill>
                <a:ea typeface="+mn-lt"/>
                <a:cs typeface="+mn-lt"/>
              </a:rPr>
              <a:t>, Florence. This work was painted soon after the Pollaiuolo brothers' </a:t>
            </a:r>
            <a:r>
              <a:rPr lang="el-GR" sz="2400" noProof="1">
                <a:ea typeface="+mn-lt"/>
                <a:cs typeface="+mn-lt"/>
              </a:rPr>
              <a:t>much larger altarpiece of the same saint. Though Botticelli's saint is very similar i</a:t>
            </a:r>
            <a:r>
              <a:rPr lang="el-GR" sz="2400" noProof="1">
                <a:solidFill>
                  <a:srgbClr val="202122"/>
                </a:solidFill>
                <a:ea typeface="+mn-lt"/>
                <a:cs typeface="+mn-lt"/>
              </a:rPr>
              <a:t>n pose to that by the Pollaiuolo, he is also calmer and more poised. The almost nude body is very carefully drawn and anatomically precise, reflecting the young artist's close study of the human body. The delicate winter landscape, referring to the saint's feast-day in January, is inspired by contemporary </a:t>
            </a:r>
            <a:r>
              <a:rPr lang="el-GR" sz="2400" noProof="1">
                <a:ea typeface="+mn-lt"/>
                <a:cs typeface="+mn-lt"/>
              </a:rPr>
              <a:t>Early Netherlandish painting</a:t>
            </a:r>
            <a:r>
              <a:rPr lang="el-GR" sz="2400" noProof="1">
                <a:solidFill>
                  <a:srgbClr val="202122"/>
                </a:solidFill>
                <a:ea typeface="+mn-lt"/>
                <a:cs typeface="+mn-lt"/>
              </a:rPr>
              <a:t>, widely-appreciated in Florentine circles. </a:t>
            </a:r>
            <a:endParaRPr lang="el-GR" sz="2400" baseline="30000" noProof="1">
              <a:solidFill>
                <a:srgbClr val="3366CC"/>
              </a:solidFill>
              <a:cs typeface="Calibri"/>
            </a:endParaRPr>
          </a:p>
        </p:txBody>
      </p:sp>
    </p:spTree>
    <p:extLst>
      <p:ext uri="{BB962C8B-B14F-4D97-AF65-F5344CB8AC3E}">
        <p14:creationId xmlns:p14="http://schemas.microsoft.com/office/powerpoint/2010/main" xmlns="" val="19063686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FA17217-A5AF-409A-5C80-03F367172F1B}"/>
              </a:ext>
            </a:extLst>
          </p:cNvPr>
          <p:cNvSpPr txBox="1"/>
          <p:nvPr/>
        </p:nvSpPr>
        <p:spPr>
          <a:xfrm>
            <a:off x="669010" y="488196"/>
            <a:ext cx="10737742"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noProof="1">
                <a:ea typeface="+mn-lt"/>
                <a:cs typeface="+mn-lt"/>
              </a:rPr>
              <a:t>The </a:t>
            </a:r>
            <a:r>
              <a:rPr lang="en-US" sz="2400" i="1" noProof="1">
                <a:ea typeface="+mn-lt"/>
                <a:cs typeface="+mn-lt"/>
              </a:rPr>
              <a:t>Adoration of the Magi</a:t>
            </a:r>
            <a:r>
              <a:rPr lang="en-US" sz="2400" noProof="1">
                <a:ea typeface="+mn-lt"/>
                <a:cs typeface="+mn-lt"/>
              </a:rPr>
              <a:t> for Santa Maria Novella was singled out for praise by Vasari, and was in a much-visited church, so spreading his reputation. It can be thought of as marking the climax of Botticelli's early style. Despite being commissioned by a money-changer, or perhaps money-lender, not otherwise known as an ally of the Medici, it contains the portraits of Cosimo de Medici, his sons Piero and Giovanni, and his grandsons Lorenzo and Giuliano. There are also portraits of the donor and, in the view of most, Botticelli himself, standing at the front on the right. The painting was celebrated for the variety of the angles from which the faces are painted, and of their expressions. A large fresco for the customs house of Florence, that is now lost, depicted the execution by hanging of the leaders of the Pazzi conspiracy of 1478 against the Medici. It was a Florentine custom to humiliate traitors in this way, by the so-called "</a:t>
            </a:r>
            <a:r>
              <a:rPr lang="en-US" sz="2400" i="1" noProof="1">
                <a:ea typeface="+mn-lt"/>
                <a:cs typeface="+mn-lt"/>
              </a:rPr>
              <a:t>pittura infamante</a:t>
            </a:r>
            <a:r>
              <a:rPr lang="en-US" sz="2400" noProof="1">
                <a:ea typeface="+mn-lt"/>
                <a:cs typeface="+mn-lt"/>
              </a:rPr>
              <a:t>". This was Botticelli's first major fresco commission, and may have led to his summons to Rome. The figure of Francesco Salviati, Archbishop of Pisa was removed in 1479, after protests from the Pope, and the rest were destroyed after the expulsion of the Medici and return of the Pazzi family in 1494. </a:t>
            </a:r>
            <a:endParaRPr lang="en-US" sz="2400" noProof="1">
              <a:cs typeface="Calibri"/>
            </a:endParaRPr>
          </a:p>
        </p:txBody>
      </p:sp>
    </p:spTree>
    <p:extLst>
      <p:ext uri="{BB962C8B-B14F-4D97-AF65-F5344CB8AC3E}">
        <p14:creationId xmlns:p14="http://schemas.microsoft.com/office/powerpoint/2010/main" xmlns="" val="11309488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A432572-D1CD-9490-B617-00012FAED25B}"/>
              </a:ext>
            </a:extLst>
          </p:cNvPr>
          <p:cNvSpPr txBox="1"/>
          <p:nvPr/>
        </p:nvSpPr>
        <p:spPr>
          <a:xfrm>
            <a:off x="617349" y="707756"/>
            <a:ext cx="10789404"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noProof="1">
                <a:latin typeface="Arial"/>
                <a:cs typeface="Arial"/>
              </a:rPr>
              <a:t>Another lost work was a tondo of the Madonna ordered by a Florentine banker in Rome to present to Cardinal Francesco Gonzaga. A fresco in the Palazzo Vecchio, headquarters of the Florentine state, was lost in the next century when Vasari remodelled the building. In 1480 the Vespucci family commissioned a fresco figure of </a:t>
            </a:r>
            <a:r>
              <a:rPr lang="en-US" sz="2400" i="1" noProof="1">
                <a:latin typeface="Arial"/>
                <a:cs typeface="Arial"/>
              </a:rPr>
              <a:t>Saint Augustine</a:t>
            </a:r>
            <a:r>
              <a:rPr lang="en-US" sz="2400" noProof="1">
                <a:latin typeface="Arial"/>
                <a:cs typeface="Arial"/>
              </a:rPr>
              <a:t> for the Ognissanti, their parish church, and Botticelli's. Someone else, probably the order running the church, commissioned Domenico Ghirlandaio to do a facing </a:t>
            </a:r>
            <a:r>
              <a:rPr lang="en-US" sz="2400" i="1" noProof="1">
                <a:latin typeface="Arial"/>
                <a:cs typeface="Arial"/>
              </a:rPr>
              <a:t>Saint Jerome</a:t>
            </a:r>
            <a:r>
              <a:rPr lang="en-US" sz="2400" noProof="1">
                <a:latin typeface="Arial"/>
                <a:cs typeface="Arial"/>
              </a:rPr>
              <a:t>; both saints were shown writing in their studies, which are crowded with objects. As in other cases, such direct competition "was always an inducement to Botticelli to put out all his powers", and the fresco, now his earliest to survive, is regarded as his finest by Ronald Lightbown. </a:t>
            </a:r>
          </a:p>
        </p:txBody>
      </p:sp>
    </p:spTree>
    <p:extLst>
      <p:ext uri="{BB962C8B-B14F-4D97-AF65-F5344CB8AC3E}">
        <p14:creationId xmlns:p14="http://schemas.microsoft.com/office/powerpoint/2010/main" xmlns="" val="25892686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3B47FC9C-2ED3-4100-A4EF-E8CDFEE106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Εικόνα 7" descr="Εικόνα που περιέχει υπαίθρια/αρχαία αγορά, άνθρωποι, κατάστημα, ρούχα&#10;&#10;Περιγραφή που δημιουργήθηκε αυτόματα">
            <a:extLst>
              <a:ext uri="{FF2B5EF4-FFF2-40B4-BE49-F238E27FC236}">
                <a16:creationId xmlns:a16="http://schemas.microsoft.com/office/drawing/2014/main" xmlns="" id="{7152B0EF-D637-D976-E0D2-E3AB278B6FD3}"/>
              </a:ext>
            </a:extLst>
          </p:cNvPr>
          <p:cNvPicPr>
            <a:picLocks noGrp="1" noChangeAspect="1"/>
          </p:cNvPicPr>
          <p:nvPr>
            <p:ph idx="1"/>
          </p:nvPr>
        </p:nvPicPr>
        <p:blipFill>
          <a:blip r:embed="rId2" cstate="print"/>
          <a:stretch>
            <a:fillRect/>
          </a:stretch>
        </p:blipFill>
        <p:spPr>
          <a:xfrm>
            <a:off x="642938" y="815975"/>
            <a:ext cx="5056188" cy="4110038"/>
          </a:xfrm>
        </p:spPr>
      </p:pic>
      <p:pic>
        <p:nvPicPr>
          <p:cNvPr id="8" name="Εικόνα 8" descr="Εικόνα που περιέχει κείμενο, δάπεδο, θηλαστικό, άλογο&#10;&#10;Περιγραφή που δημιουργήθηκε αυτόματα">
            <a:extLst>
              <a:ext uri="{FF2B5EF4-FFF2-40B4-BE49-F238E27FC236}">
                <a16:creationId xmlns:a16="http://schemas.microsoft.com/office/drawing/2014/main" xmlns="" id="{D015AABE-5533-174F-3EC2-3329F4BCAD38}"/>
              </a:ext>
            </a:extLst>
          </p:cNvPr>
          <p:cNvPicPr>
            <a:picLocks noChangeAspect="1"/>
          </p:cNvPicPr>
          <p:nvPr/>
        </p:nvPicPr>
        <p:blipFill>
          <a:blip r:embed="rId3" cstate="print"/>
          <a:stretch>
            <a:fillRect/>
          </a:stretch>
        </p:blipFill>
        <p:spPr>
          <a:xfrm>
            <a:off x="5773738" y="815975"/>
            <a:ext cx="1527175" cy="4110038"/>
          </a:xfrm>
          <a:prstGeom prst="rect">
            <a:avLst/>
          </a:prstGeom>
        </p:spPr>
      </p:pic>
      <p:pic>
        <p:nvPicPr>
          <p:cNvPr id="9" name="Εικόνα 9" descr="Εικόνα που περιέχει κείμενο, κεραμικά σκεύη, πήλινα σκεύη, αρκετά&#10;&#10;Περιγραφή που δημιουργήθηκε αυτόματα">
            <a:extLst>
              <a:ext uri="{FF2B5EF4-FFF2-40B4-BE49-F238E27FC236}">
                <a16:creationId xmlns:a16="http://schemas.microsoft.com/office/drawing/2014/main" xmlns="" id="{FBADB759-C831-0513-064A-0B115C8ACDB1}"/>
              </a:ext>
            </a:extLst>
          </p:cNvPr>
          <p:cNvPicPr>
            <a:picLocks noChangeAspect="1"/>
          </p:cNvPicPr>
          <p:nvPr/>
        </p:nvPicPr>
        <p:blipFill>
          <a:blip r:embed="rId4" cstate="print"/>
          <a:stretch>
            <a:fillRect/>
          </a:stretch>
        </p:blipFill>
        <p:spPr>
          <a:xfrm>
            <a:off x="7375525" y="815975"/>
            <a:ext cx="4173538" cy="4110038"/>
          </a:xfrm>
          <a:prstGeom prst="rect">
            <a:avLst/>
          </a:prstGeom>
        </p:spPr>
      </p:pic>
      <p:sp>
        <p:nvSpPr>
          <p:cNvPr id="2" name="Τίτλος 1">
            <a:extLst>
              <a:ext uri="{FF2B5EF4-FFF2-40B4-BE49-F238E27FC236}">
                <a16:creationId xmlns:a16="http://schemas.microsoft.com/office/drawing/2014/main" xmlns="" id="{79E6A3B5-E10E-C1FD-DB3B-122D82439862}"/>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sz="5200" b="1" i="1" kern="1200" noProof="1">
                <a:solidFill>
                  <a:schemeClr val="accent5">
                    <a:lumMod val="20000"/>
                    <a:lumOff val="80000"/>
                  </a:schemeClr>
                </a:solidFill>
                <a:latin typeface="+mj-lt"/>
                <a:ea typeface="+mj-ea"/>
                <a:cs typeface="+mj-cs"/>
              </a:rPr>
              <a:t>Some of his paintings</a:t>
            </a:r>
            <a:r>
              <a:rPr lang="en-US" sz="5200" b="1" i="1" kern="1200" noProof="1">
                <a:latin typeface="+mj-lt"/>
                <a:ea typeface="+mj-ea"/>
                <a:cs typeface="+mj-cs"/>
              </a:rPr>
              <a:t> </a:t>
            </a:r>
          </a:p>
        </p:txBody>
      </p:sp>
    </p:spTree>
    <p:extLst>
      <p:ext uri="{BB962C8B-B14F-4D97-AF65-F5344CB8AC3E}">
        <p14:creationId xmlns:p14="http://schemas.microsoft.com/office/powerpoint/2010/main" xmlns="" val="396917082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0</TotalTime>
  <Words>351</Words>
  <Application>Microsoft Office PowerPoint</Application>
  <PresentationFormat>Προσαρμογή</PresentationFormat>
  <Paragraphs>48</Paragraphs>
  <Slides>26</Slides>
  <Notes>0</Notes>
  <HiddenSlides>1</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Office Theme</vt:lpstr>
      <vt:lpstr>Alessandro Botticelli</vt:lpstr>
      <vt:lpstr>A litle bit about him </vt:lpstr>
      <vt:lpstr>Early life </vt:lpstr>
      <vt:lpstr>His carrer before Rome </vt:lpstr>
      <vt:lpstr>Lippi died in 1469. Botticelli must have had his own workshop by then, and in June of that year he was commissioned a panel of Fortitude to accompany a set of all Seven Virtues commissioned one year earlier from Piero del Pollaiuolo. Botticelli's panel adopts the format and composition of Piero's but features a more elegant and naturally posed figure and includes an array of fanciful enrichments so as to show up Piero's poverty of ornamental invention.</vt:lpstr>
      <vt:lpstr>Some early paintings </vt:lpstr>
      <vt:lpstr>Διαφάνεια 7</vt:lpstr>
      <vt:lpstr>Διαφάνεια 8</vt:lpstr>
      <vt:lpstr>Some of his paintings </vt:lpstr>
      <vt:lpstr>Sistine Chapel </vt:lpstr>
      <vt:lpstr>Διαφάνεια 11</vt:lpstr>
      <vt:lpstr>Διαφάνεια 12</vt:lpstr>
      <vt:lpstr>Youth of Moses, Sistine Chapel</vt:lpstr>
      <vt:lpstr>Mythological subjects of the 1480s </vt:lpstr>
      <vt:lpstr>Primavera </vt:lpstr>
      <vt:lpstr>Pallas and the Centaur </vt:lpstr>
      <vt:lpstr>Διαφάνεια 17</vt:lpstr>
      <vt:lpstr>Religious paintings after Rome </vt:lpstr>
      <vt:lpstr>The Bardi Altarpiece                  San Barnaba Altarpiece               Lamentation of Christ</vt:lpstr>
      <vt:lpstr>Portraits </vt:lpstr>
      <vt:lpstr>Διαφάνεια 21</vt:lpstr>
      <vt:lpstr>Young Man                      Portrait of a Lady Known         Giuliano de' Medici                       A young man                                                             as Smeralda Brandini                                                                     holding a roundel </vt:lpstr>
      <vt:lpstr>Later reputation</vt:lpstr>
      <vt:lpstr>Madonna of the Book</vt:lpstr>
      <vt:lpstr>Bibliography </vt:lpstr>
      <vt:lpst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Dell_LA_i3</dc:creator>
  <cp:lastModifiedBy>Dell_LA_i3</cp:lastModifiedBy>
  <cp:revision>481</cp:revision>
  <dcterms:created xsi:type="dcterms:W3CDTF">2023-04-19T14:31:39Z</dcterms:created>
  <dcterms:modified xsi:type="dcterms:W3CDTF">2023-05-04T16:09:57Z</dcterms:modified>
</cp:coreProperties>
</file>