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93" r:id="rId3"/>
    <p:sldId id="257" r:id="rId4"/>
    <p:sldId id="306" r:id="rId5"/>
    <p:sldId id="309" r:id="rId6"/>
    <p:sldId id="327" r:id="rId7"/>
    <p:sldId id="348" r:id="rId8"/>
    <p:sldId id="344" r:id="rId9"/>
    <p:sldId id="304" r:id="rId10"/>
    <p:sldId id="323" r:id="rId11"/>
    <p:sldId id="324" r:id="rId12"/>
    <p:sldId id="322" r:id="rId13"/>
    <p:sldId id="370" r:id="rId14"/>
    <p:sldId id="307" r:id="rId15"/>
    <p:sldId id="299" r:id="rId16"/>
    <p:sldId id="360" r:id="rId17"/>
    <p:sldId id="301" r:id="rId18"/>
    <p:sldId id="258" r:id="rId19"/>
    <p:sldId id="303" r:id="rId20"/>
    <p:sldId id="311" r:id="rId21"/>
    <p:sldId id="260" r:id="rId22"/>
    <p:sldId id="289" r:id="rId23"/>
    <p:sldId id="338" r:id="rId24"/>
    <p:sldId id="294" r:id="rId25"/>
    <p:sldId id="300" r:id="rId26"/>
    <p:sldId id="346" r:id="rId27"/>
    <p:sldId id="295" r:id="rId28"/>
    <p:sldId id="261" r:id="rId29"/>
    <p:sldId id="326" r:id="rId30"/>
    <p:sldId id="262" r:id="rId31"/>
    <p:sldId id="291" r:id="rId32"/>
    <p:sldId id="351" r:id="rId33"/>
    <p:sldId id="292" r:id="rId34"/>
    <p:sldId id="374" r:id="rId35"/>
    <p:sldId id="271" r:id="rId36"/>
    <p:sldId id="365" r:id="rId37"/>
    <p:sldId id="277"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134" autoAdjust="0"/>
  </p:normalViewPr>
  <p:slideViewPr>
    <p:cSldViewPr snapToGrid="0">
      <p:cViewPr varScale="1">
        <p:scale>
          <a:sx n="72" d="100"/>
          <a:sy n="72" d="100"/>
        </p:scale>
        <p:origin x="110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urnara1969@gmail.com" userId="e7053f73155f13fb" providerId="LiveId" clId="{BC083B1D-EBB4-46B2-A3DC-DD7AD82853D7}"/>
    <pc:docChg chg="custSel addSld modSld">
      <pc:chgData name="pournara1969@gmail.com" userId="e7053f73155f13fb" providerId="LiveId" clId="{BC083B1D-EBB4-46B2-A3DC-DD7AD82853D7}" dt="2022-02-24T15:43:26.531" v="7" actId="1076"/>
      <pc:docMkLst>
        <pc:docMk/>
      </pc:docMkLst>
      <pc:sldChg chg="addSp delSp modSp new mod modClrScheme chgLayout">
        <pc:chgData name="pournara1969@gmail.com" userId="e7053f73155f13fb" providerId="LiveId" clId="{BC083B1D-EBB4-46B2-A3DC-DD7AD82853D7}" dt="2022-02-24T15:43:26.531" v="7" actId="1076"/>
        <pc:sldMkLst>
          <pc:docMk/>
          <pc:sldMk cId="2881367991" sldId="375"/>
        </pc:sldMkLst>
        <pc:spChg chg="del">
          <ac:chgData name="pournara1969@gmail.com" userId="e7053f73155f13fb" providerId="LiveId" clId="{BC083B1D-EBB4-46B2-A3DC-DD7AD82853D7}" dt="2022-02-24T15:42:53.872" v="1" actId="700"/>
          <ac:spMkLst>
            <pc:docMk/>
            <pc:sldMk cId="2881367991" sldId="375"/>
            <ac:spMk id="2" creationId="{1DCF1977-42B2-4E11-9136-290645AD0D38}"/>
          </ac:spMkLst>
        </pc:spChg>
        <pc:spChg chg="del">
          <ac:chgData name="pournara1969@gmail.com" userId="e7053f73155f13fb" providerId="LiveId" clId="{BC083B1D-EBB4-46B2-A3DC-DD7AD82853D7}" dt="2022-02-24T15:42:53.872" v="1" actId="700"/>
          <ac:spMkLst>
            <pc:docMk/>
            <pc:sldMk cId="2881367991" sldId="375"/>
            <ac:spMk id="3" creationId="{2EDA2162-38D2-4E0F-8FD7-DA9877EAEB90}"/>
          </ac:spMkLst>
        </pc:spChg>
        <pc:spChg chg="del">
          <ac:chgData name="pournara1969@gmail.com" userId="e7053f73155f13fb" providerId="LiveId" clId="{BC083B1D-EBB4-46B2-A3DC-DD7AD82853D7}" dt="2022-02-24T15:42:53.872" v="1" actId="700"/>
          <ac:spMkLst>
            <pc:docMk/>
            <pc:sldMk cId="2881367991" sldId="375"/>
            <ac:spMk id="4" creationId="{91A44EAD-54ED-4EC7-B76C-9BB5EDADC287}"/>
          </ac:spMkLst>
        </pc:spChg>
        <pc:spChg chg="add mod">
          <ac:chgData name="pournara1969@gmail.com" userId="e7053f73155f13fb" providerId="LiveId" clId="{BC083B1D-EBB4-46B2-A3DC-DD7AD82853D7}" dt="2022-02-24T15:43:26.531" v="7" actId="1076"/>
          <ac:spMkLst>
            <pc:docMk/>
            <pc:sldMk cId="2881367991" sldId="375"/>
            <ac:spMk id="7" creationId="{5D8C4E35-51A0-478C-9A31-7B1286EF99EA}"/>
          </ac:spMkLst>
        </pc:spChg>
        <pc:picChg chg="add mod">
          <ac:chgData name="pournara1969@gmail.com" userId="e7053f73155f13fb" providerId="LiveId" clId="{BC083B1D-EBB4-46B2-A3DC-DD7AD82853D7}" dt="2022-02-24T15:43:22.767" v="5" actId="1076"/>
          <ac:picMkLst>
            <pc:docMk/>
            <pc:sldMk cId="2881367991" sldId="375"/>
            <ac:picMk id="5" creationId="{04848363-A38B-492C-97F9-8555C556B8D6}"/>
          </ac:picMkLst>
        </pc:picChg>
      </pc:sldChg>
    </pc:docChg>
  </pc:docChgLst>
  <pc:docChgLst>
    <pc:chgData name="pournara1969@gmail.com" userId="e7053f73155f13fb" providerId="LiveId" clId="{B97BEF9F-2C70-46B2-A2D5-ED8489F5862C}"/>
    <pc:docChg chg="custSel addSld delSld modSld">
      <pc:chgData name="pournara1969@gmail.com" userId="e7053f73155f13fb" providerId="LiveId" clId="{B97BEF9F-2C70-46B2-A2D5-ED8489F5862C}" dt="2022-02-24T14:32:37.363" v="3" actId="2696"/>
      <pc:docMkLst>
        <pc:docMk/>
      </pc:docMkLst>
      <pc:sldChg chg="add">
        <pc:chgData name="pournara1969@gmail.com" userId="e7053f73155f13fb" providerId="LiveId" clId="{B97BEF9F-2C70-46B2-A2D5-ED8489F5862C}" dt="2022-02-24T14:32:24.504" v="2"/>
        <pc:sldMkLst>
          <pc:docMk/>
          <pc:sldMk cId="2790042207" sldId="271"/>
        </pc:sldMkLst>
      </pc:sldChg>
      <pc:sldChg chg="new del mod chgLayout">
        <pc:chgData name="pournara1969@gmail.com" userId="e7053f73155f13fb" providerId="LiveId" clId="{B97BEF9F-2C70-46B2-A2D5-ED8489F5862C}" dt="2022-02-24T14:32:37.363" v="3" actId="2696"/>
        <pc:sldMkLst>
          <pc:docMk/>
          <pc:sldMk cId="8618784" sldId="371"/>
        </pc:sldMkLst>
      </pc:sldChg>
    </pc:docChg>
  </pc:docChgLst>
  <pc:docChgLst>
    <pc:chgData name="pournara1969@gmail.com" userId="e7053f73155f13fb" providerId="LiveId" clId="{A26834C6-B8F0-49DD-8E2C-B21F977335C4}"/>
    <pc:docChg chg="custSel modSld">
      <pc:chgData name="pournara1969@gmail.com" userId="e7053f73155f13fb" providerId="LiveId" clId="{A26834C6-B8F0-49DD-8E2C-B21F977335C4}" dt="2022-02-24T14:59:53.253" v="16" actId="1076"/>
      <pc:docMkLst>
        <pc:docMk/>
      </pc:docMkLst>
      <pc:sldChg chg="addSp delSp modSp mod delAnim">
        <pc:chgData name="pournara1969@gmail.com" userId="e7053f73155f13fb" providerId="LiveId" clId="{A26834C6-B8F0-49DD-8E2C-B21F977335C4}" dt="2022-02-24T14:59:53.253" v="16" actId="1076"/>
        <pc:sldMkLst>
          <pc:docMk/>
          <pc:sldMk cId="771582948" sldId="365"/>
        </pc:sldMkLst>
        <pc:spChg chg="mod">
          <ac:chgData name="pournara1969@gmail.com" userId="e7053f73155f13fb" providerId="LiveId" clId="{A26834C6-B8F0-49DD-8E2C-B21F977335C4}" dt="2022-02-24T14:59:41.732" v="13" actId="1076"/>
          <ac:spMkLst>
            <pc:docMk/>
            <pc:sldMk cId="771582948" sldId="365"/>
            <ac:spMk id="2" creationId="{F5EBF457-29B0-4703-B398-DDC1E2A6C3F6}"/>
          </ac:spMkLst>
        </pc:spChg>
        <pc:spChg chg="mod">
          <ac:chgData name="pournara1969@gmail.com" userId="e7053f73155f13fb" providerId="LiveId" clId="{A26834C6-B8F0-49DD-8E2C-B21F977335C4}" dt="2022-02-24T14:59:48.821" v="15" actId="1076"/>
          <ac:spMkLst>
            <pc:docMk/>
            <pc:sldMk cId="771582948" sldId="365"/>
            <ac:spMk id="5" creationId="{3A79E408-4698-4135-98C3-CD359F73562A}"/>
          </ac:spMkLst>
        </pc:spChg>
        <pc:spChg chg="add del mod">
          <ac:chgData name="pournara1969@gmail.com" userId="e7053f73155f13fb" providerId="LiveId" clId="{A26834C6-B8F0-49DD-8E2C-B21F977335C4}" dt="2022-02-24T14:58:38.612" v="3" actId="478"/>
          <ac:spMkLst>
            <pc:docMk/>
            <pc:sldMk cId="771582948" sldId="365"/>
            <ac:spMk id="7" creationId="{34864C89-34CB-4286-856B-BD0B4181BEA2}"/>
          </ac:spMkLst>
        </pc:spChg>
        <pc:spChg chg="del">
          <ac:chgData name="pournara1969@gmail.com" userId="e7053f73155f13fb" providerId="LiveId" clId="{A26834C6-B8F0-49DD-8E2C-B21F977335C4}" dt="2022-02-24T14:58:27.348" v="1" actId="478"/>
          <ac:spMkLst>
            <pc:docMk/>
            <pc:sldMk cId="771582948" sldId="365"/>
            <ac:spMk id="9" creationId="{8BDEAB8E-28C5-4149-83CB-FA80579924EE}"/>
          </ac:spMkLst>
        </pc:spChg>
        <pc:spChg chg="del mod">
          <ac:chgData name="pournara1969@gmail.com" userId="e7053f73155f13fb" providerId="LiveId" clId="{A26834C6-B8F0-49DD-8E2C-B21F977335C4}" dt="2022-02-24T14:59:25.577" v="7" actId="478"/>
          <ac:spMkLst>
            <pc:docMk/>
            <pc:sldMk cId="771582948" sldId="365"/>
            <ac:spMk id="16" creationId="{246AE2B2-99B3-41F4-9FB6-DCCA49EFC0F2}"/>
          </ac:spMkLst>
        </pc:spChg>
        <pc:picChg chg="del">
          <ac:chgData name="pournara1969@gmail.com" userId="e7053f73155f13fb" providerId="LiveId" clId="{A26834C6-B8F0-49DD-8E2C-B21F977335C4}" dt="2022-02-24T14:58:24.456" v="0" actId="478"/>
          <ac:picMkLst>
            <pc:docMk/>
            <pc:sldMk cId="771582948" sldId="365"/>
            <ac:picMk id="6" creationId="{38F6E1D4-5DEF-48F4-9F83-8AAC782D466C}"/>
          </ac:picMkLst>
        </pc:picChg>
        <pc:picChg chg="del">
          <ac:chgData name="pournara1969@gmail.com" userId="e7053f73155f13fb" providerId="LiveId" clId="{A26834C6-B8F0-49DD-8E2C-B21F977335C4}" dt="2022-02-24T14:59:31.862" v="8" actId="478"/>
          <ac:picMkLst>
            <pc:docMk/>
            <pc:sldMk cId="771582948" sldId="365"/>
            <ac:picMk id="10" creationId="{5555B3FC-96FB-4E89-B540-05D92B4C1F10}"/>
          </ac:picMkLst>
        </pc:picChg>
        <pc:picChg chg="mod">
          <ac:chgData name="pournara1969@gmail.com" userId="e7053f73155f13fb" providerId="LiveId" clId="{A26834C6-B8F0-49DD-8E2C-B21F977335C4}" dt="2022-02-24T14:59:53.253" v="16" actId="1076"/>
          <ac:picMkLst>
            <pc:docMk/>
            <pc:sldMk cId="771582948" sldId="365"/>
            <ac:picMk id="11" creationId="{32E29766-FA8B-470A-B1AC-08A696BAED8C}"/>
          </ac:picMkLst>
        </pc:picChg>
        <pc:picChg chg="mod">
          <ac:chgData name="pournara1969@gmail.com" userId="e7053f73155f13fb" providerId="LiveId" clId="{A26834C6-B8F0-49DD-8E2C-B21F977335C4}" dt="2022-02-24T14:59:37.427" v="12" actId="1076"/>
          <ac:picMkLst>
            <pc:docMk/>
            <pc:sldMk cId="771582948" sldId="365"/>
            <ac:picMk id="12" creationId="{4C57DEE5-A8B9-4766-B67D-18E9300666D0}"/>
          </ac:picMkLst>
        </pc:picChg>
      </pc:sldChg>
    </pc:docChg>
  </pc:docChgLst>
  <pc:docChgLst>
    <pc:chgData name="pournara1969@gmail.com" userId="e7053f73155f13fb" providerId="LiveId" clId="{40E6CF5B-9A21-4039-8B27-AF9706EEF403}"/>
    <pc:docChg chg="custSel modSld">
      <pc:chgData name="pournara1969@gmail.com" userId="e7053f73155f13fb" providerId="LiveId" clId="{40E6CF5B-9A21-4039-8B27-AF9706EEF403}" dt="2022-02-24T15:26:16.058" v="5" actId="1076"/>
      <pc:docMkLst>
        <pc:docMk/>
      </pc:docMkLst>
      <pc:sldChg chg="delSp modSp mod">
        <pc:chgData name="pournara1969@gmail.com" userId="e7053f73155f13fb" providerId="LiveId" clId="{40E6CF5B-9A21-4039-8B27-AF9706EEF403}" dt="2022-02-24T15:25:26.153" v="2" actId="478"/>
        <pc:sldMkLst>
          <pc:docMk/>
          <pc:sldMk cId="2574245995" sldId="338"/>
        </pc:sldMkLst>
        <pc:spChg chg="del mod">
          <ac:chgData name="pournara1969@gmail.com" userId="e7053f73155f13fb" providerId="LiveId" clId="{40E6CF5B-9A21-4039-8B27-AF9706EEF403}" dt="2022-02-24T15:25:26.153" v="2" actId="478"/>
          <ac:spMkLst>
            <pc:docMk/>
            <pc:sldMk cId="2574245995" sldId="338"/>
            <ac:spMk id="8" creationId="{F954545A-8681-42A1-9C0F-559F1A1AABB2}"/>
          </ac:spMkLst>
        </pc:spChg>
      </pc:sldChg>
      <pc:sldChg chg="delSp modSp mod">
        <pc:chgData name="pournara1969@gmail.com" userId="e7053f73155f13fb" providerId="LiveId" clId="{40E6CF5B-9A21-4039-8B27-AF9706EEF403}" dt="2022-02-24T15:26:16.058" v="5" actId="1076"/>
        <pc:sldMkLst>
          <pc:docMk/>
          <pc:sldMk cId="3924601871" sldId="374"/>
        </pc:sldMkLst>
        <pc:spChg chg="mod">
          <ac:chgData name="pournara1969@gmail.com" userId="e7053f73155f13fb" providerId="LiveId" clId="{40E6CF5B-9A21-4039-8B27-AF9706EEF403}" dt="2022-02-24T15:26:16.058" v="5" actId="1076"/>
          <ac:spMkLst>
            <pc:docMk/>
            <pc:sldMk cId="3924601871" sldId="374"/>
            <ac:spMk id="15" creationId="{7313273B-7E1C-4F06-BF2E-01A06356C418}"/>
          </ac:spMkLst>
        </pc:spChg>
        <pc:picChg chg="del">
          <ac:chgData name="pournara1969@gmail.com" userId="e7053f73155f13fb" providerId="LiveId" clId="{40E6CF5B-9A21-4039-8B27-AF9706EEF403}" dt="2022-02-24T15:26:07.101" v="3" actId="478"/>
          <ac:picMkLst>
            <pc:docMk/>
            <pc:sldMk cId="3924601871" sldId="374"/>
            <ac:picMk id="10" creationId="{7C84C9CE-A9BF-4B4E-9A38-FDBCD008E50B}"/>
          </ac:picMkLst>
        </pc:picChg>
      </pc:sldChg>
    </pc:docChg>
  </pc:docChgLst>
  <pc:docChgLst>
    <pc:chgData name="pournara1969@gmail.com" userId="e7053f73155f13fb" providerId="LiveId" clId="{87C866C3-8971-4664-B04C-7B61402DC89A}"/>
    <pc:docChg chg="addSld delSld modSld">
      <pc:chgData name="pournara1969@gmail.com" userId="e7053f73155f13fb" providerId="LiveId" clId="{87C866C3-8971-4664-B04C-7B61402DC89A}" dt="2022-02-24T14:57:11.736" v="1" actId="2696"/>
      <pc:docMkLst>
        <pc:docMk/>
      </pc:docMkLst>
      <pc:sldChg chg="add">
        <pc:chgData name="pournara1969@gmail.com" userId="e7053f73155f13fb" providerId="LiveId" clId="{87C866C3-8971-4664-B04C-7B61402DC89A}" dt="2022-02-24T14:56:59.315" v="0"/>
        <pc:sldMkLst>
          <pc:docMk/>
          <pc:sldMk cId="771582948" sldId="365"/>
        </pc:sldMkLst>
      </pc:sldChg>
      <pc:sldChg chg="del">
        <pc:chgData name="pournara1969@gmail.com" userId="e7053f73155f13fb" providerId="LiveId" clId="{87C866C3-8971-4664-B04C-7B61402DC89A}" dt="2022-02-24T14:57:11.736" v="1" actId="2696"/>
        <pc:sldMkLst>
          <pc:docMk/>
          <pc:sldMk cId="3571598495" sldId="371"/>
        </pc:sldMkLst>
      </pc:sldChg>
    </pc:docChg>
  </pc:docChgLst>
  <pc:docChgLst>
    <pc:chgData name="pournara1969@gmail.com" userId="e7053f73155f13fb" providerId="LiveId" clId="{F19FFE55-0CFE-4582-B325-D6B530B6D9B0}"/>
    <pc:docChg chg="custSel modSld">
      <pc:chgData name="pournara1969@gmail.com" userId="e7053f73155f13fb" providerId="LiveId" clId="{F19FFE55-0CFE-4582-B325-D6B530B6D9B0}" dt="2022-02-24T15:28:36.843" v="4" actId="478"/>
      <pc:docMkLst>
        <pc:docMk/>
      </pc:docMkLst>
      <pc:sldChg chg="delSp mod">
        <pc:chgData name="pournara1969@gmail.com" userId="e7053f73155f13fb" providerId="LiveId" clId="{F19FFE55-0CFE-4582-B325-D6B530B6D9B0}" dt="2022-02-24T15:28:36.843" v="4" actId="478"/>
        <pc:sldMkLst>
          <pc:docMk/>
          <pc:sldMk cId="220328684" sldId="311"/>
        </pc:sldMkLst>
        <pc:picChg chg="del">
          <ac:chgData name="pournara1969@gmail.com" userId="e7053f73155f13fb" providerId="LiveId" clId="{F19FFE55-0CFE-4582-B325-D6B530B6D9B0}" dt="2022-02-24T15:28:36.843" v="4" actId="478"/>
          <ac:picMkLst>
            <pc:docMk/>
            <pc:sldMk cId="220328684" sldId="311"/>
            <ac:picMk id="7" creationId="{D7230F10-3A3D-4049-8683-2E9779D2D848}"/>
          </ac:picMkLst>
        </pc:picChg>
      </pc:sldChg>
      <pc:sldChg chg="addSp modSp mod">
        <pc:chgData name="pournara1969@gmail.com" userId="e7053f73155f13fb" providerId="LiveId" clId="{F19FFE55-0CFE-4582-B325-D6B530B6D9B0}" dt="2022-02-24T15:28:28.351" v="3" actId="1076"/>
        <pc:sldMkLst>
          <pc:docMk/>
          <pc:sldMk cId="2574245995" sldId="338"/>
        </pc:sldMkLst>
        <pc:spChg chg="add mod">
          <ac:chgData name="pournara1969@gmail.com" userId="e7053f73155f13fb" providerId="LiveId" clId="{F19FFE55-0CFE-4582-B325-D6B530B6D9B0}" dt="2022-02-24T15:28:28.351" v="3" actId="1076"/>
          <ac:spMkLst>
            <pc:docMk/>
            <pc:sldMk cId="2574245995" sldId="338"/>
            <ac:spMk id="8" creationId="{F8DE179A-4A1A-49CB-999B-44D6F53D5A1B}"/>
          </ac:spMkLst>
        </pc:spChg>
      </pc:sldChg>
    </pc:docChg>
  </pc:docChgLst>
  <pc:docChgLst>
    <pc:chgData name="pournara1969@gmail.com" userId="e7053f73155f13fb" providerId="LiveId" clId="{21031B2F-254E-405D-ACDA-DAAB93D3D7EF}"/>
    <pc:docChg chg="undo custSel modSld sldOrd">
      <pc:chgData name="pournara1969@gmail.com" userId="e7053f73155f13fb" providerId="LiveId" clId="{21031B2F-254E-405D-ACDA-DAAB93D3D7EF}" dt="2022-02-24T15:18:18.074" v="17"/>
      <pc:docMkLst>
        <pc:docMk/>
      </pc:docMkLst>
      <pc:sldChg chg="addSp modSp mod">
        <pc:chgData name="pournara1969@gmail.com" userId="e7053f73155f13fb" providerId="LiveId" clId="{21031B2F-254E-405D-ACDA-DAAB93D3D7EF}" dt="2022-02-24T15:17:51.154" v="15" actId="1076"/>
        <pc:sldMkLst>
          <pc:docMk/>
          <pc:sldMk cId="2938445101" sldId="354"/>
        </pc:sldMkLst>
        <pc:spChg chg="mod">
          <ac:chgData name="pournara1969@gmail.com" userId="e7053f73155f13fb" providerId="LiveId" clId="{21031B2F-254E-405D-ACDA-DAAB93D3D7EF}" dt="2022-02-24T15:17:39.161" v="13" actId="14100"/>
          <ac:spMkLst>
            <pc:docMk/>
            <pc:sldMk cId="2938445101" sldId="354"/>
            <ac:spMk id="4" creationId="{74DA0CEF-58D0-446C-ABD2-A6BD80699779}"/>
          </ac:spMkLst>
        </pc:spChg>
        <pc:spChg chg="add mod">
          <ac:chgData name="pournara1969@gmail.com" userId="e7053f73155f13fb" providerId="LiveId" clId="{21031B2F-254E-405D-ACDA-DAAB93D3D7EF}" dt="2022-02-24T15:17:51.154" v="15" actId="1076"/>
          <ac:spMkLst>
            <pc:docMk/>
            <pc:sldMk cId="2938445101" sldId="354"/>
            <ac:spMk id="5" creationId="{39A484C2-0EAC-4F65-9EA5-D772F027926A}"/>
          </ac:spMkLst>
        </pc:spChg>
        <pc:picChg chg="mod">
          <ac:chgData name="pournara1969@gmail.com" userId="e7053f73155f13fb" providerId="LiveId" clId="{21031B2F-254E-405D-ACDA-DAAB93D3D7EF}" dt="2022-02-24T15:17:32.312" v="11" actId="1076"/>
          <ac:picMkLst>
            <pc:docMk/>
            <pc:sldMk cId="2938445101" sldId="354"/>
            <ac:picMk id="2" creationId="{7935E711-7C8F-42EA-84D8-DD21680FE481}"/>
          </ac:picMkLst>
        </pc:picChg>
      </pc:sldChg>
      <pc:sldChg chg="addSp delSp modSp mod">
        <pc:chgData name="pournara1969@gmail.com" userId="e7053f73155f13fb" providerId="LiveId" clId="{21031B2F-254E-405D-ACDA-DAAB93D3D7EF}" dt="2022-02-24T15:17:06.561" v="3" actId="22"/>
        <pc:sldMkLst>
          <pc:docMk/>
          <pc:sldMk cId="771582948" sldId="365"/>
        </pc:sldMkLst>
        <pc:spChg chg="add del mod">
          <ac:chgData name="pournara1969@gmail.com" userId="e7053f73155f13fb" providerId="LiveId" clId="{21031B2F-254E-405D-ACDA-DAAB93D3D7EF}" dt="2022-02-24T15:17:06.561" v="3" actId="22"/>
          <ac:spMkLst>
            <pc:docMk/>
            <pc:sldMk cId="771582948" sldId="365"/>
            <ac:spMk id="20" creationId="{02AD1C3C-A486-4EA7-A578-9B6583998761}"/>
          </ac:spMkLst>
        </pc:spChg>
      </pc:sldChg>
      <pc:sldChg chg="ord">
        <pc:chgData name="pournara1969@gmail.com" userId="e7053f73155f13fb" providerId="LiveId" clId="{21031B2F-254E-405D-ACDA-DAAB93D3D7EF}" dt="2022-02-24T15:18:18.074" v="17"/>
        <pc:sldMkLst>
          <pc:docMk/>
          <pc:sldMk cId="3924601871" sldId="374"/>
        </pc:sldMkLst>
      </pc:sldChg>
    </pc:docChg>
  </pc:docChgLst>
  <pc:docChgLst>
    <pc:chgData name="pournara1969@gmail.com" userId="e7053f73155f13fb" providerId="LiveId" clId="{B2391BAD-99A6-4861-89FF-96E6C727DD42}"/>
    <pc:docChg chg="undo custSel modSld">
      <pc:chgData name="pournara1969@gmail.com" userId="e7053f73155f13fb" providerId="LiveId" clId="{B2391BAD-99A6-4861-89FF-96E6C727DD42}" dt="2022-02-24T16:21:21.053" v="31" actId="1076"/>
      <pc:docMkLst>
        <pc:docMk/>
      </pc:docMkLst>
      <pc:sldChg chg="delSp modSp mod">
        <pc:chgData name="pournara1969@gmail.com" userId="e7053f73155f13fb" providerId="LiveId" clId="{B2391BAD-99A6-4861-89FF-96E6C727DD42}" dt="2022-02-24T16:13:19.647" v="1" actId="478"/>
        <pc:sldMkLst>
          <pc:docMk/>
          <pc:sldMk cId="1954751103" sldId="293"/>
        </pc:sldMkLst>
        <pc:spChg chg="del mod">
          <ac:chgData name="pournara1969@gmail.com" userId="e7053f73155f13fb" providerId="LiveId" clId="{B2391BAD-99A6-4861-89FF-96E6C727DD42}" dt="2022-02-24T16:13:19.647" v="1" actId="478"/>
          <ac:spMkLst>
            <pc:docMk/>
            <pc:sldMk cId="1954751103" sldId="293"/>
            <ac:spMk id="6" creationId="{1A454C26-ADAA-43CC-949A-BC3D39046B39}"/>
          </ac:spMkLst>
        </pc:spChg>
      </pc:sldChg>
      <pc:sldChg chg="addSp delSp modSp mod">
        <pc:chgData name="pournara1969@gmail.com" userId="e7053f73155f13fb" providerId="LiveId" clId="{B2391BAD-99A6-4861-89FF-96E6C727DD42}" dt="2022-02-24T16:21:21.053" v="31" actId="1076"/>
        <pc:sldMkLst>
          <pc:docMk/>
          <pc:sldMk cId="220328684" sldId="311"/>
        </pc:sldMkLst>
        <pc:spChg chg="mod">
          <ac:chgData name="pournara1969@gmail.com" userId="e7053f73155f13fb" providerId="LiveId" clId="{B2391BAD-99A6-4861-89FF-96E6C727DD42}" dt="2022-02-24T16:21:21.053" v="31" actId="1076"/>
          <ac:spMkLst>
            <pc:docMk/>
            <pc:sldMk cId="220328684" sldId="311"/>
            <ac:spMk id="3" creationId="{173BAD83-4057-4FB5-BC07-3504E132B40E}"/>
          </ac:spMkLst>
        </pc:spChg>
        <pc:spChg chg="mod">
          <ac:chgData name="pournara1969@gmail.com" userId="e7053f73155f13fb" providerId="LiveId" clId="{B2391BAD-99A6-4861-89FF-96E6C727DD42}" dt="2022-02-24T16:20:11.768" v="20" actId="1076"/>
          <ac:spMkLst>
            <pc:docMk/>
            <pc:sldMk cId="220328684" sldId="311"/>
            <ac:spMk id="5" creationId="{30D0F7CF-FFE1-4BD1-8118-0B2B02CA392A}"/>
          </ac:spMkLst>
        </pc:spChg>
        <pc:picChg chg="add del mod">
          <ac:chgData name="pournara1969@gmail.com" userId="e7053f73155f13fb" providerId="LiveId" clId="{B2391BAD-99A6-4861-89FF-96E6C727DD42}" dt="2022-02-24T16:21:15.333" v="30" actId="478"/>
          <ac:picMkLst>
            <pc:docMk/>
            <pc:sldMk cId="220328684" sldId="311"/>
            <ac:picMk id="6" creationId="{9B2C866E-B7CB-418F-9373-0FCCCAE20362}"/>
          </ac:picMkLst>
        </pc:picChg>
      </pc:sldChg>
      <pc:sldChg chg="addSp delSp modSp mod">
        <pc:chgData name="pournara1969@gmail.com" userId="e7053f73155f13fb" providerId="LiveId" clId="{B2391BAD-99A6-4861-89FF-96E6C727DD42}" dt="2022-02-24T16:21:00.170" v="29" actId="478"/>
        <pc:sldMkLst>
          <pc:docMk/>
          <pc:sldMk cId="3856604464" sldId="322"/>
        </pc:sldMkLst>
        <pc:spChg chg="mod">
          <ac:chgData name="pournara1969@gmail.com" userId="e7053f73155f13fb" providerId="LiveId" clId="{B2391BAD-99A6-4861-89FF-96E6C727DD42}" dt="2022-02-24T16:19:24.880" v="16" actId="20577"/>
          <ac:spMkLst>
            <pc:docMk/>
            <pc:sldMk cId="3856604464" sldId="322"/>
            <ac:spMk id="3" creationId="{6A29C225-1BB7-49C3-BF4F-DDA69570E87B}"/>
          </ac:spMkLst>
        </pc:spChg>
        <pc:picChg chg="add del mod">
          <ac:chgData name="pournara1969@gmail.com" userId="e7053f73155f13fb" providerId="LiveId" clId="{B2391BAD-99A6-4861-89FF-96E6C727DD42}" dt="2022-02-24T16:21:00.170" v="29" actId="478"/>
          <ac:picMkLst>
            <pc:docMk/>
            <pc:sldMk cId="3856604464" sldId="322"/>
            <ac:picMk id="4" creationId="{CF74C646-D599-4644-A415-70DF931AEB24}"/>
          </ac:picMkLst>
        </pc:picChg>
        <pc:picChg chg="add del mod">
          <ac:chgData name="pournara1969@gmail.com" userId="e7053f73155f13fb" providerId="LiveId" clId="{B2391BAD-99A6-4861-89FF-96E6C727DD42}" dt="2022-02-24T16:20:59.457" v="28"/>
          <ac:picMkLst>
            <pc:docMk/>
            <pc:sldMk cId="3856604464" sldId="322"/>
            <ac:picMk id="6" creationId="{711F97A9-7BCC-4AC3-BBBE-2390B632D8C1}"/>
          </ac:picMkLst>
        </pc:picChg>
        <pc:picChg chg="del">
          <ac:chgData name="pournara1969@gmail.com" userId="e7053f73155f13fb" providerId="LiveId" clId="{B2391BAD-99A6-4861-89FF-96E6C727DD42}" dt="2022-02-24T16:19:08.816" v="6" actId="478"/>
          <ac:picMkLst>
            <pc:docMk/>
            <pc:sldMk cId="3856604464" sldId="322"/>
            <ac:picMk id="6" creationId="{90923ABC-F26C-460D-9567-139C4C11728A}"/>
          </ac:picMkLst>
        </pc:picChg>
      </pc:sldChg>
    </pc:docChg>
  </pc:docChgLst>
  <pc:docChgLst>
    <pc:chgData name="pournara1969@gmail.com" userId="e7053f73155f13fb" providerId="LiveId" clId="{E27275EA-7576-4C2B-B078-450C680753D7}"/>
    <pc:docChg chg="delSld">
      <pc:chgData name="pournara1969@gmail.com" userId="e7053f73155f13fb" providerId="LiveId" clId="{E27275EA-7576-4C2B-B078-450C680753D7}" dt="2022-02-24T15:44:14.053" v="0" actId="2696"/>
      <pc:docMkLst>
        <pc:docMk/>
      </pc:docMkLst>
      <pc:sldChg chg="del">
        <pc:chgData name="pournara1969@gmail.com" userId="e7053f73155f13fb" providerId="LiveId" clId="{E27275EA-7576-4C2B-B078-450C680753D7}" dt="2022-02-24T15:44:14.053" v="0" actId="2696"/>
        <pc:sldMkLst>
          <pc:docMk/>
          <pc:sldMk cId="2881367991" sldId="375"/>
        </pc:sldMkLst>
      </pc:sldChg>
    </pc:docChg>
  </pc:docChgLst>
  <pc:docChgLst>
    <pc:chgData name="pournara1969@gmail.com" userId="e7053f73155f13fb" providerId="LiveId" clId="{59277155-C4CA-4182-8B0D-971F4C718ED4}"/>
    <pc:docChg chg="undo custSel addSld delSld modSld">
      <pc:chgData name="pournara1969@gmail.com" userId="e7053f73155f13fb" providerId="LiveId" clId="{59277155-C4CA-4182-8B0D-971F4C718ED4}" dt="2022-02-24T15:09:01.512" v="43" actId="1076"/>
      <pc:docMkLst>
        <pc:docMk/>
      </pc:docMkLst>
      <pc:sldChg chg="add">
        <pc:chgData name="pournara1969@gmail.com" userId="e7053f73155f13fb" providerId="LiveId" clId="{59277155-C4CA-4182-8B0D-971F4C718ED4}" dt="2022-02-24T15:05:19.116" v="2"/>
        <pc:sldMkLst>
          <pc:docMk/>
          <pc:sldMk cId="2056302543" sldId="277"/>
        </pc:sldMkLst>
      </pc:sldChg>
      <pc:sldChg chg="addSp delSp modSp mod">
        <pc:chgData name="pournara1969@gmail.com" userId="e7053f73155f13fb" providerId="LiveId" clId="{59277155-C4CA-4182-8B0D-971F4C718ED4}" dt="2022-02-24T15:09:01.512" v="43" actId="1076"/>
        <pc:sldMkLst>
          <pc:docMk/>
          <pc:sldMk cId="771582948" sldId="365"/>
        </pc:sldMkLst>
        <pc:spChg chg="mod">
          <ac:chgData name="pournara1969@gmail.com" userId="e7053f73155f13fb" providerId="LiveId" clId="{59277155-C4CA-4182-8B0D-971F4C718ED4}" dt="2022-02-24T15:08:33.708" v="37" actId="1076"/>
          <ac:spMkLst>
            <pc:docMk/>
            <pc:sldMk cId="771582948" sldId="365"/>
            <ac:spMk id="2" creationId="{F5EBF457-29B0-4703-B398-DDC1E2A6C3F6}"/>
          </ac:spMkLst>
        </pc:spChg>
        <pc:spChg chg="mod">
          <ac:chgData name="pournara1969@gmail.com" userId="e7053f73155f13fb" providerId="LiveId" clId="{59277155-C4CA-4182-8B0D-971F4C718ED4}" dt="2022-02-24T15:06:38.221" v="13" actId="1076"/>
          <ac:spMkLst>
            <pc:docMk/>
            <pc:sldMk cId="771582948" sldId="365"/>
            <ac:spMk id="3" creationId="{A4B6C41F-449A-4E9C-8E46-3803245BE608}"/>
          </ac:spMkLst>
        </pc:spChg>
        <pc:spChg chg="mod">
          <ac:chgData name="pournara1969@gmail.com" userId="e7053f73155f13fb" providerId="LiveId" clId="{59277155-C4CA-4182-8B0D-971F4C718ED4}" dt="2022-02-24T15:06:30.797" v="9" actId="1076"/>
          <ac:spMkLst>
            <pc:docMk/>
            <pc:sldMk cId="771582948" sldId="365"/>
            <ac:spMk id="13" creationId="{9DA48B29-F5AF-4ECB-B72E-342D69904049}"/>
          </ac:spMkLst>
        </pc:spChg>
        <pc:spChg chg="add mod">
          <ac:chgData name="pournara1969@gmail.com" userId="e7053f73155f13fb" providerId="LiveId" clId="{59277155-C4CA-4182-8B0D-971F4C718ED4}" dt="2022-02-24T15:07:01.262" v="21" actId="1076"/>
          <ac:spMkLst>
            <pc:docMk/>
            <pc:sldMk cId="771582948" sldId="365"/>
            <ac:spMk id="14" creationId="{C037AA05-4C99-46D6-9ABC-C7A748708F35}"/>
          </ac:spMkLst>
        </pc:spChg>
        <pc:spChg chg="mod">
          <ac:chgData name="pournara1969@gmail.com" userId="e7053f73155f13fb" providerId="LiveId" clId="{59277155-C4CA-4182-8B0D-971F4C718ED4}" dt="2022-02-24T15:09:01.512" v="43" actId="1076"/>
          <ac:spMkLst>
            <pc:docMk/>
            <pc:sldMk cId="771582948" sldId="365"/>
            <ac:spMk id="15" creationId="{4FB94C8E-8B93-4799-A481-47936DA67D39}"/>
          </ac:spMkLst>
        </pc:spChg>
        <pc:spChg chg="add mod">
          <ac:chgData name="pournara1969@gmail.com" userId="e7053f73155f13fb" providerId="LiveId" clId="{59277155-C4CA-4182-8B0D-971F4C718ED4}" dt="2022-02-24T15:07:00.168" v="20" actId="1076"/>
          <ac:spMkLst>
            <pc:docMk/>
            <pc:sldMk cId="771582948" sldId="365"/>
            <ac:spMk id="16" creationId="{677CC71C-ABF1-45C2-AF8C-02C106A2721F}"/>
          </ac:spMkLst>
        </pc:spChg>
        <pc:spChg chg="add mod">
          <ac:chgData name="pournara1969@gmail.com" userId="e7053f73155f13fb" providerId="LiveId" clId="{59277155-C4CA-4182-8B0D-971F4C718ED4}" dt="2022-02-24T15:06:58.923" v="19" actId="1076"/>
          <ac:spMkLst>
            <pc:docMk/>
            <pc:sldMk cId="771582948" sldId="365"/>
            <ac:spMk id="17" creationId="{B1624FC5-2B15-4F9B-93BA-8AC93C94BECD}"/>
          </ac:spMkLst>
        </pc:spChg>
        <pc:spChg chg="add mod">
          <ac:chgData name="pournara1969@gmail.com" userId="e7053f73155f13fb" providerId="LiveId" clId="{59277155-C4CA-4182-8B0D-971F4C718ED4}" dt="2022-02-24T15:08:13.837" v="32" actId="1076"/>
          <ac:spMkLst>
            <pc:docMk/>
            <pc:sldMk cId="771582948" sldId="365"/>
            <ac:spMk id="18" creationId="{EB142922-A13A-4B78-A4B1-FE07C7C0B366}"/>
          </ac:spMkLst>
        </pc:spChg>
        <pc:spChg chg="add mod">
          <ac:chgData name="pournara1969@gmail.com" userId="e7053f73155f13fb" providerId="LiveId" clId="{59277155-C4CA-4182-8B0D-971F4C718ED4}" dt="2022-02-24T15:08:51.994" v="40" actId="1076"/>
          <ac:spMkLst>
            <pc:docMk/>
            <pc:sldMk cId="771582948" sldId="365"/>
            <ac:spMk id="19" creationId="{99CFEF21-5EF7-4F18-9A61-86C2B02BA833}"/>
          </ac:spMkLst>
        </pc:spChg>
        <pc:picChg chg="add mod">
          <ac:chgData name="pournara1969@gmail.com" userId="e7053f73155f13fb" providerId="LiveId" clId="{59277155-C4CA-4182-8B0D-971F4C718ED4}" dt="2022-02-24T15:08:03.002" v="29" actId="1076"/>
          <ac:picMkLst>
            <pc:docMk/>
            <pc:sldMk cId="771582948" sldId="365"/>
            <ac:picMk id="9" creationId="{409D1C11-4649-4B36-8CED-75EE903750AD}"/>
          </ac:picMkLst>
        </pc:picChg>
        <pc:picChg chg="add del mod">
          <ac:chgData name="pournara1969@gmail.com" userId="e7053f73155f13fb" providerId="LiveId" clId="{59277155-C4CA-4182-8B0D-971F4C718ED4}" dt="2022-02-24T15:06:47.475" v="15"/>
          <ac:picMkLst>
            <pc:docMk/>
            <pc:sldMk cId="771582948" sldId="365"/>
            <ac:picMk id="10" creationId="{8D126060-6DCF-4DA8-BEF7-1829CD5ADFF6}"/>
          </ac:picMkLst>
        </pc:picChg>
        <pc:picChg chg="mod">
          <ac:chgData name="pournara1969@gmail.com" userId="e7053f73155f13fb" providerId="LiveId" clId="{59277155-C4CA-4182-8B0D-971F4C718ED4}" dt="2022-02-24T15:08:24.544" v="35" actId="1076"/>
          <ac:picMkLst>
            <pc:docMk/>
            <pc:sldMk cId="771582948" sldId="365"/>
            <ac:picMk id="11" creationId="{32E29766-FA8B-470A-B1AC-08A696BAED8C}"/>
          </ac:picMkLst>
        </pc:picChg>
      </pc:sldChg>
      <pc:sldChg chg="new del">
        <pc:chgData name="pournara1969@gmail.com" userId="e7053f73155f13fb" providerId="LiveId" clId="{59277155-C4CA-4182-8B0D-971F4C718ED4}" dt="2022-02-24T15:05:28.461" v="3" actId="2696"/>
        <pc:sldMkLst>
          <pc:docMk/>
          <pc:sldMk cId="3909670700" sldId="375"/>
        </pc:sldMkLst>
      </pc:sldChg>
    </pc:docChg>
  </pc:docChgLst>
  <pc:docChgLst>
    <pc:chgData name="pournara1969@gmail.com" userId="e7053f73155f13fb" providerId="LiveId" clId="{0E56CD45-4357-427B-BE0A-3BEC5111E14F}"/>
    <pc:docChg chg="custSel addSld delSld modSld">
      <pc:chgData name="pournara1969@gmail.com" userId="e7053f73155f13fb" providerId="LiveId" clId="{0E56CD45-4357-427B-BE0A-3BEC5111E14F}" dt="2022-02-24T14:28:57.750" v="3" actId="2696"/>
      <pc:docMkLst>
        <pc:docMk/>
      </pc:docMkLst>
      <pc:sldChg chg="add">
        <pc:chgData name="pournara1969@gmail.com" userId="e7053f73155f13fb" providerId="LiveId" clId="{0E56CD45-4357-427B-BE0A-3BEC5111E14F}" dt="2022-02-24T14:28:47.266" v="2"/>
        <pc:sldMkLst>
          <pc:docMk/>
          <pc:sldMk cId="2938445101" sldId="354"/>
        </pc:sldMkLst>
      </pc:sldChg>
      <pc:sldChg chg="delSp new del mod modClrScheme chgLayout">
        <pc:chgData name="pournara1969@gmail.com" userId="e7053f73155f13fb" providerId="LiveId" clId="{0E56CD45-4357-427B-BE0A-3BEC5111E14F}" dt="2022-02-24T14:28:57.750" v="3" actId="2696"/>
        <pc:sldMkLst>
          <pc:docMk/>
          <pc:sldMk cId="966715351" sldId="371"/>
        </pc:sldMkLst>
        <pc:spChg chg="del">
          <ac:chgData name="pournara1969@gmail.com" userId="e7053f73155f13fb" providerId="LiveId" clId="{0E56CD45-4357-427B-BE0A-3BEC5111E14F}" dt="2022-02-24T14:28:37.059" v="1" actId="700"/>
          <ac:spMkLst>
            <pc:docMk/>
            <pc:sldMk cId="966715351" sldId="371"/>
            <ac:spMk id="2" creationId="{A7D747A7-5B70-491D-86EB-C2A183B88C9B}"/>
          </ac:spMkLst>
        </pc:spChg>
        <pc:spChg chg="del">
          <ac:chgData name="pournara1969@gmail.com" userId="e7053f73155f13fb" providerId="LiveId" clId="{0E56CD45-4357-427B-BE0A-3BEC5111E14F}" dt="2022-02-24T14:28:37.059" v="1" actId="700"/>
          <ac:spMkLst>
            <pc:docMk/>
            <pc:sldMk cId="966715351" sldId="371"/>
            <ac:spMk id="3" creationId="{9FB2B4E0-9AAF-4F4B-AEFA-AF45E7139DE0}"/>
          </ac:spMkLst>
        </pc:spChg>
        <pc:spChg chg="del">
          <ac:chgData name="pournara1969@gmail.com" userId="e7053f73155f13fb" providerId="LiveId" clId="{0E56CD45-4357-427B-BE0A-3BEC5111E14F}" dt="2022-02-24T14:28:37.059" v="1" actId="700"/>
          <ac:spMkLst>
            <pc:docMk/>
            <pc:sldMk cId="966715351" sldId="371"/>
            <ac:spMk id="4" creationId="{0670BF70-49E3-48B5-87B7-C25DF70C4B23}"/>
          </ac:spMkLst>
        </pc:spChg>
      </pc:sldChg>
    </pc:docChg>
  </pc:docChgLst>
  <pc:docChgLst>
    <pc:chgData name="pournara1969@gmail.com" userId="e7053f73155f13fb" providerId="LiveId" clId="{5D03043B-AF9C-4BE6-AE46-5F75C4719A85}"/>
    <pc:docChg chg="undo custSel delSld modSld">
      <pc:chgData name="pournara1969@gmail.com" userId="e7053f73155f13fb" providerId="LiveId" clId="{5D03043B-AF9C-4BE6-AE46-5F75C4719A85}" dt="2022-02-24T15:22:54.552" v="23" actId="1076"/>
      <pc:docMkLst>
        <pc:docMk/>
      </pc:docMkLst>
      <pc:sldChg chg="addSp modSp mod">
        <pc:chgData name="pournara1969@gmail.com" userId="e7053f73155f13fb" providerId="LiveId" clId="{5D03043B-AF9C-4BE6-AE46-5F75C4719A85}" dt="2022-02-24T15:19:42.393" v="2" actId="1076"/>
        <pc:sldMkLst>
          <pc:docMk/>
          <pc:sldMk cId="1954751103" sldId="293"/>
        </pc:sldMkLst>
        <pc:spChg chg="add mod">
          <ac:chgData name="pournara1969@gmail.com" userId="e7053f73155f13fb" providerId="LiveId" clId="{5D03043B-AF9C-4BE6-AE46-5F75C4719A85}" dt="2022-02-24T15:19:42.393" v="2" actId="1076"/>
          <ac:spMkLst>
            <pc:docMk/>
            <pc:sldMk cId="1954751103" sldId="293"/>
            <ac:spMk id="6" creationId="{1A454C26-ADAA-43CC-949A-BC3D39046B39}"/>
          </ac:spMkLst>
        </pc:spChg>
      </pc:sldChg>
      <pc:sldChg chg="addSp modSp mod">
        <pc:chgData name="pournara1969@gmail.com" userId="e7053f73155f13fb" providerId="LiveId" clId="{5D03043B-AF9C-4BE6-AE46-5F75C4719A85}" dt="2022-02-24T15:21:22.871" v="11" actId="1076"/>
        <pc:sldMkLst>
          <pc:docMk/>
          <pc:sldMk cId="2574245995" sldId="338"/>
        </pc:sldMkLst>
        <pc:spChg chg="add mod">
          <ac:chgData name="pournara1969@gmail.com" userId="e7053f73155f13fb" providerId="LiveId" clId="{5D03043B-AF9C-4BE6-AE46-5F75C4719A85}" dt="2022-02-24T15:21:22.871" v="11" actId="1076"/>
          <ac:spMkLst>
            <pc:docMk/>
            <pc:sldMk cId="2574245995" sldId="338"/>
            <ac:spMk id="8" creationId="{F954545A-8681-42A1-9C0F-559F1A1AABB2}"/>
          </ac:spMkLst>
        </pc:spChg>
      </pc:sldChg>
      <pc:sldChg chg="delSp modSp del mod">
        <pc:chgData name="pournara1969@gmail.com" userId="e7053f73155f13fb" providerId="LiveId" clId="{5D03043B-AF9C-4BE6-AE46-5F75C4719A85}" dt="2022-02-24T15:22:29.087" v="18" actId="2696"/>
        <pc:sldMkLst>
          <pc:docMk/>
          <pc:sldMk cId="2938445101" sldId="354"/>
        </pc:sldMkLst>
        <pc:spChg chg="del mod">
          <ac:chgData name="pournara1969@gmail.com" userId="e7053f73155f13fb" providerId="LiveId" clId="{5D03043B-AF9C-4BE6-AE46-5F75C4719A85}" dt="2022-02-24T15:21:50.348" v="14" actId="478"/>
          <ac:spMkLst>
            <pc:docMk/>
            <pc:sldMk cId="2938445101" sldId="354"/>
            <ac:spMk id="5" creationId="{39A484C2-0EAC-4F65-9EA5-D772F027926A}"/>
          </ac:spMkLst>
        </pc:spChg>
      </pc:sldChg>
      <pc:sldChg chg="addSp delSp modSp mod">
        <pc:chgData name="pournara1969@gmail.com" userId="e7053f73155f13fb" providerId="LiveId" clId="{5D03043B-AF9C-4BE6-AE46-5F75C4719A85}" dt="2022-02-24T15:20:49.912" v="8" actId="22"/>
        <pc:sldMkLst>
          <pc:docMk/>
          <pc:sldMk cId="3044388407" sldId="360"/>
        </pc:sldMkLst>
        <pc:spChg chg="add del mod">
          <ac:chgData name="pournara1969@gmail.com" userId="e7053f73155f13fb" providerId="LiveId" clId="{5D03043B-AF9C-4BE6-AE46-5F75C4719A85}" dt="2022-02-24T15:20:49.912" v="8" actId="22"/>
          <ac:spMkLst>
            <pc:docMk/>
            <pc:sldMk cId="3044388407" sldId="360"/>
            <ac:spMk id="6" creationId="{658927BD-7943-4F8D-AB7F-B1A48D68A486}"/>
          </ac:spMkLst>
        </pc:spChg>
      </pc:sldChg>
      <pc:sldChg chg="addSp modSp mod">
        <pc:chgData name="pournara1969@gmail.com" userId="e7053f73155f13fb" providerId="LiveId" clId="{5D03043B-AF9C-4BE6-AE46-5F75C4719A85}" dt="2022-02-24T15:22:54.552" v="23" actId="1076"/>
        <pc:sldMkLst>
          <pc:docMk/>
          <pc:sldMk cId="3924601871" sldId="374"/>
        </pc:sldMkLst>
        <pc:spChg chg="mod">
          <ac:chgData name="pournara1969@gmail.com" userId="e7053f73155f13fb" providerId="LiveId" clId="{5D03043B-AF9C-4BE6-AE46-5F75C4719A85}" dt="2022-02-24T15:22:51.763" v="22" actId="1076"/>
          <ac:spMkLst>
            <pc:docMk/>
            <pc:sldMk cId="3924601871" sldId="374"/>
            <ac:spMk id="2" creationId="{FFD28528-8C06-4CCE-A74C-21A6785C17C5}"/>
          </ac:spMkLst>
        </pc:spChg>
        <pc:spChg chg="add mod">
          <ac:chgData name="pournara1969@gmail.com" userId="e7053f73155f13fb" providerId="LiveId" clId="{5D03043B-AF9C-4BE6-AE46-5F75C4719A85}" dt="2022-02-24T15:22:54.552" v="23" actId="1076"/>
          <ac:spMkLst>
            <pc:docMk/>
            <pc:sldMk cId="3924601871" sldId="374"/>
            <ac:spMk id="15" creationId="{7313273B-7E1C-4F06-BF2E-01A06356C418}"/>
          </ac:spMkLst>
        </pc:spChg>
        <pc:picChg chg="add mod">
          <ac:chgData name="pournara1969@gmail.com" userId="e7053f73155f13fb" providerId="LiveId" clId="{5D03043B-AF9C-4BE6-AE46-5F75C4719A85}" dt="2022-02-24T15:22:47.406" v="21" actId="1076"/>
          <ac:picMkLst>
            <pc:docMk/>
            <pc:sldMk cId="3924601871" sldId="374"/>
            <ac:picMk id="10" creationId="{7C84C9CE-A9BF-4B4E-9A38-FDBCD008E50B}"/>
          </ac:picMkLst>
        </pc:picChg>
      </pc:sldChg>
    </pc:docChg>
  </pc:docChgLst>
  <pc:docChgLst>
    <pc:chgData name="pournara1969@gmail.com" userId="e7053f73155f13fb" providerId="LiveId" clId="{6B2301E5-F1D2-4264-9B61-7EF6C79ACDFB}"/>
    <pc:docChg chg="modSld">
      <pc:chgData name="pournara1969@gmail.com" userId="e7053f73155f13fb" providerId="LiveId" clId="{6B2301E5-F1D2-4264-9B61-7EF6C79ACDFB}" dt="2022-02-24T15:10:26.738" v="0" actId="1076"/>
      <pc:docMkLst>
        <pc:docMk/>
      </pc:docMkLst>
      <pc:sldChg chg="modSp mod">
        <pc:chgData name="pournara1969@gmail.com" userId="e7053f73155f13fb" providerId="LiveId" clId="{6B2301E5-F1D2-4264-9B61-7EF6C79ACDFB}" dt="2022-02-24T15:10:26.738" v="0" actId="1076"/>
        <pc:sldMkLst>
          <pc:docMk/>
          <pc:sldMk cId="771582948" sldId="365"/>
        </pc:sldMkLst>
        <pc:picChg chg="mod">
          <ac:chgData name="pournara1969@gmail.com" userId="e7053f73155f13fb" providerId="LiveId" clId="{6B2301E5-F1D2-4264-9B61-7EF6C79ACDFB}" dt="2022-02-24T15:10:26.738" v="0" actId="1076"/>
          <ac:picMkLst>
            <pc:docMk/>
            <pc:sldMk cId="771582948" sldId="365"/>
            <ac:picMk id="11" creationId="{32E29766-FA8B-470A-B1AC-08A696BAED8C}"/>
          </ac:picMkLst>
        </pc:picChg>
      </pc:sldChg>
    </pc:docChg>
  </pc:docChgLst>
  <pc:docChgLst>
    <pc:chgData name="pournara1969@gmail.com" userId="e7053f73155f13fb" providerId="LiveId" clId="{26DE253B-7EFD-4801-A51D-AA515CBE84D1}"/>
    <pc:docChg chg="addSld modSld">
      <pc:chgData name="pournara1969@gmail.com" userId="e7053f73155f13fb" providerId="LiveId" clId="{26DE253B-7EFD-4801-A51D-AA515CBE84D1}" dt="2022-02-24T14:35:59.694" v="9" actId="1076"/>
      <pc:docMkLst>
        <pc:docMk/>
      </pc:docMkLst>
      <pc:sldChg chg="new">
        <pc:chgData name="pournara1969@gmail.com" userId="e7053f73155f13fb" providerId="LiveId" clId="{26DE253B-7EFD-4801-A51D-AA515CBE84D1}" dt="2022-02-24T14:34:52.066" v="0" actId="680"/>
        <pc:sldMkLst>
          <pc:docMk/>
          <pc:sldMk cId="3571598495" sldId="371"/>
        </pc:sldMkLst>
      </pc:sldChg>
      <pc:sldChg chg="modSp add mod">
        <pc:chgData name="pournara1969@gmail.com" userId="e7053f73155f13fb" providerId="LiveId" clId="{26DE253B-7EFD-4801-A51D-AA515CBE84D1}" dt="2022-02-24T14:35:59.694" v="9" actId="1076"/>
        <pc:sldMkLst>
          <pc:docMk/>
          <pc:sldMk cId="3924601871" sldId="374"/>
        </pc:sldMkLst>
        <pc:spChg chg="mod">
          <ac:chgData name="pournara1969@gmail.com" userId="e7053f73155f13fb" providerId="LiveId" clId="{26DE253B-7EFD-4801-A51D-AA515CBE84D1}" dt="2022-02-24T14:35:59.694" v="9" actId="1076"/>
          <ac:spMkLst>
            <pc:docMk/>
            <pc:sldMk cId="3924601871" sldId="374"/>
            <ac:spMk id="2" creationId="{FFD28528-8C06-4CCE-A74C-21A6785C17C5}"/>
          </ac:spMkLst>
        </pc:spChg>
        <pc:picChg chg="mod">
          <ac:chgData name="pournara1969@gmail.com" userId="e7053f73155f13fb" providerId="LiveId" clId="{26DE253B-7EFD-4801-A51D-AA515CBE84D1}" dt="2022-02-24T14:35:19.886" v="3" actId="1076"/>
          <ac:picMkLst>
            <pc:docMk/>
            <pc:sldMk cId="3924601871" sldId="374"/>
            <ac:picMk id="5" creationId="{FCCC77C2-92A2-4868-8CD9-F99147A594DC}"/>
          </ac:picMkLst>
        </pc:picChg>
        <pc:picChg chg="mod">
          <ac:chgData name="pournara1969@gmail.com" userId="e7053f73155f13fb" providerId="LiveId" clId="{26DE253B-7EFD-4801-A51D-AA515CBE84D1}" dt="2022-02-24T14:35:24.123" v="4" actId="1076"/>
          <ac:picMkLst>
            <pc:docMk/>
            <pc:sldMk cId="3924601871" sldId="374"/>
            <ac:picMk id="9" creationId="{6AD45DE6-1851-417A-BE75-25AC58BEC11F}"/>
          </ac:picMkLst>
        </pc:picChg>
        <pc:picChg chg="mod">
          <ac:chgData name="pournara1969@gmail.com" userId="e7053f73155f13fb" providerId="LiveId" clId="{26DE253B-7EFD-4801-A51D-AA515CBE84D1}" dt="2022-02-24T14:35:27.962" v="5" actId="1076"/>
          <ac:picMkLst>
            <pc:docMk/>
            <pc:sldMk cId="3924601871" sldId="374"/>
            <ac:picMk id="11" creationId="{0A1E9893-10DC-4D3C-8DC5-99B39CE70119}"/>
          </ac:picMkLst>
        </pc:picChg>
        <pc:picChg chg="mod">
          <ac:chgData name="pournara1969@gmail.com" userId="e7053f73155f13fb" providerId="LiveId" clId="{26DE253B-7EFD-4801-A51D-AA515CBE84D1}" dt="2022-02-24T14:35:53.956" v="8" actId="1076"/>
          <ac:picMkLst>
            <pc:docMk/>
            <pc:sldMk cId="3924601871" sldId="374"/>
            <ac:picMk id="14" creationId="{569FB2C5-5B99-40E7-A44E-5DE3D7A0049B}"/>
          </ac:picMkLst>
        </pc:picChg>
      </pc:sldChg>
    </pc:docChg>
  </pc:docChgLst>
</pc:chgInfo>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2/24/2022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750" advClick="0" advTm="12000"/>
    </mc:Choice>
    <mc:Fallback xmlns="">
      <p:transition spd="slow" advClick="0" advTm="1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2/24/2022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750" advClick="0" advTm="12000"/>
    </mc:Choice>
    <mc:Fallback xmlns="">
      <p:transition spd="slow" advClick="0" advTm="1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2/24/2022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750" advClick="0" advTm="12000"/>
    </mc:Choice>
    <mc:Fallback xmlns="">
      <p:transition spd="slow" advClick="0" advTm="1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2/24/2022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750" advClick="0" advTm="12000"/>
    </mc:Choice>
    <mc:Fallback xmlns="">
      <p:transition spd="slow" advClick="0" advTm="1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2/24/2022</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750" advClick="0" advTm="12000"/>
    </mc:Choice>
    <mc:Fallback xmlns="">
      <p:transition spd="slow" advClick="0" advTm="1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2/24/2022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750" advClick="0" advTm="12000"/>
    </mc:Choice>
    <mc:Fallback xmlns="">
      <p:transition spd="slow" advClick="0" advTm="1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2/24/2022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750" advClick="0" advTm="12000"/>
    </mc:Choice>
    <mc:Fallback xmlns="">
      <p:transition spd="slow" advClick="0" advTm="1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2/24/2022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750" advClick="0" advTm="12000"/>
    </mc:Choice>
    <mc:Fallback xmlns="">
      <p:transition spd="slow" advClick="0" advTm="1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2/24/2022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750" advClick="0" advTm="12000"/>
    </mc:Choice>
    <mc:Fallback xmlns="">
      <p:transition spd="slow" advClick="0" advTm="1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DA16AA21-1863-4931-97CB-99D0A168701B}" type="datetimeFigureOut">
              <a:rPr lang="en-US" dirty="0"/>
              <a:t>2/24/2022</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750" advClick="0" advTm="12000"/>
    </mc:Choice>
    <mc:Fallback xmlns="">
      <p:transition spd="slow" advClick="0" advTm="1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3772C379-9A7C-4C87-A116-CBE9F58B04C5}" type="datetimeFigureOut">
              <a:rPr lang="en-US" dirty="0"/>
              <a:t>2/24/2022</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750" advClick="0" advTm="12000"/>
    </mc:Choice>
    <mc:Fallback xmlns="">
      <p:transition spd="slow" advClick="0" advTm="1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2/24/2022</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slow" p14:dur="1750" advClick="0" advTm="12000"/>
    </mc:Choice>
    <mc:Fallback xmlns="">
      <p:transition spd="slow" advClick="0" advTm="12000"/>
    </mc:Fallback>
  </mc:AlternateConten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youtu.be/ILCGhOkMnrA"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8.jpg"/><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H0HZfb8fJdY" TargetMode="External"/><Relationship Id="rId2" Type="http://schemas.openxmlformats.org/officeDocument/2006/relationships/slideLayout" Target="../slideLayouts/slideLayout7.xml"/><Relationship Id="rId1" Type="http://schemas.openxmlformats.org/officeDocument/2006/relationships/video" Target="https://www.youtube.com/embed/H0HZfb8fJdY?feature=oembed"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AF19DC-7680-448B-B5A3-CE69CBBC1033}"/>
              </a:ext>
            </a:extLst>
          </p:cNvPr>
          <p:cNvSpPr>
            <a:spLocks noGrp="1"/>
          </p:cNvSpPr>
          <p:nvPr>
            <p:ph type="ctrTitle"/>
          </p:nvPr>
        </p:nvSpPr>
        <p:spPr>
          <a:xfrm>
            <a:off x="1213485" y="1420188"/>
            <a:ext cx="9966960" cy="1446837"/>
          </a:xfrm>
        </p:spPr>
        <p:txBody>
          <a:bodyPr/>
          <a:lstStyle/>
          <a:p>
            <a:r>
              <a:rPr lang="el-GR" dirty="0"/>
              <a:t>ΧΙΟΝΟΔΡΑΣΕΙΣ</a:t>
            </a:r>
          </a:p>
        </p:txBody>
      </p:sp>
      <p:sp>
        <p:nvSpPr>
          <p:cNvPr id="3" name="Υπότιτλος 2">
            <a:extLst>
              <a:ext uri="{FF2B5EF4-FFF2-40B4-BE49-F238E27FC236}">
                <a16:creationId xmlns:a16="http://schemas.microsoft.com/office/drawing/2014/main" id="{686ABB17-B2F4-4C11-AE89-E6B5E8CE0390}"/>
              </a:ext>
            </a:extLst>
          </p:cNvPr>
          <p:cNvSpPr>
            <a:spLocks noGrp="1"/>
          </p:cNvSpPr>
          <p:nvPr>
            <p:ph type="subTitle" idx="1"/>
          </p:nvPr>
        </p:nvSpPr>
        <p:spPr>
          <a:xfrm>
            <a:off x="844061" y="4468031"/>
            <a:ext cx="8440615" cy="1936265"/>
          </a:xfrm>
        </p:spPr>
        <p:txBody>
          <a:bodyPr>
            <a:normAutofit lnSpcReduction="10000"/>
          </a:bodyPr>
          <a:lstStyle/>
          <a:p>
            <a:pPr marL="342900" indent="-342900">
              <a:buFont typeface="Wingdings" panose="05000000000000000000" pitchFamily="2" charset="2"/>
              <a:buChar char="v"/>
            </a:pPr>
            <a:r>
              <a:rPr lang="el-GR" dirty="0"/>
              <a:t>Η ΕΝΕΡΓΟΠΟΙΗΣΗ ΤΟΥ ΑΝΘΡΩΠΟΥ ΚΑΙ Η ΑΛΛΗΛΕΠΙΔΡΑΣΗ ΤΟΥ ΜΕ ΤΟ ΠΕΡΙΒΑΛΛΟΝ</a:t>
            </a:r>
          </a:p>
          <a:p>
            <a:pPr marL="342900" indent="-342900">
              <a:buFont typeface="Wingdings" panose="05000000000000000000" pitchFamily="2" charset="2"/>
              <a:buChar char="v"/>
            </a:pPr>
            <a:r>
              <a:rPr lang="el-GR" dirty="0"/>
              <a:t>ΟΔΗΓΙΕΣ – ΣΥΜΒΟΥΛΕΣ - ΧΡΗΣΙΜΕΣ ΠΛΗΡΟΦΟΡΙΕΣ</a:t>
            </a:r>
          </a:p>
          <a:p>
            <a:pPr marL="342900" indent="-342900">
              <a:buFont typeface="Wingdings" panose="05000000000000000000" pitchFamily="2" charset="2"/>
              <a:buChar char="v"/>
            </a:pPr>
            <a:r>
              <a:rPr lang="el-GR" dirty="0"/>
              <a:t>ΚΙΝΗΤΟΠΟΙΗΣΗ ΚΑΙ ΥΓΕΙΑ</a:t>
            </a:r>
          </a:p>
          <a:p>
            <a:pPr marL="342900" indent="-342900">
              <a:buFont typeface="Wingdings" panose="05000000000000000000" pitchFamily="2" charset="2"/>
              <a:buChar char="v"/>
            </a:pPr>
            <a:r>
              <a:rPr lang="el-GR" dirty="0"/>
              <a:t>ΤΕΧΝΗ-ΛΟΓΟΤΕΧΝΙΑ-ΠΟΙΗΣΗ</a:t>
            </a:r>
          </a:p>
          <a:p>
            <a:pPr marL="342900" indent="-342900">
              <a:buFont typeface="Wingdings" panose="05000000000000000000" pitchFamily="2" charset="2"/>
              <a:buChar char="v"/>
            </a:pPr>
            <a:endParaRPr lang="el-GR" dirty="0"/>
          </a:p>
          <a:p>
            <a:endParaRPr lang="el-GR" dirty="0"/>
          </a:p>
        </p:txBody>
      </p:sp>
      <p:sp>
        <p:nvSpPr>
          <p:cNvPr id="8" name="TextBox 7">
            <a:extLst>
              <a:ext uri="{FF2B5EF4-FFF2-40B4-BE49-F238E27FC236}">
                <a16:creationId xmlns:a16="http://schemas.microsoft.com/office/drawing/2014/main" id="{DC4694F5-B456-4D79-9AF0-CEDAD7762C36}"/>
              </a:ext>
            </a:extLst>
          </p:cNvPr>
          <p:cNvSpPr txBox="1"/>
          <p:nvPr/>
        </p:nvSpPr>
        <p:spPr>
          <a:xfrm>
            <a:off x="4686300" y="2867025"/>
            <a:ext cx="6105525" cy="1200329"/>
          </a:xfrm>
          <a:prstGeom prst="rect">
            <a:avLst/>
          </a:prstGeom>
          <a:noFill/>
        </p:spPr>
        <p:txBody>
          <a:bodyPr wrap="square" rtlCol="0">
            <a:spAutoFit/>
          </a:bodyPr>
          <a:lstStyle/>
          <a:p>
            <a:r>
              <a:rPr lang="el-GR" b="1" dirty="0"/>
              <a:t>ΣΥΜΜΕΤΕΧΟΝΤΕΣ ΜΑΘΗΤΕΣ-ΜΑΘΗΤΡΙΕΣ ΤΟΥ ΗΜΕΡΗΣΙΟΥ ΓΕΝΙΚΟΥ ΛΥΚΕΙΟΥ ΛΑΥΡΙΟΥ</a:t>
            </a:r>
          </a:p>
          <a:p>
            <a:endParaRPr lang="el-GR" b="1" dirty="0"/>
          </a:p>
          <a:p>
            <a:r>
              <a:rPr lang="el-GR" b="1" dirty="0"/>
              <a:t>ΥΠΕΥΘΥΝΗ ΚΑΘΗΓΗΤΡΙΑ: ΑΘΗΝΑ ΠΟΥΡΝΑΡΑ</a:t>
            </a:r>
          </a:p>
        </p:txBody>
      </p:sp>
      <p:sp>
        <p:nvSpPr>
          <p:cNvPr id="9" name="TextBox 8">
            <a:extLst>
              <a:ext uri="{FF2B5EF4-FFF2-40B4-BE49-F238E27FC236}">
                <a16:creationId xmlns:a16="http://schemas.microsoft.com/office/drawing/2014/main" id="{0633491B-8D12-4CFD-95AB-FA3312C4C9E3}"/>
              </a:ext>
            </a:extLst>
          </p:cNvPr>
          <p:cNvSpPr txBox="1"/>
          <p:nvPr/>
        </p:nvSpPr>
        <p:spPr>
          <a:xfrm>
            <a:off x="9553575" y="5800725"/>
            <a:ext cx="1885950" cy="646331"/>
          </a:xfrm>
          <a:prstGeom prst="rect">
            <a:avLst/>
          </a:prstGeom>
          <a:noFill/>
        </p:spPr>
        <p:txBody>
          <a:bodyPr wrap="square" rtlCol="0">
            <a:spAutoFit/>
          </a:bodyPr>
          <a:lstStyle/>
          <a:p>
            <a:r>
              <a:rPr lang="el-GR" dirty="0"/>
              <a:t>ΣΧΟΛΙΚΟ ΕΤΟΣ 2021-2022</a:t>
            </a:r>
          </a:p>
        </p:txBody>
      </p:sp>
    </p:spTree>
    <p:extLst>
      <p:ext uri="{BB962C8B-B14F-4D97-AF65-F5344CB8AC3E}">
        <p14:creationId xmlns:p14="http://schemas.microsoft.com/office/powerpoint/2010/main" val="651266076"/>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φωτογραφία κοριτσιού με λευκό φόρεμα που κάθεται στο χιόνι">
            <a:extLst>
              <a:ext uri="{FF2B5EF4-FFF2-40B4-BE49-F238E27FC236}">
                <a16:creationId xmlns:a16="http://schemas.microsoft.com/office/drawing/2014/main" id="{595C4BD2-1F9D-4A84-9F63-F947A8F4A1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86687" y="1674769"/>
            <a:ext cx="4856001" cy="350846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DB5CA06-D954-4C4B-983A-F999E3742F0E}"/>
              </a:ext>
            </a:extLst>
          </p:cNvPr>
          <p:cNvSpPr txBox="1"/>
          <p:nvPr/>
        </p:nvSpPr>
        <p:spPr>
          <a:xfrm>
            <a:off x="76064" y="243511"/>
            <a:ext cx="7071262" cy="6370975"/>
          </a:xfrm>
          <a:prstGeom prst="rect">
            <a:avLst/>
          </a:prstGeom>
          <a:noFill/>
        </p:spPr>
        <p:txBody>
          <a:bodyPr wrap="square">
            <a:spAutoFit/>
          </a:bodyPr>
          <a:lstStyle/>
          <a:p>
            <a:pPr marL="457200" indent="-457200">
              <a:buAutoNum type="arabicPeriod" startAt="2"/>
            </a:pPr>
            <a:r>
              <a:rPr lang="el-GR" sz="2400" b="1" u="sng" dirty="0">
                <a:solidFill>
                  <a:srgbClr val="242424"/>
                </a:solidFill>
                <a:effectLst/>
                <a:ea typeface="Times New Roman" panose="02020603050405020304" pitchFamily="18" charset="0"/>
                <a:cs typeface="Times New Roman" panose="02020603050405020304" pitchFamily="18" charset="0"/>
              </a:rPr>
              <a:t>Μέσω ακτινοβολίας, </a:t>
            </a:r>
          </a:p>
          <a:p>
            <a:endParaRPr lang="el-GR" sz="2400" b="1" dirty="0">
              <a:solidFill>
                <a:srgbClr val="242424"/>
              </a:solidFill>
              <a:effectLst/>
              <a:ea typeface="Times New Roman" panose="02020603050405020304" pitchFamily="18" charset="0"/>
              <a:cs typeface="Times New Roman" panose="02020603050405020304" pitchFamily="18" charset="0"/>
            </a:endParaRPr>
          </a:p>
          <a:p>
            <a:r>
              <a:rPr lang="el-GR" sz="2000" b="1" u="sng" dirty="0">
                <a:solidFill>
                  <a:srgbClr val="242424"/>
                </a:solidFill>
                <a:ea typeface="Times New Roman" panose="02020603050405020304" pitchFamily="18" charset="0"/>
                <a:cs typeface="Times New Roman" panose="02020603050405020304" pitchFamily="18" charset="0"/>
              </a:rPr>
              <a:t>Ό</a:t>
            </a:r>
            <a:r>
              <a:rPr lang="el-GR" sz="2000" b="1" u="sng" dirty="0">
                <a:solidFill>
                  <a:srgbClr val="242424"/>
                </a:solidFill>
                <a:effectLst/>
                <a:ea typeface="Times New Roman" panose="02020603050405020304" pitchFamily="18" charset="0"/>
                <a:cs typeface="Times New Roman" panose="02020603050405020304" pitchFamily="18" charset="0"/>
              </a:rPr>
              <a:t>λα τα σώματα ακτινοβολούν θερμική ενέργεια. </a:t>
            </a:r>
          </a:p>
          <a:p>
            <a:r>
              <a:rPr lang="el-GR" sz="2000" dirty="0">
                <a:solidFill>
                  <a:srgbClr val="242424"/>
                </a:solidFill>
                <a:ea typeface="Times New Roman" panose="02020603050405020304" pitchFamily="18" charset="0"/>
                <a:cs typeface="Times New Roman" panose="02020603050405020304" pitchFamily="18" charset="0"/>
              </a:rPr>
              <a:t>Αν </a:t>
            </a:r>
            <a:r>
              <a:rPr lang="el-GR" sz="2000" dirty="0">
                <a:solidFill>
                  <a:srgbClr val="242424"/>
                </a:solidFill>
                <a:effectLst/>
                <a:ea typeface="Times New Roman" panose="02020603050405020304" pitchFamily="18" charset="0"/>
                <a:cs typeface="Times New Roman" panose="02020603050405020304" pitchFamily="18" charset="0"/>
              </a:rPr>
              <a:t> βάλουμε το χέρι σας κοντά σε μια σόμπα, ακόμα και χωρίς να την ακουμπήσουμε, νιώθουμε τη ζέστη ,γιατί η σόμπα ακτινοβολεί την θερμότητα. </a:t>
            </a:r>
            <a:r>
              <a:rPr lang="el-GR" sz="2000" dirty="0">
                <a:solidFill>
                  <a:srgbClr val="242424"/>
                </a:solidFill>
                <a:ea typeface="Times New Roman" panose="02020603050405020304" pitchFamily="18" charset="0"/>
                <a:cs typeface="Times New Roman" panose="02020603050405020304" pitchFamily="18" charset="0"/>
              </a:rPr>
              <a:t>Ό</a:t>
            </a:r>
            <a:r>
              <a:rPr lang="el-GR" sz="2000" dirty="0">
                <a:solidFill>
                  <a:srgbClr val="242424"/>
                </a:solidFill>
                <a:effectLst/>
                <a:ea typeface="Times New Roman" panose="02020603050405020304" pitchFamily="18" charset="0"/>
                <a:cs typeface="Times New Roman" panose="02020603050405020304" pitchFamily="18" charset="0"/>
              </a:rPr>
              <a:t>ταν καθόμαστε στον </a:t>
            </a:r>
            <a:r>
              <a:rPr lang="el-GR" sz="2000" dirty="0">
                <a:solidFill>
                  <a:srgbClr val="242424"/>
                </a:solidFill>
                <a:ea typeface="Times New Roman" panose="02020603050405020304" pitchFamily="18" charset="0"/>
                <a:cs typeface="Times New Roman" panose="02020603050405020304" pitchFamily="18" charset="0"/>
              </a:rPr>
              <a:t>ή</a:t>
            </a:r>
            <a:r>
              <a:rPr lang="el-GR" sz="2000" dirty="0">
                <a:solidFill>
                  <a:srgbClr val="242424"/>
                </a:solidFill>
                <a:effectLst/>
                <a:ea typeface="Times New Roman" panose="02020603050405020304" pitchFamily="18" charset="0"/>
                <a:cs typeface="Times New Roman" panose="02020603050405020304" pitchFamily="18" charset="0"/>
              </a:rPr>
              <a:t>λιο,  νιώθουμε να “καιγόμαστε” (ενέργεια από τον ήλιο </a:t>
            </a:r>
          </a:p>
          <a:p>
            <a:r>
              <a:rPr lang="el-GR" sz="2000" dirty="0">
                <a:solidFill>
                  <a:srgbClr val="242424"/>
                </a:solidFill>
                <a:effectLst/>
                <a:ea typeface="Times New Roman" panose="02020603050405020304" pitchFamily="18" charset="0"/>
                <a:cs typeface="Times New Roman" panose="02020603050405020304" pitchFamily="18" charset="0"/>
              </a:rPr>
              <a:t>μεταφέρεται μέσω της ηλεκτρομαγνητικής ακτινοβολίας)</a:t>
            </a:r>
          </a:p>
          <a:p>
            <a:endParaRPr lang="el-GR" sz="2000" dirty="0">
              <a:solidFill>
                <a:srgbClr val="242424"/>
              </a:solidFill>
              <a:effectLst/>
              <a:ea typeface="Times New Roman" panose="02020603050405020304" pitchFamily="18" charset="0"/>
              <a:cs typeface="Times New Roman" panose="02020603050405020304" pitchFamily="18" charset="0"/>
            </a:endParaRPr>
          </a:p>
          <a:p>
            <a:r>
              <a:rPr lang="el-GR" sz="2000" dirty="0">
                <a:solidFill>
                  <a:srgbClr val="242424"/>
                </a:solidFill>
                <a:ea typeface="Times New Roman" panose="02020603050405020304" pitchFamily="18" charset="0"/>
                <a:cs typeface="Times New Roman" panose="02020603050405020304" pitchFamily="18" charset="0"/>
              </a:rPr>
              <a:t>Τ</a:t>
            </a:r>
            <a:r>
              <a:rPr lang="el-GR" sz="2000" dirty="0">
                <a:solidFill>
                  <a:srgbClr val="242424"/>
                </a:solidFill>
                <a:effectLst/>
                <a:ea typeface="Times New Roman" panose="02020603050405020304" pitchFamily="18" charset="0"/>
                <a:cs typeface="Times New Roman" panose="02020603050405020304" pitchFamily="18" charset="0"/>
              </a:rPr>
              <a:t>ο κεφάλι μας, ακτινοβολεί μεγάλες ποσότητες ενέργειας καθημερινά</a:t>
            </a:r>
            <a:r>
              <a:rPr lang="en-US" sz="2000" dirty="0">
                <a:solidFill>
                  <a:srgbClr val="242424"/>
                </a:solidFill>
                <a:effectLst/>
                <a:ea typeface="Times New Roman" panose="02020603050405020304" pitchFamily="18" charset="0"/>
                <a:cs typeface="Times New Roman" panose="02020603050405020304" pitchFamily="18" charset="0"/>
              </a:rPr>
              <a:t>.</a:t>
            </a:r>
            <a:r>
              <a:rPr lang="el-GR" sz="2000" dirty="0">
                <a:solidFill>
                  <a:srgbClr val="242424"/>
                </a:solidFill>
                <a:effectLst/>
                <a:ea typeface="Times New Roman" panose="02020603050405020304" pitchFamily="18" charset="0"/>
                <a:cs typeface="Times New Roman" panose="02020603050405020304" pitchFamily="18" charset="0"/>
              </a:rPr>
              <a:t> Από εκεί χάνουμε το μεγαλύτερο ποσοστό θερμότητας του σώματος μας, σε σχέση με το υπόλοιπο</a:t>
            </a:r>
            <a:r>
              <a:rPr lang="el-GR" sz="2000" dirty="0">
                <a:solidFill>
                  <a:srgbClr val="242424"/>
                </a:solidFill>
                <a:ea typeface="Times New Roman" panose="02020603050405020304" pitchFamily="18" charset="0"/>
                <a:cs typeface="Times New Roman" panose="02020603050405020304" pitchFamily="18" charset="0"/>
              </a:rPr>
              <a:t> </a:t>
            </a:r>
            <a:r>
              <a:rPr lang="el-GR" sz="2000" dirty="0">
                <a:solidFill>
                  <a:srgbClr val="242424"/>
                </a:solidFill>
                <a:effectLst/>
                <a:ea typeface="Times New Roman" panose="02020603050405020304" pitchFamily="18" charset="0"/>
                <a:cs typeface="Times New Roman" panose="02020603050405020304" pitchFamily="18" charset="0"/>
              </a:rPr>
              <a:t>(</a:t>
            </a:r>
            <a:r>
              <a:rPr lang="el-GR" sz="2000" dirty="0">
                <a:solidFill>
                  <a:srgbClr val="242424"/>
                </a:solidFill>
                <a:ea typeface="Times New Roman" panose="02020603050405020304" pitchFamily="18" charset="0"/>
                <a:cs typeface="Times New Roman" panose="02020603050405020304" pitchFamily="18" charset="0"/>
              </a:rPr>
              <a:t>αν </a:t>
            </a:r>
            <a:r>
              <a:rPr lang="el-GR" sz="2000" dirty="0">
                <a:solidFill>
                  <a:srgbClr val="242424"/>
                </a:solidFill>
                <a:effectLst/>
                <a:ea typeface="Times New Roman" panose="02020603050405020304" pitchFamily="18" charset="0"/>
                <a:cs typeface="Times New Roman" panose="02020603050405020304" pitchFamily="18" charset="0"/>
              </a:rPr>
              <a:t>είναι ακάλυπτο</a:t>
            </a:r>
            <a:r>
              <a:rPr lang="el-GR" sz="2000" dirty="0">
                <a:solidFill>
                  <a:srgbClr val="242424"/>
                </a:solidFill>
                <a:ea typeface="Times New Roman" panose="02020603050405020304" pitchFamily="18" charset="0"/>
                <a:cs typeface="Times New Roman" panose="02020603050405020304" pitchFamily="18" charset="0"/>
              </a:rPr>
              <a:t> συνέχεια).</a:t>
            </a:r>
            <a:r>
              <a:rPr lang="el-GR" sz="2000" dirty="0">
                <a:solidFill>
                  <a:srgbClr val="242424"/>
                </a:solidFill>
                <a:effectLst/>
                <a:ea typeface="Times New Roman" panose="02020603050405020304" pitchFamily="18" charset="0"/>
                <a:cs typeface="Times New Roman" panose="02020603050405020304" pitchFamily="18" charset="0"/>
              </a:rPr>
              <a:t> </a:t>
            </a:r>
          </a:p>
          <a:p>
            <a:r>
              <a:rPr lang="el-GR" sz="2000" dirty="0">
                <a:solidFill>
                  <a:srgbClr val="242424"/>
                </a:solidFill>
                <a:effectLst/>
                <a:ea typeface="Times New Roman" panose="02020603050405020304" pitchFamily="18" charset="0"/>
                <a:cs typeface="Times New Roman" panose="02020603050405020304" pitchFamily="18" charset="0"/>
              </a:rPr>
              <a:t>Στο χιόνι η αντανάκλαση είναι έντονη και </a:t>
            </a:r>
            <a:r>
              <a:rPr lang="el-GR" sz="2000" dirty="0">
                <a:solidFill>
                  <a:srgbClr val="000000"/>
                </a:solidFill>
                <a:ea typeface="Times New Roman" panose="02020603050405020304" pitchFamily="18" charset="0"/>
                <a:cs typeface="Times New Roman" panose="02020603050405020304" pitchFamily="18" charset="0"/>
              </a:rPr>
              <a:t>κάνει τις</a:t>
            </a:r>
            <a:r>
              <a:rPr lang="el-GR" sz="2000" b="0" i="0" dirty="0">
                <a:solidFill>
                  <a:srgbClr val="000000"/>
                </a:solidFill>
                <a:effectLst/>
              </a:rPr>
              <a:t> ακτίνες του ήλιου δυόμιση φορές πιο επικίνδυνες στις χιονισμένες πλαγιές (ποσοστό έως 80%.)  από ό,τι στις παραλίες. (15-20% )</a:t>
            </a:r>
            <a:r>
              <a:rPr lang="en-US" sz="2000" b="0" i="0" dirty="0">
                <a:solidFill>
                  <a:srgbClr val="000000"/>
                </a:solidFill>
                <a:effectLst/>
              </a:rPr>
              <a:t>.</a:t>
            </a:r>
            <a:endParaRPr lang="el-GR" sz="2000" b="0" i="0" dirty="0">
              <a:solidFill>
                <a:srgbClr val="000000"/>
              </a:solidFill>
              <a:effectLst/>
            </a:endParaRPr>
          </a:p>
          <a:p>
            <a:endParaRPr lang="en-US" sz="2000" b="0" i="0" dirty="0">
              <a:solidFill>
                <a:srgbClr val="000000"/>
              </a:solidFill>
              <a:effectLst/>
            </a:endParaRPr>
          </a:p>
          <a:p>
            <a:r>
              <a:rPr lang="el-GR" sz="2000" b="1" i="0" u="sng" dirty="0">
                <a:solidFill>
                  <a:srgbClr val="000000"/>
                </a:solidFill>
                <a:effectLst/>
              </a:rPr>
              <a:t>Η ποσότητα του φωτός που δέχονται τα μάτια μας αυξάνεται </a:t>
            </a:r>
            <a:r>
              <a:rPr lang="el-GR" sz="2000" b="0" i="0" dirty="0">
                <a:solidFill>
                  <a:srgbClr val="000000"/>
                </a:solidFill>
                <a:effectLst/>
              </a:rPr>
              <a:t>κατά 4% για κάθε 300 μέτρα υψομέτρου, κάτι που πρέπει να γνωρίζουν σκιέρ και ορειβάτες.</a:t>
            </a:r>
            <a:endParaRPr lang="el-GR" sz="2000" dirty="0">
              <a:effectLst/>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750E1375-3951-4460-971A-2E7CC3CB9715}"/>
              </a:ext>
            </a:extLst>
          </p:cNvPr>
          <p:cNvSpPr txBox="1"/>
          <p:nvPr/>
        </p:nvSpPr>
        <p:spPr>
          <a:xfrm>
            <a:off x="6986687" y="337337"/>
            <a:ext cx="4776061" cy="400110"/>
          </a:xfrm>
          <a:prstGeom prst="rect">
            <a:avLst/>
          </a:prstGeom>
          <a:noFill/>
        </p:spPr>
        <p:txBody>
          <a:bodyPr wrap="square" rtlCol="0">
            <a:spAutoFit/>
          </a:bodyPr>
          <a:lstStyle/>
          <a:p>
            <a:r>
              <a:rPr lang="el-GR" sz="2000" b="1" dirty="0"/>
              <a:t>ΤΡΟΠΟΙ ΜΕΤΑΔΟΣΗΣ ΘΕΡΜΟΤΗΤΑΣ</a:t>
            </a:r>
          </a:p>
        </p:txBody>
      </p:sp>
    </p:spTree>
    <p:extLst>
      <p:ext uri="{BB962C8B-B14F-4D97-AF65-F5344CB8AC3E}">
        <p14:creationId xmlns:p14="http://schemas.microsoft.com/office/powerpoint/2010/main" val="225779140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5314F20B-DA19-400E-960B-4F1539DBD0AE}"/>
              </a:ext>
            </a:extLst>
          </p:cNvPr>
          <p:cNvPicPr>
            <a:picLocks noChangeAspect="1"/>
          </p:cNvPicPr>
          <p:nvPr/>
        </p:nvPicPr>
        <p:blipFill>
          <a:blip r:embed="rId2"/>
          <a:stretch>
            <a:fillRect/>
          </a:stretch>
        </p:blipFill>
        <p:spPr>
          <a:xfrm>
            <a:off x="2736236" y="2976466"/>
            <a:ext cx="6470197" cy="3360224"/>
          </a:xfrm>
          <a:prstGeom prst="rect">
            <a:avLst/>
          </a:prstGeom>
        </p:spPr>
      </p:pic>
      <p:sp>
        <p:nvSpPr>
          <p:cNvPr id="4" name="AutoShape 2" descr="Επετράπη ο χιονοπόλεμος μετά από έναν αιώνα στο... - iSelida.gr">
            <a:extLst>
              <a:ext uri="{FF2B5EF4-FFF2-40B4-BE49-F238E27FC236}">
                <a16:creationId xmlns:a16="http://schemas.microsoft.com/office/drawing/2014/main" id="{77DFC827-2AB4-42AE-ADB5-C03FDB4B2AFC}"/>
              </a:ext>
            </a:extLst>
          </p:cNvPr>
          <p:cNvSpPr>
            <a:spLocks noGrp="1" noChangeAspect="1" noChangeArrowheads="1"/>
          </p:cNvSpPr>
          <p:nvPr>
            <p:ph idx="1"/>
          </p:nvPr>
        </p:nvSpPr>
        <p:spPr bwMode="auto">
          <a:xfrm>
            <a:off x="581546" y="930801"/>
            <a:ext cx="11230307" cy="41810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pPr marL="0" indent="0">
              <a:buNone/>
            </a:pPr>
            <a:r>
              <a:rPr lang="el-GR" sz="2400" b="1" dirty="0">
                <a:solidFill>
                  <a:srgbClr val="242424"/>
                </a:solidFill>
                <a:effectLst/>
                <a:ea typeface="Times New Roman" panose="02020603050405020304" pitchFamily="18" charset="0"/>
                <a:cs typeface="Times New Roman" panose="02020603050405020304" pitchFamily="18" charset="0"/>
              </a:rPr>
              <a:t>3.  </a:t>
            </a:r>
            <a:r>
              <a:rPr lang="el-GR" sz="2400" b="1" u="sng" dirty="0">
                <a:solidFill>
                  <a:srgbClr val="242424"/>
                </a:solidFill>
                <a:ea typeface="Times New Roman" panose="02020603050405020304" pitchFamily="18" charset="0"/>
                <a:cs typeface="Times New Roman" panose="02020603050405020304" pitchFamily="18" charset="0"/>
              </a:rPr>
              <a:t>Μ</a:t>
            </a:r>
            <a:r>
              <a:rPr lang="el-GR" sz="2400" b="1" u="sng" dirty="0">
                <a:solidFill>
                  <a:srgbClr val="242424"/>
                </a:solidFill>
                <a:effectLst/>
                <a:ea typeface="Times New Roman" panose="02020603050405020304" pitchFamily="18" charset="0"/>
                <a:cs typeface="Times New Roman" panose="02020603050405020304" pitchFamily="18" charset="0"/>
              </a:rPr>
              <a:t>έσω ρευμάτων ρευστών ουσιών όπως ο αέρας και το νερό (μεταγωγή). </a:t>
            </a:r>
          </a:p>
          <a:p>
            <a:pPr marL="0" indent="0">
              <a:buNone/>
            </a:pPr>
            <a:r>
              <a:rPr lang="el-GR" sz="2000" b="1" dirty="0">
                <a:solidFill>
                  <a:srgbClr val="242424"/>
                </a:solidFill>
                <a:latin typeface="Tahoma" panose="020B0604030504040204" pitchFamily="34" charset="0"/>
                <a:ea typeface="Times New Roman" panose="02020603050405020304" pitchFamily="18" charset="0"/>
                <a:cs typeface="Times New Roman" panose="02020603050405020304" pitchFamily="18" charset="0"/>
              </a:rPr>
              <a:t>-</a:t>
            </a:r>
            <a:r>
              <a:rPr lang="el-GR" sz="2400" dirty="0">
                <a:solidFill>
                  <a:srgbClr val="242424"/>
                </a:solidFill>
                <a:ea typeface="Times New Roman" panose="02020603050405020304" pitchFamily="18" charset="0"/>
                <a:cs typeface="Times New Roman" panose="02020603050405020304" pitchFamily="18" charset="0"/>
              </a:rPr>
              <a:t>Κ</a:t>
            </a:r>
            <a:r>
              <a:rPr lang="el-GR" sz="2400" dirty="0">
                <a:solidFill>
                  <a:srgbClr val="242424"/>
                </a:solidFill>
                <a:effectLst/>
                <a:ea typeface="Times New Roman" panose="02020603050405020304" pitchFamily="18" charset="0"/>
                <a:cs typeface="Times New Roman" panose="02020603050405020304" pitchFamily="18" charset="0"/>
              </a:rPr>
              <a:t>ρυώνουμε περισσότερο, όταν έχει κρύο </a:t>
            </a:r>
            <a:r>
              <a:rPr lang="el-GR" sz="2400" dirty="0">
                <a:solidFill>
                  <a:srgbClr val="242424"/>
                </a:solidFill>
                <a:ea typeface="Times New Roman" panose="02020603050405020304" pitchFamily="18" charset="0"/>
                <a:cs typeface="Times New Roman" panose="02020603050405020304" pitchFamily="18" charset="0"/>
              </a:rPr>
              <a:t>ΚΑΙ </a:t>
            </a:r>
            <a:r>
              <a:rPr lang="el-GR" sz="2400" dirty="0">
                <a:solidFill>
                  <a:srgbClr val="242424"/>
                </a:solidFill>
                <a:effectLst/>
                <a:ea typeface="Times New Roman" panose="02020603050405020304" pitchFamily="18" charset="0"/>
                <a:cs typeface="Times New Roman" panose="02020603050405020304" pitchFamily="18" charset="0"/>
              </a:rPr>
              <a:t>ταυτόχρονα φυσάει. </a:t>
            </a:r>
          </a:p>
          <a:p>
            <a:pPr marL="0" indent="0">
              <a:buNone/>
            </a:pPr>
            <a:r>
              <a:rPr lang="el-GR" sz="2400" dirty="0">
                <a:solidFill>
                  <a:srgbClr val="242424"/>
                </a:solidFill>
                <a:effectLst/>
                <a:ea typeface="Times New Roman" panose="02020603050405020304" pitchFamily="18" charset="0"/>
                <a:cs typeface="Times New Roman" panose="02020603050405020304" pitchFamily="18" charset="0"/>
              </a:rPr>
              <a:t>Δεν προλαβαίνουμε να ζεσταθούμε γιατί ο κρύος αέρας μας “κλέβει” όλο και περισσότερα ποσά θερμότητας.  Πόσες φορέ</a:t>
            </a:r>
            <a:r>
              <a:rPr lang="el-GR" sz="2400" dirty="0">
                <a:solidFill>
                  <a:srgbClr val="242424"/>
                </a:solidFill>
                <a:ea typeface="Times New Roman" panose="02020603050405020304" pitchFamily="18" charset="0"/>
                <a:cs typeface="Times New Roman" panose="02020603050405020304" pitchFamily="18" charset="0"/>
              </a:rPr>
              <a:t>ς όταν κολυμπάμε νιώθουμε</a:t>
            </a:r>
            <a:r>
              <a:rPr lang="el-GR" sz="2400" dirty="0">
                <a:solidFill>
                  <a:srgbClr val="242424"/>
                </a:solidFill>
                <a:effectLst/>
                <a:ea typeface="Times New Roman" panose="02020603050405020304" pitchFamily="18" charset="0"/>
                <a:cs typeface="Times New Roman" panose="02020603050405020304" pitchFamily="18" charset="0"/>
              </a:rPr>
              <a:t> ένα θαλάσσιο ρεύμα κι αμέσως νιώθουμε κρύο;</a:t>
            </a:r>
            <a:endParaRPr lang="el-GR" sz="2400" dirty="0">
              <a:effectLst/>
              <a:ea typeface="Calibri" panose="020F0502020204030204" pitchFamily="34" charset="0"/>
              <a:cs typeface="Times New Roman" panose="02020603050405020304" pitchFamily="18" charset="0"/>
            </a:endParaRPr>
          </a:p>
          <a:p>
            <a:pPr marL="0" indent="0">
              <a:buNone/>
            </a:pPr>
            <a:endParaRPr lang="el-GR" dirty="0"/>
          </a:p>
        </p:txBody>
      </p:sp>
      <p:sp>
        <p:nvSpPr>
          <p:cNvPr id="2" name="TextBox 1">
            <a:extLst>
              <a:ext uri="{FF2B5EF4-FFF2-40B4-BE49-F238E27FC236}">
                <a16:creationId xmlns:a16="http://schemas.microsoft.com/office/drawing/2014/main" id="{D48CCBB0-151B-41B0-98B2-10EDA558973B}"/>
              </a:ext>
            </a:extLst>
          </p:cNvPr>
          <p:cNvSpPr txBox="1"/>
          <p:nvPr/>
        </p:nvSpPr>
        <p:spPr>
          <a:xfrm>
            <a:off x="6167535" y="93306"/>
            <a:ext cx="4982547" cy="369332"/>
          </a:xfrm>
          <a:prstGeom prst="rect">
            <a:avLst/>
          </a:prstGeom>
          <a:noFill/>
        </p:spPr>
        <p:txBody>
          <a:bodyPr wrap="square" rtlCol="0">
            <a:spAutoFit/>
          </a:bodyPr>
          <a:lstStyle/>
          <a:p>
            <a:r>
              <a:rPr lang="el-GR" b="1" dirty="0"/>
              <a:t>ΤΡΟΠΟΙ ΜΕΤΑΔΟΣΗΣ ΘΕΡΜΟΤΗΤΑΣ</a:t>
            </a:r>
          </a:p>
        </p:txBody>
      </p:sp>
    </p:spTree>
    <p:extLst>
      <p:ext uri="{BB962C8B-B14F-4D97-AF65-F5344CB8AC3E}">
        <p14:creationId xmlns:p14="http://schemas.microsoft.com/office/powerpoint/2010/main" val="2667649828"/>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A29C225-1BB7-49C3-BF4F-DDA69570E87B}"/>
              </a:ext>
            </a:extLst>
          </p:cNvPr>
          <p:cNvSpPr>
            <a:spLocks noGrp="1"/>
          </p:cNvSpPr>
          <p:nvPr>
            <p:ph idx="1"/>
          </p:nvPr>
        </p:nvSpPr>
        <p:spPr>
          <a:xfrm>
            <a:off x="350694" y="200349"/>
            <a:ext cx="4529649" cy="4648097"/>
          </a:xfrm>
        </p:spPr>
        <p:txBody>
          <a:bodyPr>
            <a:normAutofit/>
          </a:bodyPr>
          <a:lstStyle/>
          <a:p>
            <a:pPr>
              <a:lnSpc>
                <a:spcPts val="1650"/>
              </a:lnSpc>
              <a:spcAft>
                <a:spcPts val="800"/>
              </a:spcAft>
            </a:pPr>
            <a:endParaRPr lang="el-GR" b="1" dirty="0">
              <a:solidFill>
                <a:srgbClr val="242424"/>
              </a:solidFill>
              <a:ea typeface="Times New Roman" panose="02020603050405020304" pitchFamily="18" charset="0"/>
              <a:cs typeface="Times New Roman" panose="02020603050405020304" pitchFamily="18" charset="0"/>
            </a:endParaRPr>
          </a:p>
          <a:p>
            <a:pPr>
              <a:lnSpc>
                <a:spcPts val="1650"/>
              </a:lnSpc>
              <a:spcAft>
                <a:spcPts val="800"/>
              </a:spcAft>
            </a:pPr>
            <a:r>
              <a:rPr lang="el-GR" sz="2000" b="1" dirty="0">
                <a:solidFill>
                  <a:srgbClr val="242424"/>
                </a:solidFill>
                <a:effectLst/>
                <a:ea typeface="Times New Roman" panose="02020603050405020304" pitchFamily="18" charset="0"/>
                <a:cs typeface="Times New Roman" panose="02020603050405020304" pitchFamily="18" charset="0"/>
              </a:rPr>
              <a:t>Και τι μας ωφελούν όλα αυτά θα πείτε; </a:t>
            </a:r>
          </a:p>
          <a:p>
            <a:pPr>
              <a:lnSpc>
                <a:spcPts val="1650"/>
              </a:lnSpc>
              <a:spcAft>
                <a:spcPts val="800"/>
              </a:spcAft>
            </a:pPr>
            <a:endParaRPr lang="el-GR" b="1" dirty="0">
              <a:solidFill>
                <a:srgbClr val="242424"/>
              </a:solidFill>
              <a:ea typeface="Times New Roman" panose="02020603050405020304" pitchFamily="18" charset="0"/>
              <a:cs typeface="Times New Roman" panose="02020603050405020304" pitchFamily="18" charset="0"/>
            </a:endParaRPr>
          </a:p>
          <a:p>
            <a:pPr>
              <a:lnSpc>
                <a:spcPts val="1650"/>
              </a:lnSpc>
              <a:spcAft>
                <a:spcPts val="800"/>
              </a:spcAft>
            </a:pPr>
            <a:endParaRPr lang="el-GR" sz="2000" b="1" dirty="0">
              <a:solidFill>
                <a:srgbClr val="242424"/>
              </a:solidFill>
              <a:effectLst/>
              <a:ea typeface="Times New Roman" panose="02020603050405020304" pitchFamily="18" charset="0"/>
              <a:cs typeface="Times New Roman" panose="02020603050405020304" pitchFamily="18" charset="0"/>
            </a:endParaRPr>
          </a:p>
          <a:p>
            <a:pPr marL="0" indent="0" algn="ctr">
              <a:lnSpc>
                <a:spcPts val="1650"/>
              </a:lnSpc>
              <a:spcAft>
                <a:spcPts val="800"/>
              </a:spcAft>
              <a:buNone/>
            </a:pPr>
            <a:r>
              <a:rPr lang="el-GR" sz="2000" b="1" dirty="0">
                <a:solidFill>
                  <a:srgbClr val="242424"/>
                </a:solidFill>
                <a:effectLst/>
                <a:ea typeface="Times New Roman" panose="02020603050405020304" pitchFamily="18" charset="0"/>
                <a:cs typeface="Times New Roman" panose="02020603050405020304" pitchFamily="18" charset="0"/>
              </a:rPr>
              <a:t>Γνωρίζοντας τους τρόπους με τους οποίους μεταδίδεται η θερμότητα, μπορούμε να πάρουμε ανάλογα μέτρα προστασίας</a:t>
            </a:r>
            <a:r>
              <a:rPr lang="el-GR" sz="2000" b="1" dirty="0">
                <a:solidFill>
                  <a:srgbClr val="242424"/>
                </a:solidFill>
                <a:ea typeface="Times New Roman" panose="02020603050405020304" pitchFamily="18" charset="0"/>
                <a:cs typeface="Times New Roman" panose="02020603050405020304" pitchFamily="18" charset="0"/>
              </a:rPr>
              <a:t>.</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pic>
        <p:nvPicPr>
          <p:cNvPr id="4" name="Εικόνα 3">
            <a:extLst>
              <a:ext uri="{FF2B5EF4-FFF2-40B4-BE49-F238E27FC236}">
                <a16:creationId xmlns:a16="http://schemas.microsoft.com/office/drawing/2014/main" id="{CF74C646-D599-4644-A415-70DF931AEB24}"/>
              </a:ext>
            </a:extLst>
          </p:cNvPr>
          <p:cNvPicPr>
            <a:picLocks noChangeAspect="1"/>
          </p:cNvPicPr>
          <p:nvPr/>
        </p:nvPicPr>
        <p:blipFill>
          <a:blip r:embed="rId2"/>
          <a:stretch>
            <a:fillRect/>
          </a:stretch>
        </p:blipFill>
        <p:spPr>
          <a:xfrm>
            <a:off x="5603316" y="641000"/>
            <a:ext cx="5943839" cy="5380057"/>
          </a:xfrm>
          <a:prstGeom prst="rect">
            <a:avLst/>
          </a:prstGeom>
        </p:spPr>
      </p:pic>
      <p:sp>
        <p:nvSpPr>
          <p:cNvPr id="5" name="TextBox 4">
            <a:extLst>
              <a:ext uri="{FF2B5EF4-FFF2-40B4-BE49-F238E27FC236}">
                <a16:creationId xmlns:a16="http://schemas.microsoft.com/office/drawing/2014/main" id="{4B8DD12F-249C-430E-91AA-E38AA5C26F03}"/>
              </a:ext>
            </a:extLst>
          </p:cNvPr>
          <p:cNvSpPr txBox="1"/>
          <p:nvPr/>
        </p:nvSpPr>
        <p:spPr>
          <a:xfrm>
            <a:off x="6174141" y="5313712"/>
            <a:ext cx="4283817" cy="369332"/>
          </a:xfrm>
          <a:prstGeom prst="rect">
            <a:avLst/>
          </a:prstGeom>
          <a:noFill/>
        </p:spPr>
        <p:txBody>
          <a:bodyPr wrap="square" rtlCol="0">
            <a:spAutoFit/>
          </a:bodyPr>
          <a:lstStyle/>
          <a:p>
            <a:r>
              <a:rPr lang="el-GR" b="0" i="0" dirty="0">
                <a:solidFill>
                  <a:srgbClr val="FFFFFF"/>
                </a:solidFill>
                <a:effectLst/>
                <a:latin typeface="Roboto" panose="02000000000000000000" pitchFamily="2" charset="0"/>
              </a:rPr>
              <a:t>ΚΑΡΑΓΙΑΝΝΗΣ ΜΙΧΑΛΗΣ </a:t>
            </a:r>
            <a:r>
              <a:rPr lang="en-US" b="0" i="0" dirty="0">
                <a:solidFill>
                  <a:srgbClr val="FFFFFF"/>
                </a:solidFill>
                <a:effectLst/>
                <a:latin typeface="Roboto" panose="02000000000000000000" pitchFamily="2" charset="0"/>
              </a:rPr>
              <a:t>EUROKINISSI</a:t>
            </a:r>
            <a:endParaRPr lang="el-GR" dirty="0"/>
          </a:p>
        </p:txBody>
      </p:sp>
    </p:spTree>
    <p:extLst>
      <p:ext uri="{BB962C8B-B14F-4D97-AF65-F5344CB8AC3E}">
        <p14:creationId xmlns:p14="http://schemas.microsoft.com/office/powerpoint/2010/main" val="385660446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82354B27-60B9-4032-B6D4-AB9B7F32272C}"/>
              </a:ext>
            </a:extLst>
          </p:cNvPr>
          <p:cNvPicPr>
            <a:picLocks noChangeAspect="1"/>
          </p:cNvPicPr>
          <p:nvPr/>
        </p:nvPicPr>
        <p:blipFill>
          <a:blip r:embed="rId2"/>
          <a:stretch>
            <a:fillRect/>
          </a:stretch>
        </p:blipFill>
        <p:spPr>
          <a:xfrm>
            <a:off x="251928" y="270589"/>
            <a:ext cx="11503865" cy="5952768"/>
          </a:xfrm>
          <a:prstGeom prst="rect">
            <a:avLst/>
          </a:prstGeom>
        </p:spPr>
      </p:pic>
      <p:sp>
        <p:nvSpPr>
          <p:cNvPr id="8" name="TextBox 7">
            <a:extLst>
              <a:ext uri="{FF2B5EF4-FFF2-40B4-BE49-F238E27FC236}">
                <a16:creationId xmlns:a16="http://schemas.microsoft.com/office/drawing/2014/main" id="{7789B9BF-DDA1-4EF0-BA2D-905E6A5BC08A}"/>
              </a:ext>
            </a:extLst>
          </p:cNvPr>
          <p:cNvSpPr txBox="1"/>
          <p:nvPr/>
        </p:nvSpPr>
        <p:spPr>
          <a:xfrm>
            <a:off x="436207" y="537677"/>
            <a:ext cx="6097554" cy="3139321"/>
          </a:xfrm>
          <a:prstGeom prst="rect">
            <a:avLst/>
          </a:prstGeom>
          <a:noFill/>
        </p:spPr>
        <p:txBody>
          <a:bodyPr wrap="square">
            <a:spAutoFit/>
          </a:bodyPr>
          <a:lstStyle/>
          <a:p>
            <a:r>
              <a:rPr lang="el-GR" sz="1800" dirty="0">
                <a:solidFill>
                  <a:srgbClr val="000000"/>
                </a:solidFill>
                <a:effectLst/>
                <a:ea typeface="Times New Roman" panose="02020603050405020304" pitchFamily="18" charset="0"/>
              </a:rPr>
              <a:t>Το χιόνι-ΓΙΑΝΝΗΣ ΡΙΤΣΟΣ</a:t>
            </a:r>
          </a:p>
          <a:p>
            <a:endParaRPr lang="el-GR" sz="1800" dirty="0">
              <a:effectLst/>
              <a:ea typeface="Times New Roman" panose="02020603050405020304" pitchFamily="18" charset="0"/>
            </a:endParaRPr>
          </a:p>
          <a:p>
            <a:r>
              <a:rPr lang="el-GR" sz="1800" dirty="0">
                <a:solidFill>
                  <a:srgbClr val="000000"/>
                </a:solidFill>
                <a:effectLst/>
                <a:ea typeface="Times New Roman" panose="02020603050405020304" pitchFamily="18" charset="0"/>
              </a:rPr>
              <a:t>Το χιόνι είναι άσπρο, </a:t>
            </a:r>
          </a:p>
          <a:p>
            <a:r>
              <a:rPr lang="el-GR" sz="1800" dirty="0">
                <a:solidFill>
                  <a:srgbClr val="000000"/>
                </a:solidFill>
                <a:effectLst/>
                <a:ea typeface="Times New Roman" panose="02020603050405020304" pitchFamily="18" charset="0"/>
              </a:rPr>
              <a:t>μαλακό σαν τελειωμένος έρωτας, -είπε.</a:t>
            </a:r>
            <a:br>
              <a:rPr lang="el-GR" sz="1800" dirty="0">
                <a:solidFill>
                  <a:srgbClr val="000000"/>
                </a:solidFill>
                <a:effectLst/>
                <a:ea typeface="Times New Roman" panose="02020603050405020304" pitchFamily="18" charset="0"/>
              </a:rPr>
            </a:br>
            <a:r>
              <a:rPr lang="el-GR" sz="1800" dirty="0">
                <a:solidFill>
                  <a:srgbClr val="000000"/>
                </a:solidFill>
                <a:effectLst/>
                <a:ea typeface="Times New Roman" panose="02020603050405020304" pitchFamily="18" charset="0"/>
              </a:rPr>
              <a:t>Έπεσε απρόσμενα, τη νύχτα, μ’ όλη τη σοφή σιωπή του.</a:t>
            </a:r>
            <a:br>
              <a:rPr lang="el-GR" sz="1800" dirty="0">
                <a:solidFill>
                  <a:srgbClr val="000000"/>
                </a:solidFill>
                <a:effectLst/>
                <a:ea typeface="Times New Roman" panose="02020603050405020304" pitchFamily="18" charset="0"/>
              </a:rPr>
            </a:br>
            <a:r>
              <a:rPr lang="el-GR" sz="1800" dirty="0">
                <a:solidFill>
                  <a:srgbClr val="000000"/>
                </a:solidFill>
                <a:effectLst/>
                <a:ea typeface="Times New Roman" panose="02020603050405020304" pitchFamily="18" charset="0"/>
              </a:rPr>
              <a:t>Το πρωί, λαμποκοπούσε ολόλευκη η εξαγνισμένη πολιτεία.</a:t>
            </a:r>
            <a:br>
              <a:rPr lang="el-GR" sz="1800" dirty="0">
                <a:solidFill>
                  <a:srgbClr val="000000"/>
                </a:solidFill>
                <a:effectLst/>
                <a:ea typeface="Times New Roman" panose="02020603050405020304" pitchFamily="18" charset="0"/>
              </a:rPr>
            </a:br>
            <a:r>
              <a:rPr lang="el-GR" sz="1800" dirty="0">
                <a:solidFill>
                  <a:srgbClr val="000000"/>
                </a:solidFill>
                <a:effectLst/>
                <a:ea typeface="Times New Roman" panose="02020603050405020304" pitchFamily="18" charset="0"/>
              </a:rPr>
              <a:t>Μια παλιά στάμνα, πεταμένη στην αυλή, ήταν ένα άγαλμα.</a:t>
            </a:r>
            <a:br>
              <a:rPr lang="el-GR" sz="1800" dirty="0">
                <a:solidFill>
                  <a:srgbClr val="000000"/>
                </a:solidFill>
                <a:effectLst/>
                <a:ea typeface="Times New Roman" panose="02020603050405020304" pitchFamily="18" charset="0"/>
              </a:rPr>
            </a:br>
            <a:r>
              <a:rPr lang="el-GR" sz="1800" dirty="0">
                <a:solidFill>
                  <a:srgbClr val="000000"/>
                </a:solidFill>
                <a:effectLst/>
                <a:ea typeface="Times New Roman" panose="02020603050405020304" pitchFamily="18" charset="0"/>
              </a:rPr>
              <a:t>Εκείνος ένοιωσε την κοφτερή ψυχρότητα του πάγου,</a:t>
            </a:r>
            <a:br>
              <a:rPr lang="el-GR" sz="1800" dirty="0">
                <a:solidFill>
                  <a:srgbClr val="000000"/>
                </a:solidFill>
                <a:effectLst/>
                <a:ea typeface="Times New Roman" panose="02020603050405020304" pitchFamily="18" charset="0"/>
              </a:rPr>
            </a:br>
            <a:r>
              <a:rPr lang="el-GR" sz="1800" dirty="0">
                <a:solidFill>
                  <a:srgbClr val="000000"/>
                </a:solidFill>
                <a:effectLst/>
                <a:ea typeface="Times New Roman" panose="02020603050405020304" pitchFamily="18" charset="0"/>
              </a:rPr>
              <a:t>την απεραντοσύνη της λευκότητας, </a:t>
            </a:r>
          </a:p>
          <a:p>
            <a:r>
              <a:rPr lang="el-GR" dirty="0">
                <a:solidFill>
                  <a:srgbClr val="000000"/>
                </a:solidFill>
                <a:ea typeface="Times New Roman" panose="02020603050405020304" pitchFamily="18" charset="0"/>
              </a:rPr>
              <a:t>                   </a:t>
            </a:r>
            <a:r>
              <a:rPr lang="el-GR" sz="1800" dirty="0">
                <a:solidFill>
                  <a:srgbClr val="000000"/>
                </a:solidFill>
                <a:effectLst/>
                <a:ea typeface="Times New Roman" panose="02020603050405020304" pitchFamily="18" charset="0"/>
              </a:rPr>
              <a:t>σαν άθλο του προσωπικό</a:t>
            </a:r>
            <a:br>
              <a:rPr lang="el-GR" sz="1800" dirty="0">
                <a:solidFill>
                  <a:srgbClr val="000000"/>
                </a:solidFill>
                <a:effectLst/>
                <a:ea typeface="Times New Roman" panose="02020603050405020304" pitchFamily="18" charset="0"/>
              </a:rPr>
            </a:br>
            <a:endParaRPr lang="el-GR" sz="1800" dirty="0">
              <a:effectLst/>
              <a:ea typeface="Times New Roman" panose="02020603050405020304" pitchFamily="18" charset="0"/>
            </a:endParaRPr>
          </a:p>
        </p:txBody>
      </p:sp>
      <p:sp>
        <p:nvSpPr>
          <p:cNvPr id="10" name="TextBox 9">
            <a:extLst>
              <a:ext uri="{FF2B5EF4-FFF2-40B4-BE49-F238E27FC236}">
                <a16:creationId xmlns:a16="http://schemas.microsoft.com/office/drawing/2014/main" id="{05BB4666-D79A-40CE-BCBE-2A8C841BF112}"/>
              </a:ext>
            </a:extLst>
          </p:cNvPr>
          <p:cNvSpPr txBox="1"/>
          <p:nvPr/>
        </p:nvSpPr>
        <p:spPr>
          <a:xfrm>
            <a:off x="6448620" y="422340"/>
            <a:ext cx="5047861" cy="3970318"/>
          </a:xfrm>
          <a:prstGeom prst="rect">
            <a:avLst/>
          </a:prstGeom>
          <a:noFill/>
        </p:spPr>
        <p:txBody>
          <a:bodyPr wrap="square">
            <a:spAutoFit/>
          </a:bodyPr>
          <a:lstStyle/>
          <a:p>
            <a:br>
              <a:rPr lang="el-GR" sz="1800" dirty="0">
                <a:solidFill>
                  <a:srgbClr val="000000"/>
                </a:solidFill>
                <a:effectLst/>
                <a:latin typeface="Times New Roman" panose="02020603050405020304" pitchFamily="18" charset="0"/>
                <a:ea typeface="Times New Roman" panose="02020603050405020304" pitchFamily="18" charset="0"/>
              </a:rPr>
            </a:br>
            <a:r>
              <a:rPr lang="el-GR" sz="1800" dirty="0">
                <a:solidFill>
                  <a:srgbClr val="000000"/>
                </a:solidFill>
                <a:effectLst/>
                <a:ea typeface="Times New Roman" panose="02020603050405020304" pitchFamily="18" charset="0"/>
              </a:rPr>
              <a:t>μονάχα μια στιγμή ανησύχησε: μήπως και δεν του απόμενε</a:t>
            </a:r>
            <a:br>
              <a:rPr lang="el-GR" sz="1800" dirty="0">
                <a:solidFill>
                  <a:srgbClr val="000000"/>
                </a:solidFill>
                <a:effectLst/>
                <a:ea typeface="Times New Roman" panose="02020603050405020304" pitchFamily="18" charset="0"/>
              </a:rPr>
            </a:br>
            <a:r>
              <a:rPr lang="el-GR" sz="1800" dirty="0">
                <a:solidFill>
                  <a:srgbClr val="000000"/>
                </a:solidFill>
                <a:effectLst/>
                <a:ea typeface="Times New Roman" panose="02020603050405020304" pitchFamily="18" charset="0"/>
              </a:rPr>
              <a:t>τίποτα πια θερμό να το παγώσει, μήπως και δεν ήταν</a:t>
            </a:r>
            <a:br>
              <a:rPr lang="el-GR" sz="1800" dirty="0">
                <a:solidFill>
                  <a:srgbClr val="000000"/>
                </a:solidFill>
                <a:effectLst/>
                <a:ea typeface="Times New Roman" panose="02020603050405020304" pitchFamily="18" charset="0"/>
              </a:rPr>
            </a:br>
            <a:r>
              <a:rPr lang="el-GR" sz="1800" dirty="0">
                <a:solidFill>
                  <a:srgbClr val="000000"/>
                </a:solidFill>
                <a:effectLst/>
                <a:ea typeface="Times New Roman" panose="02020603050405020304" pitchFamily="18" charset="0"/>
              </a:rPr>
              <a:t>μια νίκη του χιονιού, μα απλώς μια ουδέτερη γαλήνη,</a:t>
            </a:r>
            <a:br>
              <a:rPr lang="el-GR" sz="1800" dirty="0">
                <a:solidFill>
                  <a:srgbClr val="000000"/>
                </a:solidFill>
                <a:effectLst/>
                <a:ea typeface="Times New Roman" panose="02020603050405020304" pitchFamily="18" charset="0"/>
              </a:rPr>
            </a:br>
            <a:r>
              <a:rPr lang="el-GR" sz="1800" dirty="0">
                <a:solidFill>
                  <a:srgbClr val="000000"/>
                </a:solidFill>
                <a:effectLst/>
                <a:ea typeface="Times New Roman" panose="02020603050405020304" pitchFamily="18" charset="0"/>
              </a:rPr>
              <a:t>μια ελευθερία χωρίς αντίπαλο και δόξα.</a:t>
            </a:r>
            <a:br>
              <a:rPr lang="el-GR" sz="1800" dirty="0">
                <a:solidFill>
                  <a:srgbClr val="000000"/>
                </a:solidFill>
                <a:effectLst/>
                <a:ea typeface="Times New Roman" panose="02020603050405020304" pitchFamily="18" charset="0"/>
              </a:rPr>
            </a:br>
            <a:r>
              <a:rPr lang="el-GR" sz="1800" dirty="0">
                <a:solidFill>
                  <a:srgbClr val="000000"/>
                </a:solidFill>
                <a:effectLst/>
                <a:ea typeface="Times New Roman" panose="02020603050405020304" pitchFamily="18" charset="0"/>
              </a:rPr>
              <a:t>Βγήκε λοιπόν αμήχανος στο δρόμο, κι όπως είδε το χιονάνθρωπο</a:t>
            </a:r>
            <a:br>
              <a:rPr lang="el-GR" sz="1800" dirty="0">
                <a:solidFill>
                  <a:srgbClr val="000000"/>
                </a:solidFill>
                <a:effectLst/>
                <a:ea typeface="Times New Roman" panose="02020603050405020304" pitchFamily="18" charset="0"/>
              </a:rPr>
            </a:br>
            <a:r>
              <a:rPr lang="el-GR" sz="1800" dirty="0">
                <a:solidFill>
                  <a:srgbClr val="000000"/>
                </a:solidFill>
                <a:effectLst/>
                <a:ea typeface="Times New Roman" panose="02020603050405020304" pitchFamily="18" charset="0"/>
              </a:rPr>
              <a:t>που </a:t>
            </a:r>
            <a:r>
              <a:rPr lang="el-GR" sz="1800" dirty="0" err="1">
                <a:solidFill>
                  <a:srgbClr val="000000"/>
                </a:solidFill>
                <a:effectLst/>
                <a:ea typeface="Times New Roman" panose="02020603050405020304" pitchFamily="18" charset="0"/>
              </a:rPr>
              <a:t>φτιάχναν</a:t>
            </a:r>
            <a:r>
              <a:rPr lang="el-GR" sz="1800" dirty="0">
                <a:solidFill>
                  <a:srgbClr val="000000"/>
                </a:solidFill>
                <a:effectLst/>
                <a:ea typeface="Times New Roman" panose="02020603050405020304" pitchFamily="18" charset="0"/>
              </a:rPr>
              <a:t> τα παιδιά, πλησίασε και του ‘βαλε</a:t>
            </a:r>
            <a:br>
              <a:rPr lang="el-GR" sz="1800" dirty="0">
                <a:solidFill>
                  <a:srgbClr val="000000"/>
                </a:solidFill>
                <a:effectLst/>
                <a:ea typeface="Times New Roman" panose="02020603050405020304" pitchFamily="18" charset="0"/>
              </a:rPr>
            </a:br>
            <a:r>
              <a:rPr lang="el-GR" sz="1800" dirty="0">
                <a:solidFill>
                  <a:srgbClr val="000000"/>
                </a:solidFill>
                <a:effectLst/>
                <a:ea typeface="Times New Roman" panose="02020603050405020304" pitchFamily="18" charset="0"/>
              </a:rPr>
              <a:t>δυο σβηστά κάρβουνα για μάτια, χαμογέλασε αόριστα</a:t>
            </a:r>
            <a:br>
              <a:rPr lang="el-GR" sz="1800" dirty="0">
                <a:solidFill>
                  <a:srgbClr val="000000"/>
                </a:solidFill>
                <a:effectLst/>
                <a:ea typeface="Times New Roman" panose="02020603050405020304" pitchFamily="18" charset="0"/>
              </a:rPr>
            </a:br>
            <a:r>
              <a:rPr lang="el-GR" sz="1800" dirty="0">
                <a:solidFill>
                  <a:srgbClr val="000000"/>
                </a:solidFill>
                <a:effectLst/>
                <a:ea typeface="Times New Roman" panose="02020603050405020304" pitchFamily="18" charset="0"/>
              </a:rPr>
              <a:t>κ’ έπαιξε χιονοπόλεμο μαζί τους ως τ’ απόγευμα</a:t>
            </a:r>
            <a:r>
              <a:rPr lang="el-GR" sz="1800" dirty="0">
                <a:solidFill>
                  <a:srgbClr val="000000"/>
                </a:solidFill>
                <a:effectLst/>
                <a:latin typeface="Times New Roman" panose="02020603050405020304" pitchFamily="18" charset="0"/>
                <a:ea typeface="Times New Roman" panose="02020603050405020304" pitchFamily="18" charset="0"/>
              </a:rPr>
              <a:t>.</a:t>
            </a:r>
            <a:endParaRPr lang="el-G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4041597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a:extLst>
              <a:ext uri="{FF2B5EF4-FFF2-40B4-BE49-F238E27FC236}">
                <a16:creationId xmlns:a16="http://schemas.microsoft.com/office/drawing/2014/main" id="{CDB53746-FE23-4E4B-873F-E4C32378B347}"/>
              </a:ext>
            </a:extLst>
          </p:cNvPr>
          <p:cNvSpPr>
            <a:spLocks noGrp="1"/>
          </p:cNvSpPr>
          <p:nvPr>
            <p:ph type="title"/>
          </p:nvPr>
        </p:nvSpPr>
        <p:spPr>
          <a:xfrm>
            <a:off x="272754" y="217901"/>
            <a:ext cx="10779456" cy="533463"/>
          </a:xfrm>
        </p:spPr>
        <p:txBody>
          <a:bodyPr>
            <a:normAutofit fontScale="90000"/>
          </a:bodyPr>
          <a:lstStyle/>
          <a:p>
            <a:r>
              <a:rPr lang="el-GR" dirty="0"/>
              <a:t>ΜΕΡΕΣ ΜΕ ΧΑΜΗΛΕΣ </a:t>
            </a:r>
            <a:r>
              <a:rPr lang="el-GR" dirty="0" err="1"/>
              <a:t>ΘΕΡΜΟΚΡΑΣΙΕς</a:t>
            </a:r>
            <a:endParaRPr lang="el-GR" dirty="0"/>
          </a:p>
        </p:txBody>
      </p:sp>
      <p:sp>
        <p:nvSpPr>
          <p:cNvPr id="8" name="Θέση περιεχομένου 7">
            <a:extLst>
              <a:ext uri="{FF2B5EF4-FFF2-40B4-BE49-F238E27FC236}">
                <a16:creationId xmlns:a16="http://schemas.microsoft.com/office/drawing/2014/main" id="{B4076B18-A533-41CA-B417-74C616EDF161}"/>
              </a:ext>
            </a:extLst>
          </p:cNvPr>
          <p:cNvSpPr>
            <a:spLocks noGrp="1"/>
          </p:cNvSpPr>
          <p:nvPr>
            <p:ph sz="half" idx="1"/>
          </p:nvPr>
        </p:nvSpPr>
        <p:spPr>
          <a:xfrm>
            <a:off x="357907" y="1044973"/>
            <a:ext cx="5381668" cy="5027221"/>
          </a:xfrm>
        </p:spPr>
        <p:txBody>
          <a:bodyPr>
            <a:normAutofit/>
          </a:bodyPr>
          <a:lstStyle/>
          <a:p>
            <a:r>
              <a:rPr lang="el-GR" sz="2000" b="1" spc="-35" dirty="0">
                <a:solidFill>
                  <a:srgbClr val="212529"/>
                </a:solidFill>
                <a:effectLst/>
                <a:ea typeface="Times New Roman" panose="02020603050405020304" pitchFamily="18" charset="0"/>
              </a:rPr>
              <a:t>Η </a:t>
            </a:r>
            <a:r>
              <a:rPr lang="el-GR" sz="2000" b="1" u="sng" spc="-35" dirty="0">
                <a:solidFill>
                  <a:srgbClr val="212529"/>
                </a:solidFill>
                <a:effectLst/>
                <a:ea typeface="Times New Roman" panose="02020603050405020304" pitchFamily="18" charset="0"/>
              </a:rPr>
              <a:t>παρατεταμένη έκθεση του σώματος </a:t>
            </a:r>
            <a:r>
              <a:rPr lang="el-GR" sz="2000" b="1" spc="-35" dirty="0">
                <a:solidFill>
                  <a:srgbClr val="212529"/>
                </a:solidFill>
                <a:effectLst/>
                <a:ea typeface="Times New Roman" panose="02020603050405020304" pitchFamily="18" charset="0"/>
              </a:rPr>
              <a:t>σε χαμηλές θερμοκρασίες ή σε πολύ βροχερές καταστάσεις ή σε έντονους θυελλώδεις ανέμους, μπορεί να οδηγήσει:</a:t>
            </a:r>
          </a:p>
          <a:p>
            <a:r>
              <a:rPr lang="el-GR" sz="2000" b="1" spc="-35" dirty="0">
                <a:solidFill>
                  <a:srgbClr val="212529"/>
                </a:solidFill>
                <a:effectLst/>
                <a:ea typeface="Times New Roman" panose="02020603050405020304" pitchFamily="18" charset="0"/>
              </a:rPr>
              <a:t>σε υποθερμία και </a:t>
            </a:r>
          </a:p>
          <a:p>
            <a:r>
              <a:rPr lang="el-GR" sz="2000" b="1" spc="-35" dirty="0">
                <a:solidFill>
                  <a:srgbClr val="212529"/>
                </a:solidFill>
                <a:effectLst/>
                <a:ea typeface="Times New Roman" panose="02020603050405020304" pitchFamily="18" charset="0"/>
              </a:rPr>
              <a:t>να επηρεάσει τον εγκέφαλο, </a:t>
            </a:r>
            <a:r>
              <a:rPr lang="el-GR" sz="2000" b="1" spc="-35" dirty="0">
                <a:solidFill>
                  <a:srgbClr val="212529"/>
                </a:solidFill>
                <a:ea typeface="Times New Roman" panose="02020603050405020304" pitchFamily="18" charset="0"/>
              </a:rPr>
              <a:t>που αδυνατεί να καταλάβει πως θέλει</a:t>
            </a:r>
            <a:r>
              <a:rPr lang="el-GR" sz="2000" b="1" spc="-35" dirty="0">
                <a:solidFill>
                  <a:srgbClr val="212529"/>
                </a:solidFill>
                <a:effectLst/>
                <a:ea typeface="Times New Roman" panose="02020603050405020304" pitchFamily="18" charset="0"/>
              </a:rPr>
              <a:t> βοήθεια.</a:t>
            </a:r>
            <a:br>
              <a:rPr lang="el-GR" sz="2000" b="1" spc="-35" dirty="0">
                <a:solidFill>
                  <a:srgbClr val="212529"/>
                </a:solidFill>
                <a:effectLst/>
                <a:ea typeface="Times New Roman" panose="02020603050405020304" pitchFamily="18" charset="0"/>
              </a:rPr>
            </a:br>
            <a:endParaRPr lang="el-GR" dirty="0"/>
          </a:p>
          <a:p>
            <a:endParaRPr lang="el-GR" dirty="0"/>
          </a:p>
        </p:txBody>
      </p:sp>
      <p:pic>
        <p:nvPicPr>
          <p:cNvPr id="10" name="Picture 2">
            <a:extLst>
              <a:ext uri="{FF2B5EF4-FFF2-40B4-BE49-F238E27FC236}">
                <a16:creationId xmlns:a16="http://schemas.microsoft.com/office/drawing/2014/main" id="{D8B045DD-EA3F-4AF1-A309-B4009161A6C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96000" y="1201882"/>
            <a:ext cx="5450834" cy="47134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B3F30B1-9AC0-45B9-8223-DDFC14B158C3}"/>
              </a:ext>
            </a:extLst>
          </p:cNvPr>
          <p:cNvSpPr txBox="1"/>
          <p:nvPr/>
        </p:nvSpPr>
        <p:spPr>
          <a:xfrm>
            <a:off x="1109708" y="3737499"/>
            <a:ext cx="4545367" cy="1477328"/>
          </a:xfrm>
          <a:prstGeom prst="rect">
            <a:avLst/>
          </a:prstGeom>
          <a:noFill/>
        </p:spPr>
        <p:txBody>
          <a:bodyPr wrap="square" rtlCol="0">
            <a:spAutoFit/>
          </a:bodyPr>
          <a:lstStyle/>
          <a:p>
            <a:r>
              <a:rPr lang="el-GR" dirty="0"/>
              <a:t>Επομένως,</a:t>
            </a:r>
          </a:p>
          <a:p>
            <a:r>
              <a:rPr lang="el-GR" dirty="0"/>
              <a:t>Στις μέρες με χαμηλές θερμοκρασίες ο καλός προγραμματισμός προϋποθέτει να είμαστε γνώστες των προβλημάτων και ψύχραιμοι εν μέσω των καταστάσεων</a:t>
            </a:r>
          </a:p>
        </p:txBody>
      </p:sp>
      <p:sp>
        <p:nvSpPr>
          <p:cNvPr id="9" name="TextBox 8">
            <a:extLst>
              <a:ext uri="{FF2B5EF4-FFF2-40B4-BE49-F238E27FC236}">
                <a16:creationId xmlns:a16="http://schemas.microsoft.com/office/drawing/2014/main" id="{F1868BE6-292F-4014-A4F7-8B6DA9CA4B1B}"/>
              </a:ext>
            </a:extLst>
          </p:cNvPr>
          <p:cNvSpPr txBox="1"/>
          <p:nvPr/>
        </p:nvSpPr>
        <p:spPr>
          <a:xfrm>
            <a:off x="272754" y="5332432"/>
            <a:ext cx="5551974" cy="646331"/>
          </a:xfrm>
          <a:prstGeom prst="rect">
            <a:avLst/>
          </a:prstGeom>
          <a:noFill/>
        </p:spPr>
        <p:txBody>
          <a:bodyPr wrap="square">
            <a:spAutoFit/>
          </a:bodyPr>
          <a:lstStyle/>
          <a:p>
            <a:r>
              <a:rPr lang="el-GR" sz="1800" b="1" u="sng" spc="-35" dirty="0">
                <a:solidFill>
                  <a:srgbClr val="212529"/>
                </a:solidFill>
                <a:effectLst/>
                <a:latin typeface="cf_asty_st"/>
                <a:ea typeface="Times New Roman" panose="02020603050405020304" pitchFamily="18" charset="0"/>
              </a:rPr>
              <a:t>Οι αρνητικές επιδράσεις από το κρύο πολλαπλασιάζονται όταν υπάρχει έντονος άνεμος</a:t>
            </a:r>
            <a:endParaRPr lang="el-GR" dirty="0"/>
          </a:p>
        </p:txBody>
      </p:sp>
    </p:spTree>
    <p:extLst>
      <p:ext uri="{BB962C8B-B14F-4D97-AF65-F5344CB8AC3E}">
        <p14:creationId xmlns:p14="http://schemas.microsoft.com/office/powerpoint/2010/main" val="4191173303"/>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7D11A5-8C4A-4B52-871D-1456123B553A}"/>
              </a:ext>
            </a:extLst>
          </p:cNvPr>
          <p:cNvSpPr txBox="1"/>
          <p:nvPr/>
        </p:nvSpPr>
        <p:spPr>
          <a:xfrm>
            <a:off x="167485" y="514349"/>
            <a:ext cx="4734123" cy="6129627"/>
          </a:xfrm>
          <a:prstGeom prst="rect">
            <a:avLst/>
          </a:prstGeom>
          <a:solidFill>
            <a:schemeClr val="bg1"/>
          </a:solidFill>
        </p:spPr>
        <p:txBody>
          <a:bodyPr wrap="square">
            <a:spAutoFit/>
          </a:bodyPr>
          <a:lstStyle/>
          <a:p>
            <a:pPr algn="l"/>
            <a:r>
              <a:rPr lang="el-GR" b="1" u="sng" dirty="0">
                <a:solidFill>
                  <a:srgbClr val="FF0000"/>
                </a:solidFill>
                <a:cs typeface="Times New Roman" panose="02020603050405020304" pitchFamily="18" charset="0"/>
              </a:rPr>
              <a:t>Τα κρυοπαγήματα </a:t>
            </a:r>
            <a:r>
              <a:rPr lang="el-GR" dirty="0">
                <a:solidFill>
                  <a:srgbClr val="3A3A3A"/>
                </a:solidFill>
                <a:effectLst/>
                <a:ea typeface="Times New Roman" panose="02020603050405020304" pitchFamily="18" charset="0"/>
                <a:cs typeface="Times New Roman" panose="02020603050405020304" pitchFamily="18" charset="0"/>
              </a:rPr>
              <a:t> </a:t>
            </a:r>
          </a:p>
          <a:p>
            <a:pPr algn="l"/>
            <a:r>
              <a:rPr lang="el-GR" dirty="0">
                <a:solidFill>
                  <a:srgbClr val="3A3A3A"/>
                </a:solidFill>
                <a:effectLst/>
                <a:ea typeface="Times New Roman" panose="02020603050405020304" pitchFamily="18" charset="0"/>
                <a:cs typeface="Times New Roman" panose="02020603050405020304" pitchFamily="18" charset="0"/>
              </a:rPr>
              <a:t>παρουσιάζονται </a:t>
            </a:r>
          </a:p>
          <a:p>
            <a:pPr algn="l"/>
            <a:r>
              <a:rPr lang="el-GR" dirty="0">
                <a:solidFill>
                  <a:srgbClr val="3A3A3A"/>
                </a:solidFill>
                <a:ea typeface="Times New Roman" panose="02020603050405020304" pitchFamily="18" charset="0"/>
                <a:cs typeface="Times New Roman" panose="02020603050405020304" pitchFamily="18" charset="0"/>
              </a:rPr>
              <a:t>στα εκτεθειμένα στο κρύο</a:t>
            </a:r>
            <a:r>
              <a:rPr lang="el-GR" dirty="0">
                <a:solidFill>
                  <a:srgbClr val="3A3A3A"/>
                </a:solidFill>
                <a:effectLst/>
                <a:ea typeface="Times New Roman" panose="02020603050405020304" pitchFamily="18" charset="0"/>
                <a:cs typeface="Times New Roman" panose="02020603050405020304" pitchFamily="18" charset="0"/>
              </a:rPr>
              <a:t> μέρη του σώματος: άκρα, </a:t>
            </a:r>
            <a:r>
              <a:rPr lang="el-GR" dirty="0">
                <a:solidFill>
                  <a:srgbClr val="3A3A3A"/>
                </a:solidFill>
                <a:ea typeface="Times New Roman" panose="02020603050405020304" pitchFamily="18" charset="0"/>
                <a:cs typeface="Times New Roman" panose="02020603050405020304" pitchFamily="18" charset="0"/>
              </a:rPr>
              <a:t>δάχτυλα, </a:t>
            </a:r>
            <a:r>
              <a:rPr lang="el-GR" dirty="0">
                <a:solidFill>
                  <a:srgbClr val="3A3A3A"/>
                </a:solidFill>
                <a:effectLst/>
                <a:ea typeface="Times New Roman" panose="02020603050405020304" pitchFamily="18" charset="0"/>
                <a:cs typeface="Times New Roman" panose="02020603050405020304" pitchFamily="18" charset="0"/>
              </a:rPr>
              <a:t>μύτη, μάγουλα, αυτιά.</a:t>
            </a:r>
          </a:p>
          <a:p>
            <a:pPr algn="l"/>
            <a:endParaRPr lang="el-GR" dirty="0">
              <a:solidFill>
                <a:srgbClr val="3A3A3A"/>
              </a:solidFill>
              <a:effectLst/>
              <a:ea typeface="Times New Roman" panose="02020603050405020304" pitchFamily="18" charset="0"/>
              <a:cs typeface="Times New Roman" panose="02020603050405020304" pitchFamily="18" charset="0"/>
            </a:endParaRPr>
          </a:p>
          <a:p>
            <a:pPr marL="285750" indent="-285750" algn="l">
              <a:buFont typeface="Wingdings" panose="05000000000000000000" pitchFamily="2" charset="2"/>
              <a:buChar char="q"/>
            </a:pPr>
            <a:r>
              <a:rPr lang="el-GR" dirty="0">
                <a:solidFill>
                  <a:srgbClr val="3A3A3A"/>
                </a:solidFill>
                <a:effectLst/>
                <a:ea typeface="Times New Roman" panose="02020603050405020304" pitchFamily="18" charset="0"/>
                <a:cs typeface="Times New Roman" panose="02020603050405020304" pitchFamily="18" charset="0"/>
              </a:rPr>
              <a:t> </a:t>
            </a:r>
            <a:r>
              <a:rPr lang="el-GR" b="1" u="sng" dirty="0">
                <a:solidFill>
                  <a:srgbClr val="3A3A3A"/>
                </a:solidFill>
                <a:ea typeface="Times New Roman" panose="02020603050405020304" pitchFamily="18" charset="0"/>
                <a:cs typeface="Times New Roman" panose="02020603050405020304" pitchFamily="18" charset="0"/>
              </a:rPr>
              <a:t>ΎΠΟΠΤΑ ΣΥΜΠΤΩΜΑΤΑ</a:t>
            </a:r>
            <a:r>
              <a:rPr lang="el-GR" dirty="0">
                <a:solidFill>
                  <a:srgbClr val="3A3A3A"/>
                </a:solidFill>
                <a:ea typeface="Times New Roman" panose="02020603050405020304" pitchFamily="18" charset="0"/>
                <a:cs typeface="Times New Roman" panose="02020603050405020304" pitchFamily="18" charset="0"/>
              </a:rPr>
              <a:t>: </a:t>
            </a:r>
          </a:p>
          <a:p>
            <a:pPr algn="l"/>
            <a:r>
              <a:rPr lang="el-GR" dirty="0" err="1">
                <a:solidFill>
                  <a:srgbClr val="3A3A3A"/>
                </a:solidFill>
                <a:effectLst/>
                <a:ea typeface="Times New Roman" panose="02020603050405020304" pitchFamily="18" charset="0"/>
                <a:cs typeface="Times New Roman" panose="02020603050405020304" pitchFamily="18" charset="0"/>
              </a:rPr>
              <a:t>τσιμπίματα</a:t>
            </a:r>
            <a:r>
              <a:rPr lang="el-GR" dirty="0">
                <a:solidFill>
                  <a:srgbClr val="3A3A3A"/>
                </a:solidFill>
                <a:effectLst/>
                <a:ea typeface="Times New Roman" panose="02020603050405020304" pitchFamily="18" charset="0"/>
                <a:cs typeface="Times New Roman" panose="02020603050405020304" pitchFamily="18" charset="0"/>
              </a:rPr>
              <a:t> , μουδιάσματα, πόνος, </a:t>
            </a:r>
          </a:p>
          <a:p>
            <a:pPr algn="l"/>
            <a:r>
              <a:rPr lang="el-GR" dirty="0">
                <a:solidFill>
                  <a:srgbClr val="3A3A3A"/>
                </a:solidFill>
                <a:effectLst/>
                <a:ea typeface="Times New Roman" panose="02020603050405020304" pitchFamily="18" charset="0"/>
                <a:cs typeface="Times New Roman" panose="02020603050405020304" pitchFamily="18" charset="0"/>
              </a:rPr>
              <a:t>έλλειψη αίσθησης, άσπρισμα </a:t>
            </a:r>
          </a:p>
          <a:p>
            <a:pPr marL="285750" indent="-285750" algn="l">
              <a:buFont typeface="Wingdings" panose="05000000000000000000" pitchFamily="2" charset="2"/>
              <a:buChar char="q"/>
            </a:pPr>
            <a:r>
              <a:rPr lang="el-GR" b="1" dirty="0">
                <a:solidFill>
                  <a:srgbClr val="3A3A3A"/>
                </a:solidFill>
                <a:effectLst/>
                <a:ea typeface="Times New Roman" panose="02020603050405020304" pitchFamily="18" charset="0"/>
                <a:cs typeface="Times New Roman" panose="02020603050405020304" pitchFamily="18" charset="0"/>
              </a:rPr>
              <a:t>ΠΡΟΣΤΑΣΙΑ:</a:t>
            </a:r>
          </a:p>
          <a:p>
            <a:pPr algn="l"/>
            <a:r>
              <a:rPr lang="el-GR" dirty="0">
                <a:solidFill>
                  <a:srgbClr val="3A3A3A"/>
                </a:solidFill>
                <a:effectLst/>
                <a:ea typeface="Times New Roman" panose="02020603050405020304" pitchFamily="18" charset="0"/>
                <a:cs typeface="Times New Roman" panose="02020603050405020304" pitchFamily="18" charset="0"/>
              </a:rPr>
              <a:t>Ζεστάνετε τα παγωμένα σημεία, </a:t>
            </a:r>
          </a:p>
          <a:p>
            <a:pPr algn="l"/>
            <a:r>
              <a:rPr lang="el-GR" dirty="0">
                <a:solidFill>
                  <a:srgbClr val="3A3A3A"/>
                </a:solidFill>
                <a:ea typeface="Times New Roman" panose="02020603050405020304" pitchFamily="18" charset="0"/>
                <a:cs typeface="Times New Roman" panose="02020603050405020304" pitchFamily="18" charset="0"/>
              </a:rPr>
              <a:t>Μ</a:t>
            </a:r>
            <a:r>
              <a:rPr lang="el-GR" dirty="0">
                <a:solidFill>
                  <a:srgbClr val="3A3A3A"/>
                </a:solidFill>
                <a:effectLst/>
                <a:ea typeface="Times New Roman" panose="02020603050405020304" pitchFamily="18" charset="0"/>
                <a:cs typeface="Times New Roman" panose="02020603050405020304" pitchFamily="18" charset="0"/>
              </a:rPr>
              <a:t>ην τα τρίβετε δυνατά </a:t>
            </a:r>
          </a:p>
          <a:p>
            <a:pPr algn="l"/>
            <a:r>
              <a:rPr lang="el-GR" dirty="0">
                <a:solidFill>
                  <a:srgbClr val="3A3A3A"/>
                </a:solidFill>
                <a:effectLst/>
                <a:ea typeface="Times New Roman" panose="02020603050405020304" pitchFamily="18" charset="0"/>
                <a:cs typeface="Times New Roman" panose="02020603050405020304" pitchFamily="18" charset="0"/>
              </a:rPr>
              <a:t>γιατί θα τραυματίσετε το δέρμα.</a:t>
            </a:r>
          </a:p>
          <a:p>
            <a:pPr algn="l"/>
            <a:endParaRPr lang="el-GR" b="1" i="0" dirty="0">
              <a:solidFill>
                <a:srgbClr val="000000"/>
              </a:solidFill>
              <a:effectLst/>
            </a:endParaRPr>
          </a:p>
          <a:p>
            <a:pPr algn="l"/>
            <a:r>
              <a:rPr lang="el-GR" b="1" dirty="0"/>
              <a:t>Μ</a:t>
            </a:r>
            <a:r>
              <a:rPr lang="el-GR" b="1" i="0" dirty="0">
                <a:effectLst/>
              </a:rPr>
              <a:t>πείτε σε ζεστό χώρο. </a:t>
            </a:r>
          </a:p>
          <a:p>
            <a:pPr algn="l"/>
            <a:r>
              <a:rPr lang="el-GR" b="1" dirty="0"/>
              <a:t>Β</a:t>
            </a:r>
            <a:r>
              <a:rPr lang="el-GR" b="1" i="0" dirty="0">
                <a:effectLst/>
              </a:rPr>
              <a:t>άλτε τα χέρια στις μασχάλες σας.</a:t>
            </a:r>
          </a:p>
          <a:p>
            <a:pPr algn="l"/>
            <a:r>
              <a:rPr lang="el-GR" b="1" i="0" dirty="0">
                <a:effectLst/>
              </a:rPr>
              <a:t>Κινείστε τα κυκλικά</a:t>
            </a:r>
            <a:r>
              <a:rPr lang="el-GR" b="1" dirty="0"/>
              <a:t>.</a:t>
            </a:r>
            <a:r>
              <a:rPr lang="el-GR" b="1" i="0" dirty="0">
                <a:effectLst/>
              </a:rPr>
              <a:t> Το αίμα έτσι</a:t>
            </a:r>
          </a:p>
          <a:p>
            <a:pPr algn="l"/>
            <a:r>
              <a:rPr lang="el-GR" b="1" dirty="0"/>
              <a:t>θ</a:t>
            </a:r>
            <a:r>
              <a:rPr lang="el-GR" b="1" i="0" dirty="0">
                <a:effectLst/>
              </a:rPr>
              <a:t>α κυκλοφορήσει ταχύτερα.</a:t>
            </a:r>
          </a:p>
          <a:p>
            <a:pPr algn="l"/>
            <a:endParaRPr lang="el-GR" b="1" dirty="0"/>
          </a:p>
          <a:p>
            <a:pPr algn="l"/>
            <a:r>
              <a:rPr lang="el-GR" b="1" dirty="0"/>
              <a:t>ΝΑ ΘΥΜΑΣΤΕ:</a:t>
            </a:r>
            <a:endParaRPr lang="el-GR" b="1" i="0" dirty="0">
              <a:effectLst/>
            </a:endParaRPr>
          </a:p>
          <a:p>
            <a:pPr algn="l"/>
            <a:r>
              <a:rPr lang="el-GR" b="1" i="1" dirty="0">
                <a:effectLst/>
              </a:rPr>
              <a:t>«Στο πολικό ψύχος, το κρυοπάγημα  αναπτύσσεται σε λιγότερο από 1 λεπτό</a:t>
            </a:r>
            <a:r>
              <a:rPr lang="el-GR" b="1" i="0" dirty="0">
                <a:effectLst/>
              </a:rPr>
              <a:t>» </a:t>
            </a:r>
            <a:endParaRPr lang="el-GR" b="1" dirty="0">
              <a:effectLst/>
              <a:ea typeface="Calibri" panose="020F0502020204030204" pitchFamily="34" charset="0"/>
              <a:cs typeface="Times New Roman" panose="02020603050405020304" pitchFamily="18" charset="0"/>
            </a:endParaRPr>
          </a:p>
          <a:p>
            <a:pPr>
              <a:lnSpc>
                <a:spcPct val="107000"/>
              </a:lnSpc>
              <a:spcAft>
                <a:spcPts val="1200"/>
              </a:spcAft>
            </a:pP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Εικόνα 2">
            <a:extLst>
              <a:ext uri="{FF2B5EF4-FFF2-40B4-BE49-F238E27FC236}">
                <a16:creationId xmlns:a16="http://schemas.microsoft.com/office/drawing/2014/main" id="{BABE0AE7-372D-47F8-848E-C36096F2D2EE}"/>
              </a:ext>
            </a:extLst>
          </p:cNvPr>
          <p:cNvPicPr>
            <a:picLocks noChangeAspect="1"/>
          </p:cNvPicPr>
          <p:nvPr/>
        </p:nvPicPr>
        <p:blipFill>
          <a:blip r:embed="rId2"/>
          <a:stretch>
            <a:fillRect/>
          </a:stretch>
        </p:blipFill>
        <p:spPr>
          <a:xfrm>
            <a:off x="4720856" y="635318"/>
            <a:ext cx="3518269" cy="5587364"/>
          </a:xfrm>
          <a:prstGeom prst="rect">
            <a:avLst/>
          </a:prstGeom>
        </p:spPr>
      </p:pic>
      <p:sp>
        <p:nvSpPr>
          <p:cNvPr id="2" name="TextBox 1">
            <a:extLst>
              <a:ext uri="{FF2B5EF4-FFF2-40B4-BE49-F238E27FC236}">
                <a16:creationId xmlns:a16="http://schemas.microsoft.com/office/drawing/2014/main" id="{54877C47-926A-4F1B-8D1A-F50E34FF012A}"/>
              </a:ext>
            </a:extLst>
          </p:cNvPr>
          <p:cNvSpPr txBox="1"/>
          <p:nvPr/>
        </p:nvSpPr>
        <p:spPr>
          <a:xfrm>
            <a:off x="5428123" y="5480962"/>
            <a:ext cx="2444620" cy="369332"/>
          </a:xfrm>
          <a:prstGeom prst="rect">
            <a:avLst/>
          </a:prstGeom>
          <a:noFill/>
        </p:spPr>
        <p:txBody>
          <a:bodyPr wrap="square" rtlCol="0">
            <a:spAutoFit/>
          </a:bodyPr>
          <a:lstStyle/>
          <a:p>
            <a:r>
              <a:rPr lang="el-GR" b="1" dirty="0"/>
              <a:t>ΣΤΑΘΑΚΗΣ ΝΙΚΟΣ</a:t>
            </a:r>
          </a:p>
        </p:txBody>
      </p:sp>
      <p:sp>
        <p:nvSpPr>
          <p:cNvPr id="6" name="TextBox 5">
            <a:extLst>
              <a:ext uri="{FF2B5EF4-FFF2-40B4-BE49-F238E27FC236}">
                <a16:creationId xmlns:a16="http://schemas.microsoft.com/office/drawing/2014/main" id="{181ACB8E-7846-4DA5-B2B7-F93AAECF7312}"/>
              </a:ext>
            </a:extLst>
          </p:cNvPr>
          <p:cNvSpPr txBox="1"/>
          <p:nvPr/>
        </p:nvSpPr>
        <p:spPr>
          <a:xfrm>
            <a:off x="8239125" y="398009"/>
            <a:ext cx="3861395" cy="5818003"/>
          </a:xfrm>
          <a:prstGeom prst="rect">
            <a:avLst/>
          </a:prstGeom>
          <a:noFill/>
        </p:spPr>
        <p:txBody>
          <a:bodyPr wrap="square">
            <a:spAutoFit/>
          </a:bodyPr>
          <a:lstStyle/>
          <a:p>
            <a:pPr marL="285750" indent="-285750">
              <a:lnSpc>
                <a:spcPct val="107000"/>
              </a:lnSpc>
              <a:spcAft>
                <a:spcPts val="1200"/>
              </a:spcAft>
              <a:buFont typeface="Wingdings" panose="05000000000000000000" pitchFamily="2" charset="2"/>
              <a:buChar char="v"/>
            </a:pPr>
            <a:r>
              <a:rPr lang="el-GR" sz="1800" b="1" u="sng" dirty="0">
                <a:solidFill>
                  <a:srgbClr val="FF0000"/>
                </a:solidFill>
                <a:effectLst/>
                <a:ea typeface="Times New Roman" panose="02020603050405020304" pitchFamily="18" charset="0"/>
                <a:cs typeface="Times New Roman" panose="02020603050405020304" pitchFamily="18" charset="0"/>
              </a:rPr>
              <a:t>Η υποθερμία   </a:t>
            </a:r>
            <a:r>
              <a:rPr lang="el-GR" sz="1800" dirty="0">
                <a:solidFill>
                  <a:srgbClr val="3A3A3A"/>
                </a:solidFill>
                <a:effectLst/>
                <a:ea typeface="Times New Roman" panose="02020603050405020304" pitchFamily="18" charset="0"/>
                <a:cs typeface="Times New Roman" panose="02020603050405020304" pitchFamily="18" charset="0"/>
              </a:rPr>
              <a:t>είναι η σημαντική απώλεια θερμότητας και συμβαίνει  όταν  το σώμα χάνει περισσότερη θερμότητα από αυτή που μπορεί να παράγει. </a:t>
            </a:r>
          </a:p>
          <a:p>
            <a:pPr marL="285750" indent="-285750">
              <a:lnSpc>
                <a:spcPct val="107000"/>
              </a:lnSpc>
              <a:spcAft>
                <a:spcPts val="1200"/>
              </a:spcAft>
              <a:buFont typeface="Wingdings" panose="05000000000000000000" pitchFamily="2" charset="2"/>
              <a:buChar char="v"/>
            </a:pPr>
            <a:r>
              <a:rPr lang="el-GR" dirty="0">
                <a:ea typeface="Times New Roman" panose="02020603050405020304" pitchFamily="18" charset="0"/>
                <a:cs typeface="Times New Roman" panose="02020603050405020304" pitchFamily="18" charset="0"/>
              </a:rPr>
              <a:t>Ξ</a:t>
            </a:r>
            <a:r>
              <a:rPr lang="el-GR" sz="1800" dirty="0">
                <a:solidFill>
                  <a:srgbClr val="3A3A3A"/>
                </a:solidFill>
                <a:effectLst/>
                <a:ea typeface="Times New Roman" panose="02020603050405020304" pitchFamily="18" charset="0"/>
                <a:cs typeface="Times New Roman" panose="02020603050405020304" pitchFamily="18" charset="0"/>
              </a:rPr>
              <a:t>εκινά με έντονα </a:t>
            </a:r>
            <a:r>
              <a:rPr lang="el-GR" sz="1800" b="1" dirty="0">
                <a:solidFill>
                  <a:srgbClr val="3A3A3A"/>
                </a:solidFill>
                <a:effectLst/>
                <a:ea typeface="Times New Roman" panose="02020603050405020304" pitchFamily="18" charset="0"/>
                <a:cs typeface="Times New Roman" panose="02020603050405020304" pitchFamily="18" charset="0"/>
              </a:rPr>
              <a:t>ρίγη</a:t>
            </a:r>
            <a:r>
              <a:rPr lang="el-GR" sz="1800" dirty="0">
                <a:solidFill>
                  <a:srgbClr val="3A3A3A"/>
                </a:solidFill>
                <a:effectLst/>
                <a:ea typeface="Times New Roman" panose="02020603050405020304" pitchFamily="18" charset="0"/>
                <a:cs typeface="Times New Roman" panose="02020603050405020304" pitchFamily="18" charset="0"/>
              </a:rPr>
              <a:t>, </a:t>
            </a:r>
            <a:r>
              <a:rPr lang="el-GR" sz="1800" b="1" dirty="0">
                <a:solidFill>
                  <a:srgbClr val="3A3A3A"/>
                </a:solidFill>
                <a:effectLst/>
                <a:ea typeface="Times New Roman" panose="02020603050405020304" pitchFamily="18" charset="0"/>
                <a:cs typeface="Times New Roman" panose="02020603050405020304" pitchFamily="18" charset="0"/>
              </a:rPr>
              <a:t>απώλεια συντονισμού,  δυσκολία</a:t>
            </a:r>
            <a:r>
              <a:rPr lang="el-GR" b="1" dirty="0">
                <a:solidFill>
                  <a:srgbClr val="3A3A3A"/>
                </a:solidFill>
                <a:ea typeface="Times New Roman" panose="02020603050405020304" pitchFamily="18" charset="0"/>
                <a:cs typeface="Times New Roman" panose="02020603050405020304" pitchFamily="18" charset="0"/>
              </a:rPr>
              <a:t>  </a:t>
            </a:r>
            <a:r>
              <a:rPr lang="el-GR" sz="1800" b="1" dirty="0">
                <a:solidFill>
                  <a:srgbClr val="3A3A3A"/>
                </a:solidFill>
                <a:effectLst/>
                <a:ea typeface="Times New Roman" panose="02020603050405020304" pitchFamily="18" charset="0"/>
                <a:cs typeface="Times New Roman" panose="02020603050405020304" pitchFamily="18" charset="0"/>
              </a:rPr>
              <a:t>συγκέντρωσης και ομιλίας.</a:t>
            </a:r>
          </a:p>
          <a:p>
            <a:pPr algn="l"/>
            <a:r>
              <a:rPr lang="el-GR" b="1" dirty="0"/>
              <a:t>        </a:t>
            </a:r>
            <a:r>
              <a:rPr lang="el-GR" b="1" u="sng" dirty="0"/>
              <a:t>Μ</a:t>
            </a:r>
            <a:r>
              <a:rPr lang="el-GR" sz="1800" b="1" i="0" u="sng" dirty="0">
                <a:effectLst/>
              </a:rPr>
              <a:t>πορεί να εξελιχθεί σε: </a:t>
            </a:r>
          </a:p>
          <a:p>
            <a:pPr algn="l"/>
            <a:r>
              <a:rPr lang="el-GR" b="1" dirty="0"/>
              <a:t>                       </a:t>
            </a:r>
            <a:r>
              <a:rPr lang="el-GR" sz="1800" b="1" i="0" dirty="0">
                <a:effectLst/>
              </a:rPr>
              <a:t> Αποπροσανατολισμό</a:t>
            </a:r>
            <a:r>
              <a:rPr lang="el-GR" sz="1800" b="1" dirty="0"/>
              <a:t>         </a:t>
            </a:r>
          </a:p>
          <a:p>
            <a:pPr algn="l"/>
            <a:r>
              <a:rPr lang="el-GR" b="1" i="0" dirty="0">
                <a:effectLst/>
              </a:rPr>
              <a:t>                        </a:t>
            </a:r>
            <a:r>
              <a:rPr lang="el-GR" sz="1800" b="1" i="0" dirty="0">
                <a:effectLst/>
              </a:rPr>
              <a:t>Μπερδεμένη ομιλία</a:t>
            </a:r>
          </a:p>
          <a:p>
            <a:pPr algn="l"/>
            <a:r>
              <a:rPr lang="el-GR" sz="1800" b="1" dirty="0"/>
              <a:t>     </a:t>
            </a:r>
            <a:r>
              <a:rPr lang="el-GR" sz="1800" b="1" i="0" dirty="0">
                <a:effectLst/>
              </a:rPr>
              <a:t>                    Υπνηλία  / Εξάντληση</a:t>
            </a:r>
            <a:r>
              <a:rPr lang="el-GR" sz="1800" b="0" i="0" dirty="0">
                <a:solidFill>
                  <a:srgbClr val="4E5B60"/>
                </a:solidFill>
                <a:effectLst/>
              </a:rPr>
              <a:t> </a:t>
            </a:r>
          </a:p>
          <a:p>
            <a:pPr algn="l">
              <a:buFont typeface="Arial" panose="020B0604020202020204" pitchFamily="34" charset="0"/>
              <a:buChar char="•"/>
            </a:pPr>
            <a:endParaRPr lang="el-GR" sz="1800" dirty="0">
              <a:solidFill>
                <a:srgbClr val="4E5B60"/>
              </a:solidFill>
            </a:endParaRPr>
          </a:p>
          <a:p>
            <a:pPr algn="l">
              <a:buFont typeface="Arial" panose="020B0604020202020204" pitchFamily="34" charset="0"/>
              <a:buChar char="•"/>
            </a:pPr>
            <a:r>
              <a:rPr lang="el-GR" sz="1800" b="1" dirty="0"/>
              <a:t>Μ</a:t>
            </a:r>
            <a:r>
              <a:rPr lang="el-GR" sz="1800" b="1" i="0" dirty="0">
                <a:effectLst/>
              </a:rPr>
              <a:t>πείτε επειγόντως σε ζεστό χώρο, ντυθείτε ζεστά και φωνάξτε έναν γιατρό</a:t>
            </a:r>
            <a:r>
              <a:rPr lang="el-GR" b="1" dirty="0"/>
              <a:t> </a:t>
            </a:r>
            <a:r>
              <a:rPr lang="el-GR" sz="1800" b="1" i="0" dirty="0">
                <a:effectLst/>
              </a:rPr>
              <a:t>για να διαχειριστείτε την κατάσταση. Η ιατρική φροντίδα κρίνεται άμεση και απαραίτητη.</a:t>
            </a:r>
          </a:p>
        </p:txBody>
      </p:sp>
      <p:sp>
        <p:nvSpPr>
          <p:cNvPr id="7" name="TextBox 6">
            <a:extLst>
              <a:ext uri="{FF2B5EF4-FFF2-40B4-BE49-F238E27FC236}">
                <a16:creationId xmlns:a16="http://schemas.microsoft.com/office/drawing/2014/main" id="{ADD061B7-88BB-4B54-BB7D-87AA9A940275}"/>
              </a:ext>
            </a:extLst>
          </p:cNvPr>
          <p:cNvSpPr txBox="1"/>
          <p:nvPr/>
        </p:nvSpPr>
        <p:spPr>
          <a:xfrm>
            <a:off x="211534" y="5525"/>
            <a:ext cx="8560991" cy="458715"/>
          </a:xfrm>
          <a:prstGeom prst="rect">
            <a:avLst/>
          </a:prstGeom>
          <a:noFill/>
        </p:spPr>
        <p:txBody>
          <a:bodyPr wrap="square" rtlCol="0">
            <a:spAutoFit/>
          </a:bodyPr>
          <a:lstStyle/>
          <a:p>
            <a:pPr>
              <a:lnSpc>
                <a:spcPct val="107000"/>
              </a:lnSpc>
              <a:spcAft>
                <a:spcPts val="800"/>
              </a:spcAft>
            </a:pPr>
            <a:r>
              <a:rPr lang="el-GR" sz="2400" b="1" u="sng" dirty="0">
                <a:solidFill>
                  <a:srgbClr val="FF0000"/>
                </a:solidFill>
                <a:effectLst/>
                <a:ea typeface="Times New Roman" panose="02020603050405020304" pitchFamily="18" charset="0"/>
                <a:cs typeface="Times New Roman" panose="02020603050405020304" pitchFamily="18" charset="0"/>
              </a:rPr>
              <a:t>Προσοχή στην υποθερμία και τα κρυοπαγήματα</a:t>
            </a:r>
            <a:endParaRPr lang="el-GR" sz="2400" u="sng" dirty="0">
              <a:solidFill>
                <a:srgbClr val="FF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160235"/>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87B8760-69C8-43EF-8564-0AF5AEA9CEC5}"/>
              </a:ext>
            </a:extLst>
          </p:cNvPr>
          <p:cNvPicPr>
            <a:picLocks noChangeAspect="1"/>
          </p:cNvPicPr>
          <p:nvPr/>
        </p:nvPicPr>
        <p:blipFill rotWithShape="1">
          <a:blip r:embed="rId2"/>
          <a:srcRect t="6803" b="10068"/>
          <a:stretch/>
        </p:blipFill>
        <p:spPr>
          <a:xfrm>
            <a:off x="687372" y="524252"/>
            <a:ext cx="10817255" cy="5387451"/>
          </a:xfrm>
          <a:prstGeom prst="rect">
            <a:avLst/>
          </a:prstGeom>
        </p:spPr>
      </p:pic>
      <p:sp>
        <p:nvSpPr>
          <p:cNvPr id="5" name="TextBox 4">
            <a:extLst>
              <a:ext uri="{FF2B5EF4-FFF2-40B4-BE49-F238E27FC236}">
                <a16:creationId xmlns:a16="http://schemas.microsoft.com/office/drawing/2014/main" id="{E7B30030-47F5-4238-ABED-EDF481ADEC5A}"/>
              </a:ext>
            </a:extLst>
          </p:cNvPr>
          <p:cNvSpPr txBox="1"/>
          <p:nvPr/>
        </p:nvSpPr>
        <p:spPr>
          <a:xfrm>
            <a:off x="3149860" y="2572245"/>
            <a:ext cx="6097554" cy="1477328"/>
          </a:xfrm>
          <a:prstGeom prst="rect">
            <a:avLst/>
          </a:prstGeom>
          <a:noFill/>
        </p:spPr>
        <p:txBody>
          <a:bodyPr wrap="square">
            <a:spAutoFit/>
          </a:bodyPr>
          <a:lstStyle/>
          <a:p>
            <a:r>
              <a:rPr lang="el-GR" b="1" i="1" dirty="0">
                <a:solidFill>
                  <a:srgbClr val="990000"/>
                </a:solidFill>
                <a:effectLst/>
              </a:rPr>
              <a:t>Κι αν χιονίζει στο πνεύμα</a:t>
            </a:r>
          </a:p>
          <a:p>
            <a:r>
              <a:rPr lang="el-GR" b="1" i="1" dirty="0">
                <a:solidFill>
                  <a:srgbClr val="990000"/>
                </a:solidFill>
                <a:effectLst/>
              </a:rPr>
              <a:t> κι αν κρυώνουν οι μεγάλες</a:t>
            </a:r>
            <a:r>
              <a:rPr lang="el-GR" b="1" i="1" dirty="0">
                <a:solidFill>
                  <a:srgbClr val="990000"/>
                </a:solidFill>
              </a:rPr>
              <a:t> </a:t>
            </a:r>
            <a:r>
              <a:rPr lang="el-GR" b="1" i="1" dirty="0">
                <a:solidFill>
                  <a:srgbClr val="990000"/>
                </a:solidFill>
                <a:effectLst/>
              </a:rPr>
              <a:t>ιδέες</a:t>
            </a:r>
          </a:p>
          <a:p>
            <a:r>
              <a:rPr lang="el-GR" b="1" i="1" dirty="0">
                <a:solidFill>
                  <a:srgbClr val="990000"/>
                </a:solidFill>
                <a:effectLst/>
              </a:rPr>
              <a:t>ο κόσμος πρέπει να προχωρήσει..</a:t>
            </a:r>
          </a:p>
          <a:p>
            <a:r>
              <a:rPr lang="el-GR" b="1" i="1" dirty="0">
                <a:solidFill>
                  <a:srgbClr val="990000"/>
                </a:solidFill>
                <a:effectLst/>
              </a:rPr>
              <a:t>.</a:t>
            </a:r>
          </a:p>
          <a:p>
            <a:r>
              <a:rPr lang="el-GR" b="1" i="1" dirty="0">
                <a:solidFill>
                  <a:srgbClr val="990000"/>
                </a:solidFill>
                <a:effectLst/>
              </a:rPr>
              <a:t>Νίκος Καρούζος</a:t>
            </a:r>
            <a:endParaRPr lang="el-GR" dirty="0"/>
          </a:p>
        </p:txBody>
      </p:sp>
    </p:spTree>
    <p:extLst>
      <p:ext uri="{BB962C8B-B14F-4D97-AF65-F5344CB8AC3E}">
        <p14:creationId xmlns:p14="http://schemas.microsoft.com/office/powerpoint/2010/main" val="3044388407"/>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Διαβήτης: Τι πρέπει να προσέξω στη διατροφή μου;">
            <a:extLst>
              <a:ext uri="{FF2B5EF4-FFF2-40B4-BE49-F238E27FC236}">
                <a16:creationId xmlns:a16="http://schemas.microsoft.com/office/drawing/2014/main" id="{7D7B019E-5BD9-4C55-B27C-893C83F10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7353" y="109237"/>
            <a:ext cx="5106185" cy="18341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BF3BFF-B312-49DA-91B9-E8DBF0F8DFC1}"/>
              </a:ext>
            </a:extLst>
          </p:cNvPr>
          <p:cNvSpPr txBox="1"/>
          <p:nvPr/>
        </p:nvSpPr>
        <p:spPr>
          <a:xfrm>
            <a:off x="6002022" y="1958310"/>
            <a:ext cx="5621516" cy="2308324"/>
          </a:xfrm>
          <a:prstGeom prst="rect">
            <a:avLst/>
          </a:prstGeom>
          <a:solidFill>
            <a:schemeClr val="accent2">
              <a:lumMod val="40000"/>
              <a:lumOff val="60000"/>
            </a:schemeClr>
          </a:solidFill>
        </p:spPr>
        <p:txBody>
          <a:bodyPr wrap="square" rtlCol="0">
            <a:spAutoFit/>
          </a:bodyPr>
          <a:lstStyle/>
          <a:p>
            <a:pPr marL="285750" indent="-285750">
              <a:buFont typeface="Wingdings" panose="05000000000000000000" pitchFamily="2" charset="2"/>
              <a:buChar char="ü"/>
            </a:pPr>
            <a:r>
              <a:rPr lang="el-GR" sz="1800" b="1" u="sng" spc="-35" dirty="0">
                <a:solidFill>
                  <a:srgbClr val="212529"/>
                </a:solidFill>
                <a:effectLst/>
                <a:ea typeface="Times New Roman" panose="02020603050405020304" pitchFamily="18" charset="0"/>
              </a:rPr>
              <a:t>Μεριμνήστε για τα φάρμακά σας</a:t>
            </a:r>
            <a:endParaRPr lang="el-GR" sz="1800" u="sng" dirty="0">
              <a:effectLst/>
              <a:ea typeface="Times New Roman" panose="02020603050405020304" pitchFamily="18" charset="0"/>
            </a:endParaRPr>
          </a:p>
          <a:p>
            <a:r>
              <a:rPr lang="el-GR" sz="1800" spc="-35" dirty="0">
                <a:solidFill>
                  <a:srgbClr val="212529"/>
                </a:solidFill>
                <a:effectLst/>
                <a:ea typeface="Times New Roman" panose="02020603050405020304" pitchFamily="18" charset="0"/>
              </a:rPr>
              <a:t>Καθώς η διάρκεια της κακοκαιρίας σε ορισμένες περιπτώσεις μπορεί να είναι παρατεταμένη, φροντίστε να έχετε προμηθευτεί τα φάρμακά σας πριν από αυτή έτσι ώστε να μην χρειαστεί να εκτεθείτε στο κρύο.</a:t>
            </a:r>
            <a:endParaRPr lang="el-GR" sz="1800" dirty="0">
              <a:effectLst/>
              <a:ea typeface="Times New Roman" panose="02020603050405020304" pitchFamily="18" charset="0"/>
            </a:endParaRPr>
          </a:p>
          <a:p>
            <a:r>
              <a:rPr lang="el-GR" sz="1800" spc="-35" dirty="0">
                <a:solidFill>
                  <a:srgbClr val="212529"/>
                </a:solidFill>
                <a:effectLst/>
                <a:ea typeface="Times New Roman" panose="02020603050405020304" pitchFamily="18" charset="0"/>
              </a:rPr>
              <a:t>Επικοινωνήστε επίσης με τον γιατρό ή το φαρμακοποιό σας και ρωτήστε τον αν κάποιο φάρμακο από την αγωγή σας μπορεί να σας καταστήσει πιο ευάλωτους στο κρύο.</a:t>
            </a:r>
            <a:endParaRPr lang="el-GR" sz="1800" dirty="0">
              <a:effectLst/>
              <a:ea typeface="Times New Roman" panose="02020603050405020304" pitchFamily="18" charset="0"/>
            </a:endParaRPr>
          </a:p>
        </p:txBody>
      </p:sp>
      <p:sp>
        <p:nvSpPr>
          <p:cNvPr id="6" name="TextBox 5">
            <a:extLst>
              <a:ext uri="{FF2B5EF4-FFF2-40B4-BE49-F238E27FC236}">
                <a16:creationId xmlns:a16="http://schemas.microsoft.com/office/drawing/2014/main" id="{C3F25561-7920-486E-A8C1-9FC829786397}"/>
              </a:ext>
            </a:extLst>
          </p:cNvPr>
          <p:cNvSpPr txBox="1"/>
          <p:nvPr/>
        </p:nvSpPr>
        <p:spPr>
          <a:xfrm>
            <a:off x="409167" y="1026318"/>
            <a:ext cx="5106186" cy="3693319"/>
          </a:xfrm>
          <a:prstGeom prst="rect">
            <a:avLst/>
          </a:prstGeom>
          <a:noFill/>
        </p:spPr>
        <p:txBody>
          <a:bodyPr wrap="square" rtlCol="0">
            <a:spAutoFit/>
          </a:bodyPr>
          <a:lstStyle/>
          <a:p>
            <a:pPr marL="285750" indent="-285750">
              <a:buFont typeface="Wingdings" panose="05000000000000000000" pitchFamily="2" charset="2"/>
              <a:buChar char="ü"/>
            </a:pPr>
            <a:r>
              <a:rPr lang="el-GR" sz="1800" b="1" u="sng" spc="-35" dirty="0">
                <a:solidFill>
                  <a:srgbClr val="212529"/>
                </a:solidFill>
                <a:effectLst/>
                <a:latin typeface="cf_asty_st"/>
                <a:ea typeface="Times New Roman" panose="02020603050405020304" pitchFamily="18" charset="0"/>
              </a:rPr>
              <a:t>Αν χρειαστεί να οδηγήσετε</a:t>
            </a:r>
            <a:endParaRPr lang="el-GR" sz="1400" b="1" u="sng" dirty="0">
              <a:effectLst/>
              <a:latin typeface="Times New Roman" panose="02020603050405020304" pitchFamily="18" charset="0"/>
              <a:ea typeface="Times New Roman" panose="02020603050405020304" pitchFamily="18" charset="0"/>
            </a:endParaRPr>
          </a:p>
          <a:p>
            <a:r>
              <a:rPr lang="el-GR" sz="1800" b="1" spc="-35" dirty="0">
                <a:solidFill>
                  <a:srgbClr val="212529"/>
                </a:solidFill>
                <a:effectLst/>
                <a:latin typeface="cf_asty_st"/>
                <a:ea typeface="Times New Roman" panose="02020603050405020304" pitchFamily="18" charset="0"/>
              </a:rPr>
              <a:t>Σε περίπτωση που χρειαστεί να οδηγήσετε, βεβαιωθείτε ότι έχετε προετοιμαστεί κατάλληλα και είστε σε θέση να οδηγήσετε. Πριν ξεκινήσετε για τον προορισμό σας, ενημερώστε κάποιο φίλο ή συγγενή για την πορεία που θα ακολουθήσετε έτσι ώστε να γνωρίζει πού θα κινηθεί σε περίπτωση που χρειαστείτε οδική βοήθεια. Βεβαιωθείτε επίσης ότι έχετε μαζί σας αντιολισθητικές αλυσίδες και ότι  το κουτί πρώτων βοηθειών του αυτοκινήτου σας είναι επαρκώς εξοπλισμένο. Παρακολουθήστε επίσης το δελτίο καιρού και αποφύγετε να βγείτε από το σπίτι σε περιόδους έντονης κακοκαιρίας.</a:t>
            </a:r>
            <a:endParaRPr lang="el-GR" sz="1400" b="1"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ED10E572-DD43-4D02-B604-B93BF653FD2E}"/>
              </a:ext>
            </a:extLst>
          </p:cNvPr>
          <p:cNvSpPr txBox="1"/>
          <p:nvPr/>
        </p:nvSpPr>
        <p:spPr>
          <a:xfrm>
            <a:off x="118509" y="124149"/>
            <a:ext cx="10793689" cy="523220"/>
          </a:xfrm>
          <a:prstGeom prst="rect">
            <a:avLst/>
          </a:prstGeom>
          <a:noFill/>
        </p:spPr>
        <p:txBody>
          <a:bodyPr wrap="square">
            <a:spAutoFit/>
          </a:bodyPr>
          <a:lstStyle/>
          <a:p>
            <a:r>
              <a:rPr lang="el-GR" sz="2800" b="1" dirty="0"/>
              <a:t>ΜΕΡΕΣ ΜΕ ΧΑΜΗΛΕΣ ΘΕΡΜΟΚΡΑΣΙΕΣ</a:t>
            </a:r>
          </a:p>
        </p:txBody>
      </p:sp>
      <p:sp>
        <p:nvSpPr>
          <p:cNvPr id="9" name="TextBox 8">
            <a:extLst>
              <a:ext uri="{FF2B5EF4-FFF2-40B4-BE49-F238E27FC236}">
                <a16:creationId xmlns:a16="http://schemas.microsoft.com/office/drawing/2014/main" id="{612FA149-6B47-42F5-97CC-9454838477EB}"/>
              </a:ext>
            </a:extLst>
          </p:cNvPr>
          <p:cNvSpPr txBox="1"/>
          <p:nvPr/>
        </p:nvSpPr>
        <p:spPr>
          <a:xfrm>
            <a:off x="409167" y="5330885"/>
            <a:ext cx="10862403" cy="1477328"/>
          </a:xfrm>
          <a:prstGeom prst="rect">
            <a:avLst/>
          </a:prstGeom>
          <a:solidFill>
            <a:schemeClr val="accent2">
              <a:lumMod val="20000"/>
              <a:lumOff val="80000"/>
            </a:schemeClr>
          </a:solidFill>
        </p:spPr>
        <p:txBody>
          <a:bodyPr wrap="square" rtlCol="0">
            <a:spAutoFit/>
          </a:bodyPr>
          <a:lstStyle/>
          <a:p>
            <a:pPr marL="285750" indent="-285750">
              <a:buFont typeface="Wingdings" panose="05000000000000000000" pitchFamily="2" charset="2"/>
              <a:buChar char="q"/>
            </a:pPr>
            <a:r>
              <a:rPr lang="el-GR" sz="1800" dirty="0"/>
              <a:t>ΟΔΗΓΙΕΣ/ΣΥΜΒΟΥΛΕΣ/ </a:t>
            </a:r>
            <a:r>
              <a:rPr lang="el-GR" sz="1800" dirty="0">
                <a:solidFill>
                  <a:srgbClr val="3A3A3A"/>
                </a:solidFill>
                <a:effectLst/>
                <a:ea typeface="Times New Roman" panose="02020603050405020304" pitchFamily="18" charset="0"/>
                <a:cs typeface="Times New Roman" panose="02020603050405020304" pitchFamily="18" charset="0"/>
              </a:rPr>
              <a:t>ΠΛΗΡΟΦΟΡΙΕΣ για την κατάσταση του οδικού δικτύου δίνονται από την     </a:t>
            </a:r>
          </a:p>
          <a:p>
            <a:r>
              <a:rPr lang="el-GR" dirty="0">
                <a:solidFill>
                  <a:srgbClr val="3A3A3A"/>
                </a:solidFill>
                <a:ea typeface="Times New Roman" panose="02020603050405020304" pitchFamily="18" charset="0"/>
                <a:cs typeface="Times New Roman" panose="02020603050405020304" pitchFamily="18" charset="0"/>
              </a:rPr>
              <a:t>                                                                                </a:t>
            </a:r>
            <a:r>
              <a:rPr lang="el-GR" sz="1800" dirty="0">
                <a:solidFill>
                  <a:srgbClr val="3A3A3A"/>
                </a:solidFill>
                <a:effectLst/>
                <a:ea typeface="Times New Roman" panose="02020603050405020304" pitchFamily="18" charset="0"/>
                <a:cs typeface="Times New Roman" panose="02020603050405020304" pitchFamily="18" charset="0"/>
              </a:rPr>
              <a:t>αστυνομία και την πολιτική προστασία </a:t>
            </a:r>
          </a:p>
          <a:p>
            <a:pPr marL="285750" indent="-285750">
              <a:buFont typeface="Wingdings" panose="05000000000000000000" pitchFamily="2" charset="2"/>
              <a:buChar char="q"/>
            </a:pPr>
            <a:r>
              <a:rPr lang="el-GR" sz="1800" dirty="0">
                <a:solidFill>
                  <a:srgbClr val="3A3A3A"/>
                </a:solidFill>
                <a:effectLst/>
                <a:ea typeface="Times New Roman" panose="02020603050405020304" pitchFamily="18" charset="0"/>
                <a:cs typeface="Times New Roman" panose="02020603050405020304" pitchFamily="18" charset="0"/>
              </a:rPr>
              <a:t>ΕΚΤΑΚΤΕΣ ΑΝΑΓΚΕΣ : Άμεση δράση (100) </a:t>
            </a:r>
          </a:p>
          <a:p>
            <a:r>
              <a:rPr lang="el-GR" dirty="0">
                <a:solidFill>
                  <a:srgbClr val="3A3A3A"/>
                </a:solidFill>
                <a:ea typeface="Times New Roman" panose="02020603050405020304" pitchFamily="18" charset="0"/>
                <a:cs typeface="Times New Roman" panose="02020603050405020304" pitchFamily="18" charset="0"/>
              </a:rPr>
              <a:t>                                           </a:t>
            </a:r>
            <a:r>
              <a:rPr lang="el-GR" sz="1800" dirty="0">
                <a:solidFill>
                  <a:srgbClr val="3A3A3A"/>
                </a:solidFill>
                <a:effectLst/>
                <a:ea typeface="Times New Roman" panose="02020603050405020304" pitchFamily="18" charset="0"/>
                <a:cs typeface="Times New Roman" panose="02020603050405020304" pitchFamily="18" charset="0"/>
              </a:rPr>
              <a:t> </a:t>
            </a:r>
            <a:r>
              <a:rPr lang="el-GR" dirty="0">
                <a:solidFill>
                  <a:srgbClr val="3A3A3A"/>
                </a:solidFill>
                <a:ea typeface="Times New Roman" panose="02020603050405020304" pitchFamily="18" charset="0"/>
                <a:cs typeface="Times New Roman" panose="02020603050405020304" pitchFamily="18" charset="0"/>
              </a:rPr>
              <a:t>Π</a:t>
            </a:r>
            <a:r>
              <a:rPr lang="el-GR" sz="1800" dirty="0">
                <a:solidFill>
                  <a:srgbClr val="3A3A3A"/>
                </a:solidFill>
                <a:effectLst/>
                <a:ea typeface="Times New Roman" panose="02020603050405020304" pitchFamily="18" charset="0"/>
                <a:cs typeface="Times New Roman" panose="02020603050405020304" pitchFamily="18" charset="0"/>
              </a:rPr>
              <a:t>ανευρωπαϊκός αριθμός 112 </a:t>
            </a:r>
            <a:r>
              <a:rPr lang="el-GR" dirty="0">
                <a:solidFill>
                  <a:srgbClr val="3A3A3A"/>
                </a:solidFill>
                <a:ea typeface="Times New Roman" panose="02020603050405020304" pitchFamily="18" charset="0"/>
                <a:cs typeface="Times New Roman" panose="02020603050405020304" pitchFamily="18" charset="0"/>
              </a:rPr>
              <a:t>(</a:t>
            </a:r>
            <a:r>
              <a:rPr lang="el-GR" sz="1800" dirty="0" err="1">
                <a:solidFill>
                  <a:srgbClr val="3A3A3A"/>
                </a:solidFill>
                <a:effectLst/>
                <a:ea typeface="Times New Roman" panose="02020603050405020304" pitchFamily="18" charset="0"/>
                <a:cs typeface="Times New Roman" panose="02020603050405020304" pitchFamily="18" charset="0"/>
              </a:rPr>
              <a:t>γεωεντοπισμός</a:t>
            </a:r>
            <a:r>
              <a:rPr lang="el-GR" dirty="0">
                <a:solidFill>
                  <a:srgbClr val="3A3A3A"/>
                </a:solidFill>
                <a:ea typeface="Times New Roman" panose="02020603050405020304" pitchFamily="18" charset="0"/>
                <a:cs typeface="Times New Roman" panose="02020603050405020304" pitchFamily="18" charset="0"/>
              </a:rPr>
              <a:t>)</a:t>
            </a:r>
          </a:p>
          <a:p>
            <a:r>
              <a:rPr lang="el-GR" sz="1800" dirty="0">
                <a:solidFill>
                  <a:srgbClr val="3A3A3A"/>
                </a:solidFill>
                <a:effectLst/>
                <a:ea typeface="Calibri" panose="020F0502020204030204" pitchFamily="34" charset="0"/>
                <a:cs typeface="Times New Roman" panose="02020603050405020304" pitchFamily="18" charset="0"/>
              </a:rPr>
              <a:t>                                            </a:t>
            </a:r>
            <a:r>
              <a:rPr lang="el-GR" dirty="0">
                <a:solidFill>
                  <a:srgbClr val="3A3A3A"/>
                </a:solidFill>
                <a:ea typeface="Calibri" panose="020F0502020204030204" pitchFamily="34" charset="0"/>
                <a:cs typeface="Times New Roman" panose="02020603050405020304" pitchFamily="18" charset="0"/>
              </a:rPr>
              <a:t>Π</a:t>
            </a:r>
            <a:r>
              <a:rPr lang="el-GR" sz="1800" dirty="0">
                <a:solidFill>
                  <a:srgbClr val="3A3A3A"/>
                </a:solidFill>
                <a:effectLst/>
                <a:ea typeface="Calibri" panose="020F0502020204030204" pitchFamily="34" charset="0"/>
                <a:cs typeface="Times New Roman" panose="02020603050405020304" pitchFamily="18" charset="0"/>
              </a:rPr>
              <a:t>ΥΡΟΣΒΕΣΤΙΚΉ (199)</a:t>
            </a:r>
            <a:endParaRPr lang="el-GR" sz="1800" dirty="0">
              <a:effectLs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5FF1CA7-0C75-407A-B2F9-07255BCF53CD}"/>
              </a:ext>
            </a:extLst>
          </p:cNvPr>
          <p:cNvSpPr txBox="1"/>
          <p:nvPr/>
        </p:nvSpPr>
        <p:spPr>
          <a:xfrm>
            <a:off x="5718928" y="4452562"/>
            <a:ext cx="5772162" cy="646331"/>
          </a:xfrm>
          <a:prstGeom prst="rect">
            <a:avLst/>
          </a:prstGeom>
          <a:noFill/>
        </p:spPr>
        <p:txBody>
          <a:bodyPr wrap="square" rtlCol="0">
            <a:spAutoFit/>
          </a:bodyPr>
          <a:lstStyle/>
          <a:p>
            <a:pPr marL="285750" indent="-285750">
              <a:buFont typeface="Wingdings" panose="05000000000000000000" pitchFamily="2" charset="2"/>
              <a:buChar char="ü"/>
            </a:pPr>
            <a:r>
              <a:rPr lang="el-GR" sz="1800" b="1" dirty="0">
                <a:effectLst/>
                <a:ea typeface="Times New Roman" panose="02020603050405020304" pitchFamily="18" charset="0"/>
                <a:cs typeface="Times New Roman" panose="02020603050405020304" pitchFamily="18" charset="0"/>
              </a:rPr>
              <a:t>Ελέγξτε το δίκτυο ύδρευσης, τους σωλήνες </a:t>
            </a:r>
          </a:p>
          <a:p>
            <a:r>
              <a:rPr lang="el-GR" sz="1800" b="1" dirty="0">
                <a:effectLst/>
                <a:ea typeface="Times New Roman" panose="02020603050405020304" pitchFamily="18" charset="0"/>
                <a:cs typeface="Times New Roman" panose="02020603050405020304" pitchFamily="18" charset="0"/>
              </a:rPr>
              <a:t>      και τον υαλοπίνακα του ηλιακού θερμοσίφωνα.</a:t>
            </a:r>
            <a:endParaRPr lang="el-GR" sz="18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1740213"/>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DCF7A0-8C61-427C-9C37-899CF9F230E7}"/>
              </a:ext>
            </a:extLst>
          </p:cNvPr>
          <p:cNvSpPr>
            <a:spLocks noGrp="1"/>
          </p:cNvSpPr>
          <p:nvPr>
            <p:ph type="title"/>
          </p:nvPr>
        </p:nvSpPr>
        <p:spPr>
          <a:xfrm>
            <a:off x="307942" y="111236"/>
            <a:ext cx="11576115" cy="749898"/>
          </a:xfrm>
        </p:spPr>
        <p:txBody>
          <a:bodyPr>
            <a:normAutofit fontScale="90000"/>
          </a:bodyPr>
          <a:lstStyle/>
          <a:p>
            <a:r>
              <a:rPr lang="el-GR" dirty="0"/>
              <a:t>ΜΕΡΕΣ ΜΕ ΧΑΜΗΛΕΣ ΘΕΡΜΟΚΡΑΣΙΕΣ</a:t>
            </a:r>
          </a:p>
        </p:txBody>
      </p:sp>
      <p:sp>
        <p:nvSpPr>
          <p:cNvPr id="3" name="Θέση περιεχομένου 2">
            <a:extLst>
              <a:ext uri="{FF2B5EF4-FFF2-40B4-BE49-F238E27FC236}">
                <a16:creationId xmlns:a16="http://schemas.microsoft.com/office/drawing/2014/main" id="{371D5942-7F92-4928-B4AD-2905B0409F64}"/>
              </a:ext>
            </a:extLst>
          </p:cNvPr>
          <p:cNvSpPr>
            <a:spLocks noGrp="1"/>
          </p:cNvSpPr>
          <p:nvPr>
            <p:ph idx="1"/>
          </p:nvPr>
        </p:nvSpPr>
        <p:spPr>
          <a:xfrm>
            <a:off x="131425" y="861134"/>
            <a:ext cx="4836501" cy="5885630"/>
          </a:xfrm>
        </p:spPr>
        <p:txBody>
          <a:bodyPr>
            <a:normAutofit fontScale="25000" lnSpcReduction="20000"/>
          </a:bodyPr>
          <a:lstStyle/>
          <a:p>
            <a:pPr>
              <a:lnSpc>
                <a:spcPct val="107000"/>
              </a:lnSpc>
              <a:spcAft>
                <a:spcPts val="1200"/>
              </a:spcAft>
            </a:pPr>
            <a:r>
              <a:rPr lang="el-GR" sz="6400" b="1" dirty="0">
                <a:solidFill>
                  <a:srgbClr val="3A3A3A"/>
                </a:solidFill>
                <a:effectLst/>
                <a:ea typeface="Times New Roman" panose="02020603050405020304" pitchFamily="18" charset="0"/>
                <a:cs typeface="Times New Roman" panose="02020603050405020304" pitchFamily="18" charset="0"/>
              </a:rPr>
              <a:t>Ντυθείτε με πολλά στρώματα από ελαφριά άνετα και φαρδιά ρούχα αντί για ένα βαρύ ρούχο και φορέστε αδιάβροχες - αντιολισθητικές μπότες.</a:t>
            </a:r>
            <a:r>
              <a:rPr lang="el-GR" sz="6400" b="1" spc="-35" dirty="0">
                <a:solidFill>
                  <a:srgbClr val="212529"/>
                </a:solidFill>
                <a:effectLst/>
                <a:ea typeface="Times New Roman" panose="02020603050405020304" pitchFamily="18" charset="0"/>
              </a:rPr>
              <a:t> Τα εξωτερικά ρούχα πρέπει επίσης να είναι αδιάβροχα και αντιανεμικά</a:t>
            </a:r>
            <a:endParaRPr lang="el-GR" sz="6400" b="1" dirty="0">
              <a:effectLst/>
              <a:ea typeface="Calibri" panose="020F0502020204030204" pitchFamily="34" charset="0"/>
              <a:cs typeface="Times New Roman" panose="02020603050405020304" pitchFamily="18" charset="0"/>
            </a:endParaRPr>
          </a:p>
          <a:p>
            <a:pPr>
              <a:lnSpc>
                <a:spcPct val="107000"/>
              </a:lnSpc>
              <a:spcAft>
                <a:spcPts val="1200"/>
              </a:spcAft>
            </a:pPr>
            <a:r>
              <a:rPr lang="el-GR" sz="6400" b="1" dirty="0">
                <a:solidFill>
                  <a:srgbClr val="3A3A3A"/>
                </a:solidFill>
                <a:effectLst/>
                <a:ea typeface="Times New Roman" panose="02020603050405020304" pitchFamily="18" charset="0"/>
                <a:cs typeface="Times New Roman" panose="02020603050405020304" pitchFamily="18" charset="0"/>
              </a:rPr>
              <a:t>Φορέστε σκουφί στο κεφάλι - κατά προτίμηση από συνθετικό υλικό και όχι μάλλινο. Θυμηθείτε ότι το 30% της σωματικής θερμότητας χάνεται από το κεφάλι.</a:t>
            </a:r>
            <a:endParaRPr lang="el-GR" sz="6400" b="1" dirty="0">
              <a:effectLst/>
              <a:ea typeface="Calibri" panose="020F0502020204030204" pitchFamily="34" charset="0"/>
              <a:cs typeface="Times New Roman" panose="02020603050405020304" pitchFamily="18" charset="0"/>
            </a:endParaRPr>
          </a:p>
          <a:p>
            <a:pPr>
              <a:lnSpc>
                <a:spcPct val="107000"/>
              </a:lnSpc>
              <a:spcAft>
                <a:spcPts val="1200"/>
              </a:spcAft>
            </a:pPr>
            <a:r>
              <a:rPr lang="el-GR" sz="6400" b="1" dirty="0">
                <a:solidFill>
                  <a:srgbClr val="3A3A3A"/>
                </a:solidFill>
                <a:effectLst/>
                <a:ea typeface="Times New Roman" panose="02020603050405020304" pitchFamily="18" charset="0"/>
                <a:cs typeface="Times New Roman" panose="02020603050405020304" pitchFamily="18" charset="0"/>
              </a:rPr>
              <a:t>Φορέστε γάντια στα χέρια και κινήστε </a:t>
            </a:r>
            <a:r>
              <a:rPr lang="el-GR" sz="6400" b="1" dirty="0">
                <a:solidFill>
                  <a:srgbClr val="3A3A3A"/>
                </a:solidFill>
                <a:ea typeface="Times New Roman" panose="02020603050405020304" pitchFamily="18" charset="0"/>
                <a:cs typeface="Times New Roman" panose="02020603050405020304" pitchFamily="18" charset="0"/>
              </a:rPr>
              <a:t>τα </a:t>
            </a:r>
            <a:r>
              <a:rPr lang="el-GR" sz="6400" b="1" dirty="0">
                <a:solidFill>
                  <a:srgbClr val="3A3A3A"/>
                </a:solidFill>
                <a:effectLst/>
                <a:ea typeface="Times New Roman" panose="02020603050405020304" pitchFamily="18" charset="0"/>
                <a:cs typeface="Times New Roman" panose="02020603050405020304" pitchFamily="18" charset="0"/>
              </a:rPr>
              <a:t>καθώς περπατάτε, αντί να τα έχετε στις τσέπες. Έτσι εξασφαλίζετε καλύτερη κυκλοφορία του αίματος και λιγότερη απώλεια θερμότητας.</a:t>
            </a:r>
          </a:p>
          <a:p>
            <a:pPr>
              <a:lnSpc>
                <a:spcPct val="107000"/>
              </a:lnSpc>
              <a:spcAft>
                <a:spcPts val="1200"/>
              </a:spcAft>
            </a:pPr>
            <a:r>
              <a:rPr lang="el-GR" sz="6400" b="1" dirty="0">
                <a:effectLst/>
                <a:ea typeface="Calibri" panose="020F0502020204030204" pitchFamily="34" charset="0"/>
                <a:cs typeface="Times New Roman" panose="02020603050405020304" pitchFamily="18" charset="0"/>
              </a:rPr>
              <a:t>Προτιμήστε μάλλινα γάντια</a:t>
            </a:r>
            <a:r>
              <a:rPr lang="el-GR" sz="6400" b="1" spc="-35" dirty="0">
                <a:solidFill>
                  <a:srgbClr val="212529"/>
                </a:solidFill>
                <a:effectLst/>
                <a:ea typeface="Times New Roman" panose="02020603050405020304" pitchFamily="18" charset="0"/>
              </a:rPr>
              <a:t> γιατί διατηρούν καλύτερα τη θερμότητα σε σχέση με τα υπόλοιπα είδη γαντιών.</a:t>
            </a:r>
            <a:r>
              <a:rPr lang="el-GR" sz="6400" b="1" i="0" dirty="0">
                <a:solidFill>
                  <a:srgbClr val="4E5B60"/>
                </a:solidFill>
                <a:effectLst/>
              </a:rPr>
              <a:t> </a:t>
            </a:r>
          </a:p>
          <a:p>
            <a:pPr>
              <a:lnSpc>
                <a:spcPct val="107000"/>
              </a:lnSpc>
              <a:spcAft>
                <a:spcPts val="1200"/>
              </a:spcAft>
            </a:pPr>
            <a:r>
              <a:rPr lang="el-GR" sz="6400" b="1" i="0" dirty="0">
                <a:effectLst/>
              </a:rPr>
              <a:t>Τα</a:t>
            </a:r>
            <a:r>
              <a:rPr lang="el-GR" sz="6400" b="1" i="0" dirty="0">
                <a:solidFill>
                  <a:srgbClr val="4E5B60"/>
                </a:solidFill>
                <a:effectLst/>
              </a:rPr>
              <a:t> </a:t>
            </a:r>
            <a:r>
              <a:rPr lang="el-GR" sz="6400" b="1" i="0" dirty="0">
                <a:effectLst/>
              </a:rPr>
              <a:t>γάντια</a:t>
            </a:r>
            <a:r>
              <a:rPr lang="el-GR" sz="6400" b="1" i="0" dirty="0">
                <a:solidFill>
                  <a:srgbClr val="4E5B60"/>
                </a:solidFill>
                <a:effectLst/>
              </a:rPr>
              <a:t> </a:t>
            </a:r>
            <a:r>
              <a:rPr lang="el-GR" sz="6400" b="1" i="0" dirty="0">
                <a:effectLst/>
              </a:rPr>
              <a:t>χωρίς δάκτυλα μας κρατούν περισσότερο ζεστούς.</a:t>
            </a:r>
            <a:endParaRPr lang="el-GR" sz="6400" b="1" dirty="0"/>
          </a:p>
          <a:p>
            <a:endParaRPr lang="el-GR" dirty="0"/>
          </a:p>
        </p:txBody>
      </p:sp>
      <p:pic>
        <p:nvPicPr>
          <p:cNvPr id="5" name="Εικόνα 4">
            <a:extLst>
              <a:ext uri="{FF2B5EF4-FFF2-40B4-BE49-F238E27FC236}">
                <a16:creationId xmlns:a16="http://schemas.microsoft.com/office/drawing/2014/main" id="{175CD089-C878-46AB-AC40-98410090F27E}"/>
              </a:ext>
            </a:extLst>
          </p:cNvPr>
          <p:cNvPicPr>
            <a:picLocks noChangeAspect="1"/>
          </p:cNvPicPr>
          <p:nvPr/>
        </p:nvPicPr>
        <p:blipFill>
          <a:blip r:embed="rId2"/>
          <a:stretch>
            <a:fillRect/>
          </a:stretch>
        </p:blipFill>
        <p:spPr>
          <a:xfrm>
            <a:off x="5238160" y="1099916"/>
            <a:ext cx="6545157" cy="4810690"/>
          </a:xfrm>
          <a:prstGeom prst="rect">
            <a:avLst/>
          </a:prstGeom>
        </p:spPr>
      </p:pic>
      <p:sp>
        <p:nvSpPr>
          <p:cNvPr id="6" name="TextBox 5">
            <a:extLst>
              <a:ext uri="{FF2B5EF4-FFF2-40B4-BE49-F238E27FC236}">
                <a16:creationId xmlns:a16="http://schemas.microsoft.com/office/drawing/2014/main" id="{38723A48-D61B-42B4-BD43-447D13A56AF2}"/>
              </a:ext>
            </a:extLst>
          </p:cNvPr>
          <p:cNvSpPr txBox="1"/>
          <p:nvPr/>
        </p:nvSpPr>
        <p:spPr>
          <a:xfrm>
            <a:off x="4795935" y="5925230"/>
            <a:ext cx="6469193" cy="874150"/>
          </a:xfrm>
          <a:prstGeom prst="rect">
            <a:avLst/>
          </a:prstGeom>
          <a:noFill/>
        </p:spPr>
        <p:txBody>
          <a:bodyPr wrap="square" rtlCol="0">
            <a:spAutoFit/>
          </a:bodyPr>
          <a:lstStyle/>
          <a:p>
            <a:pPr lvl="0">
              <a:lnSpc>
                <a:spcPct val="90000"/>
              </a:lnSpc>
              <a:tabLst>
                <a:tab pos="457200" algn="l"/>
              </a:tabLst>
            </a:pPr>
            <a:r>
              <a:rPr lang="el-GR" sz="1800" b="1" i="1" kern="1200" dirty="0">
                <a:solidFill>
                  <a:srgbClr val="CC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b="1" i="1" kern="1200" dirty="0">
                <a:solidFill>
                  <a:srgbClr val="CC0000"/>
                </a:solidFill>
                <a:effectLst/>
                <a:latin typeface="Georgia" panose="02040502050405020303" pitchFamily="18" charset="0"/>
                <a:ea typeface="Times New Roman" panose="02020603050405020304" pitchFamily="18" charset="0"/>
                <a:cs typeface="Times New Roman" panose="02020603050405020304" pitchFamily="18" charset="0"/>
              </a:rPr>
              <a:t>Claude Monet</a:t>
            </a:r>
            <a:endParaRPr lang="el-GR" sz="1800" b="1" i="1" kern="1200" dirty="0">
              <a:solidFill>
                <a:srgbClr val="CC0000"/>
              </a:solidFill>
              <a:effectLst/>
              <a:latin typeface="Georgia" panose="02040502050405020303" pitchFamily="18" charset="0"/>
              <a:ea typeface="Times New Roman" panose="02020603050405020304" pitchFamily="18" charset="0"/>
              <a:cs typeface="Times New Roman" panose="02020603050405020304" pitchFamily="18" charset="0"/>
            </a:endParaRPr>
          </a:p>
          <a:p>
            <a:pPr lvl="0">
              <a:lnSpc>
                <a:spcPct val="90000"/>
              </a:lnSpc>
              <a:tabLst>
                <a:tab pos="457200" algn="l"/>
              </a:tabLst>
            </a:pPr>
            <a:r>
              <a:rPr lang="el-GR" sz="1800" b="1" i="1" kern="1200" dirty="0">
                <a:solidFill>
                  <a:srgbClr val="CC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sz="1800" b="1" i="1" kern="1200" dirty="0">
                <a:solidFill>
                  <a:srgbClr val="CC0000"/>
                </a:solidFill>
                <a:effectLst/>
                <a:latin typeface="Georgia" panose="02040502050405020303" pitchFamily="18" charset="0"/>
                <a:ea typeface="Times New Roman" panose="02020603050405020304" pitchFamily="18" charset="0"/>
                <a:cs typeface="Times New Roman" panose="02020603050405020304" pitchFamily="18" charset="0"/>
              </a:rPr>
              <a:t>boulevard-</a:t>
            </a:r>
            <a:r>
              <a:rPr lang="en-US" sz="1800" b="1" i="1" kern="1200" dirty="0" err="1">
                <a:solidFill>
                  <a:srgbClr val="CC0000"/>
                </a:solidFill>
                <a:effectLst/>
                <a:latin typeface="Georgia" panose="02040502050405020303" pitchFamily="18" charset="0"/>
                <a:ea typeface="Times New Roman" panose="02020603050405020304" pitchFamily="18" charset="0"/>
                <a:cs typeface="Times New Roman" panose="02020603050405020304" pitchFamily="18" charset="0"/>
              </a:rPr>
              <a:t>saint-denis</a:t>
            </a:r>
            <a:r>
              <a:rPr lang="en-US" sz="1800" b="1" i="1" kern="1200" dirty="0">
                <a:solidFill>
                  <a:srgbClr val="CC0000"/>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1800" b="1" i="1" kern="1200" dirty="0" err="1">
                <a:solidFill>
                  <a:srgbClr val="CC0000"/>
                </a:solidFill>
                <a:effectLst/>
                <a:latin typeface="Georgia" panose="02040502050405020303" pitchFamily="18" charset="0"/>
                <a:ea typeface="Times New Roman" panose="02020603050405020304" pitchFamily="18" charset="0"/>
                <a:cs typeface="Times New Roman" panose="02020603050405020304" pitchFamily="18" charset="0"/>
              </a:rPr>
              <a:t>argenteuil</a:t>
            </a:r>
            <a:r>
              <a:rPr lang="en-US" sz="1800" b="1" i="1" kern="1200" dirty="0">
                <a:solidFill>
                  <a:srgbClr val="CC0000"/>
                </a:solidFill>
                <a:effectLst/>
                <a:latin typeface="Georgia" panose="02040502050405020303" pitchFamily="18" charset="0"/>
                <a:ea typeface="Times New Roman" panose="02020603050405020304" pitchFamily="18" charset="0"/>
                <a:cs typeface="Times New Roman" panose="02020603050405020304" pitchFamily="18" charset="0"/>
              </a:rPr>
              <a:t>-in-winter</a:t>
            </a:r>
            <a:endParaRPr lang="el-GR"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1943245"/>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440B4D67-14F6-4774-9D96-FED52222D111}"/>
              </a:ext>
            </a:extLst>
          </p:cNvPr>
          <p:cNvPicPr>
            <a:picLocks noChangeAspect="1"/>
          </p:cNvPicPr>
          <p:nvPr/>
        </p:nvPicPr>
        <p:blipFill>
          <a:blip r:embed="rId2"/>
          <a:stretch>
            <a:fillRect/>
          </a:stretch>
        </p:blipFill>
        <p:spPr>
          <a:xfrm>
            <a:off x="3888419" y="308308"/>
            <a:ext cx="4678531" cy="5999277"/>
          </a:xfrm>
          <a:prstGeom prst="rect">
            <a:avLst/>
          </a:prstGeom>
        </p:spPr>
      </p:pic>
      <p:sp>
        <p:nvSpPr>
          <p:cNvPr id="3" name="TextBox 2">
            <a:extLst>
              <a:ext uri="{FF2B5EF4-FFF2-40B4-BE49-F238E27FC236}">
                <a16:creationId xmlns:a16="http://schemas.microsoft.com/office/drawing/2014/main" id="{E1AF5ADB-15EA-4212-A405-1E2F4F1EB98A}"/>
              </a:ext>
            </a:extLst>
          </p:cNvPr>
          <p:cNvSpPr txBox="1"/>
          <p:nvPr/>
        </p:nvSpPr>
        <p:spPr>
          <a:xfrm>
            <a:off x="8566951" y="168625"/>
            <a:ext cx="3444535" cy="6278642"/>
          </a:xfrm>
          <a:prstGeom prst="rect">
            <a:avLst/>
          </a:prstGeom>
          <a:noFill/>
        </p:spPr>
        <p:txBody>
          <a:bodyPr wrap="square">
            <a:spAutoFit/>
          </a:bodyPr>
          <a:lstStyle/>
          <a:p>
            <a:endParaRPr lang="el-GR" spc="-35" dirty="0">
              <a:solidFill>
                <a:srgbClr val="212529"/>
              </a:solidFill>
              <a:latin typeface="cf_asty_st"/>
              <a:ea typeface="Times New Roman" panose="02020603050405020304" pitchFamily="18" charset="0"/>
            </a:endParaRPr>
          </a:p>
          <a:p>
            <a:endParaRPr lang="el-GR" sz="1800" spc="-35" dirty="0">
              <a:solidFill>
                <a:srgbClr val="212529"/>
              </a:solidFill>
              <a:effectLst/>
              <a:latin typeface="cf_asty_st"/>
              <a:ea typeface="Times New Roman" panose="02020603050405020304" pitchFamily="18" charset="0"/>
            </a:endParaRPr>
          </a:p>
          <a:p>
            <a:pPr marL="285750" indent="-285750">
              <a:buFont typeface="Wingdings" panose="05000000000000000000" pitchFamily="2" charset="2"/>
              <a:buChar char="Ø"/>
            </a:pPr>
            <a:r>
              <a:rPr lang="el-GR" sz="1800" spc="-35" dirty="0">
                <a:solidFill>
                  <a:srgbClr val="212529"/>
                </a:solidFill>
                <a:effectLst/>
                <a:ea typeface="Times New Roman" panose="02020603050405020304" pitchFamily="18" charset="0"/>
              </a:rPr>
              <a:t>Φορέστε κασκόλ το οποίο καλύπτει το στόμα και τη μύτη σας καθώς έτσι προστατεύετε καλύτερα τους πνεύμονές σας, μην επιτρέποντας στον κρύο αέρα να εισέλθει σε αυτούς.</a:t>
            </a:r>
            <a:r>
              <a:rPr lang="el-GR" sz="1800" b="1" spc="-35" dirty="0">
                <a:solidFill>
                  <a:srgbClr val="212529"/>
                </a:solidFill>
                <a:ea typeface="Times New Roman" panose="02020603050405020304" pitchFamily="18" charset="0"/>
              </a:rPr>
              <a:t> </a:t>
            </a:r>
          </a:p>
          <a:p>
            <a:pPr marL="285750" indent="-285750">
              <a:buFont typeface="Wingdings" panose="05000000000000000000" pitchFamily="2" charset="2"/>
              <a:buChar char="Ø"/>
            </a:pPr>
            <a:r>
              <a:rPr lang="el-GR" sz="1800" b="1" spc="-35" dirty="0">
                <a:solidFill>
                  <a:srgbClr val="212529"/>
                </a:solidFill>
                <a:ea typeface="Times New Roman" panose="02020603050405020304" pitchFamily="18" charset="0"/>
              </a:rPr>
              <a:t>προσοχή</a:t>
            </a:r>
            <a:r>
              <a:rPr lang="el-GR" sz="1800" b="1" spc="-35" dirty="0">
                <a:solidFill>
                  <a:srgbClr val="212529"/>
                </a:solidFill>
                <a:effectLst/>
                <a:ea typeface="Times New Roman" panose="02020603050405020304" pitchFamily="18" charset="0"/>
              </a:rPr>
              <a:t> στο κασκόλ, καθώς μπορεί να προκαλέσει πνιγμό, ιδιαίτερα σε παιδιά μικρών ηλικιών</a:t>
            </a:r>
            <a:endParaRPr lang="el-GR" sz="1800" b="1" dirty="0">
              <a:effectLst/>
              <a:ea typeface="Times New Roman" panose="02020603050405020304" pitchFamily="18" charset="0"/>
            </a:endParaRPr>
          </a:p>
          <a:p>
            <a:endParaRPr lang="el-GR" sz="1800" spc="-35" dirty="0">
              <a:solidFill>
                <a:srgbClr val="212529"/>
              </a:solidFill>
              <a:effectLst/>
              <a:latin typeface="cf_asty_st"/>
              <a:ea typeface="Times New Roman" panose="02020603050405020304" pitchFamily="18" charset="0"/>
            </a:endParaRPr>
          </a:p>
          <a:p>
            <a:endParaRPr lang="el-GR" spc="-35" dirty="0">
              <a:solidFill>
                <a:srgbClr val="212529"/>
              </a:solidFill>
              <a:latin typeface="cf_asty_st"/>
              <a:ea typeface="Times New Roman" panose="02020603050405020304" pitchFamily="18" charset="0"/>
            </a:endParaRPr>
          </a:p>
          <a:p>
            <a:endParaRPr lang="el-GR" sz="1400" spc="-35" dirty="0">
              <a:solidFill>
                <a:srgbClr val="212529"/>
              </a:solidFill>
              <a:effectLst/>
              <a:latin typeface="cf_asty_st"/>
              <a:ea typeface="Times New Roman" panose="02020603050405020304" pitchFamily="18" charset="0"/>
            </a:endParaRPr>
          </a:p>
          <a:p>
            <a:endParaRPr lang="el-GR" sz="1400" spc="-35" dirty="0">
              <a:solidFill>
                <a:srgbClr val="212529"/>
              </a:solidFill>
              <a:latin typeface="cf_asty_st"/>
              <a:ea typeface="Times New Roman" panose="02020603050405020304" pitchFamily="18" charset="0"/>
            </a:endParaRPr>
          </a:p>
          <a:p>
            <a:endParaRPr lang="el-GR" sz="1400" dirty="0">
              <a:effectLst/>
              <a:latin typeface="Times New Roman" panose="02020603050405020304" pitchFamily="18" charset="0"/>
              <a:ea typeface="Times New Roman" panose="02020603050405020304" pitchFamily="18" charset="0"/>
            </a:endParaRPr>
          </a:p>
          <a:p>
            <a:pPr marL="285750" indent="-285750">
              <a:buFont typeface="Wingdings" panose="05000000000000000000" pitchFamily="2" charset="2"/>
              <a:buChar char="Ø"/>
            </a:pPr>
            <a:r>
              <a:rPr lang="el-GR" sz="1800" spc="-35" dirty="0">
                <a:solidFill>
                  <a:srgbClr val="212529"/>
                </a:solidFill>
                <a:effectLst/>
                <a:ea typeface="Times New Roman" panose="02020603050405020304" pitchFamily="18" charset="0"/>
              </a:rPr>
              <a:t>Κατά τη διάρκεια της ημέρας μπορείτε επίσης να φορέσετε γυαλιά ηλίου καθώς έτσι προστατεύετε τα μάτια σας από την αντανάκλαση του ήλιου στο χιόνι.</a:t>
            </a:r>
            <a:endParaRPr lang="el-GR" sz="1400" dirty="0">
              <a:effectLst/>
              <a:ea typeface="Times New Roman" panose="02020603050405020304" pitchFamily="18" charset="0"/>
            </a:endParaRPr>
          </a:p>
        </p:txBody>
      </p:sp>
      <p:sp>
        <p:nvSpPr>
          <p:cNvPr id="2" name="TextBox 1">
            <a:extLst>
              <a:ext uri="{FF2B5EF4-FFF2-40B4-BE49-F238E27FC236}">
                <a16:creationId xmlns:a16="http://schemas.microsoft.com/office/drawing/2014/main" id="{94B05F7B-B249-4EA5-9B44-E990A15F65E7}"/>
              </a:ext>
            </a:extLst>
          </p:cNvPr>
          <p:cNvSpPr txBox="1"/>
          <p:nvPr/>
        </p:nvSpPr>
        <p:spPr>
          <a:xfrm>
            <a:off x="0" y="414846"/>
            <a:ext cx="3888419" cy="6340197"/>
          </a:xfrm>
          <a:prstGeom prst="rect">
            <a:avLst/>
          </a:prstGeom>
          <a:noFill/>
        </p:spPr>
        <p:txBody>
          <a:bodyPr wrap="square" rtlCol="0">
            <a:spAutoFit/>
          </a:bodyPr>
          <a:lstStyle/>
          <a:p>
            <a:pPr marL="285750" indent="-285750">
              <a:buFont typeface="Wingdings" panose="05000000000000000000" pitchFamily="2" charset="2"/>
              <a:buChar char="Ø"/>
            </a:pPr>
            <a:r>
              <a:rPr lang="el-GR" sz="1800" spc="-35" dirty="0">
                <a:solidFill>
                  <a:srgbClr val="212529"/>
                </a:solidFill>
                <a:effectLst/>
                <a:ea typeface="Times New Roman" panose="02020603050405020304" pitchFamily="18" charset="0"/>
              </a:rPr>
              <a:t>Για τα πόδια σας είναι σημαντικό να τα διατηρήσετε στεγνά και ζεστά. Για το σκοπό φορέστε εσωτερικά κάλτσες που απομακρύνουν την υγρασία και πάνω από αυτές βάλτε ένα δεύτερο ζευγάρι μάλλινες κάλτσες. Επίσης προτιμήστε τις ψηλές από τις κοντές κάλτσες.</a:t>
            </a:r>
            <a:r>
              <a:rPr lang="el-GR" b="0" i="0" dirty="0">
                <a:solidFill>
                  <a:srgbClr val="4E5B60"/>
                </a:solidFill>
                <a:effectLst/>
              </a:rPr>
              <a:t>  </a:t>
            </a:r>
            <a:r>
              <a:rPr lang="el-GR" b="0" i="0" dirty="0">
                <a:effectLst/>
              </a:rPr>
              <a:t>μην βάλετε διπλό ζευγάρι αν νιώθετε ότι με αυτό σας στενεύουν τα παπούτσια σας. Όπως ισχύει για τα ρούχα, έτσι και τα παπούτσια πρέπει να είναι άνετα, </a:t>
            </a:r>
            <a:r>
              <a:rPr lang="el-GR" dirty="0"/>
              <a:t>ώστε να μην </a:t>
            </a:r>
            <a:r>
              <a:rPr lang="el-GR" b="0" i="0" dirty="0">
                <a:effectLst/>
              </a:rPr>
              <a:t>μειωθεί η κυκλοφορία του αίματος.</a:t>
            </a:r>
            <a:endParaRPr lang="el-GR" sz="1800" spc="-35" dirty="0">
              <a:effectLst/>
              <a:ea typeface="Times New Roman" panose="02020603050405020304" pitchFamily="18" charset="0"/>
            </a:endParaRPr>
          </a:p>
          <a:p>
            <a:endParaRPr lang="el-GR" spc="-35" dirty="0">
              <a:solidFill>
                <a:srgbClr val="212529"/>
              </a:solidFill>
              <a:latin typeface="cf_asty_st"/>
              <a:ea typeface="Times New Roman" panose="02020603050405020304" pitchFamily="18" charset="0"/>
            </a:endParaRPr>
          </a:p>
          <a:p>
            <a:endParaRPr lang="el-GR" sz="1400" spc="-35" dirty="0">
              <a:solidFill>
                <a:srgbClr val="212529"/>
              </a:solidFill>
              <a:effectLst/>
              <a:latin typeface="cf_asty_st"/>
              <a:ea typeface="Times New Roman" panose="02020603050405020304" pitchFamily="18" charset="0"/>
            </a:endParaRPr>
          </a:p>
          <a:p>
            <a:endParaRPr lang="el-GR" sz="1400" dirty="0">
              <a:effectLst/>
              <a:latin typeface="Times New Roman" panose="02020603050405020304" pitchFamily="18" charset="0"/>
              <a:ea typeface="Times New Roman" panose="02020603050405020304" pitchFamily="18" charset="0"/>
            </a:endParaRPr>
          </a:p>
          <a:p>
            <a:pPr marL="285750" indent="-285750">
              <a:buFont typeface="Wingdings" panose="05000000000000000000" pitchFamily="2" charset="2"/>
              <a:buChar char="Ø"/>
            </a:pPr>
            <a:r>
              <a:rPr lang="el-GR" sz="1800" spc="-35" dirty="0">
                <a:solidFill>
                  <a:srgbClr val="212529"/>
                </a:solidFill>
                <a:effectLst/>
                <a:latin typeface="Cambria" panose="02040503050406030204" pitchFamily="18" charset="0"/>
                <a:ea typeface="Cambria" panose="02040503050406030204" pitchFamily="18" charset="0"/>
              </a:rPr>
              <a:t>Αν χρειαστεί να βγείτε από το σπίτι βάλτε παπούτσια που δεν γλιστρούν στο χιόνι καθώς υπάρχει σοβαρός κίνδυνος πτώσεων και καταγμάτων</a:t>
            </a:r>
            <a:r>
              <a:rPr lang="el-GR" sz="1800" spc="-35" dirty="0">
                <a:solidFill>
                  <a:srgbClr val="212529"/>
                </a:solidFill>
                <a:effectLst/>
                <a:latin typeface="cf_asty_st"/>
                <a:ea typeface="Times New Roman" panose="02020603050405020304" pitchFamily="18" charset="0"/>
              </a:rPr>
              <a:t>.</a:t>
            </a:r>
            <a:endParaRPr lang="el-GR" sz="14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7CCD8EBE-9311-468D-846C-5C0AE0A92F8A}"/>
              </a:ext>
            </a:extLst>
          </p:cNvPr>
          <p:cNvSpPr txBox="1"/>
          <p:nvPr/>
        </p:nvSpPr>
        <p:spPr>
          <a:xfrm>
            <a:off x="4243526" y="6307585"/>
            <a:ext cx="4110361" cy="369332"/>
          </a:xfrm>
          <a:prstGeom prst="rect">
            <a:avLst/>
          </a:prstGeom>
          <a:noFill/>
        </p:spPr>
        <p:txBody>
          <a:bodyPr wrap="square" rtlCol="0">
            <a:spAutoFit/>
          </a:bodyPr>
          <a:lstStyle/>
          <a:p>
            <a:r>
              <a:rPr lang="en-US" dirty="0"/>
              <a:t>THEODOR KLEEHAAS</a:t>
            </a:r>
            <a:endParaRPr lang="el-GR" dirty="0"/>
          </a:p>
        </p:txBody>
      </p:sp>
    </p:spTree>
    <p:extLst>
      <p:ext uri="{BB962C8B-B14F-4D97-AF65-F5344CB8AC3E}">
        <p14:creationId xmlns:p14="http://schemas.microsoft.com/office/powerpoint/2010/main" val="153655870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76B17C40-A2F4-45EF-A140-C8CCF9BF416C}"/>
              </a:ext>
            </a:extLst>
          </p:cNvPr>
          <p:cNvPicPr>
            <a:picLocks noChangeAspect="1"/>
          </p:cNvPicPr>
          <p:nvPr/>
        </p:nvPicPr>
        <p:blipFill>
          <a:blip r:embed="rId2"/>
          <a:stretch>
            <a:fillRect/>
          </a:stretch>
        </p:blipFill>
        <p:spPr>
          <a:xfrm>
            <a:off x="925398" y="584460"/>
            <a:ext cx="9661174" cy="535442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7" name="TextBox 6">
            <a:extLst>
              <a:ext uri="{FF2B5EF4-FFF2-40B4-BE49-F238E27FC236}">
                <a16:creationId xmlns:a16="http://schemas.microsoft.com/office/drawing/2014/main" id="{7E4C90D5-3370-4C69-ABCE-1C1EBEE4BAD5}"/>
              </a:ext>
            </a:extLst>
          </p:cNvPr>
          <p:cNvSpPr txBox="1"/>
          <p:nvPr/>
        </p:nvSpPr>
        <p:spPr>
          <a:xfrm>
            <a:off x="2198802" y="6409384"/>
            <a:ext cx="6132136" cy="369332"/>
          </a:xfrm>
          <a:prstGeom prst="rect">
            <a:avLst/>
          </a:prstGeom>
          <a:noFill/>
        </p:spPr>
        <p:txBody>
          <a:bodyPr wrap="square">
            <a:spAutoFit/>
          </a:bodyPr>
          <a:lstStyle/>
          <a:p>
            <a:r>
              <a:rPr lang="en-US" sz="1800" b="1" i="1" kern="1200" dirty="0">
                <a:solidFill>
                  <a:srgbClr val="CC0000"/>
                </a:solidFill>
                <a:effectLst/>
                <a:latin typeface="Georgia" panose="02040502050405020303" pitchFamily="18" charset="0"/>
                <a:ea typeface="Times New Roman" panose="02020603050405020304" pitchFamily="18" charset="0"/>
                <a:cs typeface="Times New Roman" panose="02020603050405020304" pitchFamily="18" charset="0"/>
              </a:rPr>
              <a:t>George Henry Durrie </a:t>
            </a:r>
            <a:endParaRPr lang="el-GR" dirty="0"/>
          </a:p>
        </p:txBody>
      </p:sp>
    </p:spTree>
    <p:extLst>
      <p:ext uri="{BB962C8B-B14F-4D97-AF65-F5344CB8AC3E}">
        <p14:creationId xmlns:p14="http://schemas.microsoft.com/office/powerpoint/2010/main" val="195475110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ΧΙΟΝΙ, ΧΙΟΝΙΑ, ΧΙΟΝΟΠΤΩΣΗ, ΠΑΙΔΙΑ, ΧΙΟΝΟΠΟΛΕΜΟΣ">
            <a:extLst>
              <a:ext uri="{FF2B5EF4-FFF2-40B4-BE49-F238E27FC236}">
                <a16:creationId xmlns:a16="http://schemas.microsoft.com/office/drawing/2014/main" id="{A31B44A8-B685-4694-B5A8-5381CFB7C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15" y="399374"/>
            <a:ext cx="6204960" cy="3924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3BAD83-4057-4FB5-BC07-3504E132B40E}"/>
              </a:ext>
            </a:extLst>
          </p:cNvPr>
          <p:cNvSpPr txBox="1"/>
          <p:nvPr/>
        </p:nvSpPr>
        <p:spPr>
          <a:xfrm>
            <a:off x="4344271" y="4514565"/>
            <a:ext cx="5543343" cy="2031325"/>
          </a:xfrm>
          <a:prstGeom prst="rect">
            <a:avLst/>
          </a:prstGeom>
          <a:noFill/>
        </p:spPr>
        <p:txBody>
          <a:bodyPr wrap="square">
            <a:spAutoFit/>
          </a:bodyPr>
          <a:lstStyle/>
          <a:p>
            <a:r>
              <a:rPr lang="el-GR" sz="1800" b="1" u="sng" spc="-35" dirty="0">
                <a:solidFill>
                  <a:srgbClr val="212529"/>
                </a:solidFill>
                <a:effectLst/>
                <a:ea typeface="Times New Roman" panose="02020603050405020304" pitchFamily="18" charset="0"/>
              </a:rPr>
              <a:t>Προστατεύστε τα παιδιά</a:t>
            </a:r>
            <a:endParaRPr lang="el-GR" sz="1800" u="sng" dirty="0">
              <a:effectLst/>
              <a:ea typeface="Times New Roman" panose="02020603050405020304" pitchFamily="18" charset="0"/>
            </a:endParaRPr>
          </a:p>
          <a:p>
            <a:r>
              <a:rPr lang="el-GR" sz="1800" spc="-35" dirty="0">
                <a:solidFill>
                  <a:srgbClr val="212529"/>
                </a:solidFill>
                <a:effectLst/>
                <a:ea typeface="Calibri" panose="020F0502020204030204" pitchFamily="34" charset="0"/>
                <a:cs typeface="Times New Roman" panose="02020603050405020304" pitchFamily="18" charset="0"/>
              </a:rPr>
              <a:t>Αρκετές δραστηριότητες που σχετίζονται με το χιόνι μπορεί να είναι ευχάριστες για τα παιδιά, ωστόσο πρέπει να είμαστε προσεκτικοί, καθώς συχνά το παιχνίδι μπορεί να οδηγήσει σε ατυχήματα. Μην αφήνετε τα παιδιά πολλή ώρα στο χιόνι και βεβαιωθείτε ότι έχουν ντυθεί καλά</a:t>
            </a:r>
            <a:endParaRPr lang="el-GR" dirty="0"/>
          </a:p>
        </p:txBody>
      </p:sp>
      <p:sp>
        <p:nvSpPr>
          <p:cNvPr id="5" name="TextBox 4">
            <a:extLst>
              <a:ext uri="{FF2B5EF4-FFF2-40B4-BE49-F238E27FC236}">
                <a16:creationId xmlns:a16="http://schemas.microsoft.com/office/drawing/2014/main" id="{30D0F7CF-FFE1-4BD1-8118-0B2B02CA392A}"/>
              </a:ext>
            </a:extLst>
          </p:cNvPr>
          <p:cNvSpPr txBox="1"/>
          <p:nvPr/>
        </p:nvSpPr>
        <p:spPr>
          <a:xfrm>
            <a:off x="3048788" y="729863"/>
            <a:ext cx="9186286" cy="461665"/>
          </a:xfrm>
          <a:prstGeom prst="rect">
            <a:avLst/>
          </a:prstGeom>
          <a:noFill/>
        </p:spPr>
        <p:txBody>
          <a:bodyPr wrap="square">
            <a:spAutoFit/>
          </a:bodyPr>
          <a:lstStyle/>
          <a:p>
            <a:r>
              <a:rPr lang="el-GR" sz="2400" b="1" dirty="0">
                <a:solidFill>
                  <a:srgbClr val="3A3A3A"/>
                </a:solidFill>
                <a:effectLst/>
                <a:ea typeface="Times New Roman" panose="02020603050405020304" pitchFamily="18" charset="0"/>
                <a:cs typeface="Times New Roman" panose="02020603050405020304" pitchFamily="18" charset="0"/>
              </a:rPr>
              <a:t>Μην αφήνετε τα παιδιά να βγουν έξω ασυνόδευτα</a:t>
            </a:r>
            <a:r>
              <a:rPr lang="el-GR" sz="1800" b="1" dirty="0">
                <a:solidFill>
                  <a:srgbClr val="3A3A3A"/>
                </a:solidFill>
                <a:effectLst/>
                <a:ea typeface="Times New Roman" panose="02020603050405020304" pitchFamily="18" charset="0"/>
                <a:cs typeface="Times New Roman" panose="02020603050405020304" pitchFamily="18" charset="0"/>
              </a:rPr>
              <a:t>.</a:t>
            </a:r>
            <a:endParaRPr lang="el-GR" sz="18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328684"/>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7BA0BE6-8DAE-4DE7-8331-2BB9F374636A}"/>
              </a:ext>
            </a:extLst>
          </p:cNvPr>
          <p:cNvSpPr>
            <a:spLocks noGrp="1"/>
          </p:cNvSpPr>
          <p:nvPr>
            <p:ph type="title"/>
          </p:nvPr>
        </p:nvSpPr>
        <p:spPr>
          <a:xfrm>
            <a:off x="8605469" y="445365"/>
            <a:ext cx="3652150" cy="1036006"/>
          </a:xfrm>
        </p:spPr>
        <p:txBody>
          <a:bodyPr/>
          <a:lstStyle/>
          <a:p>
            <a:r>
              <a:rPr lang="el-GR" dirty="0"/>
              <a:t>ΠΑΙΔΙΑ ΚΑΙ ΧΕΙΜΩΝΑΣ</a:t>
            </a:r>
          </a:p>
        </p:txBody>
      </p:sp>
      <p:sp>
        <p:nvSpPr>
          <p:cNvPr id="4" name="Θέση κειμένου 3">
            <a:extLst>
              <a:ext uri="{FF2B5EF4-FFF2-40B4-BE49-F238E27FC236}">
                <a16:creationId xmlns:a16="http://schemas.microsoft.com/office/drawing/2014/main" id="{7788E4CA-5D59-408C-A808-4AFC4642C6F6}"/>
              </a:ext>
            </a:extLst>
          </p:cNvPr>
          <p:cNvSpPr>
            <a:spLocks noGrp="1"/>
          </p:cNvSpPr>
          <p:nvPr>
            <p:ph type="body" sz="half" idx="2"/>
          </p:nvPr>
        </p:nvSpPr>
        <p:spPr>
          <a:xfrm>
            <a:off x="8605469" y="1783078"/>
            <a:ext cx="3200400" cy="3291840"/>
          </a:xfrm>
        </p:spPr>
        <p:txBody>
          <a:bodyPr/>
          <a:lstStyle/>
          <a:p>
            <a:endParaRPr lang="el-GR" dirty="0"/>
          </a:p>
        </p:txBody>
      </p:sp>
      <p:pic>
        <p:nvPicPr>
          <p:cNvPr id="5" name="Θέση περιεχομένου 5">
            <a:extLst>
              <a:ext uri="{FF2B5EF4-FFF2-40B4-BE49-F238E27FC236}">
                <a16:creationId xmlns:a16="http://schemas.microsoft.com/office/drawing/2014/main" id="{D3C6EDB5-9739-4D65-9AAD-58958B4332F6}"/>
              </a:ext>
            </a:extLst>
          </p:cNvPr>
          <p:cNvPicPr>
            <a:picLocks noGrp="1" noChangeAspect="1"/>
          </p:cNvPicPr>
          <p:nvPr>
            <p:ph idx="1"/>
          </p:nvPr>
        </p:nvPicPr>
        <p:blipFill rotWithShape="1">
          <a:blip r:embed="rId2"/>
          <a:srcRect r="1283" b="65389"/>
          <a:stretch/>
        </p:blipFill>
        <p:spPr>
          <a:xfrm>
            <a:off x="612559" y="244814"/>
            <a:ext cx="6937591" cy="6167770"/>
          </a:xfrm>
        </p:spPr>
      </p:pic>
      <p:pic>
        <p:nvPicPr>
          <p:cNvPr id="6" name="Θέση περιεχομένου 5">
            <a:extLst>
              <a:ext uri="{FF2B5EF4-FFF2-40B4-BE49-F238E27FC236}">
                <a16:creationId xmlns:a16="http://schemas.microsoft.com/office/drawing/2014/main" id="{3EE40CFE-D8F6-419E-BEDE-73F9D9708CE9}"/>
              </a:ext>
            </a:extLst>
          </p:cNvPr>
          <p:cNvPicPr>
            <a:picLocks noGrp="1" noChangeAspect="1"/>
          </p:cNvPicPr>
          <p:nvPr>
            <p:ph idx="1"/>
          </p:nvPr>
        </p:nvPicPr>
        <p:blipFill rotWithShape="1">
          <a:blip r:embed="rId2"/>
          <a:srcRect l="60949" t="49012" r="1121" b="-1"/>
          <a:stretch/>
        </p:blipFill>
        <p:spPr>
          <a:xfrm>
            <a:off x="9015954" y="3004448"/>
            <a:ext cx="2214015" cy="274641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065311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683C31-743B-4CB7-B146-7B7045886A3A}"/>
              </a:ext>
            </a:extLst>
          </p:cNvPr>
          <p:cNvSpPr>
            <a:spLocks noGrp="1"/>
          </p:cNvSpPr>
          <p:nvPr>
            <p:ph type="title"/>
          </p:nvPr>
        </p:nvSpPr>
        <p:spPr/>
        <p:txBody>
          <a:bodyPr/>
          <a:lstStyle/>
          <a:p>
            <a:endParaRPr lang="el-GR" dirty="0"/>
          </a:p>
        </p:txBody>
      </p:sp>
      <p:sp>
        <p:nvSpPr>
          <p:cNvPr id="4" name="Θέση κειμένου 3">
            <a:extLst>
              <a:ext uri="{FF2B5EF4-FFF2-40B4-BE49-F238E27FC236}">
                <a16:creationId xmlns:a16="http://schemas.microsoft.com/office/drawing/2014/main" id="{6B138FB1-E503-4A37-AABA-8B1926E2F90E}"/>
              </a:ext>
            </a:extLst>
          </p:cNvPr>
          <p:cNvSpPr>
            <a:spLocks noGrp="1"/>
          </p:cNvSpPr>
          <p:nvPr>
            <p:ph type="body" sz="half" idx="2"/>
          </p:nvPr>
        </p:nvSpPr>
        <p:spPr/>
        <p:txBody>
          <a:bodyPr/>
          <a:lstStyle/>
          <a:p>
            <a:endParaRPr lang="el-GR" dirty="0"/>
          </a:p>
        </p:txBody>
      </p:sp>
      <p:pic>
        <p:nvPicPr>
          <p:cNvPr id="5" name="Θέση περιεχομένου 5">
            <a:extLst>
              <a:ext uri="{FF2B5EF4-FFF2-40B4-BE49-F238E27FC236}">
                <a16:creationId xmlns:a16="http://schemas.microsoft.com/office/drawing/2014/main" id="{EA18BF34-EDC2-41B9-A3B0-AF8FFA70EC37}"/>
              </a:ext>
            </a:extLst>
          </p:cNvPr>
          <p:cNvPicPr>
            <a:picLocks noGrp="1" noChangeAspect="1"/>
          </p:cNvPicPr>
          <p:nvPr>
            <p:ph idx="1"/>
          </p:nvPr>
        </p:nvPicPr>
        <p:blipFill rotWithShape="1">
          <a:blip r:embed="rId2"/>
          <a:srcRect t="34225"/>
          <a:stretch/>
        </p:blipFill>
        <p:spPr>
          <a:xfrm>
            <a:off x="150862" y="419176"/>
            <a:ext cx="8181726" cy="6183644"/>
          </a:xfrm>
        </p:spPr>
      </p:pic>
      <p:pic>
        <p:nvPicPr>
          <p:cNvPr id="6" name="Θέση περιεχομένου 5">
            <a:extLst>
              <a:ext uri="{FF2B5EF4-FFF2-40B4-BE49-F238E27FC236}">
                <a16:creationId xmlns:a16="http://schemas.microsoft.com/office/drawing/2014/main" id="{88187EE4-B49B-4209-B5C4-1212EA77DD11}"/>
              </a:ext>
            </a:extLst>
          </p:cNvPr>
          <p:cNvPicPr>
            <a:picLocks noGrp="1" noChangeAspect="1"/>
          </p:cNvPicPr>
          <p:nvPr>
            <p:ph idx="1"/>
          </p:nvPr>
        </p:nvPicPr>
        <p:blipFill rotWithShape="1">
          <a:blip r:embed="rId2"/>
          <a:srcRect l="60949" t="49012" r="1121" b="-1"/>
          <a:stretch/>
        </p:blipFill>
        <p:spPr>
          <a:xfrm>
            <a:off x="8861321" y="2423160"/>
            <a:ext cx="2427499" cy="301123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Φυσαλίδα σκέψης: Σύννεφο 2">
            <a:extLst>
              <a:ext uri="{FF2B5EF4-FFF2-40B4-BE49-F238E27FC236}">
                <a16:creationId xmlns:a16="http://schemas.microsoft.com/office/drawing/2014/main" id="{E212A51A-2DA8-43B4-BDEA-62A8000992B5}"/>
              </a:ext>
            </a:extLst>
          </p:cNvPr>
          <p:cNvSpPr/>
          <p:nvPr/>
        </p:nvSpPr>
        <p:spPr>
          <a:xfrm>
            <a:off x="3107094" y="5115255"/>
            <a:ext cx="1063690" cy="59974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568026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C1C32BA-CA77-4110-898F-25A953C93528}"/>
              </a:ext>
            </a:extLst>
          </p:cNvPr>
          <p:cNvSpPr>
            <a:spLocks noGrp="1"/>
          </p:cNvSpPr>
          <p:nvPr>
            <p:ph idx="1"/>
          </p:nvPr>
        </p:nvSpPr>
        <p:spPr>
          <a:xfrm>
            <a:off x="487058" y="299168"/>
            <a:ext cx="4607456" cy="615232"/>
          </a:xfrm>
        </p:spPr>
        <p:txBody>
          <a:bodyPr>
            <a:normAutofit/>
          </a:bodyPr>
          <a:lstStyle/>
          <a:p>
            <a:r>
              <a:rPr lang="en-US" dirty="0">
                <a:hlinkClick r:id="rId2"/>
              </a:rPr>
              <a:t>https://youtu.be/ILCGhOkMnrA</a:t>
            </a:r>
            <a:endParaRPr lang="el-GR" dirty="0"/>
          </a:p>
        </p:txBody>
      </p:sp>
      <p:pic>
        <p:nvPicPr>
          <p:cNvPr id="5" name="Εικόνα 4">
            <a:extLst>
              <a:ext uri="{FF2B5EF4-FFF2-40B4-BE49-F238E27FC236}">
                <a16:creationId xmlns:a16="http://schemas.microsoft.com/office/drawing/2014/main" id="{C83A49EB-AB32-4E7B-BD4D-D59719FA3903}"/>
              </a:ext>
            </a:extLst>
          </p:cNvPr>
          <p:cNvPicPr>
            <a:picLocks noChangeAspect="1"/>
          </p:cNvPicPr>
          <p:nvPr/>
        </p:nvPicPr>
        <p:blipFill>
          <a:blip r:embed="rId3"/>
          <a:stretch>
            <a:fillRect/>
          </a:stretch>
        </p:blipFill>
        <p:spPr>
          <a:xfrm>
            <a:off x="2070275" y="1680315"/>
            <a:ext cx="5845277" cy="4383958"/>
          </a:xfrm>
          <a:prstGeom prst="rect">
            <a:avLst/>
          </a:prstGeom>
        </p:spPr>
      </p:pic>
      <p:sp>
        <p:nvSpPr>
          <p:cNvPr id="6" name="TextBox 5">
            <a:extLst>
              <a:ext uri="{FF2B5EF4-FFF2-40B4-BE49-F238E27FC236}">
                <a16:creationId xmlns:a16="http://schemas.microsoft.com/office/drawing/2014/main" id="{DBA53896-E604-4EAC-9448-E5676D433906}"/>
              </a:ext>
            </a:extLst>
          </p:cNvPr>
          <p:cNvSpPr txBox="1"/>
          <p:nvPr/>
        </p:nvSpPr>
        <p:spPr>
          <a:xfrm>
            <a:off x="2601903" y="6062349"/>
            <a:ext cx="5726799" cy="369332"/>
          </a:xfrm>
          <a:prstGeom prst="rect">
            <a:avLst/>
          </a:prstGeom>
          <a:noFill/>
        </p:spPr>
        <p:txBody>
          <a:bodyPr wrap="square" rtlCol="0">
            <a:spAutoFit/>
          </a:bodyPr>
          <a:lstStyle/>
          <a:p>
            <a:r>
              <a:rPr lang="en-US" b="0" i="1" dirty="0">
                <a:solidFill>
                  <a:srgbClr val="222328"/>
                </a:solidFill>
                <a:effectLst/>
                <a:latin typeface="Montserrat" panose="020B0604020202020204" pitchFamily="2" charset="0"/>
              </a:rPr>
              <a:t>(Marc </a:t>
            </a:r>
            <a:r>
              <a:rPr lang="en-US" b="0" i="1" dirty="0" err="1">
                <a:solidFill>
                  <a:srgbClr val="222328"/>
                </a:solidFill>
                <a:effectLst/>
                <a:latin typeface="Montserrat" panose="020B0604020202020204" pitchFamily="2" charset="0"/>
              </a:rPr>
              <a:t>Bruxelle</a:t>
            </a:r>
            <a:r>
              <a:rPr lang="en-US" b="0" i="1" dirty="0">
                <a:solidFill>
                  <a:srgbClr val="222328"/>
                </a:solidFill>
                <a:effectLst/>
                <a:latin typeface="Montserrat" panose="020B0604020202020204" pitchFamily="2" charset="0"/>
              </a:rPr>
              <a:t>/</a:t>
            </a:r>
            <a:r>
              <a:rPr lang="en-US" b="0" i="1" dirty="0" err="1">
                <a:solidFill>
                  <a:srgbClr val="222328"/>
                </a:solidFill>
                <a:effectLst/>
                <a:latin typeface="Montserrat" panose="020B0604020202020204" pitchFamily="2" charset="0"/>
              </a:rPr>
              <a:t>EyeEm</a:t>
            </a:r>
            <a:r>
              <a:rPr lang="en-US" b="0" i="1" dirty="0">
                <a:solidFill>
                  <a:srgbClr val="222328"/>
                </a:solidFill>
                <a:effectLst/>
                <a:latin typeface="Montserrat" panose="020B0604020202020204" pitchFamily="2" charset="0"/>
              </a:rPr>
              <a:t>, Getty Images)</a:t>
            </a:r>
            <a:endParaRPr lang="el-GR" dirty="0"/>
          </a:p>
        </p:txBody>
      </p:sp>
      <p:sp>
        <p:nvSpPr>
          <p:cNvPr id="9" name="TextBox 8">
            <a:extLst>
              <a:ext uri="{FF2B5EF4-FFF2-40B4-BE49-F238E27FC236}">
                <a16:creationId xmlns:a16="http://schemas.microsoft.com/office/drawing/2014/main" id="{1919C011-66AA-4D3A-9D31-D61F2D671CEF}"/>
              </a:ext>
            </a:extLst>
          </p:cNvPr>
          <p:cNvSpPr txBox="1"/>
          <p:nvPr/>
        </p:nvSpPr>
        <p:spPr>
          <a:xfrm>
            <a:off x="5094514" y="666576"/>
            <a:ext cx="4357396" cy="646331"/>
          </a:xfrm>
          <a:prstGeom prst="rect">
            <a:avLst/>
          </a:prstGeom>
          <a:solidFill>
            <a:srgbClr val="92D050"/>
          </a:solidFill>
        </p:spPr>
        <p:txBody>
          <a:bodyPr wrap="square" rtlCol="0">
            <a:spAutoFit/>
          </a:bodyPr>
          <a:lstStyle/>
          <a:p>
            <a:r>
              <a:rPr lang="el-GR" dirty="0"/>
              <a:t> </a:t>
            </a:r>
            <a:r>
              <a:rPr lang="en-US" dirty="0"/>
              <a:t>Ctrl+</a:t>
            </a:r>
            <a:r>
              <a:rPr lang="el-GR" dirty="0"/>
              <a:t>κλικ για να παρακολουθήσετε τον σύνδεσμο</a:t>
            </a:r>
          </a:p>
        </p:txBody>
      </p:sp>
      <p:sp>
        <p:nvSpPr>
          <p:cNvPr id="7" name="TextBox 6">
            <a:extLst>
              <a:ext uri="{FF2B5EF4-FFF2-40B4-BE49-F238E27FC236}">
                <a16:creationId xmlns:a16="http://schemas.microsoft.com/office/drawing/2014/main" id="{F9913B57-CF65-4F0B-8BBE-9424B6C89111}"/>
              </a:ext>
            </a:extLst>
          </p:cNvPr>
          <p:cNvSpPr txBox="1"/>
          <p:nvPr/>
        </p:nvSpPr>
        <p:spPr>
          <a:xfrm>
            <a:off x="9701970" y="687841"/>
            <a:ext cx="1257300" cy="646331"/>
          </a:xfrm>
          <a:prstGeom prst="rect">
            <a:avLst/>
          </a:prstGeom>
          <a:noFill/>
        </p:spPr>
        <p:txBody>
          <a:bodyPr wrap="square" rtlCol="0">
            <a:spAutoFit/>
          </a:bodyPr>
          <a:lstStyle/>
          <a:p>
            <a:r>
              <a:rPr lang="en-US" dirty="0"/>
              <a:t> </a:t>
            </a:r>
            <a:r>
              <a:rPr lang="el-GR" dirty="0"/>
              <a:t>ΔΙΑΡΚΕΙΑ</a:t>
            </a:r>
          </a:p>
          <a:p>
            <a:r>
              <a:rPr lang="el-GR" dirty="0"/>
              <a:t>  45 </a:t>
            </a:r>
            <a:r>
              <a:rPr lang="en-US" dirty="0"/>
              <a:t>sec</a:t>
            </a:r>
            <a:endParaRPr lang="el-GR" dirty="0"/>
          </a:p>
        </p:txBody>
      </p:sp>
      <p:sp>
        <p:nvSpPr>
          <p:cNvPr id="8" name="TextBox 7">
            <a:extLst>
              <a:ext uri="{FF2B5EF4-FFF2-40B4-BE49-F238E27FC236}">
                <a16:creationId xmlns:a16="http://schemas.microsoft.com/office/drawing/2014/main" id="{F8DE179A-4A1A-49CB-999B-44D6F53D5A1B}"/>
              </a:ext>
            </a:extLst>
          </p:cNvPr>
          <p:cNvSpPr txBox="1"/>
          <p:nvPr/>
        </p:nvSpPr>
        <p:spPr>
          <a:xfrm>
            <a:off x="8328702" y="2579632"/>
            <a:ext cx="3904784" cy="2585323"/>
          </a:xfrm>
          <a:prstGeom prst="rect">
            <a:avLst/>
          </a:prstGeom>
          <a:noFill/>
        </p:spPr>
        <p:txBody>
          <a:bodyPr wrap="square">
            <a:spAutoFit/>
          </a:bodyPr>
          <a:lstStyle/>
          <a:p>
            <a:r>
              <a:rPr lang="el-GR" dirty="0"/>
              <a:t>Αγάπη είπες;</a:t>
            </a:r>
          </a:p>
          <a:p>
            <a:r>
              <a:rPr lang="el-GR" dirty="0"/>
              <a:t>Ο καθένας την πελεκάει όπως θέλει.</a:t>
            </a:r>
          </a:p>
          <a:p>
            <a:r>
              <a:rPr lang="el-GR" dirty="0"/>
              <a:t>Άλλος με πέτρα.</a:t>
            </a:r>
          </a:p>
          <a:p>
            <a:r>
              <a:rPr lang="el-GR" dirty="0"/>
              <a:t>Άλλος με χιόνι.</a:t>
            </a:r>
          </a:p>
          <a:p>
            <a:r>
              <a:rPr lang="el-GR" dirty="0"/>
              <a:t>Η πιο σωστή να ξέρεις, είναι από χιόνι.</a:t>
            </a:r>
          </a:p>
          <a:p>
            <a:r>
              <a:rPr lang="el-GR" dirty="0"/>
              <a:t>Κρατάει όσο κι η αληθινή.</a:t>
            </a:r>
          </a:p>
          <a:p>
            <a:endParaRPr lang="el-GR" dirty="0"/>
          </a:p>
          <a:p>
            <a:r>
              <a:rPr lang="el-GR" dirty="0"/>
              <a:t>Μενέλαος </a:t>
            </a:r>
            <a:r>
              <a:rPr lang="el-GR" dirty="0" err="1"/>
              <a:t>Λουντέμης</a:t>
            </a:r>
            <a:endParaRPr lang="el-GR" dirty="0"/>
          </a:p>
        </p:txBody>
      </p:sp>
    </p:spTree>
    <p:extLst>
      <p:ext uri="{BB962C8B-B14F-4D97-AF65-F5344CB8AC3E}">
        <p14:creationId xmlns:p14="http://schemas.microsoft.com/office/powerpoint/2010/main" val="2574245995"/>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1C2CE9-E329-4C9E-84FC-D0EB47C8CC62}"/>
              </a:ext>
            </a:extLst>
          </p:cNvPr>
          <p:cNvSpPr>
            <a:spLocks noGrp="1"/>
          </p:cNvSpPr>
          <p:nvPr>
            <p:ph type="title"/>
          </p:nvPr>
        </p:nvSpPr>
        <p:spPr>
          <a:xfrm>
            <a:off x="8460419" y="195094"/>
            <a:ext cx="2582958" cy="911551"/>
          </a:xfrm>
        </p:spPr>
        <p:txBody>
          <a:bodyPr>
            <a:noAutofit/>
          </a:bodyPr>
          <a:lstStyle/>
          <a:p>
            <a:r>
              <a:rPr lang="el-GR" dirty="0"/>
              <a:t>ΓΕΝΙΚΕΣ ΟΔΗΓΙΕΣ</a:t>
            </a:r>
          </a:p>
        </p:txBody>
      </p:sp>
      <p:sp>
        <p:nvSpPr>
          <p:cNvPr id="3" name="Θέση περιεχομένου 2">
            <a:extLst>
              <a:ext uri="{FF2B5EF4-FFF2-40B4-BE49-F238E27FC236}">
                <a16:creationId xmlns:a16="http://schemas.microsoft.com/office/drawing/2014/main" id="{9E3533BC-E0AD-48F0-B9F6-18C875651CF6}"/>
              </a:ext>
            </a:extLst>
          </p:cNvPr>
          <p:cNvSpPr>
            <a:spLocks noGrp="1"/>
          </p:cNvSpPr>
          <p:nvPr>
            <p:ph idx="1"/>
          </p:nvPr>
        </p:nvSpPr>
        <p:spPr>
          <a:xfrm>
            <a:off x="0" y="401714"/>
            <a:ext cx="8087558" cy="6317422"/>
          </a:xfrm>
        </p:spPr>
        <p:txBody>
          <a:bodyPr>
            <a:normAutofit fontScale="92500" lnSpcReduction="10000"/>
          </a:bodyPr>
          <a:lstStyle/>
          <a:p>
            <a:r>
              <a:rPr lang="el-GR" dirty="0"/>
              <a:t>ΔΙΑΤΗΡΕΙΤΕ ΤΟ ΣΠΙΤΙ ΖΕΣΤΟ ΜΕ ΔΙΑΦΟΡΕΣ ΘΕΡΜΑΝΤΙΚΕΣ ΠΗΓΕΣ –  Η ΓΕΝΙΚΗ ΚΑΙ Η ΕΙΔΙΚΗ ΜΟΝΩΣΗ ΕΠΙΒΑΛΛΕΤΑΙ </a:t>
            </a:r>
          </a:p>
          <a:p>
            <a:r>
              <a:rPr lang="el-GR" dirty="0"/>
              <a:t>ΚΑΝΤΕ ΕΛΕΓΧΟ ΣΤΑ ΔΙΚΤΥΑ-ΒΛΑΒΕΣ ΣΤΟ ΣΠΙΤΙ –</a:t>
            </a:r>
          </a:p>
          <a:p>
            <a:r>
              <a:rPr lang="el-GR" dirty="0"/>
              <a:t>ΑΝΤΙΚΑΤΑΣΤΕΙΣΤΕ ΤΑ ΦΘΑΡΜΕΝΑ ΚΑΛΩΔΙΑ</a:t>
            </a:r>
          </a:p>
          <a:p>
            <a:r>
              <a:rPr lang="el-GR" dirty="0"/>
              <a:t>ΠΡΟΜΗΘΕΥΤΕΙΤΕ ΦΑΚΟΥΣ -ΚΕΡΙΑ -ΕΠΑΝΑΦΟΡΤΙΖΟΜΕΝΑ ΦΩΤΙΣΤΙΚΑ ΜΕΣΑ </a:t>
            </a:r>
          </a:p>
          <a:p>
            <a:r>
              <a:rPr lang="el-GR" dirty="0"/>
              <a:t>ΕΝΗΜΕΡΩΘΕΙΤΕ ΑΠΌ ΑΣΦΑΛΕΙΣ ΑΞΙΟΠΙΣΤΕΣ ΠΗΓΕΣ</a:t>
            </a:r>
          </a:p>
          <a:p>
            <a:r>
              <a:rPr lang="el-GR" dirty="0"/>
              <a:t>ΔΙΑΤΗΡΕΙΣΤΕ ΤΗΝ ΨΥΧΡΑΙΜΙΑ ΣΑΣ ΣΕ ΟΛΕΣ ΤΙΣ ΚΑΤΑΣΤΑΣΕΙΣ</a:t>
            </a:r>
          </a:p>
          <a:p>
            <a:r>
              <a:rPr lang="el-GR" dirty="0"/>
              <a:t>ΕΞΑΣΦΑΛΙΣΤΕ ΚΆΘΕ ΕΙΔΟΥΣ ΦΡΟΝΤΙΔΑ ΣΕ ΑΝΗΜΠΟΡΟΥΣ – ΗΛΙΚΙΩΜΕΝΟΥΣ- ΕΥΠΑΘΕΙΣ ΟΜΑΔΕΣ</a:t>
            </a:r>
          </a:p>
          <a:p>
            <a:r>
              <a:rPr lang="el-GR" dirty="0"/>
              <a:t>ΑΠΟΜΑΚΡΥΝΕΤΕ ΤΙΣ ΘΕΡΜΑΣΤΡΕΣ ΚΟΝΤΑ ΑΠΌ ΕΥΦΛΕΚΤΑ ΥΛΙΚΑ</a:t>
            </a:r>
          </a:p>
          <a:p>
            <a:r>
              <a:rPr lang="el-GR" dirty="0"/>
              <a:t>ΝΑ ΑΠΟΦΕΥΓΕΤΕ ΑΣΚΟΠΕΣ ΚΑΙ ΠΕΡΙΤΤΕΣ ΜΕΤΑΚΙΝΗΣΕΙΣ- </a:t>
            </a:r>
          </a:p>
          <a:p>
            <a:r>
              <a:rPr lang="el-GR" dirty="0"/>
              <a:t>ΠΡΟΣΟΧΗ ΣΤΙΣ ΠΕΡΙΤΤΕΣ ΚΙΝΗΣΕΙΣ ΚΑΙ ΓΕΝΙΚΑ ΣΤΗ ΣΩΜΑΤΙΚΗ ΕΞΑΝΤΛΗΣΗ ΜΕ ΔΙΑΦΟΡΕΣ ΕΡΓΑΣΙΕΣ -ΤΟ ΦΤΥΑΡΙΣΜΑ ΜΕ ΠΡΟΣΟΧΗ -     Η  ΑΣΚΗΣΗ ΜΕ ΠΡΟΣΟΧΗ</a:t>
            </a:r>
            <a:endParaRPr lang="en-US" dirty="0"/>
          </a:p>
          <a:p>
            <a:r>
              <a:rPr lang="el-GR" dirty="0"/>
              <a:t> ΕΠΙΛΕΞΤΕ ΚΑΤΑΛΛΗΛΑ ΡΟΥΧΑ/ ΠΑΠΟΥΤΣΙΑ- ΕΞΟΠΛΙΣΜΟΣ ΑΝΕΤΟΣ</a:t>
            </a:r>
            <a:r>
              <a:rPr lang="en-US" dirty="0"/>
              <a:t>-</a:t>
            </a:r>
            <a:r>
              <a:rPr lang="el-GR" dirty="0"/>
              <a:t> ΡΟΥΧΑ ΣΤΕΓΝΑ ΦΩΤΕΙΝΑ </a:t>
            </a:r>
          </a:p>
          <a:p>
            <a:r>
              <a:rPr lang="el-GR" dirty="0"/>
              <a:t>ΠΡΟΜΗΘΕΥΤΕΙΤΕ ΞΗΡΑ ΤΡΟΦΗ ΚΑΙ ΕΠΙΠΛΕΟΝ ΠΡΟΜΗΘΕΙΕΣ ΚΑΙ ΝΕΡΟ.</a:t>
            </a:r>
          </a:p>
          <a:p>
            <a:endParaRPr lang="el-GR" dirty="0"/>
          </a:p>
        </p:txBody>
      </p:sp>
      <p:sp>
        <p:nvSpPr>
          <p:cNvPr id="4" name="Θέση κειμένου 3">
            <a:extLst>
              <a:ext uri="{FF2B5EF4-FFF2-40B4-BE49-F238E27FC236}">
                <a16:creationId xmlns:a16="http://schemas.microsoft.com/office/drawing/2014/main" id="{F0AED281-FFFC-4C39-AF2D-35B07C94B4A4}"/>
              </a:ext>
            </a:extLst>
          </p:cNvPr>
          <p:cNvSpPr>
            <a:spLocks noGrp="1"/>
          </p:cNvSpPr>
          <p:nvPr>
            <p:ph type="body" sz="half" idx="2"/>
          </p:nvPr>
        </p:nvSpPr>
        <p:spPr>
          <a:xfrm>
            <a:off x="9055666" y="1050315"/>
            <a:ext cx="2857499" cy="1403302"/>
          </a:xfrm>
        </p:spPr>
        <p:txBody>
          <a:bodyPr/>
          <a:lstStyle/>
          <a:p>
            <a:endParaRPr lang="el-GR" sz="2800" b="1" dirty="0">
              <a:solidFill>
                <a:schemeClr val="tx1"/>
              </a:solidFill>
            </a:endParaRPr>
          </a:p>
          <a:p>
            <a:r>
              <a:rPr lang="el-GR" sz="3200" b="1" dirty="0">
                <a:solidFill>
                  <a:schemeClr val="tx1"/>
                </a:solidFill>
              </a:rPr>
              <a:t>ΣΥΜΒΟΥΛΕΣ</a:t>
            </a:r>
          </a:p>
          <a:p>
            <a:endParaRPr lang="el-GR" dirty="0"/>
          </a:p>
        </p:txBody>
      </p:sp>
      <p:pic>
        <p:nvPicPr>
          <p:cNvPr id="5" name="Εικόνα 4">
            <a:extLst>
              <a:ext uri="{FF2B5EF4-FFF2-40B4-BE49-F238E27FC236}">
                <a16:creationId xmlns:a16="http://schemas.microsoft.com/office/drawing/2014/main" id="{21A74D2A-83C2-41E3-8352-996B4227D5C9}"/>
              </a:ext>
            </a:extLst>
          </p:cNvPr>
          <p:cNvPicPr>
            <a:picLocks noChangeAspect="1"/>
          </p:cNvPicPr>
          <p:nvPr/>
        </p:nvPicPr>
        <p:blipFill>
          <a:blip r:embed="rId2"/>
          <a:stretch>
            <a:fillRect/>
          </a:stretch>
        </p:blipFill>
        <p:spPr>
          <a:xfrm>
            <a:off x="8087559" y="2291827"/>
            <a:ext cx="3732726" cy="3800475"/>
          </a:xfrm>
          <a:prstGeom prst="rect">
            <a:avLst/>
          </a:prstGeom>
        </p:spPr>
      </p:pic>
    </p:spTree>
    <p:extLst>
      <p:ext uri="{BB962C8B-B14F-4D97-AF65-F5344CB8AC3E}">
        <p14:creationId xmlns:p14="http://schemas.microsoft.com/office/powerpoint/2010/main" val="2086360443"/>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D4EE2F-0DF9-4D79-8B02-F021ECF23CD7}"/>
              </a:ext>
            </a:extLst>
          </p:cNvPr>
          <p:cNvSpPr>
            <a:spLocks noGrp="1"/>
          </p:cNvSpPr>
          <p:nvPr>
            <p:ph type="title"/>
          </p:nvPr>
        </p:nvSpPr>
        <p:spPr>
          <a:xfrm>
            <a:off x="8336576" y="211151"/>
            <a:ext cx="3200400" cy="1071979"/>
          </a:xfrm>
        </p:spPr>
        <p:txBody>
          <a:bodyPr/>
          <a:lstStyle/>
          <a:p>
            <a:r>
              <a:rPr lang="el-GR" dirty="0"/>
              <a:t>ΓΕΝΙΚΕΣ ΟΔΗΓΙΕΣ</a:t>
            </a:r>
          </a:p>
        </p:txBody>
      </p:sp>
      <p:sp>
        <p:nvSpPr>
          <p:cNvPr id="3" name="Θέση περιεχομένου 2">
            <a:extLst>
              <a:ext uri="{FF2B5EF4-FFF2-40B4-BE49-F238E27FC236}">
                <a16:creationId xmlns:a16="http://schemas.microsoft.com/office/drawing/2014/main" id="{54E1831C-2011-4902-98AB-7FEAEA16F28E}"/>
              </a:ext>
            </a:extLst>
          </p:cNvPr>
          <p:cNvSpPr>
            <a:spLocks noGrp="1"/>
          </p:cNvSpPr>
          <p:nvPr>
            <p:ph idx="1"/>
          </p:nvPr>
        </p:nvSpPr>
        <p:spPr>
          <a:xfrm>
            <a:off x="118360" y="306182"/>
            <a:ext cx="8026368" cy="6702250"/>
          </a:xfrm>
        </p:spPr>
        <p:txBody>
          <a:bodyPr>
            <a:normAutofit fontScale="32500" lnSpcReduction="20000"/>
          </a:bodyPr>
          <a:lstStyle/>
          <a:p>
            <a:pPr>
              <a:lnSpc>
                <a:spcPct val="107000"/>
              </a:lnSpc>
              <a:spcAft>
                <a:spcPts val="800"/>
              </a:spcAft>
            </a:pPr>
            <a:r>
              <a:rPr lang="el-GR" sz="4500" dirty="0">
                <a:solidFill>
                  <a:srgbClr val="3A3A3A"/>
                </a:solidFill>
                <a:effectLst/>
                <a:ea typeface="Times New Roman" panose="02020603050405020304" pitchFamily="18" charset="0"/>
                <a:cs typeface="Times New Roman" panose="02020603050405020304" pitchFamily="18" charset="0"/>
              </a:rPr>
              <a:t>ΝΑ ΕΙΣΤΕ ΠΡΟΣΕΚΤΙΚΟΙ ΚΑΤΑ ΤΗΝ ΜΕΤΑΚΙΝΗΣΗ ΜΕ ΑΥΤΟΚΙΝΗΤΟ, - ΝΑ ΕΛΕΓΞΕΤΕ ΤΟ ΟΧΗΜΑ ΠΡΙΝ ΞΕΚΙΝΗΣΕΤΕ </a:t>
            </a:r>
          </a:p>
          <a:p>
            <a:pPr>
              <a:lnSpc>
                <a:spcPct val="107000"/>
              </a:lnSpc>
              <a:spcAft>
                <a:spcPts val="800"/>
              </a:spcAft>
            </a:pPr>
            <a:r>
              <a:rPr lang="el-GR" sz="4500" b="1" dirty="0">
                <a:solidFill>
                  <a:srgbClr val="3A3A3A"/>
                </a:solidFill>
                <a:effectLst/>
                <a:ea typeface="Times New Roman" panose="02020603050405020304" pitchFamily="18" charset="0"/>
                <a:cs typeface="Times New Roman" panose="02020603050405020304" pitchFamily="18" charset="0"/>
              </a:rPr>
              <a:t>ΝΑ ΕΦΟΔΙΑΣΤΕΙΤΕ ΜΕ ΑΝΤΙΟΛΙΣΘΗΤΙΚΕΣ ΑΛΥΣΙΔΕΣ.</a:t>
            </a:r>
          </a:p>
          <a:p>
            <a:pPr>
              <a:lnSpc>
                <a:spcPct val="107000"/>
              </a:lnSpc>
              <a:spcAft>
                <a:spcPts val="800"/>
              </a:spcAft>
            </a:pPr>
            <a:r>
              <a:rPr lang="el-GR" sz="4500" dirty="0">
                <a:solidFill>
                  <a:srgbClr val="3A3A3A"/>
                </a:solidFill>
                <a:effectLst/>
                <a:ea typeface="Times New Roman" panose="02020603050405020304" pitchFamily="18" charset="0"/>
                <a:cs typeface="Times New Roman" panose="02020603050405020304" pitchFamily="18" charset="0"/>
              </a:rPr>
              <a:t> ΜΕΤΑΚΙΝΗΘΕΙΤΕ ΚΑΤΑ ΤΗ ΔΙΑΡΚΕΙΑ ΤΗΣ ΗΜΕΡΑΣ (ΟΧΙ ΤΙΣ ΠΟΛΥ ΠΡΩΤΕΣ ΠΡΩΙΝΕΣ ΚΑΙ ΤΙΣ ΝΥΚΤΕΡΙΝΕΣ ΩΡΕΣ.)</a:t>
            </a:r>
          </a:p>
          <a:p>
            <a:pPr>
              <a:lnSpc>
                <a:spcPct val="107000"/>
              </a:lnSpc>
              <a:spcAft>
                <a:spcPts val="800"/>
              </a:spcAft>
            </a:pPr>
            <a:r>
              <a:rPr lang="el-GR" sz="4500" dirty="0">
                <a:solidFill>
                  <a:srgbClr val="3A3A3A"/>
                </a:solidFill>
                <a:effectLst/>
                <a:ea typeface="Times New Roman" panose="02020603050405020304" pitchFamily="18" charset="0"/>
                <a:cs typeface="Times New Roman" panose="02020603050405020304" pitchFamily="18" charset="0"/>
              </a:rPr>
              <a:t> </a:t>
            </a:r>
            <a:r>
              <a:rPr lang="el-GR" sz="4500" b="1" dirty="0">
                <a:solidFill>
                  <a:srgbClr val="3A3A3A"/>
                </a:solidFill>
                <a:effectLst/>
                <a:ea typeface="Times New Roman" panose="02020603050405020304" pitchFamily="18" charset="0"/>
                <a:cs typeface="Times New Roman" panose="02020603050405020304" pitchFamily="18" charset="0"/>
              </a:rPr>
              <a:t>ΑΠΟΦΥΓΕΤΕ ΤΙΣ ΑΠΟΤΟΜΕΣ ΑΛΛΑΓΕΣ ΠΟΡΕΙΑΣ ΚΑΙ ΤΑΧΥΤΗΤΑΣ. </a:t>
            </a:r>
          </a:p>
          <a:p>
            <a:pPr>
              <a:lnSpc>
                <a:spcPct val="107000"/>
              </a:lnSpc>
              <a:spcAft>
                <a:spcPts val="800"/>
              </a:spcAft>
            </a:pPr>
            <a:r>
              <a:rPr lang="el-GR" sz="4500" dirty="0">
                <a:solidFill>
                  <a:srgbClr val="3A3A3A"/>
                </a:solidFill>
                <a:effectLst/>
                <a:ea typeface="Times New Roman" panose="02020603050405020304" pitchFamily="18" charset="0"/>
                <a:cs typeface="Times New Roman" panose="02020603050405020304" pitchFamily="18" charset="0"/>
              </a:rPr>
              <a:t>ΑΠΟΦΥΓΕΤΕ ΔΥΣΒΑΤΕΣ ΟΡΕΙΝΕΣ ΠΕΡΙΟΧΕΣ- Η ΑΓΡΙΑ ΠΑΝΙΔΑ ΚΆΘΕ ΠΕΡΙΟΧΗΣ ΜΠΟΡΕΙ ΝΑ ΠΡΟΚΑΛΕΣΕΙ ΑΣΧΗΜΕΣ ΚΑΤΑΣΤΑΣΕΙΣ-ΠΡΟΣΟΧΗ!</a:t>
            </a:r>
          </a:p>
          <a:p>
            <a:pPr>
              <a:lnSpc>
                <a:spcPct val="107000"/>
              </a:lnSpc>
              <a:spcAft>
                <a:spcPts val="800"/>
              </a:spcAft>
            </a:pPr>
            <a:r>
              <a:rPr lang="el-GR" sz="4500" b="1" dirty="0">
                <a:solidFill>
                  <a:srgbClr val="3A3A3A"/>
                </a:solidFill>
                <a:effectLst/>
                <a:ea typeface="Times New Roman" panose="02020603050405020304" pitchFamily="18" charset="0"/>
                <a:cs typeface="Times New Roman" panose="02020603050405020304" pitchFamily="18" charset="0"/>
              </a:rPr>
              <a:t>ΤΗΡΕΙΤΕ ΤΙΣ ΑΠΟΣΤΑΣΕΙΣ ΑΠΟ ΤΑ ΠΡΟΠΟΡΕΥΟΜΕΝΑ ΟΧΗΜΑΤΑ.</a:t>
            </a:r>
          </a:p>
          <a:p>
            <a:pPr>
              <a:lnSpc>
                <a:spcPct val="107000"/>
              </a:lnSpc>
              <a:spcAft>
                <a:spcPts val="800"/>
              </a:spcAft>
            </a:pPr>
            <a:r>
              <a:rPr lang="el-GR" sz="4500" dirty="0">
                <a:solidFill>
                  <a:srgbClr val="3A3A3A"/>
                </a:solidFill>
                <a:effectLst/>
                <a:ea typeface="Times New Roman" panose="02020603050405020304" pitchFamily="18" charset="0"/>
                <a:cs typeface="Times New Roman" panose="02020603050405020304" pitchFamily="18" charset="0"/>
              </a:rPr>
              <a:t> ΠΑΡΑΜΕΙΝΕΤΕ ΣΤΟ ΑΥΤΟΚΙΝΗΤΟ ΑΝ ΑΚΙΝΗΤΟΠΟΙΗΘΕΙ. </a:t>
            </a:r>
          </a:p>
          <a:p>
            <a:pPr>
              <a:lnSpc>
                <a:spcPct val="107000"/>
              </a:lnSpc>
              <a:spcAft>
                <a:spcPts val="800"/>
              </a:spcAft>
            </a:pPr>
            <a:r>
              <a:rPr lang="el-GR" sz="4500" b="1" dirty="0">
                <a:solidFill>
                  <a:srgbClr val="3A3A3A"/>
                </a:solidFill>
                <a:effectLst/>
                <a:ea typeface="Times New Roman" panose="02020603050405020304" pitchFamily="18" charset="0"/>
                <a:cs typeface="Times New Roman" panose="02020603050405020304" pitchFamily="18" charset="0"/>
              </a:rPr>
              <a:t>ΤΟΠΟΘΕΤΕΙΣΤΕ ΣΤΗΝ ΚΕΡΑΙΑ </a:t>
            </a:r>
            <a:r>
              <a:rPr lang="el-GR" sz="4500" b="1" dirty="0">
                <a:solidFill>
                  <a:srgbClr val="3A3A3A"/>
                </a:solidFill>
                <a:ea typeface="Times New Roman" panose="02020603050405020304" pitchFamily="18" charset="0"/>
                <a:cs typeface="Times New Roman" panose="02020603050405020304" pitchFamily="18" charset="0"/>
              </a:rPr>
              <a:t>ΤΟΥ ΡΑΔΙΟΦΩΝΟΥ Η ΣΕ ΑΛΛΟ ΕΜΦΑΝΕΣ ΣΗΜΕΙΟ ΕΝΑ ΥΦΑΣΜΑ ΜΕ ΕΝΤΟΝΟ ΧΡΩΜΑ ΩΣΤΕ ΝΑ </a:t>
            </a:r>
            <a:r>
              <a:rPr lang="el-GR" sz="4500" b="1" dirty="0">
                <a:solidFill>
                  <a:srgbClr val="3A3A3A"/>
                </a:solidFill>
                <a:effectLst/>
                <a:ea typeface="Times New Roman" panose="02020603050405020304" pitchFamily="18" charset="0"/>
                <a:cs typeface="Times New Roman" panose="02020603050405020304" pitchFamily="18" charset="0"/>
              </a:rPr>
              <a:t>ΣΑΣ ΕΝΤΟΠΙΣΟΥΝ ΟΙ ΟΜΑΔΕΣ ΔΙΑΣΩΣΗΣ. </a:t>
            </a:r>
          </a:p>
          <a:p>
            <a:pPr>
              <a:lnSpc>
                <a:spcPct val="107000"/>
              </a:lnSpc>
              <a:spcAft>
                <a:spcPts val="800"/>
              </a:spcAft>
            </a:pPr>
            <a:r>
              <a:rPr lang="el-GR" sz="4500" dirty="0">
                <a:solidFill>
                  <a:srgbClr val="3A3A3A"/>
                </a:solidFill>
                <a:effectLst/>
                <a:ea typeface="Times New Roman" panose="02020603050405020304" pitchFamily="18" charset="0"/>
                <a:cs typeface="Times New Roman" panose="02020603050405020304" pitchFamily="18" charset="0"/>
              </a:rPr>
              <a:t>ΑΝΑΒΕΤΕ ΤΗ ΜΗΧΑΝΗ ΓΙΑ 10 ΛΕΠΤΑ ΑΝΑ ΩΡΑ ΚΑΙ ΔΙΑΤΗΡΕΙΣΤΕ ΤΗΝ ΕΞΑΤΜΙΣΗ ΚΑΘΑΡΗ ΑΠΟ ΤΟ ΧΙΟΝΙ.</a:t>
            </a:r>
          </a:p>
          <a:p>
            <a:pPr>
              <a:lnSpc>
                <a:spcPct val="107000"/>
              </a:lnSpc>
              <a:spcAft>
                <a:spcPts val="800"/>
              </a:spcAft>
            </a:pPr>
            <a:r>
              <a:rPr lang="el-GR" sz="4500" b="1" dirty="0">
                <a:solidFill>
                  <a:srgbClr val="3A3A3A"/>
                </a:solidFill>
                <a:latin typeface="Arial" panose="020B0604020202020204" pitchFamily="34" charset="0"/>
                <a:ea typeface="Times New Roman" panose="02020603050405020304" pitchFamily="18" charset="0"/>
                <a:cs typeface="Times New Roman" panose="02020603050405020304" pitchFamily="18" charset="0"/>
              </a:rPr>
              <a:t>Η ΧΡΗΣΗ ΤΟΥ ΚΙΝΗΤΟΥ ΤΗΛΕΦΩΝΟΥ ΝΑ ΓΙΝΕΤΑΙ ΜΕ ΣΥΝΕΣΗ ΚΑΙ ΠΡΟΣΟΧΗ</a:t>
            </a:r>
          </a:p>
          <a:p>
            <a:pPr>
              <a:lnSpc>
                <a:spcPct val="107000"/>
              </a:lnSpc>
              <a:spcAft>
                <a:spcPts val="800"/>
              </a:spcAft>
            </a:pPr>
            <a:r>
              <a:rPr lang="el-GR" sz="4500" b="1" dirty="0">
                <a:solidFill>
                  <a:srgbClr val="3A3A3A"/>
                </a:solidFill>
                <a:effectLst/>
                <a:ea typeface="Times New Roman" panose="02020603050405020304" pitchFamily="18" charset="0"/>
                <a:cs typeface="Times New Roman" panose="02020603050405020304" pitchFamily="18" charset="0"/>
              </a:rPr>
              <a:t>Κατά τη διάρκεια της χιονόπτωσης ή χιονοθύελλας</a:t>
            </a:r>
            <a:r>
              <a:rPr lang="el-GR" sz="4500" b="1" dirty="0">
                <a:ea typeface="Times New Roman" panose="02020603050405020304" pitchFamily="18" charset="0"/>
                <a:cs typeface="Times New Roman" panose="02020603050405020304" pitchFamily="18" charset="0"/>
              </a:rPr>
              <a:t>   </a:t>
            </a:r>
            <a:r>
              <a:rPr lang="el-GR" sz="4500" dirty="0">
                <a:solidFill>
                  <a:srgbClr val="3A3A3A"/>
                </a:solidFill>
                <a:effectLst/>
                <a:ea typeface="Times New Roman" panose="02020603050405020304" pitchFamily="18" charset="0"/>
                <a:cs typeface="Times New Roman" panose="02020603050405020304" pitchFamily="18" charset="0"/>
              </a:rPr>
              <a:t>Αν βρίσκεστε στο σπίτι, μείνετε στο σπίτι! Αν βρίσκεστε σε εξωτερικό χώρο, πηγαίνετε στο πλησιέστερο ασφαλές μέρος.</a:t>
            </a:r>
            <a:endParaRPr lang="el-GR" sz="4500" dirty="0">
              <a:effectLst/>
              <a:ea typeface="Calibri" panose="020F0502020204030204" pitchFamily="34" charset="0"/>
              <a:cs typeface="Times New Roman" panose="02020603050405020304" pitchFamily="18" charset="0"/>
            </a:endParaRPr>
          </a:p>
          <a:p>
            <a:endParaRPr lang="el-GR" dirty="0"/>
          </a:p>
        </p:txBody>
      </p:sp>
      <p:sp>
        <p:nvSpPr>
          <p:cNvPr id="4" name="Θέση κειμένου 3">
            <a:extLst>
              <a:ext uri="{FF2B5EF4-FFF2-40B4-BE49-F238E27FC236}">
                <a16:creationId xmlns:a16="http://schemas.microsoft.com/office/drawing/2014/main" id="{DF14BE42-5427-4662-B7FB-1689FE3D9315}"/>
              </a:ext>
            </a:extLst>
          </p:cNvPr>
          <p:cNvSpPr>
            <a:spLocks noGrp="1"/>
          </p:cNvSpPr>
          <p:nvPr>
            <p:ph type="body" sz="half" idx="2"/>
          </p:nvPr>
        </p:nvSpPr>
        <p:spPr>
          <a:xfrm>
            <a:off x="8967630" y="1581033"/>
            <a:ext cx="3200400" cy="1005840"/>
          </a:xfrm>
        </p:spPr>
        <p:txBody>
          <a:bodyPr/>
          <a:lstStyle/>
          <a:p>
            <a:r>
              <a:rPr lang="el-GR" sz="3200" b="1" dirty="0">
                <a:solidFill>
                  <a:schemeClr val="tx1"/>
                </a:solidFill>
              </a:rPr>
              <a:t>ΣΥΜΒΟΥΛΕΣ</a:t>
            </a:r>
          </a:p>
          <a:p>
            <a:endParaRPr lang="el-GR" dirty="0"/>
          </a:p>
        </p:txBody>
      </p:sp>
      <p:pic>
        <p:nvPicPr>
          <p:cNvPr id="5" name="Εικόνα 4">
            <a:extLst>
              <a:ext uri="{FF2B5EF4-FFF2-40B4-BE49-F238E27FC236}">
                <a16:creationId xmlns:a16="http://schemas.microsoft.com/office/drawing/2014/main" id="{193B289A-0B9A-491A-A34C-7545F42CE7FE}"/>
              </a:ext>
            </a:extLst>
          </p:cNvPr>
          <p:cNvPicPr>
            <a:picLocks noChangeAspect="1"/>
          </p:cNvPicPr>
          <p:nvPr/>
        </p:nvPicPr>
        <p:blipFill>
          <a:blip r:embed="rId2"/>
          <a:stretch>
            <a:fillRect/>
          </a:stretch>
        </p:blipFill>
        <p:spPr>
          <a:xfrm>
            <a:off x="8126852" y="2175029"/>
            <a:ext cx="3849330" cy="3426781"/>
          </a:xfrm>
          <a:prstGeom prst="rect">
            <a:avLst/>
          </a:prstGeom>
        </p:spPr>
      </p:pic>
    </p:spTree>
    <p:extLst>
      <p:ext uri="{BB962C8B-B14F-4D97-AF65-F5344CB8AC3E}">
        <p14:creationId xmlns:p14="http://schemas.microsoft.com/office/powerpoint/2010/main" val="1298484091"/>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175EF57-D5F9-4951-A797-044A4EFA21B5}"/>
              </a:ext>
            </a:extLst>
          </p:cNvPr>
          <p:cNvPicPr>
            <a:picLocks noChangeAspect="1"/>
          </p:cNvPicPr>
          <p:nvPr/>
        </p:nvPicPr>
        <p:blipFill>
          <a:blip r:embed="rId2"/>
          <a:stretch>
            <a:fillRect/>
          </a:stretch>
        </p:blipFill>
        <p:spPr>
          <a:xfrm>
            <a:off x="602007" y="898578"/>
            <a:ext cx="10987986" cy="4851234"/>
          </a:xfrm>
          <a:prstGeom prst="rect">
            <a:avLst/>
          </a:prstGeom>
        </p:spPr>
      </p:pic>
      <p:sp>
        <p:nvSpPr>
          <p:cNvPr id="4" name="TextBox 3">
            <a:extLst>
              <a:ext uri="{FF2B5EF4-FFF2-40B4-BE49-F238E27FC236}">
                <a16:creationId xmlns:a16="http://schemas.microsoft.com/office/drawing/2014/main" id="{24DC1674-279B-4212-BBC3-E54DC7215386}"/>
              </a:ext>
            </a:extLst>
          </p:cNvPr>
          <p:cNvSpPr txBox="1"/>
          <p:nvPr/>
        </p:nvSpPr>
        <p:spPr>
          <a:xfrm>
            <a:off x="721310" y="1166841"/>
            <a:ext cx="6094520" cy="5078313"/>
          </a:xfrm>
          <a:prstGeom prst="rect">
            <a:avLst/>
          </a:prstGeom>
          <a:noFill/>
        </p:spPr>
        <p:txBody>
          <a:bodyPr wrap="square">
            <a:spAutoFit/>
          </a:bodyPr>
          <a:lstStyle/>
          <a:p>
            <a:r>
              <a:rPr lang="el-GR" sz="1800" b="1" dirty="0">
                <a:solidFill>
                  <a:schemeClr val="bg1"/>
                </a:solidFill>
                <a:effectLst/>
                <a:latin typeface="Arial" panose="020B0604020202020204" pitchFamily="34" charset="0"/>
                <a:ea typeface="Times New Roman" panose="02020603050405020304" pitchFamily="18" charset="0"/>
              </a:rPr>
              <a:t>Πέφτει το χιόνι τώρα και σκεπάζει</a:t>
            </a:r>
            <a:br>
              <a:rPr lang="el-GR" sz="1800" b="1" dirty="0">
                <a:solidFill>
                  <a:schemeClr val="bg1"/>
                </a:solidFill>
                <a:effectLst/>
                <a:latin typeface="Arial" panose="020B0604020202020204" pitchFamily="34" charset="0"/>
                <a:ea typeface="Times New Roman" panose="02020603050405020304" pitchFamily="18" charset="0"/>
              </a:rPr>
            </a:br>
            <a:r>
              <a:rPr lang="el-GR" sz="1800" b="1" dirty="0">
                <a:solidFill>
                  <a:schemeClr val="bg1"/>
                </a:solidFill>
                <a:effectLst/>
                <a:latin typeface="Arial" panose="020B0604020202020204" pitchFamily="34" charset="0"/>
                <a:ea typeface="Times New Roman" panose="02020603050405020304" pitchFamily="18" charset="0"/>
              </a:rPr>
              <a:t>με μια δική του απόρρητη δικαιοσύνη</a:t>
            </a:r>
            <a:br>
              <a:rPr lang="el-GR" sz="1800" b="1" dirty="0">
                <a:solidFill>
                  <a:schemeClr val="bg1"/>
                </a:solidFill>
                <a:effectLst/>
                <a:latin typeface="Arial" panose="020B0604020202020204" pitchFamily="34" charset="0"/>
                <a:ea typeface="Times New Roman" panose="02020603050405020304" pitchFamily="18" charset="0"/>
              </a:rPr>
            </a:br>
            <a:r>
              <a:rPr lang="el-GR" sz="1800" b="1" dirty="0">
                <a:solidFill>
                  <a:schemeClr val="bg1"/>
                </a:solidFill>
                <a:effectLst/>
                <a:latin typeface="Arial" panose="020B0604020202020204" pitchFamily="34" charset="0"/>
                <a:ea typeface="Times New Roman" panose="02020603050405020304" pitchFamily="18" charset="0"/>
              </a:rPr>
              <a:t>τις πράξεις και τις παραλείψεις μας</a:t>
            </a:r>
            <a:br>
              <a:rPr lang="el-GR" sz="1800" b="1" dirty="0">
                <a:solidFill>
                  <a:schemeClr val="bg1"/>
                </a:solidFill>
                <a:effectLst/>
                <a:latin typeface="Arial" panose="020B0604020202020204" pitchFamily="34" charset="0"/>
                <a:ea typeface="Times New Roman" panose="02020603050405020304" pitchFamily="18" charset="0"/>
              </a:rPr>
            </a:br>
            <a:r>
              <a:rPr lang="el-GR" sz="1800" b="1" dirty="0">
                <a:solidFill>
                  <a:schemeClr val="bg1"/>
                </a:solidFill>
                <a:effectLst/>
                <a:latin typeface="Arial" panose="020B0604020202020204" pitchFamily="34" charset="0"/>
                <a:ea typeface="Times New Roman" panose="02020603050405020304" pitchFamily="18" charset="0"/>
              </a:rPr>
              <a:t>τις χαρές και τις λύπες μας</a:t>
            </a:r>
            <a:br>
              <a:rPr lang="el-GR" sz="1800" b="1" dirty="0">
                <a:solidFill>
                  <a:schemeClr val="bg1"/>
                </a:solidFill>
                <a:effectLst/>
                <a:latin typeface="Arial" panose="020B0604020202020204" pitchFamily="34" charset="0"/>
                <a:ea typeface="Times New Roman" panose="02020603050405020304" pitchFamily="18" charset="0"/>
              </a:rPr>
            </a:br>
            <a:r>
              <a:rPr lang="el-GR" sz="1800" b="1" dirty="0">
                <a:solidFill>
                  <a:schemeClr val="bg1"/>
                </a:solidFill>
                <a:effectLst/>
                <a:latin typeface="Arial" panose="020B0604020202020204" pitchFamily="34" charset="0"/>
                <a:ea typeface="Times New Roman" panose="02020603050405020304" pitchFamily="18" charset="0"/>
              </a:rPr>
              <a:t>τα μεγαλόπνοα σχέδια και τις μικρότητές μας</a:t>
            </a:r>
            <a:br>
              <a:rPr lang="el-GR" sz="1800" b="1" dirty="0">
                <a:solidFill>
                  <a:schemeClr val="bg1"/>
                </a:solidFill>
                <a:effectLst/>
                <a:latin typeface="Arial" panose="020B0604020202020204" pitchFamily="34" charset="0"/>
                <a:ea typeface="Times New Roman" panose="02020603050405020304" pitchFamily="18" charset="0"/>
              </a:rPr>
            </a:br>
            <a:r>
              <a:rPr lang="el-GR" sz="1800" b="1" dirty="0">
                <a:solidFill>
                  <a:schemeClr val="bg1"/>
                </a:solidFill>
                <a:effectLst/>
                <a:latin typeface="Arial" panose="020B0604020202020204" pitchFamily="34" charset="0"/>
                <a:ea typeface="Times New Roman" panose="02020603050405020304" pitchFamily="18" charset="0"/>
              </a:rPr>
              <a:t>τους έρωτες</a:t>
            </a:r>
            <a:br>
              <a:rPr lang="el-GR" sz="1800" b="1" dirty="0">
                <a:solidFill>
                  <a:schemeClr val="bg1"/>
                </a:solidFill>
                <a:effectLst/>
                <a:latin typeface="Arial" panose="020B0604020202020204" pitchFamily="34" charset="0"/>
                <a:ea typeface="Times New Roman" panose="02020603050405020304" pitchFamily="18" charset="0"/>
              </a:rPr>
            </a:br>
            <a:r>
              <a:rPr lang="el-GR" sz="1800" b="1" dirty="0">
                <a:solidFill>
                  <a:schemeClr val="bg1"/>
                </a:solidFill>
                <a:effectLst/>
                <a:latin typeface="Arial" panose="020B0604020202020204" pitchFamily="34" charset="0"/>
                <a:ea typeface="Times New Roman" panose="02020603050405020304" pitchFamily="18" charset="0"/>
              </a:rPr>
              <a:t>τις φιλίες</a:t>
            </a:r>
            <a:br>
              <a:rPr lang="el-GR" sz="1800" b="1" dirty="0">
                <a:solidFill>
                  <a:schemeClr val="bg1"/>
                </a:solidFill>
                <a:effectLst/>
                <a:latin typeface="Arial" panose="020B0604020202020204" pitchFamily="34" charset="0"/>
                <a:ea typeface="Times New Roman" panose="02020603050405020304" pitchFamily="18" charset="0"/>
              </a:rPr>
            </a:br>
            <a:r>
              <a:rPr lang="el-GR" sz="1800" b="1" dirty="0">
                <a:solidFill>
                  <a:schemeClr val="bg1"/>
                </a:solidFill>
                <a:effectLst/>
                <a:latin typeface="Arial" panose="020B0604020202020204" pitchFamily="34" charset="0"/>
                <a:ea typeface="Times New Roman" panose="02020603050405020304" pitchFamily="18" charset="0"/>
              </a:rPr>
              <a:t>τα λάθη μας και τις εξάρσεις.</a:t>
            </a:r>
            <a:endParaRPr lang="el-GR" sz="1800" b="1" dirty="0">
              <a:solidFill>
                <a:schemeClr val="bg1"/>
              </a:solidFill>
              <a:effectLst/>
              <a:latin typeface="Times New Roman" panose="02020603050405020304" pitchFamily="18" charset="0"/>
              <a:ea typeface="Times New Roman" panose="02020603050405020304" pitchFamily="18" charset="0"/>
            </a:endParaRPr>
          </a:p>
          <a:p>
            <a:r>
              <a:rPr lang="el-GR" sz="1800" b="1" dirty="0">
                <a:solidFill>
                  <a:schemeClr val="bg1"/>
                </a:solidFill>
                <a:effectLst/>
                <a:latin typeface="Arial" panose="020B0604020202020204" pitchFamily="34" charset="0"/>
                <a:ea typeface="Times New Roman" panose="02020603050405020304" pitchFamily="18" charset="0"/>
              </a:rPr>
              <a:t>Κατευνάζει την αλαζονεία∙</a:t>
            </a:r>
            <a:br>
              <a:rPr lang="el-GR" sz="1800" b="1" dirty="0">
                <a:solidFill>
                  <a:schemeClr val="bg1"/>
                </a:solidFill>
                <a:effectLst/>
                <a:latin typeface="Arial" panose="020B0604020202020204" pitchFamily="34" charset="0"/>
                <a:ea typeface="Times New Roman" panose="02020603050405020304" pitchFamily="18" charset="0"/>
              </a:rPr>
            </a:br>
            <a:r>
              <a:rPr lang="el-GR" sz="1800" b="1" dirty="0">
                <a:solidFill>
                  <a:schemeClr val="bg1"/>
                </a:solidFill>
                <a:effectLst/>
                <a:latin typeface="Arial" panose="020B0604020202020204" pitchFamily="34" charset="0"/>
                <a:ea typeface="Times New Roman" panose="02020603050405020304" pitchFamily="18" charset="0"/>
              </a:rPr>
              <a:t>διδάσκει την ισότητα∙</a:t>
            </a:r>
            <a:br>
              <a:rPr lang="el-GR" sz="1800" b="1" dirty="0">
                <a:solidFill>
                  <a:schemeClr val="bg1"/>
                </a:solidFill>
                <a:effectLst/>
                <a:latin typeface="Arial" panose="020B0604020202020204" pitchFamily="34" charset="0"/>
                <a:ea typeface="Times New Roman" panose="02020603050405020304" pitchFamily="18" charset="0"/>
              </a:rPr>
            </a:br>
            <a:r>
              <a:rPr lang="el-GR" sz="1800" b="1" dirty="0">
                <a:solidFill>
                  <a:schemeClr val="bg1"/>
                </a:solidFill>
                <a:effectLst/>
                <a:latin typeface="Arial" panose="020B0604020202020204" pitchFamily="34" charset="0"/>
                <a:ea typeface="Times New Roman" panose="02020603050405020304" pitchFamily="18" charset="0"/>
              </a:rPr>
              <a:t>χορηγεί την ειρήνη.</a:t>
            </a:r>
            <a:endParaRPr lang="el-GR" sz="1800" b="1" dirty="0">
              <a:solidFill>
                <a:schemeClr val="bg1"/>
              </a:solidFill>
              <a:effectLst/>
              <a:latin typeface="Times New Roman" panose="02020603050405020304" pitchFamily="18" charset="0"/>
              <a:ea typeface="Times New Roman" panose="02020603050405020304" pitchFamily="18" charset="0"/>
            </a:endParaRPr>
          </a:p>
          <a:p>
            <a:r>
              <a:rPr lang="el-GR" sz="1800" b="1" dirty="0">
                <a:solidFill>
                  <a:schemeClr val="bg1"/>
                </a:solidFill>
                <a:effectLst/>
                <a:latin typeface="Arial" panose="020B0604020202020204" pitchFamily="34" charset="0"/>
                <a:ea typeface="Times New Roman" panose="02020603050405020304" pitchFamily="18" charset="0"/>
              </a:rPr>
              <a:t>Χιόνι της Ευσπλαχνίας -όχι της Ορφάνιας.</a:t>
            </a:r>
            <a:br>
              <a:rPr lang="el-GR" sz="1800" b="1" dirty="0">
                <a:solidFill>
                  <a:schemeClr val="bg1"/>
                </a:solidFill>
                <a:effectLst/>
                <a:latin typeface="Arial" panose="020B0604020202020204" pitchFamily="34" charset="0"/>
                <a:ea typeface="Times New Roman" panose="02020603050405020304" pitchFamily="18" charset="0"/>
              </a:rPr>
            </a:br>
            <a:r>
              <a:rPr lang="el-GR" sz="1800" b="1" dirty="0">
                <a:solidFill>
                  <a:schemeClr val="bg1"/>
                </a:solidFill>
                <a:effectLst/>
                <a:latin typeface="Arial" panose="020B0604020202020204" pitchFamily="34" charset="0"/>
                <a:ea typeface="Times New Roman" panose="02020603050405020304" pitchFamily="18" charset="0"/>
              </a:rPr>
              <a:t>Χιόνι της Συγκατάβασης -όχι της Τιμωρίας.</a:t>
            </a:r>
            <a:endParaRPr lang="el-GR" sz="1800" b="1" dirty="0">
              <a:solidFill>
                <a:schemeClr val="bg1"/>
              </a:solidFill>
              <a:effectLst/>
              <a:latin typeface="Times New Roman" panose="02020603050405020304" pitchFamily="18" charset="0"/>
              <a:ea typeface="Times New Roman" panose="02020603050405020304" pitchFamily="18" charset="0"/>
            </a:endParaRPr>
          </a:p>
          <a:p>
            <a:r>
              <a:rPr lang="el-GR" sz="1800" b="1" dirty="0">
                <a:solidFill>
                  <a:schemeClr val="bg1"/>
                </a:solidFill>
                <a:effectLst/>
                <a:latin typeface="Arial" panose="020B0604020202020204" pitchFamily="34" charset="0"/>
                <a:ea typeface="Calibri" panose="020F0502020204030204" pitchFamily="34" charset="0"/>
              </a:rPr>
              <a:t>Χιόνι της μυστικής αγάπης πια.</a:t>
            </a:r>
          </a:p>
          <a:p>
            <a:br>
              <a:rPr lang="el-GR" sz="1800" b="1" dirty="0">
                <a:solidFill>
                  <a:schemeClr val="bg1"/>
                </a:solidFill>
                <a:effectLst/>
                <a:latin typeface="Arial" panose="020B0604020202020204" pitchFamily="34" charset="0"/>
                <a:ea typeface="Calibri" panose="020F0502020204030204" pitchFamily="34" charset="0"/>
              </a:rPr>
            </a:br>
            <a:r>
              <a:rPr lang="el-GR" sz="1800" b="1" dirty="0">
                <a:solidFill>
                  <a:schemeClr val="bg1"/>
                </a:solidFill>
                <a:effectLst/>
                <a:latin typeface="Arial" panose="020B0604020202020204" pitchFamily="34" charset="0"/>
                <a:ea typeface="Calibri" panose="020F0502020204030204" pitchFamily="34" charset="0"/>
              </a:rPr>
              <a:t>ΑΝΕΣΤΗΣ ΕΥΑΓΓΕΛΟΥ   Το χιόνι</a:t>
            </a:r>
          </a:p>
          <a:p>
            <a:br>
              <a:rPr lang="el-GR" sz="1800" dirty="0">
                <a:solidFill>
                  <a:srgbClr val="252525"/>
                </a:solidFill>
                <a:effectLst/>
                <a:latin typeface="Arial" panose="020B0604020202020204" pitchFamily="34" charset="0"/>
                <a:ea typeface="Calibri" panose="020F0502020204030204" pitchFamily="34" charset="0"/>
              </a:rPr>
            </a:br>
            <a:endParaRPr lang="el-GR" dirty="0"/>
          </a:p>
        </p:txBody>
      </p:sp>
    </p:spTree>
    <p:extLst>
      <p:ext uri="{BB962C8B-B14F-4D97-AF65-F5344CB8AC3E}">
        <p14:creationId xmlns:p14="http://schemas.microsoft.com/office/powerpoint/2010/main" val="1072776897"/>
      </p:ext>
    </p:extLst>
  </p:cSld>
  <p:clrMapOvr>
    <a:masterClrMapping/>
  </p:clrMapOvr>
  <mc:AlternateContent xmlns:mc="http://schemas.openxmlformats.org/markup-compatibility/2006" xmlns:p14="http://schemas.microsoft.com/office/powerpoint/2010/main">
    <mc:Choice Requires="p14">
      <p:transition spd="slow" p14:dur="1750" advClick="0" advTm="20000"/>
    </mc:Choice>
    <mc:Fallback xmlns="">
      <p:transition spd="slow" advClick="0" advTm="2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122977-DEBF-4934-B719-C86B8A8F06F9}"/>
              </a:ext>
            </a:extLst>
          </p:cNvPr>
          <p:cNvSpPr>
            <a:spLocks noGrp="1"/>
          </p:cNvSpPr>
          <p:nvPr>
            <p:ph type="title"/>
          </p:nvPr>
        </p:nvSpPr>
        <p:spPr/>
        <p:txBody>
          <a:bodyPr/>
          <a:lstStyle/>
          <a:p>
            <a:r>
              <a:rPr lang="el-GR" dirty="0"/>
              <a:t>ΠΕΡΠΑΤΗΜΑ ΣΤΟ ΧΙΟΝΙ ΣΤΟΝ ΠΑΓΟ</a:t>
            </a:r>
          </a:p>
        </p:txBody>
      </p:sp>
      <p:sp>
        <p:nvSpPr>
          <p:cNvPr id="4" name="Θέση κειμένου 3">
            <a:extLst>
              <a:ext uri="{FF2B5EF4-FFF2-40B4-BE49-F238E27FC236}">
                <a16:creationId xmlns:a16="http://schemas.microsoft.com/office/drawing/2014/main" id="{CD499187-B743-4F16-8713-9C21CE8EECEF}"/>
              </a:ext>
            </a:extLst>
          </p:cNvPr>
          <p:cNvSpPr>
            <a:spLocks noGrp="1"/>
          </p:cNvSpPr>
          <p:nvPr>
            <p:ph type="body" sz="half" idx="2"/>
          </p:nvPr>
        </p:nvSpPr>
        <p:spPr/>
        <p:txBody>
          <a:bodyPr/>
          <a:lstStyle/>
          <a:p>
            <a:endParaRPr lang="el-GR" sz="3200" b="1" dirty="0">
              <a:solidFill>
                <a:schemeClr val="tx1"/>
              </a:solidFill>
            </a:endParaRPr>
          </a:p>
          <a:p>
            <a:r>
              <a:rPr lang="el-GR" sz="3200" b="1" dirty="0">
                <a:solidFill>
                  <a:schemeClr val="tx1"/>
                </a:solidFill>
              </a:rPr>
              <a:t>ΤΙ ΠΡΕΠΕΙ </a:t>
            </a:r>
          </a:p>
          <a:p>
            <a:r>
              <a:rPr lang="el-GR" sz="3200" b="1" dirty="0">
                <a:solidFill>
                  <a:schemeClr val="tx1"/>
                </a:solidFill>
              </a:rPr>
              <a:t>ΝΑ ΕΧΩ ΣΤΟ ΝΟΥ ΜΟΥ</a:t>
            </a:r>
          </a:p>
          <a:p>
            <a:endParaRPr lang="el-GR" dirty="0"/>
          </a:p>
        </p:txBody>
      </p:sp>
      <p:pic>
        <p:nvPicPr>
          <p:cNvPr id="5" name="Θέση περιεχομένου 4">
            <a:extLst>
              <a:ext uri="{FF2B5EF4-FFF2-40B4-BE49-F238E27FC236}">
                <a16:creationId xmlns:a16="http://schemas.microsoft.com/office/drawing/2014/main" id="{1F8E3325-F7B8-4FB3-8F72-437C56172A22}"/>
              </a:ext>
            </a:extLst>
          </p:cNvPr>
          <p:cNvPicPr>
            <a:picLocks noGrp="1" noChangeAspect="1"/>
          </p:cNvPicPr>
          <p:nvPr>
            <p:ph idx="1"/>
          </p:nvPr>
        </p:nvPicPr>
        <p:blipFill>
          <a:blip r:embed="rId2"/>
          <a:stretch>
            <a:fillRect/>
          </a:stretch>
        </p:blipFill>
        <p:spPr>
          <a:xfrm>
            <a:off x="441960" y="685800"/>
            <a:ext cx="7429421" cy="5019675"/>
          </a:xfrm>
          <a:prstGeom prst="rect">
            <a:avLst/>
          </a:prstGeom>
        </p:spPr>
      </p:pic>
      <p:sp>
        <p:nvSpPr>
          <p:cNvPr id="8" name="TextBox 7">
            <a:extLst>
              <a:ext uri="{FF2B5EF4-FFF2-40B4-BE49-F238E27FC236}">
                <a16:creationId xmlns:a16="http://schemas.microsoft.com/office/drawing/2014/main" id="{A7F43623-86A1-4F16-AAEA-E8A13156DBD0}"/>
              </a:ext>
            </a:extLst>
          </p:cNvPr>
          <p:cNvSpPr txBox="1"/>
          <p:nvPr/>
        </p:nvSpPr>
        <p:spPr>
          <a:xfrm>
            <a:off x="1716159" y="5849034"/>
            <a:ext cx="5486400" cy="646331"/>
          </a:xfrm>
          <a:prstGeom prst="rect">
            <a:avLst/>
          </a:prstGeom>
          <a:noFill/>
        </p:spPr>
        <p:txBody>
          <a:bodyPr wrap="square" rtlCol="0">
            <a:spAutoFit/>
          </a:bodyPr>
          <a:lstStyle/>
          <a:p>
            <a:r>
              <a:rPr lang="en-US" dirty="0"/>
              <a:t>Claude Monet </a:t>
            </a:r>
            <a:endParaRPr lang="el-GR" dirty="0"/>
          </a:p>
          <a:p>
            <a:r>
              <a:rPr lang="en-US" dirty="0"/>
              <a:t>View of Argenteuil in the Snow 1875</a:t>
            </a:r>
            <a:endParaRPr lang="el-GR" dirty="0"/>
          </a:p>
        </p:txBody>
      </p:sp>
    </p:spTree>
    <p:extLst>
      <p:ext uri="{BB962C8B-B14F-4D97-AF65-F5344CB8AC3E}">
        <p14:creationId xmlns:p14="http://schemas.microsoft.com/office/powerpoint/2010/main" val="3828392384"/>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00C4F0-C7DD-497E-88B0-2203624DE2F4}"/>
              </a:ext>
            </a:extLst>
          </p:cNvPr>
          <p:cNvSpPr>
            <a:spLocks noGrp="1"/>
          </p:cNvSpPr>
          <p:nvPr>
            <p:ph type="title"/>
          </p:nvPr>
        </p:nvSpPr>
        <p:spPr>
          <a:xfrm>
            <a:off x="8549640" y="274320"/>
            <a:ext cx="3200400" cy="1737360"/>
          </a:xfrm>
        </p:spPr>
        <p:txBody>
          <a:bodyPr/>
          <a:lstStyle/>
          <a:p>
            <a:r>
              <a:rPr lang="el-GR" dirty="0"/>
              <a:t>ΠΕΡΠΑΤΗΜΑ ΣΤΟ ΧΙΟΝΙ ΣΤΟΝ ΠΑΓΟ</a:t>
            </a:r>
          </a:p>
        </p:txBody>
      </p:sp>
      <p:sp>
        <p:nvSpPr>
          <p:cNvPr id="3" name="Θέση περιεχομένου 2">
            <a:extLst>
              <a:ext uri="{FF2B5EF4-FFF2-40B4-BE49-F238E27FC236}">
                <a16:creationId xmlns:a16="http://schemas.microsoft.com/office/drawing/2014/main" id="{DE5D8C04-C5B2-4212-A9C1-8F6C25375755}"/>
              </a:ext>
            </a:extLst>
          </p:cNvPr>
          <p:cNvSpPr>
            <a:spLocks noGrp="1"/>
          </p:cNvSpPr>
          <p:nvPr>
            <p:ph idx="1"/>
          </p:nvPr>
        </p:nvSpPr>
        <p:spPr>
          <a:xfrm>
            <a:off x="237773" y="579268"/>
            <a:ext cx="8009582" cy="5875256"/>
          </a:xfrm>
        </p:spPr>
        <p:txBody>
          <a:bodyPr>
            <a:normAutofit/>
          </a:bodyPr>
          <a:lstStyle/>
          <a:p>
            <a:r>
              <a:rPr lang="el-GR" dirty="0"/>
              <a:t>ΜΕΤΑΚΙΝΗΣΕΙΣ ΑΣΦΑΛΕΙΣ ΜΕ ΔΙΑΘΕΣΗ ΠΕΡΙΣΣΟΤΕΡΟΥ ΧΡΟΝΟΥ- ΠΡΟΣΕΚΤΙΚΟΣ ΣΧΕΔΙΑΣΜΟΣ ΔΙΑΔΡΟΜΩΝ</a:t>
            </a:r>
          </a:p>
          <a:p>
            <a:r>
              <a:rPr lang="el-GR" dirty="0"/>
              <a:t>ΕΝΔΕΧΟΜΕΝΕΣ ΑΛΛΑΓΕΣ ΚΑΙ ΑΝΑΤΡΟΠΕΣ-</a:t>
            </a:r>
          </a:p>
          <a:p>
            <a:pPr marL="0" indent="0">
              <a:buNone/>
            </a:pPr>
            <a:r>
              <a:rPr lang="el-GR" dirty="0"/>
              <a:t>   ΠΛΑΝΑ ΑΝΤΙΜΕΤΩΠΙΣΗΣ- ΕΝΑΛΛΑΚΤΙΚΕΣ</a:t>
            </a:r>
          </a:p>
          <a:p>
            <a:r>
              <a:rPr lang="el-GR" dirty="0"/>
              <a:t>ΑΠΟΦΕΥΓΕΤΕ ΠΟΛΎ ΠΡΩΙΝΕΣ ΚΑΙ ΠΟΛΎ ΝΥΧΤΕΡΙΝΕΣ ΔΡΑΣΤΗΡΙΟΤΗΤΕΣ ΚΑΙ ΜΕΤΑΚΙΝΗΣΕΙΣ</a:t>
            </a:r>
          </a:p>
          <a:p>
            <a:r>
              <a:rPr lang="el-GR" dirty="0"/>
              <a:t>ΚΑΤΑΛΛΗΛΟΣ ΕΞΟΠΛΙΣΜΟΣ/ ΠΑΠΟΥΤΣΙΑ ΜΕ ΠΡΟΣΦΥΣΗ ΚΑΙ ΣΟΛΑ ΚΑΟΥΤΣΟΥΚ Ή’ΝΕΟΠΡΕΝΙΟ/ ΙΣΙΑ ΧΩΡΙΣ ΤΑΚΟΥΝΙ-</a:t>
            </a:r>
          </a:p>
          <a:p>
            <a:r>
              <a:rPr lang="el-GR" dirty="0"/>
              <a:t>ΑΝΤΙΟΛΙΣΘΗΤΙΚΑ ΑΞΕΣΟΥΑΡ –ΜΠΑΣΤΟΥΝΙΑ ΤΟΥ ΣΚΙ</a:t>
            </a:r>
          </a:p>
          <a:p>
            <a:r>
              <a:rPr lang="el-GR" dirty="0"/>
              <a:t>ΠΡΟΣΕΚΤΙΚΑ ΒΗΜΑΤΑ- ΕΛΕΥΘΕΡΑ ΤΑ ΧΕΡΙΑ ΕΞΩ ΑΠΌ ΤΙΣ ΤΣΕΠΕΣ</a:t>
            </a:r>
          </a:p>
          <a:p>
            <a:r>
              <a:rPr lang="el-GR" dirty="0"/>
              <a:t>ΚΕΝΤΡΟ ΒΑΡΟΣ ΠΟΔΙΟΥ ΣΤΟ ΠΟΔΙ ΠΟΥ ΣΤΗΡΙΖΕΤΑΙ</a:t>
            </a:r>
          </a:p>
          <a:p>
            <a:r>
              <a:rPr lang="el-GR" dirty="0"/>
              <a:t>ΒΑΔΙΣΜΑ ΣΕ ΠΕΠΑΤΗΜΕΝΕΣ ΟΔΟΥΣ- ΠΕΡΑΣΜΑΤΑ- ΑΝΟΙΓΜΑΤΑ</a:t>
            </a:r>
          </a:p>
          <a:p>
            <a:r>
              <a:rPr lang="el-GR" dirty="0"/>
              <a:t>ΜΙΚΡΑ ΜΕΛΕΤΗΜΕΝΑ ΒΗΜΑΤΑ- ΨΗΛΑΦΩ ΤΟ ΠΑΤΗΜΑ</a:t>
            </a:r>
          </a:p>
          <a:p>
            <a:endParaRPr lang="el-GR" dirty="0"/>
          </a:p>
          <a:p>
            <a:endParaRPr lang="el-GR" dirty="0"/>
          </a:p>
        </p:txBody>
      </p:sp>
      <p:sp>
        <p:nvSpPr>
          <p:cNvPr id="4" name="Θέση κειμένου 3">
            <a:extLst>
              <a:ext uri="{FF2B5EF4-FFF2-40B4-BE49-F238E27FC236}">
                <a16:creationId xmlns:a16="http://schemas.microsoft.com/office/drawing/2014/main" id="{A96A7E39-9195-485A-9CB1-E9539B541219}"/>
              </a:ext>
            </a:extLst>
          </p:cNvPr>
          <p:cNvSpPr>
            <a:spLocks noGrp="1"/>
          </p:cNvSpPr>
          <p:nvPr>
            <p:ph type="body" sz="half" idx="2"/>
          </p:nvPr>
        </p:nvSpPr>
        <p:spPr>
          <a:xfrm>
            <a:off x="8620662" y="2316628"/>
            <a:ext cx="3200400" cy="3291840"/>
          </a:xfrm>
        </p:spPr>
        <p:txBody>
          <a:bodyPr>
            <a:normAutofit/>
          </a:bodyPr>
          <a:lstStyle/>
          <a:p>
            <a:endParaRPr lang="el-GR" sz="3200" b="1" dirty="0">
              <a:solidFill>
                <a:schemeClr val="tx1"/>
              </a:solidFill>
            </a:endParaRPr>
          </a:p>
          <a:p>
            <a:r>
              <a:rPr lang="el-GR" sz="3200" b="1" dirty="0">
                <a:solidFill>
                  <a:schemeClr val="tx1"/>
                </a:solidFill>
              </a:rPr>
              <a:t>ΤΙ ΠΡΕΠΕΙ </a:t>
            </a:r>
          </a:p>
          <a:p>
            <a:r>
              <a:rPr lang="el-GR" sz="3200" b="1" dirty="0">
                <a:solidFill>
                  <a:schemeClr val="tx1"/>
                </a:solidFill>
              </a:rPr>
              <a:t>ΝΑ ΕΧΩ ΣΤΟ ΝΟΥ ΜΟΥ</a:t>
            </a:r>
          </a:p>
        </p:txBody>
      </p:sp>
    </p:spTree>
    <p:extLst>
      <p:ext uri="{BB962C8B-B14F-4D97-AF65-F5344CB8AC3E}">
        <p14:creationId xmlns:p14="http://schemas.microsoft.com/office/powerpoint/2010/main" val="1713420417"/>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952D5214-E8EB-494B-B518-2900FC92CB5C}"/>
              </a:ext>
            </a:extLst>
          </p:cNvPr>
          <p:cNvPicPr>
            <a:picLocks noChangeAspect="1"/>
          </p:cNvPicPr>
          <p:nvPr/>
        </p:nvPicPr>
        <p:blipFill>
          <a:blip r:embed="rId2"/>
          <a:stretch>
            <a:fillRect/>
          </a:stretch>
        </p:blipFill>
        <p:spPr>
          <a:xfrm>
            <a:off x="137051" y="1290426"/>
            <a:ext cx="5876775" cy="3908895"/>
          </a:xfrm>
          <a:prstGeom prst="rect">
            <a:avLst/>
          </a:prstGeom>
        </p:spPr>
      </p:pic>
      <p:sp>
        <p:nvSpPr>
          <p:cNvPr id="6" name="TextBox 5">
            <a:extLst>
              <a:ext uri="{FF2B5EF4-FFF2-40B4-BE49-F238E27FC236}">
                <a16:creationId xmlns:a16="http://schemas.microsoft.com/office/drawing/2014/main" id="{31251574-008F-4FB9-A62E-374AC3FB63F4}"/>
              </a:ext>
            </a:extLst>
          </p:cNvPr>
          <p:cNvSpPr txBox="1"/>
          <p:nvPr/>
        </p:nvSpPr>
        <p:spPr>
          <a:xfrm>
            <a:off x="2910347" y="5447071"/>
            <a:ext cx="3470787" cy="369332"/>
          </a:xfrm>
          <a:prstGeom prst="rect">
            <a:avLst/>
          </a:prstGeom>
          <a:noFill/>
        </p:spPr>
        <p:txBody>
          <a:bodyPr wrap="square" rtlCol="0">
            <a:spAutoFit/>
          </a:bodyPr>
          <a:lstStyle/>
          <a:p>
            <a:r>
              <a:rPr lang="en-US" b="0" i="0">
                <a:solidFill>
                  <a:srgbClr val="FFFFFF"/>
                </a:solidFill>
                <a:effectLst/>
                <a:latin typeface="Roboto" panose="020B0604020202020204" pitchFamily="2" charset="0"/>
              </a:rPr>
              <a:t>Eurokinissi</a:t>
            </a:r>
            <a:endParaRPr lang="el-GR" dirty="0"/>
          </a:p>
        </p:txBody>
      </p:sp>
      <p:sp>
        <p:nvSpPr>
          <p:cNvPr id="7" name="TextBox 6">
            <a:extLst>
              <a:ext uri="{FF2B5EF4-FFF2-40B4-BE49-F238E27FC236}">
                <a16:creationId xmlns:a16="http://schemas.microsoft.com/office/drawing/2014/main" id="{14C39A16-75B3-4C68-954A-E1F160C3E2C9}"/>
              </a:ext>
            </a:extLst>
          </p:cNvPr>
          <p:cNvSpPr txBox="1"/>
          <p:nvPr/>
        </p:nvSpPr>
        <p:spPr>
          <a:xfrm>
            <a:off x="430562" y="5447071"/>
            <a:ext cx="5289755" cy="369332"/>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https://www.ethnos.gr/greece/article/141883/</a:t>
            </a:r>
            <a:endParaRPr lang="el-GR" dirty="0">
              <a:latin typeface="Cambria" panose="02040503050406030204" pitchFamily="18" charset="0"/>
              <a:ea typeface="Cambria" panose="02040503050406030204" pitchFamily="18" charset="0"/>
            </a:endParaRPr>
          </a:p>
        </p:txBody>
      </p:sp>
      <p:pic>
        <p:nvPicPr>
          <p:cNvPr id="8" name="Εικόνα 7">
            <a:extLst>
              <a:ext uri="{FF2B5EF4-FFF2-40B4-BE49-F238E27FC236}">
                <a16:creationId xmlns:a16="http://schemas.microsoft.com/office/drawing/2014/main" id="{67342D3E-9DAD-477B-9F0C-536F9BBBB29D}"/>
              </a:ext>
            </a:extLst>
          </p:cNvPr>
          <p:cNvPicPr>
            <a:picLocks noChangeAspect="1"/>
          </p:cNvPicPr>
          <p:nvPr/>
        </p:nvPicPr>
        <p:blipFill>
          <a:blip r:embed="rId3"/>
          <a:stretch>
            <a:fillRect/>
          </a:stretch>
        </p:blipFill>
        <p:spPr>
          <a:xfrm>
            <a:off x="6096000" y="1551889"/>
            <a:ext cx="5944530" cy="2972265"/>
          </a:xfrm>
          <a:prstGeom prst="rect">
            <a:avLst/>
          </a:prstGeom>
        </p:spPr>
      </p:pic>
      <p:sp>
        <p:nvSpPr>
          <p:cNvPr id="9" name="TextBox 8">
            <a:extLst>
              <a:ext uri="{FF2B5EF4-FFF2-40B4-BE49-F238E27FC236}">
                <a16:creationId xmlns:a16="http://schemas.microsoft.com/office/drawing/2014/main" id="{B93449FE-FE7C-413A-BA11-A9D7C5304C22}"/>
              </a:ext>
            </a:extLst>
          </p:cNvPr>
          <p:cNvSpPr txBox="1"/>
          <p:nvPr/>
        </p:nvSpPr>
        <p:spPr>
          <a:xfrm>
            <a:off x="6259919" y="4448738"/>
            <a:ext cx="5659179" cy="646331"/>
          </a:xfrm>
          <a:prstGeom prst="rect">
            <a:avLst/>
          </a:prstGeom>
          <a:noFill/>
        </p:spPr>
        <p:txBody>
          <a:bodyPr wrap="square">
            <a:spAutoFit/>
          </a:bodyPr>
          <a:lstStyle/>
          <a:p>
            <a:r>
              <a:rPr lang="el-GR" dirty="0"/>
              <a:t>Χιόνι / Φωτογραφία: </a:t>
            </a:r>
            <a:r>
              <a:rPr lang="en-US" dirty="0"/>
              <a:t>Nick Paleologos / SOOCNEWSROOM IEFIMERIDA.GR10/01/2022  </a:t>
            </a:r>
            <a:endParaRPr lang="el-GR" dirty="0"/>
          </a:p>
        </p:txBody>
      </p:sp>
    </p:spTree>
    <p:extLst>
      <p:ext uri="{BB962C8B-B14F-4D97-AF65-F5344CB8AC3E}">
        <p14:creationId xmlns:p14="http://schemas.microsoft.com/office/powerpoint/2010/main" val="383212185"/>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6864FA-7891-40ED-95E5-E10EB963DE26}"/>
              </a:ext>
            </a:extLst>
          </p:cNvPr>
          <p:cNvSpPr>
            <a:spLocks noGrp="1"/>
          </p:cNvSpPr>
          <p:nvPr>
            <p:ph type="title"/>
          </p:nvPr>
        </p:nvSpPr>
        <p:spPr>
          <a:xfrm>
            <a:off x="647700" y="135215"/>
            <a:ext cx="10058400" cy="697584"/>
          </a:xfrm>
        </p:spPr>
        <p:txBody>
          <a:bodyPr>
            <a:normAutofit fontScale="90000"/>
          </a:bodyPr>
          <a:lstStyle/>
          <a:p>
            <a:r>
              <a:rPr lang="el-GR" dirty="0"/>
              <a:t>          ΤΟ ΒΙΩΜΑ ΤΟΥ ΧΕΙΜΩΝΑ</a:t>
            </a:r>
          </a:p>
        </p:txBody>
      </p:sp>
      <p:sp>
        <p:nvSpPr>
          <p:cNvPr id="6" name="Θέση περιεχομένου 5">
            <a:extLst>
              <a:ext uri="{FF2B5EF4-FFF2-40B4-BE49-F238E27FC236}">
                <a16:creationId xmlns:a16="http://schemas.microsoft.com/office/drawing/2014/main" id="{9860D172-8AA5-4149-8B83-693FA8DBF059}"/>
              </a:ext>
            </a:extLst>
          </p:cNvPr>
          <p:cNvSpPr>
            <a:spLocks noGrp="1"/>
          </p:cNvSpPr>
          <p:nvPr>
            <p:ph idx="1"/>
          </p:nvPr>
        </p:nvSpPr>
        <p:spPr>
          <a:xfrm>
            <a:off x="101044" y="1019175"/>
            <a:ext cx="7913213" cy="5206346"/>
          </a:xfrm>
        </p:spPr>
        <p:txBody>
          <a:bodyPr>
            <a:normAutofit fontScale="92500" lnSpcReduction="20000"/>
          </a:bodyPr>
          <a:lstStyle/>
          <a:p>
            <a:r>
              <a:rPr lang="el-GR" sz="2400" dirty="0"/>
              <a:t>Οι χειμερινοί μήνες με τις χαμηλές θερμοκρασίες ,τα χιόνια, τα έντονα καιρικά φαινόμενα, το έντονο κρύο, δημιουργούν πολλαπλά προβλήματα στην ανθρώπινη καθημερινότητα και στην κοινωνική πραγματικότητα.</a:t>
            </a:r>
          </a:p>
          <a:p>
            <a:pPr marL="0" indent="0">
              <a:buNone/>
            </a:pPr>
            <a:endParaRPr lang="el-GR" sz="2400" dirty="0"/>
          </a:p>
          <a:p>
            <a:r>
              <a:rPr lang="el-GR" sz="2400" dirty="0"/>
              <a:t>Όλα αυτά δεν είναι τόσο αθώα και ανώδυνα για τον οργανισμό ο οποίος καλείται να διατηρήσει τη θερμοκρασία του σώματος σε σταθερά επίπεδα περίπου στους 37 βαθμούς Κελσίου.</a:t>
            </a:r>
          </a:p>
          <a:p>
            <a:endParaRPr lang="el-GR" sz="2400" dirty="0"/>
          </a:p>
          <a:p>
            <a:r>
              <a:rPr lang="el-GR" sz="2400" dirty="0">
                <a:effectLst>
                  <a:outerShdw blurRad="38100" dist="38100" dir="2700000" algn="tl">
                    <a:srgbClr val="000000">
                      <a:alpha val="43137"/>
                    </a:srgbClr>
                  </a:outerShdw>
                </a:effectLst>
              </a:rPr>
              <a:t>Πρέπει να γνωρίζουμε ότι: </a:t>
            </a:r>
            <a:r>
              <a:rPr lang="el-GR" sz="2400" dirty="0"/>
              <a:t>η περιφερειακή αγγειοσυστολή μειώνει την ροή του αίματος στο δέρμα και στα </a:t>
            </a:r>
            <a:r>
              <a:rPr lang="el-GR" sz="2400" dirty="0" err="1"/>
              <a:t>άκρα.Έτσι</a:t>
            </a:r>
            <a:r>
              <a:rPr lang="el-GR" sz="2400" dirty="0"/>
              <a:t>, έχουμε σταθερή θερμοκρασία αποφεύγοντας αρνητικές επιπτώσεις από την παρατεταμένη έκθεση στο κρύο. </a:t>
            </a:r>
          </a:p>
          <a:p>
            <a:r>
              <a:rPr lang="el-GR" sz="2400" dirty="0"/>
              <a:t>Η συσσώρευση αίματος στον κέντρο του σώματος και λιγότερο στην περιφέρεια αυξάνει το έργο της καρδιάς.</a:t>
            </a:r>
            <a:r>
              <a:rPr lang="el-GR" sz="2000" b="0" i="0" dirty="0">
                <a:solidFill>
                  <a:srgbClr val="4E5B60"/>
                </a:solidFill>
                <a:effectLst/>
                <a:latin typeface="Open Sans" panose="020B0606030504020204" pitchFamily="34" charset="0"/>
              </a:rPr>
              <a:t> </a:t>
            </a:r>
            <a:r>
              <a:rPr lang="el-GR" sz="2400" dirty="0">
                <a:solidFill>
                  <a:srgbClr val="4E5B60"/>
                </a:solidFill>
                <a:latin typeface="Open Sans" panose="020B0606030504020204" pitchFamily="34" charset="0"/>
              </a:rPr>
              <a:t>Α</a:t>
            </a:r>
            <a:r>
              <a:rPr lang="el-GR" sz="2400" b="0" i="0" dirty="0">
                <a:effectLst/>
              </a:rPr>
              <a:t>πομακρύνεται το αίμα από τα άκρα για να τροφοδοτήσει τα ζωτικά όργανα.</a:t>
            </a:r>
          </a:p>
          <a:p>
            <a:endParaRPr lang="el-GR" sz="2400" dirty="0"/>
          </a:p>
        </p:txBody>
      </p:sp>
      <p:pic>
        <p:nvPicPr>
          <p:cNvPr id="5" name="Θέση περιεχομένου 7">
            <a:extLst>
              <a:ext uri="{FF2B5EF4-FFF2-40B4-BE49-F238E27FC236}">
                <a16:creationId xmlns:a16="http://schemas.microsoft.com/office/drawing/2014/main" id="{0FD1868A-3401-4F44-B5FF-A5CAFA756D5A}"/>
              </a:ext>
            </a:extLst>
          </p:cNvPr>
          <p:cNvPicPr>
            <a:picLocks noChangeAspect="1"/>
          </p:cNvPicPr>
          <p:nvPr/>
        </p:nvPicPr>
        <p:blipFill>
          <a:blip r:embed="rId2"/>
          <a:stretch>
            <a:fillRect/>
          </a:stretch>
        </p:blipFill>
        <p:spPr>
          <a:xfrm>
            <a:off x="7915275" y="1019175"/>
            <a:ext cx="4175681" cy="5006026"/>
          </a:xfrm>
          <a:prstGeom prst="rect">
            <a:avLst/>
          </a:prstGeom>
        </p:spPr>
      </p:pic>
      <p:sp>
        <p:nvSpPr>
          <p:cNvPr id="7" name="TextBox 6">
            <a:extLst>
              <a:ext uri="{FF2B5EF4-FFF2-40B4-BE49-F238E27FC236}">
                <a16:creationId xmlns:a16="http://schemas.microsoft.com/office/drawing/2014/main" id="{FDA6D901-1615-4F74-9D8C-B653A51C6FA2}"/>
              </a:ext>
            </a:extLst>
          </p:cNvPr>
          <p:cNvSpPr txBox="1"/>
          <p:nvPr/>
        </p:nvSpPr>
        <p:spPr>
          <a:xfrm>
            <a:off x="8799302" y="6044050"/>
            <a:ext cx="2609850" cy="646331"/>
          </a:xfrm>
          <a:prstGeom prst="rect">
            <a:avLst/>
          </a:prstGeom>
          <a:noFill/>
        </p:spPr>
        <p:txBody>
          <a:bodyPr wrap="square" rtlCol="0">
            <a:spAutoFit/>
          </a:bodyPr>
          <a:lstStyle/>
          <a:p>
            <a:r>
              <a:rPr lang="el-GR" b="1" dirty="0"/>
              <a:t>ΧΑΤΖΗΠΑΡΑΣΚΕΥΑΣ ΔΗΜΗΤΡΗΣ</a:t>
            </a:r>
          </a:p>
        </p:txBody>
      </p:sp>
    </p:spTree>
    <p:extLst>
      <p:ext uri="{BB962C8B-B14F-4D97-AF65-F5344CB8AC3E}">
        <p14:creationId xmlns:p14="http://schemas.microsoft.com/office/powerpoint/2010/main" val="3828829412"/>
      </p:ext>
    </p:extLst>
  </p:cSld>
  <p:clrMapOvr>
    <a:masterClrMapping/>
  </p:clrMapOvr>
  <p:transition spd="slow">
    <p:sndAc>
      <p:endSnd/>
    </p:sndAc>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6A21B8-414B-4C05-BDED-C92EFEFC4951}"/>
              </a:ext>
            </a:extLst>
          </p:cNvPr>
          <p:cNvSpPr>
            <a:spLocks noGrp="1"/>
          </p:cNvSpPr>
          <p:nvPr>
            <p:ph type="title"/>
          </p:nvPr>
        </p:nvSpPr>
        <p:spPr>
          <a:xfrm>
            <a:off x="8549640" y="295181"/>
            <a:ext cx="3200400" cy="1737360"/>
          </a:xfrm>
        </p:spPr>
        <p:txBody>
          <a:bodyPr/>
          <a:lstStyle/>
          <a:p>
            <a:r>
              <a:rPr lang="el-GR" dirty="0"/>
              <a:t>ΠΕΡΠΑΤΗΜΑ ΣΤΟ ΧΙΟΝΙ ΣΤΟΝ ΠΑΓΟ</a:t>
            </a:r>
          </a:p>
        </p:txBody>
      </p:sp>
      <p:sp>
        <p:nvSpPr>
          <p:cNvPr id="3" name="Θέση περιεχομένου 2">
            <a:extLst>
              <a:ext uri="{FF2B5EF4-FFF2-40B4-BE49-F238E27FC236}">
                <a16:creationId xmlns:a16="http://schemas.microsoft.com/office/drawing/2014/main" id="{783A8262-15E6-46E8-A4C6-FC24D53AE96A}"/>
              </a:ext>
            </a:extLst>
          </p:cNvPr>
          <p:cNvSpPr>
            <a:spLocks noGrp="1"/>
          </p:cNvSpPr>
          <p:nvPr>
            <p:ph idx="1"/>
          </p:nvPr>
        </p:nvSpPr>
        <p:spPr>
          <a:xfrm>
            <a:off x="231734" y="295181"/>
            <a:ext cx="7891334" cy="6327561"/>
          </a:xfrm>
        </p:spPr>
        <p:txBody>
          <a:bodyPr>
            <a:normAutofit/>
          </a:bodyPr>
          <a:lstStyle/>
          <a:p>
            <a:endParaRPr lang="el-GR" dirty="0"/>
          </a:p>
          <a:p>
            <a:r>
              <a:rPr lang="el-GR" dirty="0"/>
              <a:t>ΕΛΑΦΡΑ ΣΚΥΜΜΕΝΟΙ ΜΠΡΟΣΤΑ ΜΕ ΟΛΟ ΤΟ ΠΕΛΜΑ ΜΕ ΛΥΓΙΣΜΕΝΑ ΓΟΝΑΤΑ ΚΑΙ ΚΡΑΤΗΜΑ ΤΟΥ ΣΩΜΑΤΟΣ</a:t>
            </a:r>
          </a:p>
          <a:p>
            <a:r>
              <a:rPr lang="el-GR" dirty="0"/>
              <a:t>ΧΕΡΙΑ ΕΤΟΙΜΑ ΝΑ ΠΙΑΣΟΥΝ ΜΗΡΟΥΣ -ΙΣΧΙΑ -ΩΜΟΥΣ</a:t>
            </a:r>
          </a:p>
          <a:p>
            <a:r>
              <a:rPr lang="el-GR" dirty="0"/>
              <a:t>ΌΧΙ ΤΕΝΤΩΜΑΤΑ ΧΕΡΙΩΝ ΑΝ ΠΕΣΩ ΠΡΟΣ ΤΑ ΠΙΣΩ ΛΥΓΙΣΤΕ ΠΛΑΤΗ ΚΕΦΑΛΙ ΜΠΡΟΣΤΑ ΠΡΟΣΤΑΤΕΨΤΕ ΤΟ ΚΑΤΆ ΤΗΝ ΠΤΩΣΗ</a:t>
            </a:r>
          </a:p>
          <a:p>
            <a:r>
              <a:rPr lang="el-GR" dirty="0"/>
              <a:t>ΤΣΑΝΤΑ ΧΙΑΣΤΙ - ΚΙΝΗΤΟ ΣΤΗΝ ΤΣΑΝΤΑ</a:t>
            </a:r>
          </a:p>
          <a:p>
            <a:r>
              <a:rPr lang="el-GR" dirty="0"/>
              <a:t>ΣΤΗΡΙΓΜΑΤΑ ΟΠΟΥ ΜΠΟΡΩ [ΤΟΙΧΟΙ ΑΥΤΟΚΙΝΗΤΑ ΚΙΓΚΛΙΔΩΜΑΤΑ]</a:t>
            </a:r>
          </a:p>
          <a:p>
            <a:r>
              <a:rPr lang="el-GR" dirty="0"/>
              <a:t>ΑΝ ΕΧΟΥΜΕ ΖΩΟ ΜΑΖΙ ΜΑΣ ΤΟ ΕΧΟΥΜΕ ΔΕΜΕΝΟ ΚΑΙ ΠΡΟΣΤΑΤΕΥΜΕΝΟ ΜΕ ΖΕΣΤΟ ΕΞΟΠΛΙΣΜΟ</a:t>
            </a:r>
          </a:p>
          <a:p>
            <a:r>
              <a:rPr lang="el-GR" dirty="0"/>
              <a:t>ΑΠΟΦΥΓΗ ΣΚΙΕΡΩΝ ΤΜΗΜΑΤΩΝ ΧΛΟΗΣ -ΑΝΙΣΟΠΕΔΑ ΠΕΖΟΔΡΟΜΙΑ -ΣΗΜΕΙΑ ΜΕ ΠΑΓΟ- ΔΥΣΒΑΤΑ ΠΕΡΑΣΜΑΤΑ ΚΑΙ ΧΩΡΙΣ ΟΠΤΙΚΗ ΕΠΑΦΗ</a:t>
            </a:r>
          </a:p>
          <a:p>
            <a:r>
              <a:rPr lang="el-GR" dirty="0"/>
              <a:t>ΑΠΟΦΥΓΗ ΕΝΤΕΛΩΣ ΚΑΛΥΜΜΕΝΩΝ ΑΓΝΩΣΤΩΝ ΤΜΗΜΑΤΩΝ</a:t>
            </a:r>
          </a:p>
          <a:p>
            <a:r>
              <a:rPr lang="el-GR" dirty="0"/>
              <a:t>ΤΙΝΑΓΜΑ ΡΟΥΧΩΝ ΚΑΙ ΠΑΠΟΥΤΣΙΩΝ ΠΡΙΝ ΝΑ ΜΠΟΥΜΕ ΚΑΠΟΥ</a:t>
            </a:r>
          </a:p>
          <a:p>
            <a:endParaRPr lang="el-GR" dirty="0"/>
          </a:p>
        </p:txBody>
      </p:sp>
      <p:sp>
        <p:nvSpPr>
          <p:cNvPr id="4" name="Θέση κειμένου 3">
            <a:extLst>
              <a:ext uri="{FF2B5EF4-FFF2-40B4-BE49-F238E27FC236}">
                <a16:creationId xmlns:a16="http://schemas.microsoft.com/office/drawing/2014/main" id="{1C867D45-C11A-4DE9-8EE9-8489A84A0845}"/>
              </a:ext>
            </a:extLst>
          </p:cNvPr>
          <p:cNvSpPr>
            <a:spLocks noGrp="1"/>
          </p:cNvSpPr>
          <p:nvPr>
            <p:ph type="body" sz="half" idx="2"/>
          </p:nvPr>
        </p:nvSpPr>
        <p:spPr>
          <a:xfrm>
            <a:off x="8507693" y="2223859"/>
            <a:ext cx="3284294" cy="2601601"/>
          </a:xfrm>
        </p:spPr>
        <p:txBody>
          <a:bodyPr/>
          <a:lstStyle/>
          <a:p>
            <a:endParaRPr lang="el-GR" sz="3200" b="1" dirty="0">
              <a:solidFill>
                <a:schemeClr val="tx1"/>
              </a:solidFill>
            </a:endParaRPr>
          </a:p>
          <a:p>
            <a:r>
              <a:rPr lang="el-GR" sz="3200" b="1" dirty="0">
                <a:solidFill>
                  <a:schemeClr val="tx1"/>
                </a:solidFill>
              </a:rPr>
              <a:t>ΤΙ ΠΡΕΠΕΙ </a:t>
            </a:r>
          </a:p>
          <a:p>
            <a:r>
              <a:rPr lang="el-GR" sz="3200" b="1" dirty="0">
                <a:solidFill>
                  <a:schemeClr val="tx1"/>
                </a:solidFill>
              </a:rPr>
              <a:t>ΝΑ ΕΧΩ ΣΤΟ ΝΟΥ ΜΟΥ</a:t>
            </a:r>
          </a:p>
          <a:p>
            <a:endParaRPr lang="el-GR" dirty="0"/>
          </a:p>
        </p:txBody>
      </p:sp>
    </p:spTree>
    <p:extLst>
      <p:ext uri="{BB962C8B-B14F-4D97-AF65-F5344CB8AC3E}">
        <p14:creationId xmlns:p14="http://schemas.microsoft.com/office/powerpoint/2010/main" val="736396914"/>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A9FEBE-A3DF-4067-9B3D-8E58431D7AD5}"/>
              </a:ext>
            </a:extLst>
          </p:cNvPr>
          <p:cNvSpPr>
            <a:spLocks noGrp="1"/>
          </p:cNvSpPr>
          <p:nvPr>
            <p:ph type="title"/>
          </p:nvPr>
        </p:nvSpPr>
        <p:spPr>
          <a:xfrm>
            <a:off x="8549640" y="274320"/>
            <a:ext cx="3200400" cy="1060494"/>
          </a:xfrm>
        </p:spPr>
        <p:txBody>
          <a:bodyPr/>
          <a:lstStyle/>
          <a:p>
            <a:r>
              <a:rPr lang="el-GR" dirty="0"/>
              <a:t>ΑΣΚΗΣΗ ΣΤΟ ΧΙΟΝΙ</a:t>
            </a:r>
          </a:p>
        </p:txBody>
      </p:sp>
      <p:sp>
        <p:nvSpPr>
          <p:cNvPr id="3" name="Θέση περιεχομένου 2">
            <a:extLst>
              <a:ext uri="{FF2B5EF4-FFF2-40B4-BE49-F238E27FC236}">
                <a16:creationId xmlns:a16="http://schemas.microsoft.com/office/drawing/2014/main" id="{56BA5450-A53C-4C33-843A-31E6052487A8}"/>
              </a:ext>
            </a:extLst>
          </p:cNvPr>
          <p:cNvSpPr>
            <a:spLocks noGrp="1"/>
          </p:cNvSpPr>
          <p:nvPr>
            <p:ph idx="1"/>
          </p:nvPr>
        </p:nvSpPr>
        <p:spPr>
          <a:xfrm>
            <a:off x="168406" y="439524"/>
            <a:ext cx="7682845" cy="5978951"/>
          </a:xfrm>
        </p:spPr>
        <p:txBody>
          <a:bodyPr>
            <a:normAutofit/>
          </a:bodyPr>
          <a:lstStyle/>
          <a:p>
            <a:r>
              <a:rPr lang="el-GR" dirty="0">
                <a:solidFill>
                  <a:srgbClr val="333333"/>
                </a:solidFill>
                <a:effectLst/>
                <a:ea typeface="Calibri" panose="020F0502020204030204" pitchFamily="34" charset="0"/>
              </a:rPr>
              <a:t>Να έχετε στο μυαλό σας ένα συγκεκριμένο πλάνο τρεξίματος. Πάντα </a:t>
            </a:r>
            <a:r>
              <a:rPr lang="el-GR" dirty="0">
                <a:solidFill>
                  <a:srgbClr val="333333"/>
                </a:solidFill>
                <a:ea typeface="Calibri" panose="020F0502020204030204" pitchFamily="34" charset="0"/>
              </a:rPr>
              <a:t>να υπολογίζετε τις δυσκολίες σε σχέση με τον προπονητικό στόχο. </a:t>
            </a:r>
            <a:r>
              <a:rPr lang="el-GR" dirty="0">
                <a:solidFill>
                  <a:srgbClr val="333333"/>
                </a:solidFill>
                <a:effectLst/>
                <a:ea typeface="Calibri" panose="020F0502020204030204" pitchFamily="34" charset="0"/>
              </a:rPr>
              <a:t> </a:t>
            </a:r>
          </a:p>
          <a:p>
            <a:r>
              <a:rPr lang="el-GR" dirty="0">
                <a:solidFill>
                  <a:srgbClr val="333333"/>
                </a:solidFill>
                <a:effectLst/>
                <a:ea typeface="Calibri" panose="020F0502020204030204" pitchFamily="34" charset="0"/>
              </a:rPr>
              <a:t>Φορέστε τα κατάλληλα ρούχα, πολλά, ζεστά ,αδιάβροχα αντιανεμικά. </a:t>
            </a:r>
            <a:r>
              <a:rPr lang="el-GR" dirty="0">
                <a:solidFill>
                  <a:srgbClr val="333333"/>
                </a:solidFill>
                <a:ea typeface="Calibri" panose="020F0502020204030204" pitchFamily="34" charset="0"/>
              </a:rPr>
              <a:t>Σ</a:t>
            </a:r>
            <a:r>
              <a:rPr lang="el-GR" dirty="0">
                <a:solidFill>
                  <a:srgbClr val="333333"/>
                </a:solidFill>
                <a:effectLst/>
                <a:ea typeface="Calibri" panose="020F0502020204030204" pitchFamily="34" charset="0"/>
              </a:rPr>
              <a:t>την αρχή θα κρυώνετε, μετά όσ</a:t>
            </a:r>
            <a:r>
              <a:rPr lang="el-GR" dirty="0">
                <a:solidFill>
                  <a:srgbClr val="333333"/>
                </a:solidFill>
                <a:ea typeface="Calibri" panose="020F0502020204030204" pitchFamily="34" charset="0"/>
              </a:rPr>
              <a:t>ο προχωρεί η προπόνηση θα </a:t>
            </a:r>
            <a:r>
              <a:rPr lang="el-GR" dirty="0">
                <a:solidFill>
                  <a:srgbClr val="333333"/>
                </a:solidFill>
                <a:effectLst/>
                <a:ea typeface="Calibri" panose="020F0502020204030204" pitchFamily="34" charset="0"/>
              </a:rPr>
              <a:t>ζεσταίνεστε. </a:t>
            </a:r>
            <a:r>
              <a:rPr lang="el-GR" dirty="0">
                <a:solidFill>
                  <a:srgbClr val="333333"/>
                </a:solidFill>
                <a:ea typeface="Calibri" panose="020F0502020204030204" pitchFamily="34" charset="0"/>
              </a:rPr>
              <a:t>Μ</a:t>
            </a:r>
            <a:r>
              <a:rPr lang="el-GR" dirty="0">
                <a:solidFill>
                  <a:srgbClr val="333333"/>
                </a:solidFill>
                <a:effectLst/>
                <a:ea typeface="Calibri" panose="020F0502020204030204" pitchFamily="34" charset="0"/>
              </a:rPr>
              <a:t>ην ντυθείτε υπερβολικά ζεστά. </a:t>
            </a:r>
          </a:p>
          <a:p>
            <a:r>
              <a:rPr lang="el-GR" dirty="0">
                <a:solidFill>
                  <a:srgbClr val="333333"/>
                </a:solidFill>
                <a:effectLst/>
                <a:ea typeface="Calibri" panose="020F0502020204030204" pitchFamily="34" charset="0"/>
              </a:rPr>
              <a:t>ΜΗΝ έχετε περιττά αξεσουάρ και ρούχα. Κολάν ή φόρμα, μπλούζα τύπου </a:t>
            </a:r>
            <a:r>
              <a:rPr lang="el-GR" dirty="0" err="1">
                <a:solidFill>
                  <a:srgbClr val="333333"/>
                </a:solidFill>
                <a:effectLst/>
                <a:ea typeface="Calibri" panose="020F0502020204030204" pitchFamily="34" charset="0"/>
              </a:rPr>
              <a:t>dryfit</a:t>
            </a:r>
            <a:r>
              <a:rPr lang="el-GR" dirty="0">
                <a:solidFill>
                  <a:srgbClr val="333333"/>
                </a:solidFill>
                <a:effectLst/>
                <a:ea typeface="Calibri" panose="020F0502020204030204" pitchFamily="34" charset="0"/>
              </a:rPr>
              <a:t> και φούτερ ή αντιανεμικό είναι ο ιδανικός συνδυασμός ρούχων τρεξίματος. </a:t>
            </a:r>
            <a:r>
              <a:rPr lang="el-GR" dirty="0">
                <a:solidFill>
                  <a:srgbClr val="333333"/>
                </a:solidFill>
                <a:ea typeface="Calibri" panose="020F0502020204030204" pitchFamily="34" charset="0"/>
              </a:rPr>
              <a:t>Γ</a:t>
            </a:r>
            <a:r>
              <a:rPr lang="el-GR" dirty="0">
                <a:solidFill>
                  <a:srgbClr val="333333"/>
                </a:solidFill>
                <a:effectLst/>
                <a:ea typeface="Calibri" panose="020F0502020204030204" pitchFamily="34" charset="0"/>
              </a:rPr>
              <a:t>άντια, σκούφος ή κορδέλα συμπληρωματικά ανάλογα με την ώρα προπόνησης.</a:t>
            </a:r>
          </a:p>
          <a:p>
            <a:r>
              <a:rPr lang="el-GR" dirty="0">
                <a:solidFill>
                  <a:srgbClr val="333333"/>
                </a:solidFill>
                <a:effectLst/>
                <a:ea typeface="Times New Roman" panose="02020603050405020304" pitchFamily="18" charset="0"/>
              </a:rPr>
              <a:t>Προπονηθείτε με παρέα: Πάρτε μαζί κάποιον φίλο σας ή το κατοικίδιό σας ώστε να μην αισθάνεστε μοναξιά ενώ ταυτόχρονα θα νιώθετε ασφάλεια. Εκτός από το ότι ο χρόνος θα κυλάει πιο ευχάριστα, θα προσέχει ο ένας τον άλλον και θα υπενθυμίζει πχ. να πίνετε νερό καθώς η ενυδάτωση είναι σημαντική ή θα κουβεντιάζετε ξεχνώντας την κόπωση. </a:t>
            </a:r>
            <a:endParaRPr lang="en-US" dirty="0">
              <a:solidFill>
                <a:srgbClr val="333333"/>
              </a:solidFill>
              <a:effectLst/>
              <a:ea typeface="Times New Roman" panose="02020603050405020304" pitchFamily="18" charset="0"/>
            </a:endParaRPr>
          </a:p>
          <a:p>
            <a:r>
              <a:rPr lang="el-GR" dirty="0">
                <a:solidFill>
                  <a:srgbClr val="333333"/>
                </a:solidFill>
                <a:effectLst/>
                <a:ea typeface="Times New Roman" panose="02020603050405020304" pitchFamily="18" charset="0"/>
              </a:rPr>
              <a:t>Αυτό που πρέπει μόνο να τσεκάρετε είναι να είστε και οι δυο πάνω κάτω στην ίδια φυσική κατάσταση για να μπορέσετε να συντονιστείτε.</a:t>
            </a:r>
            <a:endParaRPr lang="el-GR" dirty="0">
              <a:effectLst/>
              <a:ea typeface="Times New Roman" panose="02020603050405020304" pitchFamily="18" charset="0"/>
            </a:endParaRPr>
          </a:p>
          <a:p>
            <a:endParaRPr lang="el-GR" dirty="0"/>
          </a:p>
        </p:txBody>
      </p:sp>
      <p:sp>
        <p:nvSpPr>
          <p:cNvPr id="4" name="Θέση κειμένου 3">
            <a:extLst>
              <a:ext uri="{FF2B5EF4-FFF2-40B4-BE49-F238E27FC236}">
                <a16:creationId xmlns:a16="http://schemas.microsoft.com/office/drawing/2014/main" id="{3F97FDB2-B183-4FC7-9E6A-723C61E7800C}"/>
              </a:ext>
            </a:extLst>
          </p:cNvPr>
          <p:cNvSpPr>
            <a:spLocks noGrp="1"/>
          </p:cNvSpPr>
          <p:nvPr>
            <p:ph type="body" sz="half" idx="2"/>
          </p:nvPr>
        </p:nvSpPr>
        <p:spPr>
          <a:xfrm>
            <a:off x="8549640" y="1478447"/>
            <a:ext cx="3200400" cy="1659777"/>
          </a:xfrm>
        </p:spPr>
        <p:txBody>
          <a:bodyPr>
            <a:normAutofit lnSpcReduction="10000"/>
          </a:bodyPr>
          <a:lstStyle/>
          <a:p>
            <a:r>
              <a:rPr lang="el-GR" sz="3200" b="1" dirty="0">
                <a:solidFill>
                  <a:schemeClr val="tx1"/>
                </a:solidFill>
              </a:rPr>
              <a:t>ΤΙ ΠΡΕΠΕΙ </a:t>
            </a:r>
          </a:p>
          <a:p>
            <a:r>
              <a:rPr lang="el-GR" sz="3200" b="1" dirty="0">
                <a:solidFill>
                  <a:schemeClr val="tx1"/>
                </a:solidFill>
              </a:rPr>
              <a:t>ΝΑ ΕΧΩ ΣΤΟ ΝΟΥ ΜΟΥ</a:t>
            </a:r>
          </a:p>
          <a:p>
            <a:endParaRPr lang="el-GR" dirty="0"/>
          </a:p>
        </p:txBody>
      </p:sp>
      <p:pic>
        <p:nvPicPr>
          <p:cNvPr id="6" name="Εικόνα 5">
            <a:extLst>
              <a:ext uri="{FF2B5EF4-FFF2-40B4-BE49-F238E27FC236}">
                <a16:creationId xmlns:a16="http://schemas.microsoft.com/office/drawing/2014/main" id="{55556DAB-84D2-4EE4-B1B3-30C4D5F3AB3E}"/>
              </a:ext>
            </a:extLst>
          </p:cNvPr>
          <p:cNvPicPr>
            <a:picLocks noChangeAspect="1"/>
          </p:cNvPicPr>
          <p:nvPr/>
        </p:nvPicPr>
        <p:blipFill>
          <a:blip r:embed="rId2"/>
          <a:stretch>
            <a:fillRect/>
          </a:stretch>
        </p:blipFill>
        <p:spPr>
          <a:xfrm>
            <a:off x="7975076" y="3016471"/>
            <a:ext cx="3113177" cy="3791912"/>
          </a:xfrm>
          <a:prstGeom prst="rect">
            <a:avLst/>
          </a:prstGeom>
        </p:spPr>
      </p:pic>
    </p:spTree>
    <p:extLst>
      <p:ext uri="{BB962C8B-B14F-4D97-AF65-F5344CB8AC3E}">
        <p14:creationId xmlns:p14="http://schemas.microsoft.com/office/powerpoint/2010/main" val="468759476"/>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A5B8E4-488C-4A4B-A3BA-36B4DE7880A3}"/>
              </a:ext>
            </a:extLst>
          </p:cNvPr>
          <p:cNvSpPr>
            <a:spLocks noGrp="1"/>
          </p:cNvSpPr>
          <p:nvPr>
            <p:ph type="title"/>
          </p:nvPr>
        </p:nvSpPr>
        <p:spPr>
          <a:xfrm>
            <a:off x="8549639" y="348449"/>
            <a:ext cx="3477519" cy="883192"/>
          </a:xfrm>
        </p:spPr>
        <p:txBody>
          <a:bodyPr>
            <a:normAutofit/>
          </a:bodyPr>
          <a:lstStyle/>
          <a:p>
            <a:r>
              <a:rPr lang="el-GR" dirty="0"/>
              <a:t>ΑΣΚΗΣΗ = ΧΑΡΑ</a:t>
            </a:r>
          </a:p>
        </p:txBody>
      </p:sp>
      <p:sp>
        <p:nvSpPr>
          <p:cNvPr id="4" name="Θέση κειμένου 3">
            <a:extLst>
              <a:ext uri="{FF2B5EF4-FFF2-40B4-BE49-F238E27FC236}">
                <a16:creationId xmlns:a16="http://schemas.microsoft.com/office/drawing/2014/main" id="{F060DE05-C399-4F73-95D0-767966B10209}"/>
              </a:ext>
            </a:extLst>
          </p:cNvPr>
          <p:cNvSpPr>
            <a:spLocks noGrp="1"/>
          </p:cNvSpPr>
          <p:nvPr>
            <p:ph type="body" sz="half" idx="2"/>
          </p:nvPr>
        </p:nvSpPr>
        <p:spPr>
          <a:xfrm>
            <a:off x="8549640" y="2671735"/>
            <a:ext cx="3200400" cy="3291840"/>
          </a:xfrm>
        </p:spPr>
        <p:txBody>
          <a:bodyPr/>
          <a:lstStyle/>
          <a:p>
            <a:endParaRPr lang="el-GR" dirty="0"/>
          </a:p>
        </p:txBody>
      </p:sp>
      <p:pic>
        <p:nvPicPr>
          <p:cNvPr id="5" name="Θέση περιεχομένου 4">
            <a:extLst>
              <a:ext uri="{FF2B5EF4-FFF2-40B4-BE49-F238E27FC236}">
                <a16:creationId xmlns:a16="http://schemas.microsoft.com/office/drawing/2014/main" id="{47B28C76-CBF4-4491-8311-80B7144AC578}"/>
              </a:ext>
            </a:extLst>
          </p:cNvPr>
          <p:cNvPicPr>
            <a:picLocks noGrp="1" noChangeAspect="1"/>
          </p:cNvPicPr>
          <p:nvPr>
            <p:ph idx="1"/>
          </p:nvPr>
        </p:nvPicPr>
        <p:blipFill>
          <a:blip r:embed="rId4"/>
          <a:stretch>
            <a:fillRect/>
          </a:stretch>
        </p:blipFill>
        <p:spPr>
          <a:xfrm>
            <a:off x="1034156" y="695325"/>
            <a:ext cx="6692900" cy="5019675"/>
          </a:xfrm>
          <a:prstGeom prst="rect">
            <a:avLst/>
          </a:prstGeom>
        </p:spPr>
      </p:pic>
      <p:sp>
        <p:nvSpPr>
          <p:cNvPr id="6" name="TextBox 5">
            <a:extLst>
              <a:ext uri="{FF2B5EF4-FFF2-40B4-BE49-F238E27FC236}">
                <a16:creationId xmlns:a16="http://schemas.microsoft.com/office/drawing/2014/main" id="{FBFC1A0D-BCE3-4A6E-8C5A-75B042FB43D9}"/>
              </a:ext>
            </a:extLst>
          </p:cNvPr>
          <p:cNvSpPr txBox="1"/>
          <p:nvPr/>
        </p:nvSpPr>
        <p:spPr>
          <a:xfrm>
            <a:off x="1034156" y="5761608"/>
            <a:ext cx="6692900" cy="646331"/>
          </a:xfrm>
          <a:prstGeom prst="rect">
            <a:avLst/>
          </a:prstGeom>
          <a:noFill/>
        </p:spPr>
        <p:txBody>
          <a:bodyPr wrap="square" rtlCol="0">
            <a:spAutoFit/>
          </a:bodyPr>
          <a:lstStyle/>
          <a:p>
            <a:r>
              <a:rPr lang="el-GR" b="1" dirty="0"/>
              <a:t>ΜΑΘΗΤΕΣ ΣΕ ΔΡΑΣΗ </a:t>
            </a:r>
          </a:p>
          <a:p>
            <a:r>
              <a:rPr lang="el-GR" b="1" dirty="0"/>
              <a:t>ΣΑΡΛΑΝΗΣ ΠΑΝΑΓΙΩΤΗΣ</a:t>
            </a:r>
          </a:p>
        </p:txBody>
      </p:sp>
      <p:pic>
        <p:nvPicPr>
          <p:cNvPr id="7" name="20220128_162023 (3) ΕΙΡΗΝΗ ΤΡΕΞΙΜΟ">
            <a:hlinkClick r:id="" action="ppaction://media"/>
            <a:extLst>
              <a:ext uri="{FF2B5EF4-FFF2-40B4-BE49-F238E27FC236}">
                <a16:creationId xmlns:a16="http://schemas.microsoft.com/office/drawing/2014/main" id="{8DF3977D-4CA9-4657-968C-DF306D6F24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49640" y="1530220"/>
            <a:ext cx="3200400" cy="4276593"/>
          </a:xfrm>
          <a:prstGeom prst="rect">
            <a:avLst/>
          </a:prstGeom>
        </p:spPr>
      </p:pic>
    </p:spTree>
    <p:extLst>
      <p:ext uri="{BB962C8B-B14F-4D97-AF65-F5344CB8AC3E}">
        <p14:creationId xmlns:p14="http://schemas.microsoft.com/office/powerpoint/2010/main" val="14837851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58294E-B71A-4BC9-A9C2-FFDE453EFAB6}"/>
              </a:ext>
            </a:extLst>
          </p:cNvPr>
          <p:cNvSpPr>
            <a:spLocks noGrp="1"/>
          </p:cNvSpPr>
          <p:nvPr>
            <p:ph type="title"/>
          </p:nvPr>
        </p:nvSpPr>
        <p:spPr>
          <a:xfrm>
            <a:off x="8360454" y="284830"/>
            <a:ext cx="3200400" cy="1060494"/>
          </a:xfrm>
        </p:spPr>
        <p:txBody>
          <a:bodyPr/>
          <a:lstStyle/>
          <a:p>
            <a:r>
              <a:rPr lang="el-GR" dirty="0"/>
              <a:t>ΑΣΚΗΣΗ ΣΤΟ ΧΙΟΝΙ</a:t>
            </a:r>
          </a:p>
        </p:txBody>
      </p:sp>
      <p:sp>
        <p:nvSpPr>
          <p:cNvPr id="3" name="Θέση περιεχομένου 2">
            <a:extLst>
              <a:ext uri="{FF2B5EF4-FFF2-40B4-BE49-F238E27FC236}">
                <a16:creationId xmlns:a16="http://schemas.microsoft.com/office/drawing/2014/main" id="{E05C5E8E-598F-44A0-A7C7-C8C61AC56BAD}"/>
              </a:ext>
            </a:extLst>
          </p:cNvPr>
          <p:cNvSpPr>
            <a:spLocks noGrp="1"/>
          </p:cNvSpPr>
          <p:nvPr>
            <p:ph idx="1"/>
          </p:nvPr>
        </p:nvSpPr>
        <p:spPr>
          <a:xfrm>
            <a:off x="199611" y="581025"/>
            <a:ext cx="6711696" cy="5020056"/>
          </a:xfrm>
        </p:spPr>
        <p:txBody>
          <a:bodyPr/>
          <a:lstStyle/>
          <a:p>
            <a:r>
              <a:rPr lang="el-GR" dirty="0">
                <a:solidFill>
                  <a:srgbClr val="333333"/>
                </a:solidFill>
                <a:ea typeface="Times New Roman" panose="02020603050405020304" pitchFamily="18" charset="0"/>
              </a:rPr>
              <a:t>Πάντα</a:t>
            </a:r>
            <a:r>
              <a:rPr lang="el-GR" dirty="0">
                <a:solidFill>
                  <a:srgbClr val="333333"/>
                </a:solidFill>
                <a:effectLst/>
                <a:ea typeface="Times New Roman" panose="02020603050405020304" pitchFamily="18" charset="0"/>
              </a:rPr>
              <a:t> να κάνετε ζέσταμα: στον κρύο καιρό χρειαζόμαστε περισσότερο και βραδύτερο χρόνο ζεστάματος. Περπατώντας σταδιακά γρήγορα, εκτελώντας προσεκτικές διατάσεις σε ζεστό αρχικά χώρο θα μειώσω τις πιθανότητες τραυματισμού. </a:t>
            </a:r>
          </a:p>
          <a:p>
            <a:r>
              <a:rPr lang="el-GR" dirty="0">
                <a:solidFill>
                  <a:srgbClr val="333333"/>
                </a:solidFill>
                <a:ea typeface="Times New Roman" panose="02020603050405020304" pitchFamily="18" charset="0"/>
              </a:rPr>
              <a:t>Μ</a:t>
            </a:r>
            <a:r>
              <a:rPr lang="el-GR" dirty="0">
                <a:solidFill>
                  <a:srgbClr val="333333"/>
                </a:solidFill>
                <a:effectLst/>
                <a:ea typeface="Times New Roman" panose="02020603050405020304" pitchFamily="18" charset="0"/>
              </a:rPr>
              <a:t>ην ξεχνάτε να ξεκινήσετε κόντρα στον άνεμο, ώστε να έχετε τον άνεμο στην πλάτη σας στο δρόμο της επιστροφής. Θα αποφύγετε να κρυώνετε από τον άνεμο αφού έχετε ιδρώσει.</a:t>
            </a:r>
            <a:endParaRPr lang="el-GR" dirty="0">
              <a:effectLst/>
              <a:ea typeface="Times New Roman" panose="02020603050405020304" pitchFamily="18" charset="0"/>
            </a:endParaRPr>
          </a:p>
          <a:p>
            <a:pPr>
              <a:lnSpc>
                <a:spcPct val="107000"/>
              </a:lnSpc>
              <a:spcAft>
                <a:spcPts val="800"/>
              </a:spcAft>
            </a:pPr>
            <a:r>
              <a:rPr lang="el-GR" sz="1800" dirty="0">
                <a:effectLst/>
                <a:ea typeface="Calibri" panose="020F0502020204030204" pitchFamily="34" charset="0"/>
                <a:cs typeface="Times New Roman" panose="02020603050405020304" pitchFamily="18" charset="0"/>
              </a:rPr>
              <a:t> </a:t>
            </a:r>
            <a:r>
              <a:rPr lang="el-GR" dirty="0">
                <a:effectLst/>
                <a:ea typeface="Calibri" panose="020F0502020204030204" pitchFamily="34" charset="0"/>
                <a:cs typeface="Times New Roman" panose="02020603050405020304" pitchFamily="18" charset="0"/>
              </a:rPr>
              <a:t>Στο τέλος της προπόνησης φροντίζω να κάνω αποθεραπεία λίγων λεπτών σε ζεστό χώρο, να αλλάξω ρούχα, να επαναφέρω τον οργανισμό μου σε ηρεμία με ένα ζεστό μπάνιο και ξεκούραση.</a:t>
            </a:r>
          </a:p>
          <a:p>
            <a:endParaRPr lang="el-GR" dirty="0"/>
          </a:p>
        </p:txBody>
      </p:sp>
      <p:sp>
        <p:nvSpPr>
          <p:cNvPr id="4" name="Θέση κειμένου 3">
            <a:extLst>
              <a:ext uri="{FF2B5EF4-FFF2-40B4-BE49-F238E27FC236}">
                <a16:creationId xmlns:a16="http://schemas.microsoft.com/office/drawing/2014/main" id="{1801FF9E-9ACD-430C-847A-7EF9B2B27F87}"/>
              </a:ext>
            </a:extLst>
          </p:cNvPr>
          <p:cNvSpPr>
            <a:spLocks noGrp="1"/>
          </p:cNvSpPr>
          <p:nvPr>
            <p:ph type="body" sz="half" idx="2"/>
          </p:nvPr>
        </p:nvSpPr>
        <p:spPr>
          <a:xfrm>
            <a:off x="8360454" y="1582331"/>
            <a:ext cx="3200400" cy="1623323"/>
          </a:xfrm>
        </p:spPr>
        <p:txBody>
          <a:bodyPr>
            <a:normAutofit lnSpcReduction="10000"/>
          </a:bodyPr>
          <a:lstStyle/>
          <a:p>
            <a:r>
              <a:rPr lang="el-GR" sz="3200" b="1" dirty="0">
                <a:solidFill>
                  <a:schemeClr val="tx1"/>
                </a:solidFill>
              </a:rPr>
              <a:t>ΤΙ ΠΡΕΠΕΙ </a:t>
            </a:r>
          </a:p>
          <a:p>
            <a:r>
              <a:rPr lang="el-GR" sz="3200" b="1" dirty="0">
                <a:solidFill>
                  <a:schemeClr val="tx1"/>
                </a:solidFill>
              </a:rPr>
              <a:t>ΝΑ ΕΧΩ ΣΤΟ ΝΟΥ ΜΟΥ</a:t>
            </a:r>
          </a:p>
          <a:p>
            <a:endParaRPr lang="el-GR" dirty="0"/>
          </a:p>
        </p:txBody>
      </p:sp>
      <p:pic>
        <p:nvPicPr>
          <p:cNvPr id="6" name="Εικόνα 5">
            <a:extLst>
              <a:ext uri="{FF2B5EF4-FFF2-40B4-BE49-F238E27FC236}">
                <a16:creationId xmlns:a16="http://schemas.microsoft.com/office/drawing/2014/main" id="{E8A83465-4D5B-4DF1-855E-5864088A2D51}"/>
              </a:ext>
            </a:extLst>
          </p:cNvPr>
          <p:cNvPicPr>
            <a:picLocks noChangeAspect="1"/>
          </p:cNvPicPr>
          <p:nvPr/>
        </p:nvPicPr>
        <p:blipFill>
          <a:blip r:embed="rId2"/>
          <a:stretch>
            <a:fillRect/>
          </a:stretch>
        </p:blipFill>
        <p:spPr>
          <a:xfrm>
            <a:off x="7394356" y="3205654"/>
            <a:ext cx="3533599" cy="3499946"/>
          </a:xfrm>
          <a:prstGeom prst="rect">
            <a:avLst/>
          </a:prstGeom>
        </p:spPr>
      </p:pic>
    </p:spTree>
    <p:extLst>
      <p:ext uri="{BB962C8B-B14F-4D97-AF65-F5344CB8AC3E}">
        <p14:creationId xmlns:p14="http://schemas.microsoft.com/office/powerpoint/2010/main" val="3628258042"/>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FCCC77C2-92A2-4868-8CD9-F99147A594DC}"/>
              </a:ext>
            </a:extLst>
          </p:cNvPr>
          <p:cNvPicPr>
            <a:picLocks noChangeAspect="1"/>
          </p:cNvPicPr>
          <p:nvPr/>
        </p:nvPicPr>
        <p:blipFill rotWithShape="1">
          <a:blip r:embed="rId2"/>
          <a:srcRect l="28088" t="34966" r="50000" b="52027"/>
          <a:stretch/>
        </p:blipFill>
        <p:spPr>
          <a:xfrm>
            <a:off x="2239304" y="70409"/>
            <a:ext cx="2206565" cy="2837757"/>
          </a:xfrm>
          <a:prstGeom prst="rect">
            <a:avLst/>
          </a:prstGeom>
        </p:spPr>
      </p:pic>
      <p:sp>
        <p:nvSpPr>
          <p:cNvPr id="8" name="TextBox 7">
            <a:extLst>
              <a:ext uri="{FF2B5EF4-FFF2-40B4-BE49-F238E27FC236}">
                <a16:creationId xmlns:a16="http://schemas.microsoft.com/office/drawing/2014/main" id="{9722CE05-C4E4-493E-9ADE-B7DB61B8538D}"/>
              </a:ext>
            </a:extLst>
          </p:cNvPr>
          <p:cNvSpPr txBox="1"/>
          <p:nvPr/>
        </p:nvSpPr>
        <p:spPr>
          <a:xfrm>
            <a:off x="631614" y="3155795"/>
            <a:ext cx="2724149" cy="369332"/>
          </a:xfrm>
          <a:prstGeom prst="rect">
            <a:avLst/>
          </a:prstGeom>
          <a:noFill/>
        </p:spPr>
        <p:txBody>
          <a:bodyPr wrap="square" rtlCol="0">
            <a:spAutoFit/>
          </a:bodyPr>
          <a:lstStyle/>
          <a:p>
            <a:r>
              <a:rPr lang="el-GR" b="1" dirty="0"/>
              <a:t>ΔΡΟΥΖΑ ΚΑΤΕΡΙΝΑ</a:t>
            </a:r>
          </a:p>
        </p:txBody>
      </p:sp>
      <p:pic>
        <p:nvPicPr>
          <p:cNvPr id="11" name="Εικόνα 10">
            <a:extLst>
              <a:ext uri="{FF2B5EF4-FFF2-40B4-BE49-F238E27FC236}">
                <a16:creationId xmlns:a16="http://schemas.microsoft.com/office/drawing/2014/main" id="{0A1E9893-10DC-4D3C-8DC5-99B39CE70119}"/>
              </a:ext>
            </a:extLst>
          </p:cNvPr>
          <p:cNvPicPr>
            <a:picLocks noChangeAspect="1"/>
          </p:cNvPicPr>
          <p:nvPr/>
        </p:nvPicPr>
        <p:blipFill rotWithShape="1">
          <a:blip r:embed="rId2"/>
          <a:srcRect l="28088" t="47965" r="50000" b="39028"/>
          <a:stretch/>
        </p:blipFill>
        <p:spPr>
          <a:xfrm>
            <a:off x="4445869" y="79519"/>
            <a:ext cx="2206565" cy="2837757"/>
          </a:xfrm>
          <a:prstGeom prst="rect">
            <a:avLst/>
          </a:prstGeom>
        </p:spPr>
      </p:pic>
      <p:pic>
        <p:nvPicPr>
          <p:cNvPr id="12" name="Εικόνα 11">
            <a:extLst>
              <a:ext uri="{FF2B5EF4-FFF2-40B4-BE49-F238E27FC236}">
                <a16:creationId xmlns:a16="http://schemas.microsoft.com/office/drawing/2014/main" id="{2FD6BCC3-8E4E-4AD4-A91E-AA3438230AF1}"/>
              </a:ext>
            </a:extLst>
          </p:cNvPr>
          <p:cNvPicPr>
            <a:picLocks noChangeAspect="1"/>
          </p:cNvPicPr>
          <p:nvPr/>
        </p:nvPicPr>
        <p:blipFill rotWithShape="1">
          <a:blip r:embed="rId3"/>
          <a:srcRect l="28972" t="37387" r="50000" b="48907"/>
          <a:stretch/>
        </p:blipFill>
        <p:spPr>
          <a:xfrm>
            <a:off x="9530645" y="70409"/>
            <a:ext cx="2575703" cy="3637471"/>
          </a:xfrm>
          <a:prstGeom prst="rect">
            <a:avLst/>
          </a:prstGeom>
        </p:spPr>
      </p:pic>
      <p:sp>
        <p:nvSpPr>
          <p:cNvPr id="13" name="TextBox 12">
            <a:extLst>
              <a:ext uri="{FF2B5EF4-FFF2-40B4-BE49-F238E27FC236}">
                <a16:creationId xmlns:a16="http://schemas.microsoft.com/office/drawing/2014/main" id="{CE910D5E-C1B8-406F-9108-B67DC56B9CA5}"/>
              </a:ext>
            </a:extLst>
          </p:cNvPr>
          <p:cNvSpPr txBox="1"/>
          <p:nvPr/>
        </p:nvSpPr>
        <p:spPr>
          <a:xfrm>
            <a:off x="9081279" y="3725572"/>
            <a:ext cx="1213758" cy="369332"/>
          </a:xfrm>
          <a:prstGeom prst="rect">
            <a:avLst/>
          </a:prstGeom>
          <a:noFill/>
        </p:spPr>
        <p:txBody>
          <a:bodyPr wrap="square" rtlCol="0">
            <a:spAutoFit/>
          </a:bodyPr>
          <a:lstStyle/>
          <a:p>
            <a:r>
              <a:rPr lang="el-GR" b="1" dirty="0"/>
              <a:t>ΠΩΛΙΝΑ</a:t>
            </a:r>
          </a:p>
        </p:txBody>
      </p:sp>
      <p:pic>
        <p:nvPicPr>
          <p:cNvPr id="14" name="Εικόνα 13">
            <a:extLst>
              <a:ext uri="{FF2B5EF4-FFF2-40B4-BE49-F238E27FC236}">
                <a16:creationId xmlns:a16="http://schemas.microsoft.com/office/drawing/2014/main" id="{569FB2C5-5B99-40E7-A44E-5DE3D7A0049B}"/>
              </a:ext>
            </a:extLst>
          </p:cNvPr>
          <p:cNvPicPr>
            <a:picLocks noChangeAspect="1"/>
          </p:cNvPicPr>
          <p:nvPr/>
        </p:nvPicPr>
        <p:blipFill rotWithShape="1">
          <a:blip r:embed="rId3"/>
          <a:srcRect l="28972" t="51092" r="50000" b="35608"/>
          <a:stretch/>
        </p:blipFill>
        <p:spPr>
          <a:xfrm>
            <a:off x="6882800" y="78159"/>
            <a:ext cx="2654329" cy="3637470"/>
          </a:xfrm>
          <a:prstGeom prst="rect">
            <a:avLst/>
          </a:prstGeom>
        </p:spPr>
      </p:pic>
      <p:sp>
        <p:nvSpPr>
          <p:cNvPr id="2" name="TextBox 1">
            <a:extLst>
              <a:ext uri="{FF2B5EF4-FFF2-40B4-BE49-F238E27FC236}">
                <a16:creationId xmlns:a16="http://schemas.microsoft.com/office/drawing/2014/main" id="{FFD28528-8C06-4CCE-A74C-21A6785C17C5}"/>
              </a:ext>
            </a:extLst>
          </p:cNvPr>
          <p:cNvSpPr txBox="1"/>
          <p:nvPr/>
        </p:nvSpPr>
        <p:spPr>
          <a:xfrm>
            <a:off x="5148146" y="4215754"/>
            <a:ext cx="4943475" cy="400110"/>
          </a:xfrm>
          <a:prstGeom prst="rect">
            <a:avLst/>
          </a:prstGeom>
          <a:solidFill>
            <a:srgbClr val="002060"/>
          </a:solidFill>
        </p:spPr>
        <p:txBody>
          <a:bodyPr wrap="square" rtlCol="0">
            <a:spAutoFit/>
          </a:bodyPr>
          <a:lstStyle/>
          <a:p>
            <a:r>
              <a:rPr lang="en-US" sz="2000" dirty="0">
                <a:solidFill>
                  <a:schemeClr val="bg1"/>
                </a:solidFill>
                <a:latin typeface="Cambria" panose="02040503050406030204" pitchFamily="18" charset="0"/>
                <a:ea typeface="Cambria" panose="02040503050406030204" pitchFamily="18" charset="0"/>
              </a:rPr>
              <a:t>BLUE BLACK ICES</a:t>
            </a:r>
            <a:endParaRPr lang="el-GR" sz="2000" dirty="0">
              <a:solidFill>
                <a:schemeClr val="bg1"/>
              </a:solidFill>
              <a:latin typeface="Cambria" panose="02040503050406030204" pitchFamily="18" charset="0"/>
              <a:ea typeface="Cambria" panose="02040503050406030204" pitchFamily="18" charset="0"/>
            </a:endParaRPr>
          </a:p>
        </p:txBody>
      </p:sp>
      <p:pic>
        <p:nvPicPr>
          <p:cNvPr id="9" name="Εικόνα 8">
            <a:extLst>
              <a:ext uri="{FF2B5EF4-FFF2-40B4-BE49-F238E27FC236}">
                <a16:creationId xmlns:a16="http://schemas.microsoft.com/office/drawing/2014/main" id="{6AD45DE6-1851-417A-BE75-25AC58BEC11F}"/>
              </a:ext>
            </a:extLst>
          </p:cNvPr>
          <p:cNvPicPr>
            <a:picLocks noChangeAspect="1"/>
          </p:cNvPicPr>
          <p:nvPr/>
        </p:nvPicPr>
        <p:blipFill rotWithShape="1">
          <a:blip r:embed="rId2"/>
          <a:srcRect l="28088" t="61559" r="50000" b="25442"/>
          <a:stretch/>
        </p:blipFill>
        <p:spPr>
          <a:xfrm>
            <a:off x="32739" y="61299"/>
            <a:ext cx="2206565" cy="2836233"/>
          </a:xfrm>
          <a:prstGeom prst="rect">
            <a:avLst/>
          </a:prstGeom>
        </p:spPr>
      </p:pic>
      <p:sp>
        <p:nvSpPr>
          <p:cNvPr id="15" name="TextBox 14">
            <a:extLst>
              <a:ext uri="{FF2B5EF4-FFF2-40B4-BE49-F238E27FC236}">
                <a16:creationId xmlns:a16="http://schemas.microsoft.com/office/drawing/2014/main" id="{7313273B-7E1C-4F06-BF2E-01A06356C418}"/>
              </a:ext>
            </a:extLst>
          </p:cNvPr>
          <p:cNvSpPr txBox="1"/>
          <p:nvPr/>
        </p:nvSpPr>
        <p:spPr>
          <a:xfrm>
            <a:off x="982004" y="4872294"/>
            <a:ext cx="6094140" cy="1477328"/>
          </a:xfrm>
          <a:prstGeom prst="rect">
            <a:avLst/>
          </a:prstGeom>
          <a:noFill/>
        </p:spPr>
        <p:txBody>
          <a:bodyPr wrap="square">
            <a:spAutoFit/>
          </a:bodyPr>
          <a:lstStyle/>
          <a:p>
            <a:pPr algn="l"/>
            <a:r>
              <a:rPr lang="el-GR" b="1" i="1" dirty="0">
                <a:solidFill>
                  <a:srgbClr val="0070C0"/>
                </a:solidFill>
                <a:effectLst/>
              </a:rPr>
              <a:t>"Το ανέβαλες. Κακοκαιρία μεγάλη, πέσανε χιόνια κλείσανε οι δρόμοι, πάγοι, μεγάλη </a:t>
            </a:r>
            <a:r>
              <a:rPr lang="el-GR" b="1" i="1" dirty="0" err="1">
                <a:solidFill>
                  <a:srgbClr val="0070C0"/>
                </a:solidFill>
                <a:effectLst/>
              </a:rPr>
              <a:t>ολισθηρότης</a:t>
            </a:r>
            <a:r>
              <a:rPr lang="el-GR" b="1" i="1" dirty="0">
                <a:solidFill>
                  <a:srgbClr val="0070C0"/>
                </a:solidFill>
                <a:effectLst/>
              </a:rPr>
              <a:t>. </a:t>
            </a:r>
          </a:p>
          <a:p>
            <a:pPr algn="l"/>
            <a:r>
              <a:rPr lang="el-GR" b="1" i="1" dirty="0">
                <a:solidFill>
                  <a:srgbClr val="0070C0"/>
                </a:solidFill>
                <a:effectLst/>
              </a:rPr>
              <a:t>Καλά έκανες. </a:t>
            </a:r>
          </a:p>
          <a:p>
            <a:pPr algn="l"/>
            <a:r>
              <a:rPr lang="el-GR" b="1" i="1" dirty="0">
                <a:solidFill>
                  <a:srgbClr val="0070C0"/>
                </a:solidFill>
                <a:effectLst/>
              </a:rPr>
              <a:t>Εάν δεν είναι ολισθηρή η επιθυμία προς τι να έρθει;" </a:t>
            </a:r>
          </a:p>
          <a:p>
            <a:pPr algn="l"/>
            <a:r>
              <a:rPr lang="el-GR" b="1" i="1" dirty="0">
                <a:solidFill>
                  <a:srgbClr val="0070C0"/>
                </a:solidFill>
                <a:effectLst/>
              </a:rPr>
              <a:t>(Κική </a:t>
            </a:r>
            <a:r>
              <a:rPr lang="el-GR" b="1" i="1" dirty="0" err="1">
                <a:solidFill>
                  <a:srgbClr val="0070C0"/>
                </a:solidFill>
                <a:effectLst/>
              </a:rPr>
              <a:t>Δημουλά</a:t>
            </a:r>
            <a:r>
              <a:rPr lang="el-GR" b="1" i="1" dirty="0">
                <a:solidFill>
                  <a:srgbClr val="0070C0"/>
                </a:solidFill>
                <a:effectLst/>
              </a:rPr>
              <a:t>)</a:t>
            </a:r>
            <a:endParaRPr lang="el-GR" dirty="0"/>
          </a:p>
        </p:txBody>
      </p:sp>
    </p:spTree>
    <p:extLst>
      <p:ext uri="{BB962C8B-B14F-4D97-AF65-F5344CB8AC3E}">
        <p14:creationId xmlns:p14="http://schemas.microsoft.com/office/powerpoint/2010/main" val="392460187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22D34D58-54A7-4C1C-A3E4-C060CF32A762}"/>
              </a:ext>
            </a:extLst>
          </p:cNvPr>
          <p:cNvPicPr>
            <a:picLocks noChangeAspect="1"/>
          </p:cNvPicPr>
          <p:nvPr/>
        </p:nvPicPr>
        <p:blipFill>
          <a:blip r:embed="rId2"/>
          <a:stretch>
            <a:fillRect/>
          </a:stretch>
        </p:blipFill>
        <p:spPr>
          <a:xfrm>
            <a:off x="7143075" y="393889"/>
            <a:ext cx="4233560" cy="5513033"/>
          </a:xfrm>
          <a:prstGeom prst="rect">
            <a:avLst/>
          </a:prstGeom>
        </p:spPr>
      </p:pic>
      <p:sp>
        <p:nvSpPr>
          <p:cNvPr id="2" name="TextBox 1">
            <a:extLst>
              <a:ext uri="{FF2B5EF4-FFF2-40B4-BE49-F238E27FC236}">
                <a16:creationId xmlns:a16="http://schemas.microsoft.com/office/drawing/2014/main" id="{7C2380E8-35E7-4A75-87CE-718E272FC08F}"/>
              </a:ext>
            </a:extLst>
          </p:cNvPr>
          <p:cNvSpPr txBox="1"/>
          <p:nvPr/>
        </p:nvSpPr>
        <p:spPr>
          <a:xfrm>
            <a:off x="7519386" y="6001305"/>
            <a:ext cx="2672179" cy="369332"/>
          </a:xfrm>
          <a:prstGeom prst="rect">
            <a:avLst/>
          </a:prstGeom>
          <a:noFill/>
        </p:spPr>
        <p:txBody>
          <a:bodyPr wrap="square" rtlCol="0">
            <a:spAutoFit/>
          </a:bodyPr>
          <a:lstStyle/>
          <a:p>
            <a:r>
              <a:rPr lang="el-GR" dirty="0"/>
              <a:t>ΣΟΦΙΑ ΜΠΑΤΣΟΛΑ</a:t>
            </a:r>
          </a:p>
        </p:txBody>
      </p:sp>
      <p:pic>
        <p:nvPicPr>
          <p:cNvPr id="7" name="Εικόνα 6">
            <a:extLst>
              <a:ext uri="{FF2B5EF4-FFF2-40B4-BE49-F238E27FC236}">
                <a16:creationId xmlns:a16="http://schemas.microsoft.com/office/drawing/2014/main" id="{4AD917E4-6361-4641-BD19-22BB789F64A2}"/>
              </a:ext>
            </a:extLst>
          </p:cNvPr>
          <p:cNvPicPr>
            <a:picLocks noChangeAspect="1"/>
          </p:cNvPicPr>
          <p:nvPr/>
        </p:nvPicPr>
        <p:blipFill>
          <a:blip r:embed="rId3"/>
          <a:stretch>
            <a:fillRect/>
          </a:stretch>
        </p:blipFill>
        <p:spPr>
          <a:xfrm>
            <a:off x="1261946" y="393889"/>
            <a:ext cx="3983421" cy="3983421"/>
          </a:xfrm>
          <a:prstGeom prst="rect">
            <a:avLst/>
          </a:prstGeom>
        </p:spPr>
      </p:pic>
      <p:sp>
        <p:nvSpPr>
          <p:cNvPr id="9" name="TextBox 8">
            <a:extLst>
              <a:ext uri="{FF2B5EF4-FFF2-40B4-BE49-F238E27FC236}">
                <a16:creationId xmlns:a16="http://schemas.microsoft.com/office/drawing/2014/main" id="{A8B4E8D7-540E-4BEC-B56D-A2F0DCFE8363}"/>
              </a:ext>
            </a:extLst>
          </p:cNvPr>
          <p:cNvSpPr txBox="1"/>
          <p:nvPr/>
        </p:nvSpPr>
        <p:spPr>
          <a:xfrm>
            <a:off x="1398581" y="4616311"/>
            <a:ext cx="3846786" cy="1754326"/>
          </a:xfrm>
          <a:prstGeom prst="rect">
            <a:avLst/>
          </a:prstGeom>
          <a:noFill/>
        </p:spPr>
        <p:txBody>
          <a:bodyPr wrap="square">
            <a:spAutoFit/>
          </a:bodyPr>
          <a:lstStyle/>
          <a:p>
            <a:pPr algn="l"/>
            <a:r>
              <a:rPr lang="el-GR" b="0" i="0" dirty="0">
                <a:solidFill>
                  <a:srgbClr val="222222"/>
                </a:solidFill>
                <a:effectLst/>
                <a:latin typeface="Arial" panose="020B0604020202020204" pitchFamily="34" charset="0"/>
              </a:rPr>
              <a:t>" Το χιόνι άσπρο και άφθονο </a:t>
            </a:r>
          </a:p>
          <a:p>
            <a:pPr algn="l"/>
            <a:r>
              <a:rPr lang="el-GR" dirty="0">
                <a:solidFill>
                  <a:srgbClr val="222222"/>
                </a:solidFill>
                <a:latin typeface="Arial" panose="020B0604020202020204" pitchFamily="34" charset="0"/>
              </a:rPr>
              <a:t>σ</a:t>
            </a:r>
            <a:r>
              <a:rPr lang="el-GR" b="0" i="0" dirty="0">
                <a:solidFill>
                  <a:srgbClr val="222222"/>
                </a:solidFill>
                <a:effectLst/>
                <a:latin typeface="Arial" panose="020B0604020202020204" pitchFamily="34" charset="0"/>
              </a:rPr>
              <a:t>την πλάση αρμενίζει</a:t>
            </a:r>
          </a:p>
          <a:p>
            <a:pPr algn="l"/>
            <a:r>
              <a:rPr lang="el-GR" b="0" i="0" dirty="0">
                <a:solidFill>
                  <a:srgbClr val="222222"/>
                </a:solidFill>
                <a:effectLst/>
                <a:latin typeface="Arial" panose="020B0604020202020204" pitchFamily="34" charset="0"/>
              </a:rPr>
              <a:t>Και του κόσμου τα υπάρχοντα </a:t>
            </a:r>
          </a:p>
          <a:p>
            <a:pPr algn="l"/>
            <a:r>
              <a:rPr lang="el-GR" dirty="0">
                <a:solidFill>
                  <a:srgbClr val="222222"/>
                </a:solidFill>
                <a:latin typeface="Arial" panose="020B0604020202020204" pitchFamily="34" charset="0"/>
              </a:rPr>
              <a:t>ν</a:t>
            </a:r>
            <a:r>
              <a:rPr lang="el-GR" b="0" i="0" dirty="0">
                <a:solidFill>
                  <a:srgbClr val="222222"/>
                </a:solidFill>
                <a:effectLst/>
                <a:latin typeface="Arial" panose="020B0604020202020204" pitchFamily="34" charset="0"/>
              </a:rPr>
              <a:t>υφιάτικα στολίζει" </a:t>
            </a:r>
          </a:p>
          <a:p>
            <a:pPr algn="l"/>
            <a:endParaRPr lang="el-GR" b="0" i="0" dirty="0">
              <a:solidFill>
                <a:srgbClr val="222222"/>
              </a:solidFill>
              <a:effectLst/>
              <a:latin typeface="Arial" panose="020B0604020202020204" pitchFamily="34" charset="0"/>
            </a:endParaRPr>
          </a:p>
          <a:p>
            <a:pPr algn="l"/>
            <a:r>
              <a:rPr lang="el-GR" b="0" i="0" dirty="0">
                <a:solidFill>
                  <a:srgbClr val="222222"/>
                </a:solidFill>
                <a:effectLst/>
                <a:latin typeface="Arial" panose="020B0604020202020204" pitchFamily="34" charset="0"/>
              </a:rPr>
              <a:t>Συρίγου Μαρία </a:t>
            </a:r>
          </a:p>
        </p:txBody>
      </p:sp>
    </p:spTree>
    <p:extLst>
      <p:ext uri="{BB962C8B-B14F-4D97-AF65-F5344CB8AC3E}">
        <p14:creationId xmlns:p14="http://schemas.microsoft.com/office/powerpoint/2010/main" val="279004220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FB94C8E-8B93-4799-A481-47936DA67D39}"/>
              </a:ext>
            </a:extLst>
          </p:cNvPr>
          <p:cNvSpPr txBox="1"/>
          <p:nvPr/>
        </p:nvSpPr>
        <p:spPr>
          <a:xfrm>
            <a:off x="4239079" y="5449728"/>
            <a:ext cx="4295196" cy="369332"/>
          </a:xfrm>
          <a:prstGeom prst="rect">
            <a:avLst/>
          </a:prstGeom>
          <a:noFill/>
        </p:spPr>
        <p:txBody>
          <a:bodyPr wrap="square" rtlCol="0">
            <a:spAutoFit/>
          </a:bodyPr>
          <a:lstStyle/>
          <a:p>
            <a:r>
              <a:rPr lang="el-GR" b="1" dirty="0"/>
              <a:t>        ΠΑΡΕΕΣ          ΑΓΚΑΛΙΕΣ</a:t>
            </a:r>
          </a:p>
        </p:txBody>
      </p:sp>
      <p:pic>
        <p:nvPicPr>
          <p:cNvPr id="11" name="Εικόνα 10">
            <a:extLst>
              <a:ext uri="{FF2B5EF4-FFF2-40B4-BE49-F238E27FC236}">
                <a16:creationId xmlns:a16="http://schemas.microsoft.com/office/drawing/2014/main" id="{32E29766-FA8B-470A-B1AC-08A696BAED8C}"/>
              </a:ext>
            </a:extLst>
          </p:cNvPr>
          <p:cNvPicPr>
            <a:picLocks noChangeAspect="1"/>
          </p:cNvPicPr>
          <p:nvPr/>
        </p:nvPicPr>
        <p:blipFill rotWithShape="1">
          <a:blip r:embed="rId2"/>
          <a:srcRect l="21013" t="25306" r="19441" b="22312"/>
          <a:stretch/>
        </p:blipFill>
        <p:spPr>
          <a:xfrm>
            <a:off x="4830208" y="650008"/>
            <a:ext cx="2590869" cy="3971333"/>
          </a:xfrm>
          <a:prstGeom prst="rect">
            <a:avLst/>
          </a:prstGeom>
        </p:spPr>
      </p:pic>
      <p:sp>
        <p:nvSpPr>
          <p:cNvPr id="2" name="TextBox 1">
            <a:extLst>
              <a:ext uri="{FF2B5EF4-FFF2-40B4-BE49-F238E27FC236}">
                <a16:creationId xmlns:a16="http://schemas.microsoft.com/office/drawing/2014/main" id="{F5EBF457-29B0-4703-B398-DDC1E2A6C3F6}"/>
              </a:ext>
            </a:extLst>
          </p:cNvPr>
          <p:cNvSpPr txBox="1"/>
          <p:nvPr/>
        </p:nvSpPr>
        <p:spPr>
          <a:xfrm>
            <a:off x="5123873" y="3911959"/>
            <a:ext cx="1981200" cy="646331"/>
          </a:xfrm>
          <a:prstGeom prst="rect">
            <a:avLst/>
          </a:prstGeom>
          <a:noFill/>
        </p:spPr>
        <p:txBody>
          <a:bodyPr wrap="square" rtlCol="0">
            <a:spAutoFit/>
          </a:bodyPr>
          <a:lstStyle/>
          <a:p>
            <a:r>
              <a:rPr lang="el-GR" b="1" dirty="0"/>
              <a:t>ΡΗΤΟΣ ΓΙΑΝΝΗΣ</a:t>
            </a:r>
          </a:p>
          <a:p>
            <a:r>
              <a:rPr lang="en-US" b="1" dirty="0"/>
              <a:t>COOL MAN</a:t>
            </a:r>
            <a:endParaRPr lang="el-GR" b="1" dirty="0"/>
          </a:p>
        </p:txBody>
      </p:sp>
      <p:pic>
        <p:nvPicPr>
          <p:cNvPr id="12" name="Εικόνα 11">
            <a:extLst>
              <a:ext uri="{FF2B5EF4-FFF2-40B4-BE49-F238E27FC236}">
                <a16:creationId xmlns:a16="http://schemas.microsoft.com/office/drawing/2014/main" id="{4C57DEE5-A8B9-4766-B67D-18E9300666D0}"/>
              </a:ext>
            </a:extLst>
          </p:cNvPr>
          <p:cNvPicPr>
            <a:picLocks noChangeAspect="1"/>
          </p:cNvPicPr>
          <p:nvPr/>
        </p:nvPicPr>
        <p:blipFill rotWithShape="1">
          <a:blip r:embed="rId3"/>
          <a:srcRect l="28972" t="64516" r="50000" b="24898"/>
          <a:stretch/>
        </p:blipFill>
        <p:spPr>
          <a:xfrm>
            <a:off x="545776" y="282898"/>
            <a:ext cx="2433347" cy="3596048"/>
          </a:xfrm>
          <a:prstGeom prst="rect">
            <a:avLst/>
          </a:prstGeom>
        </p:spPr>
      </p:pic>
      <p:sp>
        <p:nvSpPr>
          <p:cNvPr id="3" name="Καρδιά 2">
            <a:extLst>
              <a:ext uri="{FF2B5EF4-FFF2-40B4-BE49-F238E27FC236}">
                <a16:creationId xmlns:a16="http://schemas.microsoft.com/office/drawing/2014/main" id="{A4B6C41F-449A-4E9C-8E46-3803245BE608}"/>
              </a:ext>
            </a:extLst>
          </p:cNvPr>
          <p:cNvSpPr/>
          <p:nvPr/>
        </p:nvSpPr>
        <p:spPr>
          <a:xfrm>
            <a:off x="3608368" y="1590723"/>
            <a:ext cx="354065" cy="26780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 </a:t>
            </a:r>
          </a:p>
        </p:txBody>
      </p:sp>
      <p:sp>
        <p:nvSpPr>
          <p:cNvPr id="13" name="Καρδιά 12">
            <a:extLst>
              <a:ext uri="{FF2B5EF4-FFF2-40B4-BE49-F238E27FC236}">
                <a16:creationId xmlns:a16="http://schemas.microsoft.com/office/drawing/2014/main" id="{9DA48B29-F5AF-4ECB-B72E-342D69904049}"/>
              </a:ext>
            </a:extLst>
          </p:cNvPr>
          <p:cNvSpPr/>
          <p:nvPr/>
        </p:nvSpPr>
        <p:spPr>
          <a:xfrm>
            <a:off x="4896114" y="3525152"/>
            <a:ext cx="387293" cy="26780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 </a:t>
            </a:r>
          </a:p>
        </p:txBody>
      </p:sp>
      <p:sp>
        <p:nvSpPr>
          <p:cNvPr id="5" name="TextBox 4">
            <a:extLst>
              <a:ext uri="{FF2B5EF4-FFF2-40B4-BE49-F238E27FC236}">
                <a16:creationId xmlns:a16="http://schemas.microsoft.com/office/drawing/2014/main" id="{3A79E408-4698-4135-98C3-CD359F73562A}"/>
              </a:ext>
            </a:extLst>
          </p:cNvPr>
          <p:cNvSpPr txBox="1"/>
          <p:nvPr/>
        </p:nvSpPr>
        <p:spPr>
          <a:xfrm flipH="1">
            <a:off x="545776" y="4075331"/>
            <a:ext cx="3659617" cy="646331"/>
          </a:xfrm>
          <a:prstGeom prst="rect">
            <a:avLst/>
          </a:prstGeom>
          <a:noFill/>
        </p:spPr>
        <p:txBody>
          <a:bodyPr wrap="square" rtlCol="0">
            <a:spAutoFit/>
          </a:bodyPr>
          <a:lstStyle/>
          <a:p>
            <a:r>
              <a:rPr lang="el-GR" b="1" dirty="0"/>
              <a:t>ΟΙ ΦΙΛΟΙ ΠΟΥ ΑΓΑΠΩ </a:t>
            </a:r>
          </a:p>
          <a:p>
            <a:r>
              <a:rPr lang="el-GR" b="1" dirty="0"/>
              <a:t>ΠΩΛΙΝΑ</a:t>
            </a:r>
          </a:p>
        </p:txBody>
      </p:sp>
      <p:pic>
        <p:nvPicPr>
          <p:cNvPr id="9" name="Εικόνα 8">
            <a:extLst>
              <a:ext uri="{FF2B5EF4-FFF2-40B4-BE49-F238E27FC236}">
                <a16:creationId xmlns:a16="http://schemas.microsoft.com/office/drawing/2014/main" id="{409D1C11-4649-4B36-8CED-75EE903750AD}"/>
              </a:ext>
            </a:extLst>
          </p:cNvPr>
          <p:cNvPicPr>
            <a:picLocks noChangeAspect="1"/>
          </p:cNvPicPr>
          <p:nvPr/>
        </p:nvPicPr>
        <p:blipFill>
          <a:blip r:embed="rId4"/>
          <a:stretch>
            <a:fillRect/>
          </a:stretch>
        </p:blipFill>
        <p:spPr>
          <a:xfrm>
            <a:off x="8222924" y="279683"/>
            <a:ext cx="3225466" cy="4297041"/>
          </a:xfrm>
          <a:prstGeom prst="rect">
            <a:avLst/>
          </a:prstGeom>
        </p:spPr>
      </p:pic>
      <p:sp>
        <p:nvSpPr>
          <p:cNvPr id="14" name="Καρδιά 13">
            <a:extLst>
              <a:ext uri="{FF2B5EF4-FFF2-40B4-BE49-F238E27FC236}">
                <a16:creationId xmlns:a16="http://schemas.microsoft.com/office/drawing/2014/main" id="{C037AA05-4C99-46D6-9ABC-C7A748708F35}"/>
              </a:ext>
            </a:extLst>
          </p:cNvPr>
          <p:cNvSpPr/>
          <p:nvPr/>
        </p:nvSpPr>
        <p:spPr>
          <a:xfrm>
            <a:off x="4281435" y="1954141"/>
            <a:ext cx="354065" cy="26780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 </a:t>
            </a:r>
          </a:p>
        </p:txBody>
      </p:sp>
      <p:sp>
        <p:nvSpPr>
          <p:cNvPr id="16" name="Καρδιά 15">
            <a:extLst>
              <a:ext uri="{FF2B5EF4-FFF2-40B4-BE49-F238E27FC236}">
                <a16:creationId xmlns:a16="http://schemas.microsoft.com/office/drawing/2014/main" id="{677CC71C-ABF1-45C2-AF8C-02C106A2721F}"/>
              </a:ext>
            </a:extLst>
          </p:cNvPr>
          <p:cNvSpPr/>
          <p:nvPr/>
        </p:nvSpPr>
        <p:spPr>
          <a:xfrm>
            <a:off x="3674296" y="2622925"/>
            <a:ext cx="354065" cy="26780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 </a:t>
            </a:r>
          </a:p>
        </p:txBody>
      </p:sp>
      <p:sp>
        <p:nvSpPr>
          <p:cNvPr id="17" name="Καρδιά 16">
            <a:extLst>
              <a:ext uri="{FF2B5EF4-FFF2-40B4-BE49-F238E27FC236}">
                <a16:creationId xmlns:a16="http://schemas.microsoft.com/office/drawing/2014/main" id="{B1624FC5-2B15-4F9B-93BA-8AC93C94BECD}"/>
              </a:ext>
            </a:extLst>
          </p:cNvPr>
          <p:cNvSpPr/>
          <p:nvPr/>
        </p:nvSpPr>
        <p:spPr>
          <a:xfrm>
            <a:off x="4193401" y="3069949"/>
            <a:ext cx="354065" cy="26780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 </a:t>
            </a:r>
          </a:p>
        </p:txBody>
      </p:sp>
      <p:sp>
        <p:nvSpPr>
          <p:cNvPr id="18" name="TextBox 17">
            <a:extLst>
              <a:ext uri="{FF2B5EF4-FFF2-40B4-BE49-F238E27FC236}">
                <a16:creationId xmlns:a16="http://schemas.microsoft.com/office/drawing/2014/main" id="{EB142922-A13A-4B78-A4B1-FE07C7C0B366}"/>
              </a:ext>
            </a:extLst>
          </p:cNvPr>
          <p:cNvSpPr txBox="1"/>
          <p:nvPr/>
        </p:nvSpPr>
        <p:spPr>
          <a:xfrm>
            <a:off x="8835432" y="3882863"/>
            <a:ext cx="2612958" cy="369332"/>
          </a:xfrm>
          <a:prstGeom prst="rect">
            <a:avLst/>
          </a:prstGeom>
          <a:noFill/>
        </p:spPr>
        <p:txBody>
          <a:bodyPr wrap="square">
            <a:spAutoFit/>
          </a:bodyPr>
          <a:lstStyle/>
          <a:p>
            <a:r>
              <a:rPr lang="el-GR" b="1" dirty="0"/>
              <a:t>ΧΡΥΣΑ ΑΝΑΣΤΑΣΗ</a:t>
            </a:r>
          </a:p>
        </p:txBody>
      </p:sp>
      <p:sp>
        <p:nvSpPr>
          <p:cNvPr id="19" name="Καρδιά 18">
            <a:extLst>
              <a:ext uri="{FF2B5EF4-FFF2-40B4-BE49-F238E27FC236}">
                <a16:creationId xmlns:a16="http://schemas.microsoft.com/office/drawing/2014/main" id="{99CFEF21-5EF7-4F18-9A61-86C2B02BA833}"/>
              </a:ext>
            </a:extLst>
          </p:cNvPr>
          <p:cNvSpPr/>
          <p:nvPr/>
        </p:nvSpPr>
        <p:spPr>
          <a:xfrm>
            <a:off x="5708707" y="5500493"/>
            <a:ext cx="387293" cy="26780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 </a:t>
            </a:r>
          </a:p>
        </p:txBody>
      </p:sp>
    </p:spTree>
    <p:extLst>
      <p:ext uri="{BB962C8B-B14F-4D97-AF65-F5344CB8AC3E}">
        <p14:creationId xmlns:p14="http://schemas.microsoft.com/office/powerpoint/2010/main" val="771582948"/>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Θέση περιεχομένου 7">
            <a:extLst>
              <a:ext uri="{FF2B5EF4-FFF2-40B4-BE49-F238E27FC236}">
                <a16:creationId xmlns:a16="http://schemas.microsoft.com/office/drawing/2014/main" id="{C4B9FDA6-B316-43A7-8B38-9C3E72CF261B}"/>
              </a:ext>
            </a:extLst>
          </p:cNvPr>
          <p:cNvPicPr>
            <a:picLocks noGrp="1" noChangeAspect="1"/>
          </p:cNvPicPr>
          <p:nvPr>
            <p:ph sz="half" idx="2"/>
          </p:nvPr>
        </p:nvPicPr>
        <p:blipFill>
          <a:blip r:embed="rId2"/>
          <a:stretch>
            <a:fillRect/>
          </a:stretch>
        </p:blipFill>
        <p:spPr>
          <a:xfrm>
            <a:off x="8765223" y="811014"/>
            <a:ext cx="3310747" cy="5235971"/>
          </a:xfrm>
        </p:spPr>
      </p:pic>
      <p:sp>
        <p:nvSpPr>
          <p:cNvPr id="7" name="TextBox 6">
            <a:extLst>
              <a:ext uri="{FF2B5EF4-FFF2-40B4-BE49-F238E27FC236}">
                <a16:creationId xmlns:a16="http://schemas.microsoft.com/office/drawing/2014/main" id="{129641E3-33A6-44E8-9147-C5762CF7C57F}"/>
              </a:ext>
            </a:extLst>
          </p:cNvPr>
          <p:cNvSpPr txBox="1"/>
          <p:nvPr/>
        </p:nvSpPr>
        <p:spPr>
          <a:xfrm>
            <a:off x="3623990" y="849045"/>
            <a:ext cx="5053479" cy="5909310"/>
          </a:xfrm>
          <a:prstGeom prst="rect">
            <a:avLst/>
          </a:prstGeom>
          <a:noFill/>
        </p:spPr>
        <p:txBody>
          <a:bodyPr wrap="square">
            <a:spAutoFit/>
          </a:bodyPr>
          <a:lstStyle/>
          <a:p>
            <a:r>
              <a:rPr lang="el-GR" b="1" i="0" dirty="0">
                <a:solidFill>
                  <a:srgbClr val="CC0000"/>
                </a:solidFill>
                <a:effectLst/>
                <a:latin typeface="georgia" panose="02040502050405020303" pitchFamily="18" charset="0"/>
              </a:rPr>
              <a:t>Κ. ΚΑΒΑΦΗΣ </a:t>
            </a:r>
          </a:p>
          <a:p>
            <a:r>
              <a:rPr lang="el-GR" b="1" i="0" dirty="0">
                <a:solidFill>
                  <a:srgbClr val="CC0000"/>
                </a:solidFill>
                <a:effectLst/>
                <a:latin typeface="georgia" panose="02040502050405020303" pitchFamily="18" charset="0"/>
              </a:rPr>
              <a:t> Καλός και Κακός Καιρός </a:t>
            </a:r>
          </a:p>
          <a:p>
            <a:br>
              <a:rPr lang="el-GR" dirty="0"/>
            </a:br>
            <a:r>
              <a:rPr lang="el-GR" b="0" i="0" dirty="0">
                <a:solidFill>
                  <a:srgbClr val="292929"/>
                </a:solidFill>
                <a:effectLst/>
                <a:latin typeface="georgia" panose="02040502050405020303" pitchFamily="18" charset="0"/>
              </a:rPr>
              <a:t>Δεν με πειράζει αν </a:t>
            </a:r>
            <a:r>
              <a:rPr lang="el-GR" b="0" i="0" dirty="0" err="1">
                <a:solidFill>
                  <a:srgbClr val="292929"/>
                </a:solidFill>
                <a:effectLst/>
                <a:latin typeface="georgia" panose="02040502050405020303" pitchFamily="18" charset="0"/>
              </a:rPr>
              <a:t>απλώνη</a:t>
            </a:r>
            <a:br>
              <a:rPr lang="el-GR" dirty="0"/>
            </a:br>
            <a:r>
              <a:rPr lang="el-GR" b="0" i="0" dirty="0">
                <a:solidFill>
                  <a:srgbClr val="292929"/>
                </a:solidFill>
                <a:effectLst/>
                <a:latin typeface="georgia" panose="02040502050405020303" pitchFamily="18" charset="0"/>
              </a:rPr>
              <a:t>έξω ο χειμώνας καταχνιά, σύννεφα, και κρυάδα.</a:t>
            </a:r>
          </a:p>
          <a:p>
            <a:br>
              <a:rPr lang="el-GR" dirty="0"/>
            </a:br>
            <a:r>
              <a:rPr lang="el-GR" b="0" i="0" dirty="0">
                <a:solidFill>
                  <a:srgbClr val="292929"/>
                </a:solidFill>
                <a:effectLst/>
                <a:latin typeface="georgia" panose="02040502050405020303" pitchFamily="18" charset="0"/>
              </a:rPr>
              <a:t>Μέσα μου κάμνει </a:t>
            </a:r>
            <a:r>
              <a:rPr lang="el-GR" b="0" i="0" dirty="0" err="1">
                <a:solidFill>
                  <a:srgbClr val="292929"/>
                </a:solidFill>
                <a:effectLst/>
                <a:latin typeface="georgia" panose="02040502050405020303" pitchFamily="18" charset="0"/>
              </a:rPr>
              <a:t>άνοιξι</a:t>
            </a:r>
            <a:r>
              <a:rPr lang="el-GR" b="0" i="0" dirty="0">
                <a:solidFill>
                  <a:srgbClr val="292929"/>
                </a:solidFill>
                <a:effectLst/>
                <a:latin typeface="georgia" panose="02040502050405020303" pitchFamily="18" charset="0"/>
              </a:rPr>
              <a:t>, χαρά αληθινή.</a:t>
            </a:r>
            <a:br>
              <a:rPr lang="el-GR" dirty="0"/>
            </a:br>
            <a:r>
              <a:rPr lang="el-GR" b="0" i="0" dirty="0">
                <a:solidFill>
                  <a:srgbClr val="292929"/>
                </a:solidFill>
                <a:effectLst/>
                <a:latin typeface="georgia" panose="02040502050405020303" pitchFamily="18" charset="0"/>
              </a:rPr>
              <a:t>Το </a:t>
            </a:r>
            <a:r>
              <a:rPr lang="el-GR" b="0" i="0" dirty="0" err="1">
                <a:solidFill>
                  <a:srgbClr val="292929"/>
                </a:solidFill>
                <a:effectLst/>
                <a:latin typeface="georgia" panose="02040502050405020303" pitchFamily="18" charset="0"/>
              </a:rPr>
              <a:t>γέλοιο</a:t>
            </a:r>
            <a:r>
              <a:rPr lang="el-GR" b="0" i="0" dirty="0">
                <a:solidFill>
                  <a:srgbClr val="292929"/>
                </a:solidFill>
                <a:effectLst/>
                <a:latin typeface="georgia" panose="02040502050405020303" pitchFamily="18" charset="0"/>
              </a:rPr>
              <a:t> είναι ακτίνα, μαλαματένια όλη,</a:t>
            </a:r>
            <a:br>
              <a:rPr lang="el-GR" dirty="0"/>
            </a:br>
            <a:r>
              <a:rPr lang="el-GR" b="0" i="0" dirty="0">
                <a:solidFill>
                  <a:srgbClr val="292929"/>
                </a:solidFill>
                <a:effectLst/>
                <a:latin typeface="georgia" panose="02040502050405020303" pitchFamily="18" charset="0"/>
              </a:rPr>
              <a:t>σαν την αγάπη άλλο δεν είναι περιβόλι,</a:t>
            </a:r>
            <a:br>
              <a:rPr lang="el-GR" dirty="0"/>
            </a:br>
            <a:r>
              <a:rPr lang="el-GR" b="0" i="0" dirty="0">
                <a:solidFill>
                  <a:srgbClr val="292929"/>
                </a:solidFill>
                <a:effectLst/>
                <a:latin typeface="georgia" panose="02040502050405020303" pitchFamily="18" charset="0"/>
              </a:rPr>
              <a:t>του τραγουδιού η ζέστη όλα τα χιόνια </a:t>
            </a:r>
            <a:r>
              <a:rPr lang="el-GR" b="0" i="0" dirty="0" err="1">
                <a:solidFill>
                  <a:srgbClr val="292929"/>
                </a:solidFill>
                <a:effectLst/>
                <a:latin typeface="georgia" panose="02040502050405020303" pitchFamily="18" charset="0"/>
              </a:rPr>
              <a:t>λυώνει</a:t>
            </a:r>
            <a:r>
              <a:rPr lang="el-GR" b="0" i="0" dirty="0">
                <a:solidFill>
                  <a:srgbClr val="292929"/>
                </a:solidFill>
                <a:effectLst/>
                <a:latin typeface="georgia" panose="02040502050405020303" pitchFamily="18" charset="0"/>
              </a:rPr>
              <a:t>.</a:t>
            </a:r>
          </a:p>
          <a:p>
            <a:br>
              <a:rPr lang="el-GR" dirty="0"/>
            </a:br>
            <a:r>
              <a:rPr lang="el-GR" b="0" i="0" dirty="0">
                <a:solidFill>
                  <a:srgbClr val="292929"/>
                </a:solidFill>
                <a:effectLst/>
                <a:latin typeface="georgia" panose="02040502050405020303" pitchFamily="18" charset="0"/>
              </a:rPr>
              <a:t>Τι ωφελεί οπού φυτρώνει</a:t>
            </a:r>
            <a:br>
              <a:rPr lang="el-GR" dirty="0"/>
            </a:br>
            <a:r>
              <a:rPr lang="el-GR" b="0" i="0" dirty="0">
                <a:solidFill>
                  <a:srgbClr val="292929"/>
                </a:solidFill>
                <a:effectLst/>
                <a:latin typeface="georgia" panose="02040502050405020303" pitchFamily="18" charset="0"/>
              </a:rPr>
              <a:t>λουλούδια έξω η </a:t>
            </a:r>
            <a:r>
              <a:rPr lang="el-GR" b="0" i="0" dirty="0" err="1">
                <a:solidFill>
                  <a:srgbClr val="292929"/>
                </a:solidFill>
                <a:effectLst/>
                <a:latin typeface="georgia" panose="02040502050405020303" pitchFamily="18" charset="0"/>
              </a:rPr>
              <a:t>άνοιξις</a:t>
            </a:r>
            <a:r>
              <a:rPr lang="el-GR" b="0" i="0" dirty="0">
                <a:solidFill>
                  <a:srgbClr val="292929"/>
                </a:solidFill>
                <a:effectLst/>
                <a:latin typeface="georgia" panose="02040502050405020303" pitchFamily="18" charset="0"/>
              </a:rPr>
              <a:t> και σπέρνει πρασινάδα!</a:t>
            </a:r>
            <a:br>
              <a:rPr lang="el-GR" dirty="0"/>
            </a:br>
            <a:r>
              <a:rPr lang="el-GR" b="0" i="0" dirty="0">
                <a:solidFill>
                  <a:srgbClr val="292929"/>
                </a:solidFill>
                <a:effectLst/>
                <a:latin typeface="georgia" panose="02040502050405020303" pitchFamily="18" charset="0"/>
              </a:rPr>
              <a:t>Έχω χειμώνα μέσα μου σαν η καρδιά </a:t>
            </a:r>
            <a:r>
              <a:rPr lang="el-GR" b="0" i="0" dirty="0" err="1">
                <a:solidFill>
                  <a:srgbClr val="292929"/>
                </a:solidFill>
                <a:effectLst/>
                <a:latin typeface="georgia" panose="02040502050405020303" pitchFamily="18" charset="0"/>
              </a:rPr>
              <a:t>πονεί</a:t>
            </a:r>
            <a:r>
              <a:rPr lang="el-GR" b="0" i="0" dirty="0">
                <a:solidFill>
                  <a:srgbClr val="292929"/>
                </a:solidFill>
                <a:effectLst/>
                <a:latin typeface="georgia" panose="02040502050405020303" pitchFamily="18" charset="0"/>
              </a:rPr>
              <a:t>.</a:t>
            </a:r>
            <a:br>
              <a:rPr lang="el-GR" dirty="0"/>
            </a:br>
            <a:r>
              <a:rPr lang="el-GR" b="0" i="0" dirty="0">
                <a:solidFill>
                  <a:srgbClr val="292929"/>
                </a:solidFill>
                <a:effectLst/>
                <a:latin typeface="georgia" panose="02040502050405020303" pitchFamily="18" charset="0"/>
              </a:rPr>
              <a:t>Ο στεναγμός τον ήλιο τον πιο λαμπρό σκεπάζει,</a:t>
            </a:r>
            <a:br>
              <a:rPr lang="el-GR" dirty="0"/>
            </a:br>
            <a:r>
              <a:rPr lang="el-GR" b="0" i="0" dirty="0">
                <a:solidFill>
                  <a:srgbClr val="292929"/>
                </a:solidFill>
                <a:effectLst/>
                <a:latin typeface="georgia" panose="02040502050405020303" pitchFamily="18" charset="0"/>
              </a:rPr>
              <a:t>σαν έχεις λύπη ο Μάης με τον Δεκέμβρη μοιάζει,</a:t>
            </a:r>
            <a:br>
              <a:rPr lang="el-GR" dirty="0"/>
            </a:br>
            <a:r>
              <a:rPr lang="el-GR" b="0" i="0" dirty="0">
                <a:solidFill>
                  <a:srgbClr val="292929"/>
                </a:solidFill>
                <a:effectLst/>
                <a:latin typeface="georgia" panose="02040502050405020303" pitchFamily="18" charset="0"/>
              </a:rPr>
              <a:t>πιο κρύα είναι τα δάκρυα από το κρύο χιόνι. </a:t>
            </a:r>
          </a:p>
          <a:p>
            <a:endParaRPr lang="el-GR" dirty="0">
              <a:solidFill>
                <a:srgbClr val="292929"/>
              </a:solidFill>
              <a:latin typeface="georgia" panose="02040502050405020303" pitchFamily="18" charset="0"/>
            </a:endParaRPr>
          </a:p>
          <a:p>
            <a:r>
              <a:rPr lang="el-GR" b="0" i="0" dirty="0">
                <a:solidFill>
                  <a:srgbClr val="292929"/>
                </a:solidFill>
                <a:effectLst/>
                <a:latin typeface="georgia" panose="02040502050405020303" pitchFamily="18" charset="0"/>
              </a:rPr>
              <a:t>(Από τα Αποκηρυγμένα)</a:t>
            </a:r>
            <a:endParaRPr lang="el-GR" dirty="0"/>
          </a:p>
        </p:txBody>
      </p:sp>
      <p:pic>
        <p:nvPicPr>
          <p:cNvPr id="9" name="Θέση περιεχομένου 5">
            <a:extLst>
              <a:ext uri="{FF2B5EF4-FFF2-40B4-BE49-F238E27FC236}">
                <a16:creationId xmlns:a16="http://schemas.microsoft.com/office/drawing/2014/main" id="{7C784427-9EFE-418B-92B1-96094C31E716}"/>
              </a:ext>
            </a:extLst>
          </p:cNvPr>
          <p:cNvPicPr>
            <a:picLocks noChangeAspect="1"/>
          </p:cNvPicPr>
          <p:nvPr/>
        </p:nvPicPr>
        <p:blipFill>
          <a:blip r:embed="rId3"/>
          <a:stretch>
            <a:fillRect/>
          </a:stretch>
        </p:blipFill>
        <p:spPr>
          <a:xfrm>
            <a:off x="116030" y="807868"/>
            <a:ext cx="3507960" cy="5163744"/>
          </a:xfrm>
          <a:prstGeom prst="rect">
            <a:avLst/>
          </a:prstGeom>
        </p:spPr>
      </p:pic>
    </p:spTree>
    <p:extLst>
      <p:ext uri="{BB962C8B-B14F-4D97-AF65-F5344CB8AC3E}">
        <p14:creationId xmlns:p14="http://schemas.microsoft.com/office/powerpoint/2010/main" val="205630254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6FE9D4-E10E-49DB-B977-B46FAEF2E6AF}"/>
              </a:ext>
            </a:extLst>
          </p:cNvPr>
          <p:cNvSpPr txBox="1"/>
          <p:nvPr/>
        </p:nvSpPr>
        <p:spPr>
          <a:xfrm>
            <a:off x="2136085" y="6077802"/>
            <a:ext cx="4451327" cy="369332"/>
          </a:xfrm>
          <a:prstGeom prst="rect">
            <a:avLst/>
          </a:prstGeom>
          <a:noFill/>
        </p:spPr>
        <p:txBody>
          <a:bodyPr wrap="square">
            <a:spAutoFit/>
          </a:bodyPr>
          <a:lstStyle/>
          <a:p>
            <a:r>
              <a:rPr lang="en-US" dirty="0">
                <a:hlinkClick r:id="rId3"/>
              </a:rPr>
              <a:t>https://youtu.be/H0HZfb8fJdY</a:t>
            </a:r>
            <a:endParaRPr lang="el-GR" dirty="0"/>
          </a:p>
        </p:txBody>
      </p:sp>
      <p:pic>
        <p:nvPicPr>
          <p:cNvPr id="4" name="Ηλεκτρονικά πολυμέσα 3" title="Πρόληψη για χιόνια και παγετό (2008)">
            <a:hlinkClick r:id="" action="ppaction://media"/>
            <a:extLst>
              <a:ext uri="{FF2B5EF4-FFF2-40B4-BE49-F238E27FC236}">
                <a16:creationId xmlns:a16="http://schemas.microsoft.com/office/drawing/2014/main" id="{3869F34E-35A9-4E89-9595-467FEDA0E578}"/>
              </a:ext>
            </a:extLst>
          </p:cNvPr>
          <p:cNvPicPr>
            <a:picLocks noRot="1" noChangeAspect="1"/>
          </p:cNvPicPr>
          <p:nvPr>
            <a:videoFile r:link="rId1"/>
          </p:nvPr>
        </p:nvPicPr>
        <p:blipFill>
          <a:blip r:embed="rId4"/>
          <a:stretch>
            <a:fillRect/>
          </a:stretch>
        </p:blipFill>
        <p:spPr>
          <a:xfrm>
            <a:off x="2020215" y="262063"/>
            <a:ext cx="7545371" cy="5659029"/>
          </a:xfrm>
          <a:prstGeom prst="rect">
            <a:avLst/>
          </a:prstGeom>
        </p:spPr>
      </p:pic>
      <p:sp>
        <p:nvSpPr>
          <p:cNvPr id="2" name="TextBox 1">
            <a:extLst>
              <a:ext uri="{FF2B5EF4-FFF2-40B4-BE49-F238E27FC236}">
                <a16:creationId xmlns:a16="http://schemas.microsoft.com/office/drawing/2014/main" id="{E466BDB1-63FE-451C-B324-62E8CE60073F}"/>
              </a:ext>
            </a:extLst>
          </p:cNvPr>
          <p:cNvSpPr txBox="1"/>
          <p:nvPr/>
        </p:nvSpPr>
        <p:spPr>
          <a:xfrm>
            <a:off x="6932646" y="6077802"/>
            <a:ext cx="3888672" cy="646331"/>
          </a:xfrm>
          <a:prstGeom prst="rect">
            <a:avLst/>
          </a:prstGeom>
          <a:solidFill>
            <a:srgbClr val="92D050"/>
          </a:solidFill>
        </p:spPr>
        <p:txBody>
          <a:bodyPr wrap="square" rtlCol="0">
            <a:spAutoFit/>
          </a:bodyPr>
          <a:lstStyle/>
          <a:p>
            <a:r>
              <a:rPr lang="el-GR" dirty="0" err="1"/>
              <a:t>Ctrl+κλικ</a:t>
            </a:r>
            <a:r>
              <a:rPr lang="el-GR" dirty="0"/>
              <a:t> για να παρακολουθήσετε τον σύνδεσμο</a:t>
            </a:r>
          </a:p>
        </p:txBody>
      </p:sp>
      <p:sp>
        <p:nvSpPr>
          <p:cNvPr id="5" name="TextBox 4">
            <a:extLst>
              <a:ext uri="{FF2B5EF4-FFF2-40B4-BE49-F238E27FC236}">
                <a16:creationId xmlns:a16="http://schemas.microsoft.com/office/drawing/2014/main" id="{D03EB961-9165-4EB5-B3E2-7F1F2F5940EC}"/>
              </a:ext>
            </a:extLst>
          </p:cNvPr>
          <p:cNvSpPr txBox="1"/>
          <p:nvPr/>
        </p:nvSpPr>
        <p:spPr>
          <a:xfrm>
            <a:off x="9552660" y="5353116"/>
            <a:ext cx="1238250" cy="646331"/>
          </a:xfrm>
          <a:prstGeom prst="rect">
            <a:avLst/>
          </a:prstGeom>
          <a:noFill/>
        </p:spPr>
        <p:txBody>
          <a:bodyPr wrap="square" rtlCol="0">
            <a:spAutoFit/>
          </a:bodyPr>
          <a:lstStyle/>
          <a:p>
            <a:r>
              <a:rPr lang="el-GR" dirty="0"/>
              <a:t>ΔΙΑΡΚΕΙΑ 45</a:t>
            </a:r>
            <a:r>
              <a:rPr lang="en-US" dirty="0"/>
              <a:t> sec</a:t>
            </a:r>
            <a:endParaRPr lang="el-GR" dirty="0"/>
          </a:p>
        </p:txBody>
      </p:sp>
    </p:spTree>
    <p:extLst>
      <p:ext uri="{BB962C8B-B14F-4D97-AF65-F5344CB8AC3E}">
        <p14:creationId xmlns:p14="http://schemas.microsoft.com/office/powerpoint/2010/main" val="26179316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40C020-98AB-462B-8892-C72029F69953}"/>
              </a:ext>
            </a:extLst>
          </p:cNvPr>
          <p:cNvSpPr>
            <a:spLocks noGrp="1"/>
          </p:cNvSpPr>
          <p:nvPr>
            <p:ph type="title"/>
          </p:nvPr>
        </p:nvSpPr>
        <p:spPr>
          <a:xfrm>
            <a:off x="830231" y="165547"/>
            <a:ext cx="10982323" cy="806840"/>
          </a:xfrm>
        </p:spPr>
        <p:txBody>
          <a:bodyPr>
            <a:normAutofit fontScale="90000"/>
          </a:bodyPr>
          <a:lstStyle/>
          <a:p>
            <a:r>
              <a:rPr lang="el-GR" dirty="0"/>
              <a:t>          </a:t>
            </a:r>
          </a:p>
        </p:txBody>
      </p:sp>
      <p:sp>
        <p:nvSpPr>
          <p:cNvPr id="3" name="Θέση περιεχομένου 2">
            <a:extLst>
              <a:ext uri="{FF2B5EF4-FFF2-40B4-BE49-F238E27FC236}">
                <a16:creationId xmlns:a16="http://schemas.microsoft.com/office/drawing/2014/main" id="{6ED5E797-F1CD-4F2E-80CC-936BB23A4E38}"/>
              </a:ext>
            </a:extLst>
          </p:cNvPr>
          <p:cNvSpPr>
            <a:spLocks noGrp="1"/>
          </p:cNvSpPr>
          <p:nvPr>
            <p:ph idx="1"/>
          </p:nvPr>
        </p:nvSpPr>
        <p:spPr>
          <a:xfrm>
            <a:off x="379446" y="568967"/>
            <a:ext cx="11498423" cy="5344998"/>
          </a:xfrm>
        </p:spPr>
        <p:txBody>
          <a:bodyPr>
            <a:normAutofit fontScale="92500" lnSpcReduction="10000"/>
          </a:bodyPr>
          <a:lstStyle/>
          <a:p>
            <a:r>
              <a:rPr lang="el-GR" sz="2400" u="sng" dirty="0"/>
              <a:t>Η βιβλιογραφία καταγράφει τα εξής προβλήματα υγείας:</a:t>
            </a:r>
          </a:p>
          <a:p>
            <a:pPr marL="0" indent="0">
              <a:buNone/>
            </a:pPr>
            <a:endParaRPr lang="el-GR" sz="2400" u="sng" dirty="0"/>
          </a:p>
          <a:p>
            <a:pPr>
              <a:buFont typeface="Wingdings" panose="05000000000000000000" pitchFamily="2" charset="2"/>
              <a:buChar char="v"/>
            </a:pPr>
            <a:r>
              <a:rPr lang="el-GR" sz="2400" dirty="0"/>
              <a:t> </a:t>
            </a:r>
            <a:r>
              <a:rPr lang="el-GR" sz="2400" b="1" dirty="0"/>
              <a:t>ΔΕΡΜΑΤΙΚΑ ΠΡΟΒΛΗΜΑΤΑ</a:t>
            </a:r>
            <a:r>
              <a:rPr lang="el-GR" sz="2400" dirty="0"/>
              <a:t>=Δερματικοί τραυματισμοί –χιονίστρες- κρυοπαγήματα –ερυθρότητα- κνησμός -οιδήματα -έλκη –εκδορές</a:t>
            </a:r>
          </a:p>
          <a:p>
            <a:pPr>
              <a:buFont typeface="Wingdings" panose="05000000000000000000" pitchFamily="2" charset="2"/>
              <a:buChar char="v"/>
            </a:pPr>
            <a:endParaRPr lang="el-GR" sz="2400" dirty="0"/>
          </a:p>
          <a:p>
            <a:pPr>
              <a:buFont typeface="Wingdings" panose="05000000000000000000" pitchFamily="2" charset="2"/>
              <a:buChar char="v"/>
            </a:pPr>
            <a:r>
              <a:rPr lang="el-GR" sz="2400" dirty="0"/>
              <a:t> </a:t>
            </a:r>
            <a:r>
              <a:rPr lang="el-GR" sz="2400" b="1" dirty="0"/>
              <a:t>ΚΑΡΔΙΑΓΓΕΙΑΚΑ ΠΡΟΒΛΗΜΑΤΑ </a:t>
            </a:r>
            <a:r>
              <a:rPr lang="el-GR" sz="2400" dirty="0"/>
              <a:t>=αναπνευστικά –αφυδάτωση –φλεγμονές –πνευμονοπάθειες-εμφράγματα-αρρυθμίες</a:t>
            </a:r>
            <a:endParaRPr lang="en-US" sz="2400" dirty="0"/>
          </a:p>
          <a:p>
            <a:pPr>
              <a:buFont typeface="Wingdings" panose="05000000000000000000" pitchFamily="2" charset="2"/>
              <a:buChar char="v"/>
            </a:pPr>
            <a:endParaRPr lang="el-GR" sz="2400" dirty="0"/>
          </a:p>
          <a:p>
            <a:pPr>
              <a:buFont typeface="Wingdings" panose="05000000000000000000" pitchFamily="2" charset="2"/>
              <a:buChar char="v"/>
            </a:pPr>
            <a:r>
              <a:rPr lang="el-GR" sz="2400" b="1" dirty="0"/>
              <a:t>ΑΝΑΠΝΕΥΣΤΙΚΑ ΠΡΟΒΛΗΜΑΤΑ=</a:t>
            </a:r>
            <a:r>
              <a:rPr lang="el-GR" sz="2400" dirty="0"/>
              <a:t>δύσπνοια -συμφόρηση στο στήθος –βήχας- συριγμός- ρηχή αναπνοή- πνευμονίες -λοιμώξεις –αλλεργίες- άσθμα- </a:t>
            </a:r>
            <a:r>
              <a:rPr lang="el-GR" sz="2400" dirty="0" err="1"/>
              <a:t>λαρυγγιτίδες</a:t>
            </a:r>
            <a:r>
              <a:rPr lang="el-GR" sz="2400" dirty="0"/>
              <a:t> -βρογχιολίτιδες-γρίπη-</a:t>
            </a:r>
            <a:endParaRPr lang="en-US" sz="2400" dirty="0"/>
          </a:p>
          <a:p>
            <a:pPr>
              <a:buFont typeface="Wingdings" panose="05000000000000000000" pitchFamily="2" charset="2"/>
              <a:buChar char="v"/>
            </a:pPr>
            <a:endParaRPr lang="el-GR" sz="2400" dirty="0"/>
          </a:p>
          <a:p>
            <a:pPr>
              <a:buFont typeface="Wingdings" panose="05000000000000000000" pitchFamily="2" charset="2"/>
              <a:buChar char="v"/>
            </a:pPr>
            <a:r>
              <a:rPr lang="el-GR" sz="2400" dirty="0"/>
              <a:t> </a:t>
            </a:r>
            <a:r>
              <a:rPr lang="el-GR" sz="2400" b="1" dirty="0"/>
              <a:t>ΟΡΘΟΠΕΔΙΚΆ ΠΡΟΒΛΗΜΑΤΑ</a:t>
            </a:r>
            <a:r>
              <a:rPr lang="el-GR" sz="2400" dirty="0"/>
              <a:t>=θλάσεις –τενοντίτιδες- κατάγματα –διαστρέμματα</a:t>
            </a:r>
            <a:r>
              <a:rPr lang="el-GR" sz="2000" dirty="0"/>
              <a:t> -</a:t>
            </a:r>
            <a:r>
              <a:rPr lang="el-GR" sz="2400" dirty="0" err="1"/>
              <a:t>μυοσκελετικοί</a:t>
            </a:r>
            <a:r>
              <a:rPr lang="el-GR" sz="2400" dirty="0"/>
              <a:t> πόνοι</a:t>
            </a:r>
          </a:p>
        </p:txBody>
      </p:sp>
    </p:spTree>
    <p:extLst>
      <p:ext uri="{BB962C8B-B14F-4D97-AF65-F5344CB8AC3E}">
        <p14:creationId xmlns:p14="http://schemas.microsoft.com/office/powerpoint/2010/main" val="140862082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F6820E-E82A-4533-8C9A-7D190BA0340E}"/>
              </a:ext>
            </a:extLst>
          </p:cNvPr>
          <p:cNvSpPr txBox="1"/>
          <p:nvPr/>
        </p:nvSpPr>
        <p:spPr>
          <a:xfrm>
            <a:off x="547749" y="633869"/>
            <a:ext cx="11280751" cy="5078313"/>
          </a:xfrm>
          <a:prstGeom prst="rect">
            <a:avLst/>
          </a:prstGeom>
          <a:noFill/>
        </p:spPr>
        <p:txBody>
          <a:bodyPr wrap="square">
            <a:spAutoFit/>
          </a:bodyPr>
          <a:lstStyle/>
          <a:p>
            <a:pPr>
              <a:buFont typeface="Wingdings" panose="05000000000000000000" pitchFamily="2" charset="2"/>
              <a:buChar char="v"/>
            </a:pPr>
            <a:endParaRPr lang="el-GR" sz="2400" b="1" dirty="0"/>
          </a:p>
          <a:p>
            <a:pPr>
              <a:buFont typeface="Wingdings" panose="05000000000000000000" pitchFamily="2" charset="2"/>
              <a:buChar char="v"/>
            </a:pPr>
            <a:r>
              <a:rPr lang="el-GR" sz="2400" b="1" dirty="0"/>
              <a:t>ΟΦΘΑΛΜΟΛΟΓΙΚΑ ΠΡΟΒΛΗΜΑΤΑ</a:t>
            </a:r>
            <a:r>
              <a:rPr lang="el-GR" sz="2400" dirty="0"/>
              <a:t>= φωτοευαισθησίες - κάψιμο - δακρύρροια </a:t>
            </a:r>
            <a:r>
              <a:rPr lang="el-GR" sz="2400" dirty="0" err="1"/>
              <a:t>φωτοκερατιτίδα</a:t>
            </a:r>
            <a:r>
              <a:rPr lang="el-GR" sz="2400" dirty="0"/>
              <a:t> -πόνοι  -διάφορες αλλοιώσεις και εκφυλίσεις –ρυτίδες- κοκκινίλες- ξένο σώμα στο μάτι- ελάττωση όρασης- μελανώματα </a:t>
            </a:r>
          </a:p>
          <a:p>
            <a:pPr>
              <a:buFont typeface="Wingdings" panose="05000000000000000000" pitchFamily="2" charset="2"/>
              <a:buChar char="v"/>
            </a:pPr>
            <a:endParaRPr lang="el-GR" sz="2400" dirty="0"/>
          </a:p>
          <a:p>
            <a:pPr>
              <a:buFont typeface="Wingdings" panose="05000000000000000000" pitchFamily="2" charset="2"/>
              <a:buChar char="v"/>
            </a:pPr>
            <a:r>
              <a:rPr lang="el-GR" sz="2400" b="1" dirty="0"/>
              <a:t>ΠΑΘΟΛΟΓΙΚΑ ΠΡΟΒΛΗΜΑΤΑ</a:t>
            </a:r>
            <a:r>
              <a:rPr lang="el-GR" sz="2400" dirty="0"/>
              <a:t>= </a:t>
            </a:r>
            <a:r>
              <a:rPr lang="el-GR" sz="2400" dirty="0" err="1"/>
              <a:t>αγγειοσεισπαστικά</a:t>
            </a:r>
            <a:r>
              <a:rPr lang="el-GR" sz="2400" dirty="0"/>
              <a:t> σύνδρομα-κρυολογήματα-ευαισθησία/δυσανεξία στο κρύο -πυρετός-πόνοι σε όργανα –γρίπη- πονοκέφαλος-καρδιολογικά-απορρυθμίσεις σε διάφορα όργανα-υποθερμίες-μικρά και μεγάλα κρυοπαγήματα –ρίγη-ορμονικά προβλήματα -στομαχικά προβλήματα- λιποθυμίες</a:t>
            </a:r>
          </a:p>
          <a:p>
            <a:endParaRPr lang="el-GR" sz="2400" dirty="0"/>
          </a:p>
          <a:p>
            <a:pPr>
              <a:buFont typeface="Wingdings" panose="05000000000000000000" pitchFamily="2" charset="2"/>
              <a:buChar char="v"/>
            </a:pPr>
            <a:r>
              <a:rPr lang="el-GR" sz="2400" dirty="0">
                <a:solidFill>
                  <a:srgbClr val="3A3A3A"/>
                </a:solidFill>
                <a:effectLst/>
                <a:ea typeface="Times New Roman" panose="02020603050405020304" pitchFamily="18" charset="0"/>
                <a:cs typeface="Times New Roman" panose="02020603050405020304" pitchFamily="18" charset="0"/>
              </a:rPr>
              <a:t> </a:t>
            </a:r>
            <a:r>
              <a:rPr lang="el-GR" sz="2400" b="1" dirty="0">
                <a:solidFill>
                  <a:srgbClr val="3A3A3A"/>
                </a:solidFill>
                <a:effectLst/>
                <a:ea typeface="Times New Roman" panose="02020603050405020304" pitchFamily="18" charset="0"/>
                <a:cs typeface="Times New Roman" panose="02020603050405020304" pitchFamily="18" charset="0"/>
              </a:rPr>
              <a:t>ΑΛΛΑ ΠΡΟΒΛΗΜΑΤΑ</a:t>
            </a:r>
            <a:r>
              <a:rPr lang="el-GR" sz="2400" dirty="0">
                <a:solidFill>
                  <a:srgbClr val="3A3A3A"/>
                </a:solidFill>
                <a:effectLst/>
                <a:ea typeface="Times New Roman" panose="02020603050405020304" pitchFamily="18" charset="0"/>
                <a:cs typeface="Times New Roman" panose="02020603050405020304" pitchFamily="18" charset="0"/>
              </a:rPr>
              <a:t>= χρόνια νοσήματα- </a:t>
            </a:r>
            <a:r>
              <a:rPr lang="el-GR" sz="2400" dirty="0" err="1">
                <a:solidFill>
                  <a:srgbClr val="3A3A3A"/>
                </a:solidFill>
                <a:effectLst/>
                <a:ea typeface="Times New Roman" panose="02020603050405020304" pitchFamily="18" charset="0"/>
                <a:cs typeface="Times New Roman" panose="02020603050405020304" pitchFamily="18" charset="0"/>
              </a:rPr>
              <a:t>ανοσοκατασταλμένοι</a:t>
            </a:r>
            <a:r>
              <a:rPr lang="el-GR" sz="2400" dirty="0">
                <a:solidFill>
                  <a:srgbClr val="3A3A3A"/>
                </a:solidFill>
                <a:effectLst/>
                <a:ea typeface="Times New Roman" panose="02020603050405020304" pitchFamily="18" charset="0"/>
                <a:cs typeface="Times New Roman" panose="02020603050405020304" pitchFamily="18" charset="0"/>
              </a:rPr>
              <a:t>- </a:t>
            </a:r>
            <a:r>
              <a:rPr lang="el-GR" sz="2400" dirty="0" err="1">
                <a:solidFill>
                  <a:srgbClr val="3A3A3A"/>
                </a:solidFill>
                <a:effectLst/>
                <a:ea typeface="Times New Roman" panose="02020603050405020304" pitchFamily="18" charset="0"/>
                <a:cs typeface="Times New Roman" panose="02020603050405020304" pitchFamily="18" charset="0"/>
              </a:rPr>
              <a:t>αυτοάνοσα</a:t>
            </a:r>
            <a:r>
              <a:rPr lang="el-GR" sz="2400" dirty="0">
                <a:solidFill>
                  <a:srgbClr val="3A3A3A"/>
                </a:solidFill>
                <a:ea typeface="Times New Roman" panose="02020603050405020304" pitchFamily="18" charset="0"/>
                <a:cs typeface="Times New Roman" panose="02020603050405020304" pitchFamily="18" charset="0"/>
              </a:rPr>
              <a:t>   </a:t>
            </a:r>
          </a:p>
          <a:p>
            <a:r>
              <a:rPr lang="el-GR" sz="2400" dirty="0">
                <a:solidFill>
                  <a:srgbClr val="3A3A3A"/>
                </a:solidFill>
                <a:ea typeface="Times New Roman" panose="02020603050405020304" pitchFamily="18" charset="0"/>
                <a:cs typeface="Times New Roman" panose="02020603050405020304" pitchFamily="18" charset="0"/>
              </a:rPr>
              <a:t>                                                    ψυχιατρικά- </a:t>
            </a:r>
            <a:r>
              <a:rPr lang="el-GR" sz="2400" dirty="0"/>
              <a:t>αλκοολισμός</a:t>
            </a:r>
            <a:endParaRPr lang="el-GR" sz="2400" dirty="0">
              <a:solidFill>
                <a:srgbClr val="3A3A3A"/>
              </a:solidFill>
              <a:effectLst/>
              <a:ea typeface="Times New Roman" panose="02020603050405020304" pitchFamily="18" charset="0"/>
              <a:cs typeface="Times New Roman" panose="02020603050405020304" pitchFamily="18" charset="0"/>
            </a:endParaRPr>
          </a:p>
          <a:p>
            <a:pPr marL="0" indent="0">
              <a:buNone/>
            </a:pPr>
            <a:endParaRPr lang="el-GR" sz="1800" dirty="0">
              <a:solidFill>
                <a:srgbClr val="3A3A3A"/>
              </a:solidFill>
              <a:effectLst/>
              <a:ea typeface="Times New Roman" panose="02020603050405020304" pitchFamily="18" charset="0"/>
              <a:cs typeface="Times New Roman" panose="02020603050405020304" pitchFamily="18" charset="0"/>
            </a:endParaRPr>
          </a:p>
          <a:p>
            <a:pPr marL="0" indent="0">
              <a:buNone/>
            </a:pPr>
            <a:r>
              <a:rPr lang="el-GR" sz="1800" dirty="0">
                <a:solidFill>
                  <a:srgbClr val="3A3A3A"/>
                </a:solidFill>
                <a:ea typeface="Times New Roman" panose="02020603050405020304" pitchFamily="18" charset="0"/>
                <a:cs typeface="Times New Roman" panose="02020603050405020304" pitchFamily="18" charset="0"/>
              </a:rPr>
              <a:t>     </a:t>
            </a:r>
            <a:endParaRPr lang="el-GR" sz="2000" u="sng" dirty="0"/>
          </a:p>
        </p:txBody>
      </p:sp>
    </p:spTree>
    <p:extLst>
      <p:ext uri="{BB962C8B-B14F-4D97-AF65-F5344CB8AC3E}">
        <p14:creationId xmlns:p14="http://schemas.microsoft.com/office/powerpoint/2010/main" val="401027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25B88D9-4935-46FC-9DBC-1807CD60D2B8}"/>
              </a:ext>
            </a:extLst>
          </p:cNvPr>
          <p:cNvPicPr>
            <a:picLocks noChangeAspect="1"/>
          </p:cNvPicPr>
          <p:nvPr/>
        </p:nvPicPr>
        <p:blipFill>
          <a:blip r:embed="rId2"/>
          <a:stretch>
            <a:fillRect/>
          </a:stretch>
        </p:blipFill>
        <p:spPr>
          <a:xfrm>
            <a:off x="974190" y="490710"/>
            <a:ext cx="10243619" cy="5494290"/>
          </a:xfrm>
          <a:prstGeom prst="rect">
            <a:avLst/>
          </a:prstGeom>
        </p:spPr>
      </p:pic>
      <p:sp>
        <p:nvSpPr>
          <p:cNvPr id="5" name="TextBox 4">
            <a:extLst>
              <a:ext uri="{FF2B5EF4-FFF2-40B4-BE49-F238E27FC236}">
                <a16:creationId xmlns:a16="http://schemas.microsoft.com/office/drawing/2014/main" id="{ADE8A877-3F37-4656-803E-65467C2E0FF5}"/>
              </a:ext>
            </a:extLst>
          </p:cNvPr>
          <p:cNvSpPr txBox="1"/>
          <p:nvPr/>
        </p:nvSpPr>
        <p:spPr>
          <a:xfrm>
            <a:off x="974190" y="4070151"/>
            <a:ext cx="9789851" cy="2031325"/>
          </a:xfrm>
          <a:prstGeom prst="rect">
            <a:avLst/>
          </a:prstGeom>
          <a:noFill/>
        </p:spPr>
        <p:txBody>
          <a:bodyPr wrap="square">
            <a:spAutoFit/>
          </a:bodyPr>
          <a:lstStyle/>
          <a:p>
            <a:r>
              <a:rPr lang="el-GR" sz="1800" dirty="0">
                <a:solidFill>
                  <a:srgbClr val="3A3A3A"/>
                </a:solidFill>
                <a:effectLst/>
                <a:ea typeface="Times New Roman" panose="02020603050405020304" pitchFamily="18" charset="0"/>
                <a:cs typeface="Times New Roman" panose="02020603050405020304" pitchFamily="18" charset="0"/>
              </a:rPr>
              <a:t>Οι γιατροί συμβουλεύουν ΟΛΟΥΣ  </a:t>
            </a:r>
            <a:endParaRPr lang="en-US" sz="1800" dirty="0">
              <a:solidFill>
                <a:srgbClr val="3A3A3A"/>
              </a:solidFill>
              <a:effectLst/>
              <a:ea typeface="Times New Roman" panose="02020603050405020304" pitchFamily="18" charset="0"/>
              <a:cs typeface="Times New Roman" panose="02020603050405020304" pitchFamily="18" charset="0"/>
            </a:endParaRPr>
          </a:p>
          <a:p>
            <a:r>
              <a:rPr lang="el-GR" sz="1800" u="sng" dirty="0">
                <a:solidFill>
                  <a:srgbClr val="3A3A3A"/>
                </a:solidFill>
                <a:effectLst/>
                <a:ea typeface="Times New Roman" panose="02020603050405020304" pitchFamily="18" charset="0"/>
                <a:cs typeface="Times New Roman" panose="02020603050405020304" pitchFamily="18" charset="0"/>
              </a:rPr>
              <a:t>1.</a:t>
            </a:r>
            <a:r>
              <a:rPr lang="el-GR" sz="1800" u="sng" dirty="0">
                <a:solidFill>
                  <a:srgbClr val="3A3A3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να αποφύγουν </a:t>
            </a:r>
            <a:r>
              <a:rPr lang="el-GR" sz="1800" dirty="0">
                <a:solidFill>
                  <a:srgbClr val="3A3A3A"/>
                </a:solidFill>
                <a:effectLst/>
                <a:ea typeface="Times New Roman" panose="02020603050405020304" pitchFamily="18" charset="0"/>
                <a:cs typeface="Times New Roman" panose="02020603050405020304" pitchFamily="18" charset="0"/>
              </a:rPr>
              <a:t>κάθε μετακίνηση στις περιοχές που πλήττονται περισσότερο από την κακοκαιρία </a:t>
            </a:r>
            <a:endParaRPr lang="en-US" sz="1800" dirty="0">
              <a:solidFill>
                <a:srgbClr val="3A3A3A"/>
              </a:solidFill>
              <a:effectLst/>
              <a:ea typeface="Times New Roman" panose="02020603050405020304" pitchFamily="18" charset="0"/>
              <a:cs typeface="Times New Roman" panose="02020603050405020304" pitchFamily="18" charset="0"/>
            </a:endParaRPr>
          </a:p>
          <a:p>
            <a:r>
              <a:rPr lang="el-GR" sz="1800" u="sng" dirty="0">
                <a:solidFill>
                  <a:srgbClr val="3A3A3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2. να παραμείνουν </a:t>
            </a:r>
            <a:r>
              <a:rPr lang="el-GR" sz="1800" dirty="0">
                <a:solidFill>
                  <a:srgbClr val="3A3A3A"/>
                </a:solidFill>
                <a:effectLst/>
                <a:ea typeface="Times New Roman" panose="02020603050405020304" pitchFamily="18" charset="0"/>
                <a:cs typeface="Times New Roman" panose="02020603050405020304" pitchFamily="18" charset="0"/>
              </a:rPr>
              <a:t>σε ζεστό περιβάλλον </a:t>
            </a:r>
            <a:endParaRPr lang="en-US" sz="1800" dirty="0">
              <a:solidFill>
                <a:srgbClr val="3A3A3A"/>
              </a:solidFill>
              <a:effectLst/>
              <a:ea typeface="Times New Roman" panose="02020603050405020304" pitchFamily="18" charset="0"/>
              <a:cs typeface="Times New Roman" panose="02020603050405020304" pitchFamily="18" charset="0"/>
            </a:endParaRPr>
          </a:p>
          <a:p>
            <a:r>
              <a:rPr lang="el-GR" sz="1800" u="sng" dirty="0">
                <a:solidFill>
                  <a:srgbClr val="3A3A3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3. να αποφεύγουν </a:t>
            </a:r>
            <a:r>
              <a:rPr lang="el-GR" sz="1800" dirty="0">
                <a:solidFill>
                  <a:srgbClr val="3A3A3A"/>
                </a:solidFill>
                <a:ea typeface="Times New Roman" panose="02020603050405020304" pitchFamily="18" charset="0"/>
                <a:cs typeface="Times New Roman" panose="02020603050405020304" pitchFamily="18" charset="0"/>
              </a:rPr>
              <a:t>τ</a:t>
            </a:r>
            <a:r>
              <a:rPr lang="el-GR" sz="1800" dirty="0">
                <a:solidFill>
                  <a:srgbClr val="3A3A3A"/>
                </a:solidFill>
                <a:effectLst/>
                <a:ea typeface="Times New Roman" panose="02020603050405020304" pitchFamily="18" charset="0"/>
                <a:cs typeface="Times New Roman" panose="02020603050405020304" pitchFamily="18" charset="0"/>
              </a:rPr>
              <a:t>ην απότομη εναλλαγή από πολύ κρύο σε ζεστό χώρο </a:t>
            </a:r>
            <a:endParaRPr lang="en-US" sz="1800" dirty="0">
              <a:solidFill>
                <a:srgbClr val="3A3A3A"/>
              </a:solidFill>
              <a:effectLst/>
              <a:ea typeface="Times New Roman" panose="02020603050405020304" pitchFamily="18" charset="0"/>
              <a:cs typeface="Times New Roman" panose="02020603050405020304" pitchFamily="18" charset="0"/>
            </a:endParaRPr>
          </a:p>
          <a:p>
            <a:r>
              <a:rPr lang="el-GR" sz="1800" dirty="0">
                <a:solidFill>
                  <a:srgbClr val="3A3A3A"/>
                </a:solidFill>
                <a:effectLst/>
                <a:ea typeface="Times New Roman" panose="02020603050405020304" pitchFamily="18" charset="0"/>
                <a:cs typeface="Times New Roman" panose="02020603050405020304" pitchFamily="18" charset="0"/>
              </a:rPr>
              <a:t>4. </a:t>
            </a:r>
            <a:r>
              <a:rPr lang="el-GR" sz="1800" u="sng" dirty="0">
                <a:solidFill>
                  <a:srgbClr val="3A3A3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να </a:t>
            </a:r>
            <a:r>
              <a:rPr lang="el-GR" sz="1800" u="sng" dirty="0" err="1">
                <a:solidFill>
                  <a:srgbClr val="3A3A3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αυτοπροστατεύονται</a:t>
            </a:r>
            <a:r>
              <a:rPr lang="el-GR" sz="1800" u="sng" dirty="0">
                <a:solidFill>
                  <a:srgbClr val="3A3A3A"/>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a:t>
            </a:r>
            <a:r>
              <a:rPr lang="el-GR" sz="1800" u="sng" dirty="0">
                <a:solidFill>
                  <a:srgbClr val="3A3A3A"/>
                </a:solidFill>
                <a:ea typeface="Times New Roman" panose="02020603050405020304" pitchFamily="18" charset="0"/>
                <a:cs typeface="Times New Roman" panose="02020603050405020304" pitchFamily="18" charset="0"/>
              </a:rPr>
              <a:t>με κάθε πρόσφορο και δυνατό τρόπο</a:t>
            </a:r>
            <a:r>
              <a:rPr lang="en-US" sz="1800" u="sng" dirty="0">
                <a:solidFill>
                  <a:srgbClr val="3A3A3A"/>
                </a:solidFill>
                <a:ea typeface="Times New Roman" panose="02020603050405020304" pitchFamily="18" charset="0"/>
                <a:cs typeface="Times New Roman" panose="02020603050405020304" pitchFamily="18" charset="0"/>
              </a:rPr>
              <a:t> </a:t>
            </a:r>
            <a:r>
              <a:rPr lang="el-GR" sz="1800" u="sng" dirty="0">
                <a:solidFill>
                  <a:srgbClr val="3A3A3A"/>
                </a:solidFill>
                <a:ea typeface="Times New Roman" panose="02020603050405020304" pitchFamily="18" charset="0"/>
                <a:cs typeface="Times New Roman" panose="02020603050405020304" pitchFamily="18" charset="0"/>
              </a:rPr>
              <a:t>και να είναι σε επαγρύπνηση για τους διπλανούς και τους συγγενείς τους.</a:t>
            </a:r>
            <a:endParaRPr lang="el-GR" sz="1800" dirty="0"/>
          </a:p>
        </p:txBody>
      </p:sp>
    </p:spTree>
    <p:extLst>
      <p:ext uri="{BB962C8B-B14F-4D97-AF65-F5344CB8AC3E}">
        <p14:creationId xmlns:p14="http://schemas.microsoft.com/office/powerpoint/2010/main" val="650148052"/>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20E9DC35-6420-4DDD-98E3-A8EEB5E2D91E}"/>
              </a:ext>
            </a:extLst>
          </p:cNvPr>
          <p:cNvPicPr>
            <a:picLocks noChangeAspect="1"/>
          </p:cNvPicPr>
          <p:nvPr/>
        </p:nvPicPr>
        <p:blipFill>
          <a:blip r:embed="rId2"/>
          <a:stretch>
            <a:fillRect/>
          </a:stretch>
        </p:blipFill>
        <p:spPr>
          <a:xfrm>
            <a:off x="571997" y="323932"/>
            <a:ext cx="8820577" cy="4165272"/>
          </a:xfrm>
          <a:prstGeom prst="rect">
            <a:avLst/>
          </a:prstGeom>
        </p:spPr>
      </p:pic>
      <p:sp>
        <p:nvSpPr>
          <p:cNvPr id="6" name="TextBox 5">
            <a:extLst>
              <a:ext uri="{FF2B5EF4-FFF2-40B4-BE49-F238E27FC236}">
                <a16:creationId xmlns:a16="http://schemas.microsoft.com/office/drawing/2014/main" id="{392A536D-7CCC-43C9-9BC9-29C884EF5816}"/>
              </a:ext>
            </a:extLst>
          </p:cNvPr>
          <p:cNvSpPr txBox="1"/>
          <p:nvPr/>
        </p:nvSpPr>
        <p:spPr>
          <a:xfrm>
            <a:off x="3153792" y="4502743"/>
            <a:ext cx="6094520" cy="2031325"/>
          </a:xfrm>
          <a:prstGeom prst="rect">
            <a:avLst/>
          </a:prstGeom>
          <a:noFill/>
        </p:spPr>
        <p:txBody>
          <a:bodyPr wrap="square">
            <a:spAutoFit/>
          </a:bodyPr>
          <a:lstStyle/>
          <a:p>
            <a:r>
              <a:rPr lang="el-GR" b="1" i="0" dirty="0">
                <a:solidFill>
                  <a:srgbClr val="CC0000"/>
                </a:solidFill>
                <a:effectLst/>
                <a:latin typeface="georgia" panose="02040502050405020303" pitchFamily="18" charset="0"/>
              </a:rPr>
              <a:t>Κ.ΚΑΡΥΩΤΑΚΗΣ « Το χιόνι»</a:t>
            </a:r>
            <a:br>
              <a:rPr lang="el-GR" dirty="0"/>
            </a:br>
            <a:r>
              <a:rPr lang="el-GR" b="0" i="0" dirty="0">
                <a:solidFill>
                  <a:srgbClr val="292929"/>
                </a:solidFill>
                <a:effectLst/>
                <a:latin typeface="georgia" panose="02040502050405020303" pitchFamily="18" charset="0"/>
              </a:rPr>
              <a:t>Τί καλὰ ποὖναι στὸ σπίτι μας</a:t>
            </a:r>
            <a:br>
              <a:rPr lang="el-GR" dirty="0"/>
            </a:br>
            <a:r>
              <a:rPr lang="el-GR" b="0" i="0" dirty="0">
                <a:solidFill>
                  <a:srgbClr val="292929"/>
                </a:solidFill>
                <a:effectLst/>
                <a:latin typeface="georgia" panose="02040502050405020303" pitchFamily="18" charset="0"/>
              </a:rPr>
              <a:t>τώρα ποὺ ἔξω πέφτει χιόνι!</a:t>
            </a:r>
            <a:br>
              <a:rPr lang="el-GR" dirty="0"/>
            </a:br>
            <a:r>
              <a:rPr lang="el-GR" b="0" i="0" dirty="0">
                <a:solidFill>
                  <a:srgbClr val="292929"/>
                </a:solidFill>
                <a:effectLst/>
                <a:latin typeface="georgia" panose="02040502050405020303" pitchFamily="18" charset="0"/>
              </a:rPr>
              <a:t>Τὸ μπερντὲ παραμερίζοντας</a:t>
            </a:r>
            <a:br>
              <a:rPr lang="el-GR" dirty="0"/>
            </a:br>
            <a:r>
              <a:rPr lang="el-GR" b="0" i="0" dirty="0">
                <a:solidFill>
                  <a:srgbClr val="292929"/>
                </a:solidFill>
                <a:effectLst/>
                <a:latin typeface="georgia" panose="02040502050405020303" pitchFamily="18" charset="0"/>
              </a:rPr>
              <a:t>τ’ ἄσπρο βλέπω ἐκεῖ σεντόνι</a:t>
            </a:r>
            <a:br>
              <a:rPr lang="el-GR" dirty="0"/>
            </a:br>
            <a:r>
              <a:rPr lang="el-GR" b="0" i="0" dirty="0">
                <a:solidFill>
                  <a:srgbClr val="292929"/>
                </a:solidFill>
                <a:effectLst/>
                <a:latin typeface="georgia" panose="02040502050405020303" pitchFamily="18" charset="0"/>
              </a:rPr>
              <a:t>νὰ σκεπάζει ὅλα τὰ πράγματα,</a:t>
            </a:r>
            <a:br>
              <a:rPr lang="el-GR" dirty="0"/>
            </a:br>
            <a:r>
              <a:rPr lang="el-GR" b="0" i="0" dirty="0">
                <a:solidFill>
                  <a:srgbClr val="292929"/>
                </a:solidFill>
                <a:effectLst/>
                <a:latin typeface="georgia" panose="02040502050405020303" pitchFamily="18" charset="0"/>
              </a:rPr>
              <a:t>δρόμους, σπίτια, δένδρα, φύλλα</a:t>
            </a:r>
            <a:endParaRPr lang="el-GR" dirty="0"/>
          </a:p>
        </p:txBody>
      </p:sp>
    </p:spTree>
    <p:extLst>
      <p:ext uri="{BB962C8B-B14F-4D97-AF65-F5344CB8AC3E}">
        <p14:creationId xmlns:p14="http://schemas.microsoft.com/office/powerpoint/2010/main" val="2669152101"/>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82E1DA-6525-48D6-9113-54CAFCB005CF}"/>
              </a:ext>
            </a:extLst>
          </p:cNvPr>
          <p:cNvSpPr>
            <a:spLocks noGrp="1"/>
          </p:cNvSpPr>
          <p:nvPr>
            <p:ph type="title"/>
          </p:nvPr>
        </p:nvSpPr>
        <p:spPr>
          <a:xfrm>
            <a:off x="928446" y="296096"/>
            <a:ext cx="10058400" cy="590024"/>
          </a:xfrm>
        </p:spPr>
        <p:txBody>
          <a:bodyPr>
            <a:normAutofit fontScale="90000"/>
          </a:bodyPr>
          <a:lstStyle/>
          <a:p>
            <a:r>
              <a:rPr lang="el-GR" dirty="0"/>
              <a:t>ΤΡΟΠΟΙ ΜΕΤΑΔΟΣΗΣ ΘΕΡΜΟΤΗΤΑΣ</a:t>
            </a:r>
          </a:p>
        </p:txBody>
      </p:sp>
      <p:sp>
        <p:nvSpPr>
          <p:cNvPr id="3" name="Θέση περιεχομένου 2">
            <a:extLst>
              <a:ext uri="{FF2B5EF4-FFF2-40B4-BE49-F238E27FC236}">
                <a16:creationId xmlns:a16="http://schemas.microsoft.com/office/drawing/2014/main" id="{D6D48705-FC72-49D1-B636-248A64820EB6}"/>
              </a:ext>
            </a:extLst>
          </p:cNvPr>
          <p:cNvSpPr>
            <a:spLocks noGrp="1"/>
          </p:cNvSpPr>
          <p:nvPr>
            <p:ph idx="1"/>
          </p:nvPr>
        </p:nvSpPr>
        <p:spPr>
          <a:xfrm>
            <a:off x="382299" y="2046804"/>
            <a:ext cx="7250141" cy="3134336"/>
          </a:xfrm>
        </p:spPr>
        <p:txBody>
          <a:bodyPr>
            <a:normAutofit fontScale="70000" lnSpcReduction="20000"/>
          </a:bodyPr>
          <a:lstStyle/>
          <a:p>
            <a:pPr marL="0" indent="0">
              <a:buNone/>
            </a:pPr>
            <a:r>
              <a:rPr lang="el-GR" sz="3100" b="1" u="sng" dirty="0">
                <a:solidFill>
                  <a:srgbClr val="242424"/>
                </a:solidFill>
                <a:effectLst/>
                <a:ea typeface="Times New Roman" panose="02020603050405020304" pitchFamily="18" charset="0"/>
                <a:cs typeface="Times New Roman" panose="02020603050405020304" pitchFamily="18" charset="0"/>
              </a:rPr>
              <a:t>1.  Με την επαφή(αγωγιμότητα)</a:t>
            </a:r>
          </a:p>
          <a:p>
            <a:pPr marL="0" indent="0">
              <a:buNone/>
            </a:pPr>
            <a:endParaRPr lang="el-GR" sz="3100" b="1" dirty="0">
              <a:solidFill>
                <a:srgbClr val="242424"/>
              </a:solidFill>
              <a:effectLst/>
              <a:ea typeface="Times New Roman" panose="02020603050405020304" pitchFamily="18" charset="0"/>
              <a:cs typeface="Times New Roman" panose="02020603050405020304" pitchFamily="18" charset="0"/>
            </a:endParaRPr>
          </a:p>
          <a:p>
            <a:pPr marL="0" indent="0">
              <a:buNone/>
            </a:pPr>
            <a:r>
              <a:rPr lang="el-GR" sz="3400" dirty="0">
                <a:solidFill>
                  <a:srgbClr val="242424"/>
                </a:solidFill>
                <a:effectLst/>
                <a:ea typeface="Times New Roman" panose="02020603050405020304" pitchFamily="18" charset="0"/>
                <a:cs typeface="Times New Roman" panose="02020603050405020304" pitchFamily="18" charset="0"/>
              </a:rPr>
              <a:t>-Όταν ένα κρύο σώμα, έρχεται σε επαφή με ένα πιο ζεστό, αμέσως,</a:t>
            </a:r>
            <a:r>
              <a:rPr lang="en-US" sz="3400" dirty="0">
                <a:solidFill>
                  <a:srgbClr val="242424"/>
                </a:solidFill>
                <a:effectLst/>
                <a:ea typeface="Times New Roman" panose="02020603050405020304" pitchFamily="18" charset="0"/>
                <a:cs typeface="Times New Roman" panose="02020603050405020304" pitchFamily="18" charset="0"/>
              </a:rPr>
              <a:t> </a:t>
            </a:r>
            <a:r>
              <a:rPr lang="el-GR" sz="3400" dirty="0">
                <a:solidFill>
                  <a:srgbClr val="242424"/>
                </a:solidFill>
                <a:effectLst/>
                <a:ea typeface="Times New Roman" panose="02020603050405020304" pitchFamily="18" charset="0"/>
                <a:cs typeface="Times New Roman" panose="02020603050405020304" pitchFamily="18" charset="0"/>
              </a:rPr>
              <a:t>η θερμότητα από το πιο ζεστό μεταφέρεται στο πιο κρύο, μέχρι η θερμοκρασία και των δύο σωμάτων να γίνει ίδια. </a:t>
            </a:r>
          </a:p>
          <a:p>
            <a:pPr marL="0" indent="0">
              <a:buNone/>
            </a:pPr>
            <a:endParaRPr lang="el-GR" sz="3400" dirty="0">
              <a:solidFill>
                <a:srgbClr val="242424"/>
              </a:solidFill>
              <a:effectLst/>
              <a:ea typeface="Times New Roman" panose="02020603050405020304" pitchFamily="18" charset="0"/>
              <a:cs typeface="Times New Roman" panose="02020603050405020304" pitchFamily="18" charset="0"/>
            </a:endParaRPr>
          </a:p>
          <a:p>
            <a:pPr marL="0" indent="0">
              <a:buNone/>
            </a:pPr>
            <a:r>
              <a:rPr lang="el-GR" sz="3400" dirty="0">
                <a:solidFill>
                  <a:srgbClr val="242424"/>
                </a:solidFill>
                <a:ea typeface="Times New Roman" panose="02020603050405020304" pitchFamily="18" charset="0"/>
                <a:cs typeface="Times New Roman" panose="02020603050405020304" pitchFamily="18" charset="0"/>
              </a:rPr>
              <a:t>-Ό</a:t>
            </a:r>
            <a:r>
              <a:rPr lang="el-GR" sz="3400" dirty="0">
                <a:solidFill>
                  <a:srgbClr val="242424"/>
                </a:solidFill>
                <a:effectLst/>
                <a:ea typeface="Times New Roman" panose="02020603050405020304" pitchFamily="18" charset="0"/>
                <a:cs typeface="Times New Roman" panose="02020603050405020304" pitchFamily="18" charset="0"/>
              </a:rPr>
              <a:t>ταν καθόμαστε στο έδαφος ή σε μια πέτρα </a:t>
            </a:r>
            <a:r>
              <a:rPr lang="el-GR" sz="3400" dirty="0">
                <a:solidFill>
                  <a:srgbClr val="242424"/>
                </a:solidFill>
                <a:ea typeface="Times New Roman" panose="02020603050405020304" pitchFamily="18" charset="0"/>
                <a:cs typeface="Times New Roman" panose="02020603050405020304" pitchFamily="18" charset="0"/>
              </a:rPr>
              <a:t>ή στο χιόνι, </a:t>
            </a:r>
            <a:r>
              <a:rPr lang="el-GR" sz="3400" dirty="0">
                <a:solidFill>
                  <a:srgbClr val="242424"/>
                </a:solidFill>
                <a:effectLst/>
                <a:ea typeface="Times New Roman" panose="02020603050405020304" pitchFamily="18" charset="0"/>
                <a:cs typeface="Times New Roman" panose="02020603050405020304" pitchFamily="18" charset="0"/>
              </a:rPr>
              <a:t>αμέσως παγώνουμε</a:t>
            </a:r>
            <a:endParaRPr lang="el-GR" sz="3400" dirty="0">
              <a:effectLst/>
              <a:ea typeface="Calibri" panose="020F0502020204030204" pitchFamily="34" charset="0"/>
              <a:cs typeface="Times New Roman" panose="02020603050405020304" pitchFamily="18" charset="0"/>
            </a:endParaRPr>
          </a:p>
          <a:p>
            <a:endParaRPr lang="el-GR" dirty="0"/>
          </a:p>
        </p:txBody>
      </p:sp>
      <p:pic>
        <p:nvPicPr>
          <p:cNvPr id="4" name="Picture 4" descr="Ένα κορίτσι κάθεται στο χιόνι φορώντας μια κουβέρτα φιλμ μικρού μήκους -  Βίντεο από millage, wildlife: 159184732">
            <a:extLst>
              <a:ext uri="{FF2B5EF4-FFF2-40B4-BE49-F238E27FC236}">
                <a16:creationId xmlns:a16="http://schemas.microsoft.com/office/drawing/2014/main" id="{401A473D-3A9E-441C-A68D-EB898350B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7584" y="1909610"/>
            <a:ext cx="4272116" cy="32715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9357BD5-85F5-4903-9A2F-8A2549E8A567}"/>
              </a:ext>
            </a:extLst>
          </p:cNvPr>
          <p:cNvSpPr txBox="1"/>
          <p:nvPr/>
        </p:nvSpPr>
        <p:spPr>
          <a:xfrm>
            <a:off x="816077" y="1179871"/>
            <a:ext cx="10392697" cy="369332"/>
          </a:xfrm>
          <a:prstGeom prst="rect">
            <a:avLst/>
          </a:prstGeom>
          <a:noFill/>
        </p:spPr>
        <p:txBody>
          <a:bodyPr wrap="square" rtlCol="0">
            <a:spAutoFit/>
          </a:bodyPr>
          <a:lstStyle/>
          <a:p>
            <a:r>
              <a:rPr lang="el-GR" b="1" u="sng" dirty="0"/>
              <a:t>ΥΠΑΡΧΟΥΝ ΤΡΕΙΣ ΤΡΟΠΟΙ ΜΕΤΑΔΟΣΗΣ</a:t>
            </a:r>
          </a:p>
        </p:txBody>
      </p:sp>
    </p:spTree>
    <p:extLst>
      <p:ext uri="{BB962C8B-B14F-4D97-AF65-F5344CB8AC3E}">
        <p14:creationId xmlns:p14="http://schemas.microsoft.com/office/powerpoint/2010/main" val="3311467508"/>
      </p:ext>
    </p:extLst>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Ξυλογραφία">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TM03090434[[fn=Ξυλογραφία]]</Template>
  <TotalTime>2841</TotalTime>
  <Words>2946</Words>
  <Application>Microsoft Office PowerPoint</Application>
  <PresentationFormat>Ευρεία οθόνη</PresentationFormat>
  <Paragraphs>297</Paragraphs>
  <Slides>37</Slides>
  <Notes>0</Notes>
  <HiddenSlides>0</HiddenSlides>
  <MMClips>2</MMClips>
  <ScaleCrop>false</ScaleCrop>
  <HeadingPairs>
    <vt:vector size="6" baseType="variant">
      <vt:variant>
        <vt:lpstr>Γραμματοσειρές που χρησιμοποιούνται</vt:lpstr>
      </vt:variant>
      <vt:variant>
        <vt:i4>14</vt:i4>
      </vt:variant>
      <vt:variant>
        <vt:lpstr>Θέμα</vt:lpstr>
      </vt:variant>
      <vt:variant>
        <vt:i4>1</vt:i4>
      </vt:variant>
      <vt:variant>
        <vt:lpstr>Τίτλοι διαφανειών</vt:lpstr>
      </vt:variant>
      <vt:variant>
        <vt:i4>37</vt:i4>
      </vt:variant>
    </vt:vector>
  </HeadingPairs>
  <TitlesOfParts>
    <vt:vector size="52" baseType="lpstr">
      <vt:lpstr>Arial</vt:lpstr>
      <vt:lpstr>Calibri</vt:lpstr>
      <vt:lpstr>Cambria</vt:lpstr>
      <vt:lpstr>cf_asty_st</vt:lpstr>
      <vt:lpstr>Georgia</vt:lpstr>
      <vt:lpstr>Georgia</vt:lpstr>
      <vt:lpstr>Montserrat</vt:lpstr>
      <vt:lpstr>Open Sans</vt:lpstr>
      <vt:lpstr>Roboto</vt:lpstr>
      <vt:lpstr>Rockwell</vt:lpstr>
      <vt:lpstr>Rockwell Condensed</vt:lpstr>
      <vt:lpstr>Tahoma</vt:lpstr>
      <vt:lpstr>Times New Roman</vt:lpstr>
      <vt:lpstr>Wingdings</vt:lpstr>
      <vt:lpstr>Ξυλογραφία</vt:lpstr>
      <vt:lpstr>ΧΙΟΝΟΔΡΑΣΕΙΣ</vt:lpstr>
      <vt:lpstr>Παρουσίαση του PowerPoint</vt:lpstr>
      <vt:lpstr>          ΤΟ ΒΙΩΜΑ ΤΟΥ ΧΕΙΜΩΝΑ</vt:lpstr>
      <vt:lpstr>Παρουσίαση του PowerPoint</vt:lpstr>
      <vt:lpstr>          </vt:lpstr>
      <vt:lpstr>Παρουσίαση του PowerPoint</vt:lpstr>
      <vt:lpstr>Παρουσίαση του PowerPoint</vt:lpstr>
      <vt:lpstr>Παρουσίαση του PowerPoint</vt:lpstr>
      <vt:lpstr>ΤΡΟΠΟΙ ΜΕΤΑΔΟΣΗΣ ΘΕΡΜΟΤΗΤΑΣ</vt:lpstr>
      <vt:lpstr>Παρουσίαση του PowerPoint</vt:lpstr>
      <vt:lpstr>Παρουσίαση του PowerPoint</vt:lpstr>
      <vt:lpstr>Παρουσίαση του PowerPoint</vt:lpstr>
      <vt:lpstr>Παρουσίαση του PowerPoint</vt:lpstr>
      <vt:lpstr>ΜΕΡΕΣ ΜΕ ΧΑΜΗΛΕΣ ΘΕΡΜΟΚΡΑΣΙΕς</vt:lpstr>
      <vt:lpstr>Παρουσίαση του PowerPoint</vt:lpstr>
      <vt:lpstr>Παρουσίαση του PowerPoint</vt:lpstr>
      <vt:lpstr>Παρουσίαση του PowerPoint</vt:lpstr>
      <vt:lpstr>ΜΕΡΕΣ ΜΕ ΧΑΜΗΛΕΣ ΘΕΡΜΟΚΡΑΣΙΕΣ</vt:lpstr>
      <vt:lpstr>Παρουσίαση του PowerPoint</vt:lpstr>
      <vt:lpstr>Παρουσίαση του PowerPoint</vt:lpstr>
      <vt:lpstr>ΠΑΙΔΙΑ ΚΑΙ ΧΕΙΜΩΝΑΣ</vt:lpstr>
      <vt:lpstr>Παρουσίαση του PowerPoint</vt:lpstr>
      <vt:lpstr>Παρουσίαση του PowerPoint</vt:lpstr>
      <vt:lpstr>ΓΕΝΙΚΕΣ ΟΔΗΓΙΕΣ</vt:lpstr>
      <vt:lpstr>ΓΕΝΙΚΕΣ ΟΔΗΓΙΕΣ</vt:lpstr>
      <vt:lpstr>Παρουσίαση του PowerPoint</vt:lpstr>
      <vt:lpstr>ΠΕΡΠΑΤΗΜΑ ΣΤΟ ΧΙΟΝΙ ΣΤΟΝ ΠΑΓΟ</vt:lpstr>
      <vt:lpstr>ΠΕΡΠΑΤΗΜΑ ΣΤΟ ΧΙΟΝΙ ΣΤΟΝ ΠΑΓΟ</vt:lpstr>
      <vt:lpstr>Παρουσίαση του PowerPoint</vt:lpstr>
      <vt:lpstr>ΠΕΡΠΑΤΗΜΑ ΣΤΟ ΧΙΟΝΙ ΣΤΟΝ ΠΑΓΟ</vt:lpstr>
      <vt:lpstr>ΑΣΚΗΣΗ ΣΤΟ ΧΙΟΝΙ</vt:lpstr>
      <vt:lpstr>ΑΣΚΗΣΗ = ΧΑΡΑ</vt:lpstr>
      <vt:lpstr>ΑΣΚΗΣΗ ΣΤΟ ΧΙΟΝΙ</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ΧΙΟΝΟΔΡΑΣΕΙΣ</dc:title>
  <dc:creator>pournara1969@gmail.com</dc:creator>
  <cp:lastModifiedBy>pournara1969@gmail.com</cp:lastModifiedBy>
  <cp:revision>522</cp:revision>
  <dcterms:created xsi:type="dcterms:W3CDTF">2022-01-28T11:49:06Z</dcterms:created>
  <dcterms:modified xsi:type="dcterms:W3CDTF">2022-02-24T16:21:24Z</dcterms:modified>
</cp:coreProperties>
</file>