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0E09"/>
    <a:srgbClr val="000000"/>
    <a:srgbClr val="4128F8"/>
    <a:srgbClr val="68A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66" d="100"/>
          <a:sy n="66" d="100"/>
        </p:scale>
        <p:origin x="-1464"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B9A4494C-6B50-43A6-84E1-1BAB0440341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9A4494C-6B50-43A6-84E1-1BAB0440341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9A4494C-6B50-43A6-84E1-1BAB0440341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B9A4494C-6B50-43A6-84E1-1BAB0440341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B9A4494C-6B50-43A6-84E1-1BAB0440341E}"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B9A4494C-6B50-43A6-84E1-1BAB0440341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B9A4494C-6B50-43A6-84E1-1BAB0440341E}"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9A4494C-6B50-43A6-84E1-1BAB0440341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9A4494C-6B50-43A6-84E1-1BAB0440341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9A4494C-6B50-43A6-84E1-1BAB0440341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7987E6D-FFB6-455E-AFEF-1967EB51EE9D}" type="datetimeFigureOut">
              <a:rPr lang="el-GR" smtClean="0"/>
              <a:pPr/>
              <a:t>1/28/14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B9A4494C-6B50-43A6-84E1-1BAB0440341E}"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7987E6D-FFB6-455E-AFEF-1967EB51EE9D}" type="datetimeFigureOut">
              <a:rPr lang="el-GR" smtClean="0"/>
              <a:pPr/>
              <a:t>1/28/14</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9A4494C-6B50-43A6-84E1-1BAB0440341E}"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θεσσαλονίκη.JPG"/>
          <p:cNvPicPr>
            <a:picLocks noGrp="1" noChangeAspect="1"/>
          </p:cNvPicPr>
          <p:nvPr>
            <p:ph type="pic" idx="1"/>
          </p:nvPr>
        </p:nvPicPr>
        <p:blipFill>
          <a:blip r:embed="rId2" cstate="print"/>
          <a:srcRect l="12000" r="12000"/>
          <a:stretch>
            <a:fillRect/>
          </a:stretch>
        </p:blipFill>
        <p:spPr>
          <a:xfrm>
            <a:off x="1763688" y="188640"/>
            <a:ext cx="5486400" cy="4042792"/>
          </a:xfrm>
        </p:spPr>
      </p:pic>
      <p:sp>
        <p:nvSpPr>
          <p:cNvPr id="2" name="1 - Τίτλος"/>
          <p:cNvSpPr>
            <a:spLocks noGrp="1"/>
          </p:cNvSpPr>
          <p:nvPr>
            <p:ph type="title"/>
          </p:nvPr>
        </p:nvSpPr>
        <p:spPr>
          <a:xfrm>
            <a:off x="1691680" y="4437112"/>
            <a:ext cx="5587008" cy="1080120"/>
          </a:xfrm>
        </p:spPr>
        <p:txBody>
          <a:bodyPr>
            <a:noAutofit/>
          </a:bodyPr>
          <a:lstStyle/>
          <a:p>
            <a:pPr algn="ctr"/>
            <a:r>
              <a:rPr lang="el-GR" sz="2400" dirty="0" smtClean="0"/>
              <a:t> </a:t>
            </a:r>
            <a:r>
              <a:rPr lang="el-GR" sz="3200" dirty="0" smtClean="0"/>
              <a:t>Η Θεσσαλονίκη από το 1870 μέχρι το 1917!</a:t>
            </a:r>
            <a:endParaRPr lang="el-GR" sz="3200" dirty="0"/>
          </a:p>
        </p:txBody>
      </p:sp>
      <p:sp>
        <p:nvSpPr>
          <p:cNvPr id="3" name="2 - Υπότιτλος"/>
          <p:cNvSpPr>
            <a:spLocks noGrp="1"/>
          </p:cNvSpPr>
          <p:nvPr>
            <p:ph type="body" sz="half" idx="2"/>
          </p:nvPr>
        </p:nvSpPr>
        <p:spPr/>
        <p:txBody>
          <a:bodyPr/>
          <a:lstStyle/>
          <a:p>
            <a:endParaRPr lang="el-GR" dirty="0" smtClean="0"/>
          </a:p>
          <a:p>
            <a:endParaRPr lang="el-GR"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CASA BIANCA</a:t>
            </a:r>
            <a:endParaRPr lang="el-GR" dirty="0"/>
          </a:p>
        </p:txBody>
      </p:sp>
      <p:sp>
        <p:nvSpPr>
          <p:cNvPr id="3" name="2 - Θέση περιεχομένου"/>
          <p:cNvSpPr>
            <a:spLocks noGrp="1"/>
          </p:cNvSpPr>
          <p:nvPr>
            <p:ph sz="half" idx="1"/>
          </p:nvPr>
        </p:nvSpPr>
        <p:spPr/>
        <p:txBody>
          <a:bodyPr>
            <a:normAutofit/>
          </a:bodyPr>
          <a:lstStyle/>
          <a:p>
            <a:r>
              <a:rPr lang="el-GR" b="1" dirty="0" smtClean="0"/>
              <a:t>Χτισμένη το 1911-1912 από τον </a:t>
            </a:r>
            <a:r>
              <a:rPr lang="el-GR" b="1" dirty="0" err="1" smtClean="0"/>
              <a:t>Βιταλιάνο</a:t>
            </a:r>
            <a:r>
              <a:rPr lang="el-GR" b="1" dirty="0" smtClean="0"/>
              <a:t> </a:t>
            </a:r>
            <a:r>
              <a:rPr lang="el-GR" b="1" dirty="0" err="1" smtClean="0"/>
              <a:t>Ποζέλι</a:t>
            </a:r>
            <a:r>
              <a:rPr lang="el-GR" b="1" dirty="0" smtClean="0"/>
              <a:t> συνδέθηκε με τη ερωτική ιστορία ανάμεσα στην κόρη του ιδιοκτήτη </a:t>
            </a:r>
            <a:r>
              <a:rPr lang="el-GR" b="1" dirty="0" err="1" smtClean="0"/>
              <a:t>Ντίνο</a:t>
            </a:r>
            <a:r>
              <a:rPr lang="el-GR" b="1" dirty="0" smtClean="0"/>
              <a:t> </a:t>
            </a:r>
            <a:r>
              <a:rPr lang="el-GR" b="1" dirty="0" err="1" smtClean="0"/>
              <a:t>Φερνάντες</a:t>
            </a:r>
            <a:r>
              <a:rPr lang="el-GR" b="1" dirty="0" smtClean="0"/>
              <a:t> – </a:t>
            </a:r>
            <a:r>
              <a:rPr lang="el-GR" b="1" dirty="0" err="1" smtClean="0"/>
              <a:t>Ντίας</a:t>
            </a:r>
            <a:r>
              <a:rPr lang="el-GR" b="1" dirty="0" smtClean="0"/>
              <a:t>, </a:t>
            </a:r>
            <a:r>
              <a:rPr lang="el-GR" b="1" dirty="0" err="1" smtClean="0"/>
              <a:t>Αλίνα</a:t>
            </a:r>
            <a:r>
              <a:rPr lang="el-GR" b="1" dirty="0" smtClean="0"/>
              <a:t> και τον Έλληνα αξιωματικό Σπύρο </a:t>
            </a:r>
            <a:r>
              <a:rPr lang="el-GR" b="1" dirty="0" err="1" smtClean="0"/>
              <a:t>Αλιμπέρτη</a:t>
            </a:r>
            <a:r>
              <a:rPr lang="el-GR" b="1" dirty="0" smtClean="0"/>
              <a:t>.</a:t>
            </a:r>
            <a:endParaRPr lang="el-GR" dirty="0" smtClean="0"/>
          </a:p>
          <a:p>
            <a:endParaRPr lang="el-GR" dirty="0"/>
          </a:p>
        </p:txBody>
      </p:sp>
      <p:pic>
        <p:nvPicPr>
          <p:cNvPr id="5" name="4 - Θέση περιεχομένου" descr="casa bianca.jpg"/>
          <p:cNvPicPr>
            <a:picLocks noGrp="1" noChangeAspect="1"/>
          </p:cNvPicPr>
          <p:nvPr>
            <p:ph sz="half" idx="2"/>
          </p:nvPr>
        </p:nvPicPr>
        <p:blipFill>
          <a:blip r:embed="rId2" cstate="print"/>
          <a:stretch>
            <a:fillRect/>
          </a:stretch>
        </p:blipFill>
        <p:spPr>
          <a:xfrm>
            <a:off x="4860032" y="2060848"/>
            <a:ext cx="3384376" cy="3362909"/>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ΒΙΛΑ ΜΟΡΝΤΩΧ</a:t>
            </a:r>
            <a:endParaRPr lang="el-GR" dirty="0"/>
          </a:p>
        </p:txBody>
      </p:sp>
      <p:sp>
        <p:nvSpPr>
          <p:cNvPr id="3" name="2 - Θέση περιεχομένου"/>
          <p:cNvSpPr>
            <a:spLocks noGrp="1"/>
          </p:cNvSpPr>
          <p:nvPr>
            <p:ph sz="half" idx="1"/>
          </p:nvPr>
        </p:nvSpPr>
        <p:spPr/>
        <p:txBody>
          <a:bodyPr>
            <a:normAutofit fontScale="85000" lnSpcReduction="10000"/>
          </a:bodyPr>
          <a:lstStyle/>
          <a:p>
            <a:r>
              <a:rPr lang="el-GR" b="1" dirty="0" smtClean="0"/>
              <a:t>Η Βίλα </a:t>
            </a:r>
            <a:r>
              <a:rPr lang="el-GR" b="1" dirty="0" err="1" smtClean="0"/>
              <a:t>Μορντώχ</a:t>
            </a:r>
            <a:r>
              <a:rPr lang="el-GR" b="1" dirty="0" smtClean="0"/>
              <a:t> κτίστηκε για τον Τούρκο μέραρχο </a:t>
            </a:r>
            <a:r>
              <a:rPr lang="el-GR" b="1" dirty="0" err="1" smtClean="0"/>
              <a:t>Σεϊφουλάχ</a:t>
            </a:r>
            <a:r>
              <a:rPr lang="el-GR" b="1" dirty="0" smtClean="0"/>
              <a:t>-πασά, σε σχέδια του γνωστού αρχιτέκτονα Ξ. </a:t>
            </a:r>
            <a:r>
              <a:rPr lang="el-GR" b="1" dirty="0" err="1" smtClean="0"/>
              <a:t>Παιονίδη</a:t>
            </a:r>
            <a:r>
              <a:rPr lang="el-GR" b="1" dirty="0" smtClean="0"/>
              <a:t>, το 1905. Το 1923 πουλήθηκε στους αδερφούς </a:t>
            </a:r>
            <a:r>
              <a:rPr lang="el-GR" b="1" dirty="0" err="1" smtClean="0"/>
              <a:t>Σαλώμ</a:t>
            </a:r>
            <a:r>
              <a:rPr lang="el-GR" b="1" dirty="0" smtClean="0"/>
              <a:t> και το 1930 περιήλθε στην ιδιοκτησία του Σαμουήλ </a:t>
            </a:r>
            <a:r>
              <a:rPr lang="el-GR" b="1" dirty="0" err="1" smtClean="0"/>
              <a:t>Μορντώχ</a:t>
            </a:r>
            <a:r>
              <a:rPr lang="el-GR" b="1" dirty="0" smtClean="0"/>
              <a:t>, από την οικογένεια του οποίου πήρε το όνομά της και κατοικήθηκε μέχρι και το 1940.</a:t>
            </a:r>
            <a:endParaRPr lang="el-GR" dirty="0" smtClean="0"/>
          </a:p>
          <a:p>
            <a:endParaRPr lang="el-GR" dirty="0"/>
          </a:p>
        </p:txBody>
      </p:sp>
      <p:pic>
        <p:nvPicPr>
          <p:cNvPr id="5" name="4 - Θέση περιεχομένου" descr="βιλα μορντωχ.jpg"/>
          <p:cNvPicPr>
            <a:picLocks noGrp="1" noChangeAspect="1"/>
          </p:cNvPicPr>
          <p:nvPr>
            <p:ph sz="half" idx="2"/>
          </p:nvPr>
        </p:nvPicPr>
        <p:blipFill>
          <a:blip r:embed="rId2" cstate="print"/>
          <a:stretch>
            <a:fillRect/>
          </a:stretch>
        </p:blipFill>
        <p:spPr>
          <a:xfrm>
            <a:off x="5259324" y="2933700"/>
            <a:ext cx="3121152" cy="2057400"/>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ΟΙΚΙΑ ΑΧΜΕΤ ΚΑΠΑΝΤΖΗ</a:t>
            </a:r>
            <a:endParaRPr lang="el-GR" dirty="0"/>
          </a:p>
        </p:txBody>
      </p:sp>
      <p:sp>
        <p:nvSpPr>
          <p:cNvPr id="3" name="2 - Θέση περιεχομένου"/>
          <p:cNvSpPr>
            <a:spLocks noGrp="1"/>
          </p:cNvSpPr>
          <p:nvPr>
            <p:ph sz="half" idx="1"/>
          </p:nvPr>
        </p:nvSpPr>
        <p:spPr/>
        <p:txBody>
          <a:bodyPr>
            <a:normAutofit lnSpcReduction="10000"/>
          </a:bodyPr>
          <a:lstStyle/>
          <a:p>
            <a:r>
              <a:rPr lang="el-GR" b="1" dirty="0" smtClean="0"/>
              <a:t>Η </a:t>
            </a:r>
            <a:r>
              <a:rPr lang="el-GR" dirty="0" smtClean="0"/>
              <a:t>οικία του Αχμέτ </a:t>
            </a:r>
            <a:r>
              <a:rPr lang="el-GR" dirty="0" err="1" smtClean="0"/>
              <a:t>Καπαντζή</a:t>
            </a:r>
            <a:r>
              <a:rPr lang="el-GR" dirty="0" smtClean="0"/>
              <a:t>, κτίστηκε στα τέλη του 19ου αιώνα σε σχέδια  του αρχιτέκτονα Π. </a:t>
            </a:r>
            <a:r>
              <a:rPr lang="el-GR" dirty="0" err="1" smtClean="0"/>
              <a:t>Αριγκόνι.Είναι</a:t>
            </a:r>
            <a:r>
              <a:rPr lang="el-GR" dirty="0" smtClean="0"/>
              <a:t> γνωστό ότι και ο εσωτερικός του διάκοσμος είναι ιδιαίτερα πλούσιος (όπως π.χ. </a:t>
            </a:r>
            <a:r>
              <a:rPr lang="el-GR" dirty="0" err="1" smtClean="0"/>
              <a:t>οροφογραφίες</a:t>
            </a:r>
            <a:r>
              <a:rPr lang="el-GR" dirty="0" smtClean="0"/>
              <a:t>, κλιμακοστάσιο).</a:t>
            </a:r>
          </a:p>
          <a:p>
            <a:endParaRPr lang="el-GR" dirty="0"/>
          </a:p>
        </p:txBody>
      </p:sp>
      <p:pic>
        <p:nvPicPr>
          <p:cNvPr id="5" name="4 - Θέση περιεχομένου" descr="αχμετ καπαντζη.jpg"/>
          <p:cNvPicPr>
            <a:picLocks noGrp="1" noChangeAspect="1"/>
          </p:cNvPicPr>
          <p:nvPr>
            <p:ph sz="half" idx="2"/>
          </p:nvPr>
        </p:nvPicPr>
        <p:blipFill>
          <a:blip r:embed="rId2" cstate="print"/>
          <a:stretch>
            <a:fillRect/>
          </a:stretch>
        </p:blipFill>
        <p:spPr>
          <a:xfrm>
            <a:off x="5786628" y="2401824"/>
            <a:ext cx="2066544" cy="3121152"/>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solidFill>
            <a:schemeClr val="bg1"/>
          </a:solidFill>
        </p:spPr>
        <p:txBody>
          <a:bodyPr/>
          <a:lstStyle/>
          <a:p>
            <a:r>
              <a:rPr lang="el-GR" dirty="0" smtClean="0">
                <a:solidFill>
                  <a:srgbClr val="E90E09"/>
                </a:solidFill>
              </a:rPr>
              <a:t>ΠΕΡΙΕΧΟΜΕΝΑ</a:t>
            </a:r>
            <a:endParaRPr lang="el-GR" dirty="0">
              <a:solidFill>
                <a:srgbClr val="E90E09"/>
              </a:solidFill>
            </a:endParaRPr>
          </a:p>
        </p:txBody>
      </p:sp>
      <p:sp>
        <p:nvSpPr>
          <p:cNvPr id="5" name="4 - Θέση περιεχομένου"/>
          <p:cNvSpPr>
            <a:spLocks noGrp="1"/>
          </p:cNvSpPr>
          <p:nvPr>
            <p:ph idx="1"/>
          </p:nvPr>
        </p:nvSpPr>
        <p:spPr>
          <a:solidFill>
            <a:schemeClr val="bg1"/>
          </a:solidFill>
          <a:ln>
            <a:solidFill>
              <a:schemeClr val="bg1"/>
            </a:solidFill>
          </a:ln>
        </p:spPr>
        <p:txBody>
          <a:bodyPr/>
          <a:lstStyle/>
          <a:p>
            <a:r>
              <a:rPr lang="el-GR" dirty="0" smtClean="0"/>
              <a:t>Γκρέμισμα των παραθαλάσσιων τειχών</a:t>
            </a:r>
          </a:p>
          <a:p>
            <a:r>
              <a:rPr lang="el-GR" dirty="0" smtClean="0"/>
              <a:t>Δημιουργία σιδηρόδρομου</a:t>
            </a:r>
          </a:p>
          <a:p>
            <a:r>
              <a:rPr lang="el-GR" dirty="0" smtClean="0"/>
              <a:t>Τελωνείο</a:t>
            </a:r>
          </a:p>
          <a:p>
            <a:r>
              <a:rPr lang="el-GR" dirty="0" smtClean="0"/>
              <a:t>Μύλοι ‘</a:t>
            </a:r>
            <a:r>
              <a:rPr lang="el-GR" dirty="0" err="1" smtClean="0"/>
              <a:t>’Αλλατίνη’</a:t>
            </a:r>
            <a:r>
              <a:rPr lang="el-GR" dirty="0" smtClean="0"/>
              <a:t>’</a:t>
            </a:r>
          </a:p>
          <a:p>
            <a:r>
              <a:rPr lang="el-GR" dirty="0" smtClean="0"/>
              <a:t>Συνοικία των εξοχών</a:t>
            </a:r>
            <a:endParaRPr lang="el-GR"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dirty="0" smtClean="0"/>
              <a:t>ΤΟ ΓΚΡΕΜΙΣΜΑ ΤΩΝ ΠΑΡΑΘΑΛΑΣΣΙΩΝ ΤΕΙΧΩΝ</a:t>
            </a:r>
            <a:endParaRPr lang="el-GR" dirty="0"/>
          </a:p>
        </p:txBody>
      </p:sp>
      <p:sp>
        <p:nvSpPr>
          <p:cNvPr id="5" name="4 - Θέση περιεχομένου"/>
          <p:cNvSpPr>
            <a:spLocks noGrp="1"/>
          </p:cNvSpPr>
          <p:nvPr>
            <p:ph sz="half" idx="1"/>
          </p:nvPr>
        </p:nvSpPr>
        <p:spPr>
          <a:xfrm>
            <a:off x="251520" y="1600200"/>
            <a:ext cx="4244280" cy="4997152"/>
          </a:xfrm>
        </p:spPr>
        <p:txBody>
          <a:bodyPr>
            <a:normAutofit fontScale="77500" lnSpcReduction="20000"/>
          </a:bodyPr>
          <a:lstStyle/>
          <a:p>
            <a:r>
              <a:rPr lang="el-GR" dirty="0" smtClean="0"/>
              <a:t>Τα πρώτα οχυρωματικά έργα πρέπει να έγιναν πριν από την οριστική συγκρότηση της πόλεως από τον Κάσσανδρο(315 </a:t>
            </a:r>
            <a:r>
              <a:rPr lang="el-GR" dirty="0" err="1" smtClean="0"/>
              <a:t>π.Χ</a:t>
            </a:r>
            <a:r>
              <a:rPr lang="el-GR" dirty="0" smtClean="0"/>
              <a:t>)</a:t>
            </a:r>
          </a:p>
          <a:p>
            <a:r>
              <a:rPr lang="el-GR" dirty="0" smtClean="0"/>
              <a:t>Στο ελληνιστικά χρόνια η Θεσσαλονίκη είχε αποκτήσει μια υποτυπώδη οχύρωση που της επέτρεπε να αμύνεται στις εχθρικές </a:t>
            </a:r>
            <a:r>
              <a:rPr lang="el-GR" dirty="0" err="1" smtClean="0"/>
              <a:t>επιδρομές.Η</a:t>
            </a:r>
            <a:r>
              <a:rPr lang="el-GR" dirty="0" smtClean="0"/>
              <a:t> οχύρωση της Θεσσαλονίκης των ελληνιστικών χρόνων πρέπει να έγινε από τον Αντίγονο Γονατά γύρω στα 270 π.Χ. και να συμπληρώθηκε τα επόμενα χρόνια.</a:t>
            </a:r>
            <a:endParaRPr lang="el-GR" dirty="0"/>
          </a:p>
        </p:txBody>
      </p:sp>
      <p:pic>
        <p:nvPicPr>
          <p:cNvPr id="7" name="6 - Θέση περιεχομένου" descr="ΤΕΙΧΗ.jpg"/>
          <p:cNvPicPr>
            <a:picLocks noGrp="1" noChangeAspect="1"/>
          </p:cNvPicPr>
          <p:nvPr>
            <p:ph sz="half" idx="2"/>
          </p:nvPr>
        </p:nvPicPr>
        <p:blipFill>
          <a:blip r:embed="rId2" cstate="print"/>
          <a:stretch>
            <a:fillRect/>
          </a:stretch>
        </p:blipFill>
        <p:spPr>
          <a:xfrm>
            <a:off x="4644008" y="1772816"/>
            <a:ext cx="4104455" cy="3888432"/>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ΣΙΔΗΡΟΔΡΟΜΟΣ</a:t>
            </a:r>
            <a:endParaRPr lang="el-GR" dirty="0"/>
          </a:p>
        </p:txBody>
      </p:sp>
      <p:sp>
        <p:nvSpPr>
          <p:cNvPr id="3" name="2 - Θέση περιεχομένου"/>
          <p:cNvSpPr>
            <a:spLocks noGrp="1"/>
          </p:cNvSpPr>
          <p:nvPr>
            <p:ph sz="half" idx="1"/>
          </p:nvPr>
        </p:nvSpPr>
        <p:spPr>
          <a:xfrm>
            <a:off x="179512" y="1600200"/>
            <a:ext cx="4316288" cy="4925144"/>
          </a:xfrm>
        </p:spPr>
        <p:txBody>
          <a:bodyPr>
            <a:normAutofit fontScale="77500" lnSpcReduction="20000"/>
          </a:bodyPr>
          <a:lstStyle/>
          <a:p>
            <a:r>
              <a:rPr lang="el-GR" dirty="0" smtClean="0"/>
              <a:t>Το κτίριο κτίστηκε στα τέλη του 19ου αιώνα κατά την περίοδο της Οθωμανικής κυριαρχίας. Συγκεκριμένα κατασκευάσθηκε από το 1891 μέχρι το 1894 από τον Ιταλό αρχιτέκτονα Pierro </a:t>
            </a:r>
            <a:r>
              <a:rPr lang="el-GR" dirty="0" err="1" smtClean="0"/>
              <a:t>Arigoni</a:t>
            </a:r>
            <a:r>
              <a:rPr lang="el-GR" dirty="0" smtClean="0"/>
              <a:t> μετέπειτα κατασκευαστή της Casa Bianca το 1911.</a:t>
            </a:r>
          </a:p>
          <a:p>
            <a:r>
              <a:rPr lang="el-GR" dirty="0" smtClean="0"/>
              <a:t>Από το 1977 έως το 1997 ο σταθμός παρέμεινε κλειστός.</a:t>
            </a:r>
          </a:p>
          <a:p>
            <a:r>
              <a:rPr lang="el-GR" dirty="0" smtClean="0"/>
              <a:t>Σήμερα συνεχίζει να είναι ένα ζωντανό πολιτισμικό στοιχείο της πόλης. Ως Σιδηροδρομικό Μουσείο εγκαινιάσθηκε τον Ιούνιο του 2001.</a:t>
            </a:r>
          </a:p>
          <a:p>
            <a:endParaRPr lang="el-GR" dirty="0"/>
          </a:p>
        </p:txBody>
      </p:sp>
      <p:pic>
        <p:nvPicPr>
          <p:cNvPr id="5" name="4 - Θέση περιεχομένου" descr="σιδηρόδρομος.jpg"/>
          <p:cNvPicPr>
            <a:picLocks noGrp="1" noChangeAspect="1"/>
          </p:cNvPicPr>
          <p:nvPr>
            <p:ph sz="half" idx="2"/>
          </p:nvPr>
        </p:nvPicPr>
        <p:blipFill>
          <a:blip r:embed="rId2" cstate="print"/>
          <a:stretch>
            <a:fillRect/>
          </a:stretch>
        </p:blipFill>
        <p:spPr>
          <a:xfrm>
            <a:off x="4648200" y="2503741"/>
            <a:ext cx="4343400" cy="2917317"/>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ΤΕΛΩΝΕΙΟ</a:t>
            </a:r>
            <a:endParaRPr lang="el-GR" dirty="0"/>
          </a:p>
        </p:txBody>
      </p:sp>
      <p:sp>
        <p:nvSpPr>
          <p:cNvPr id="3" name="2 - Θέση περιεχομένου"/>
          <p:cNvSpPr>
            <a:spLocks noGrp="1"/>
          </p:cNvSpPr>
          <p:nvPr>
            <p:ph sz="half" idx="1"/>
          </p:nvPr>
        </p:nvSpPr>
        <p:spPr/>
        <p:txBody>
          <a:bodyPr>
            <a:normAutofit fontScale="85000" lnSpcReduction="20000"/>
          </a:bodyPr>
          <a:lstStyle/>
          <a:p>
            <a:r>
              <a:rPr lang="el-GR" dirty="0" smtClean="0"/>
              <a:t>Οι εργασίες προέβλεπαν, εκβάθυνση της </a:t>
            </a:r>
            <a:r>
              <a:rPr lang="el-GR" dirty="0" err="1" smtClean="0"/>
              <a:t>γειτνιάζουσας</a:t>
            </a:r>
            <a:r>
              <a:rPr lang="el-GR" dirty="0" smtClean="0"/>
              <a:t> θαλάσσιας ζώνης, κατασκευή κυματοθραύστη, δύο λιμενοβραχιόνων, επέκταση της αποβάθρας, σιδηροδρομική σύνδεση του λιμανιού με τον σταθμό. Το κτίριο του τελωνείου άρχισε να κατασκευάζεται το 1910.Ολοκληρώθηκε το 1912.Έργο του μηχανικού </a:t>
            </a:r>
            <a:r>
              <a:rPr lang="el-GR" dirty="0" err="1" smtClean="0"/>
              <a:t>Ελί</a:t>
            </a:r>
            <a:r>
              <a:rPr lang="el-GR" dirty="0" smtClean="0"/>
              <a:t> </a:t>
            </a:r>
            <a:r>
              <a:rPr lang="el-GR" dirty="0" err="1" smtClean="0"/>
              <a:t>Μοδιανό</a:t>
            </a:r>
            <a:r>
              <a:rPr lang="el-GR" dirty="0" smtClean="0"/>
              <a:t> καλύπτει συνολικά 5000τ.μ.</a:t>
            </a:r>
            <a:endParaRPr lang="el-GR" dirty="0"/>
          </a:p>
        </p:txBody>
      </p:sp>
      <p:pic>
        <p:nvPicPr>
          <p:cNvPr id="5" name="Content Placeholder 4" descr="Το κτίριο του τελωνείου του λιμανιού της Θεσσαλονίκης, έργο του αρχιτέκτονα Ε. Μοδιάνο, 1910, Θεσσαλονίκη.jpg"/>
          <p:cNvPicPr>
            <a:picLocks noGrp="1" noChangeAspect="1"/>
          </p:cNvPicPr>
          <p:nvPr>
            <p:ph sz="half" idx="2"/>
          </p:nvPr>
        </p:nvPicPr>
        <p:blipFill>
          <a:blip r:embed="rId2">
            <a:extLst>
              <a:ext uri="{28A0092B-C50C-407E-A947-70E740481C1C}">
                <a14:useLocalDpi xmlns:a14="http://schemas.microsoft.com/office/drawing/2010/main" val="0"/>
              </a:ext>
            </a:extLst>
          </a:blip>
          <a:srcRect l="15462" r="15462"/>
          <a:stretch>
            <a:fillRect/>
          </a:stretch>
        </p:blipFill>
        <p:spPr>
          <a:xfrm>
            <a:off x="4427984" y="1628800"/>
            <a:ext cx="4536504" cy="472440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ΜΥΛΟΙ</a:t>
            </a:r>
            <a:endParaRPr lang="el-GR" dirty="0"/>
          </a:p>
        </p:txBody>
      </p:sp>
      <p:sp>
        <p:nvSpPr>
          <p:cNvPr id="3" name="2 - Θέση περιεχομένου"/>
          <p:cNvSpPr>
            <a:spLocks noGrp="1"/>
          </p:cNvSpPr>
          <p:nvPr>
            <p:ph sz="half" idx="1"/>
          </p:nvPr>
        </p:nvSpPr>
        <p:spPr>
          <a:xfrm>
            <a:off x="323528" y="1556792"/>
            <a:ext cx="4536504" cy="4824536"/>
          </a:xfrm>
        </p:spPr>
        <p:txBody>
          <a:bodyPr>
            <a:normAutofit fontScale="55000" lnSpcReduction="20000"/>
          </a:bodyPr>
          <a:lstStyle/>
          <a:p>
            <a:r>
              <a:rPr lang="el-GR" sz="3300" dirty="0" smtClean="0"/>
              <a:t>Η οικογένεια </a:t>
            </a:r>
            <a:r>
              <a:rPr lang="el-GR" sz="3300" dirty="0" err="1" smtClean="0"/>
              <a:t>Allatini</a:t>
            </a:r>
            <a:r>
              <a:rPr lang="el-GR" sz="3300" dirty="0" smtClean="0"/>
              <a:t>, σύμφωνα με τις υπάρχουσες μαρτυρίες ήταν Εβραίοι ισπανικής καταγωγής, που ήλθαν στη Θεσσαλονίκη από την Φλωρεντία της Ιταλίας το 1715, στην εποχή δηλαδή της μάλλον ακμάζουσας ακόμη Οθωμανικής </a:t>
            </a:r>
            <a:r>
              <a:rPr lang="el-GR" sz="3300" dirty="0" err="1" smtClean="0"/>
              <a:t>αυτοκρατορίας.Ετσι</a:t>
            </a:r>
            <a:r>
              <a:rPr lang="el-GR" sz="3300" dirty="0" smtClean="0"/>
              <a:t> το 1836 δημιουργεί, με πρωτοβουλία του επικεφαλής των επιχειρηματικών δραστηριοτήτων της </a:t>
            </a:r>
            <a:r>
              <a:rPr lang="el-GR" sz="3300" dirty="0" err="1" smtClean="0"/>
              <a:t>φλωρεντινού</a:t>
            </a:r>
            <a:r>
              <a:rPr lang="el-GR" sz="3300" dirty="0" smtClean="0"/>
              <a:t> ιατρού Μωυσή </a:t>
            </a:r>
            <a:r>
              <a:rPr lang="el-GR" sz="3300" dirty="0" err="1" smtClean="0"/>
              <a:t>Allatini</a:t>
            </a:r>
            <a:r>
              <a:rPr lang="el-GR" sz="3300" dirty="0" smtClean="0"/>
              <a:t>, τον πρώτο </a:t>
            </a:r>
            <a:r>
              <a:rPr lang="el-GR" sz="3300" dirty="0" err="1" smtClean="0"/>
              <a:t>μύλο.Το</a:t>
            </a:r>
            <a:r>
              <a:rPr lang="el-GR" sz="3300" dirty="0" smtClean="0"/>
              <a:t> 1897 ο μύλος και η κεραμοποιία από προσωπικές επιχειρήσεις ενσωματώνονται στην </a:t>
            </a:r>
            <a:r>
              <a:rPr lang="el-GR" sz="3300" dirty="0" err="1" smtClean="0"/>
              <a:t>Societe</a:t>
            </a:r>
            <a:r>
              <a:rPr lang="el-GR" sz="3300" dirty="0" smtClean="0"/>
              <a:t> </a:t>
            </a:r>
            <a:r>
              <a:rPr lang="el-GR" sz="3300" dirty="0" err="1" smtClean="0"/>
              <a:t>Anonyme</a:t>
            </a:r>
            <a:r>
              <a:rPr lang="el-GR" sz="3300" dirty="0" smtClean="0"/>
              <a:t> </a:t>
            </a:r>
            <a:r>
              <a:rPr lang="el-GR" sz="3300" dirty="0" err="1" smtClean="0"/>
              <a:t>Ottomane</a:t>
            </a:r>
            <a:r>
              <a:rPr lang="el-GR" sz="3300" dirty="0" smtClean="0"/>
              <a:t> </a:t>
            </a:r>
            <a:r>
              <a:rPr lang="el-GR" sz="3300" dirty="0" err="1" smtClean="0"/>
              <a:t>Industrielle</a:t>
            </a:r>
            <a:r>
              <a:rPr lang="el-GR" sz="3300" dirty="0" smtClean="0"/>
              <a:t> </a:t>
            </a:r>
            <a:r>
              <a:rPr lang="el-GR" sz="3300" dirty="0" err="1" smtClean="0"/>
              <a:t>et</a:t>
            </a:r>
            <a:r>
              <a:rPr lang="el-GR" sz="3300" dirty="0" smtClean="0"/>
              <a:t> </a:t>
            </a:r>
            <a:r>
              <a:rPr lang="el-GR" sz="3300" dirty="0" err="1" smtClean="0"/>
              <a:t>Commerciale</a:t>
            </a:r>
            <a:r>
              <a:rPr lang="el-GR" sz="3300" dirty="0" smtClean="0"/>
              <a:t> de </a:t>
            </a:r>
            <a:r>
              <a:rPr lang="el-GR" sz="3300" dirty="0" err="1" smtClean="0"/>
              <a:t>Sallonique</a:t>
            </a:r>
            <a:r>
              <a:rPr lang="el-GR" sz="3300" dirty="0" smtClean="0"/>
              <a:t>.  Το 1898 όμως ο μύλος καταστρέφεται από πυρκαγιά .</a:t>
            </a:r>
          </a:p>
          <a:p>
            <a:r>
              <a:rPr lang="el-GR" sz="3300" dirty="0" smtClean="0"/>
              <a:t> Το κόστος του νέου μύλου ανήλθε σε 2,75 εκατ. γαλλικά φράγκα και επαναλειτούργησε το 1900.</a:t>
            </a:r>
          </a:p>
          <a:p>
            <a:endParaRPr lang="el-GR" dirty="0"/>
          </a:p>
        </p:txBody>
      </p:sp>
      <p:pic>
        <p:nvPicPr>
          <p:cNvPr id="5" name="4 - Θέση περιεχομένου" descr="n6408260296566078855.jpg"/>
          <p:cNvPicPr>
            <a:picLocks noGrp="1" noChangeAspect="1"/>
          </p:cNvPicPr>
          <p:nvPr>
            <p:ph sz="half" idx="2"/>
          </p:nvPr>
        </p:nvPicPr>
        <p:blipFill>
          <a:blip r:embed="rId2" cstate="print"/>
          <a:stretch>
            <a:fillRect/>
          </a:stretch>
        </p:blipFill>
        <p:spPr>
          <a:xfrm>
            <a:off x="4648200" y="2383962"/>
            <a:ext cx="4343400" cy="3156875"/>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ΣΥΝΟΙΚΙΑ ΤΩΝ ΕΞΟΧΩΝ</a:t>
            </a:r>
            <a:endParaRPr lang="el-GR" dirty="0"/>
          </a:p>
        </p:txBody>
      </p:sp>
      <p:sp>
        <p:nvSpPr>
          <p:cNvPr id="3" name="2 - Θέση περιεχομένου"/>
          <p:cNvSpPr>
            <a:spLocks noGrp="1"/>
          </p:cNvSpPr>
          <p:nvPr>
            <p:ph sz="half" idx="1"/>
          </p:nvPr>
        </p:nvSpPr>
        <p:spPr>
          <a:xfrm>
            <a:off x="251520" y="1600200"/>
            <a:ext cx="4320480" cy="4781128"/>
          </a:xfrm>
        </p:spPr>
        <p:txBody>
          <a:bodyPr>
            <a:normAutofit fontScale="55000" lnSpcReduction="20000"/>
          </a:bodyPr>
          <a:lstStyle/>
          <a:p>
            <a:r>
              <a:rPr lang="el-GR" sz="3200" b="1" dirty="0" smtClean="0"/>
              <a:t>Η λεωφόρος Βασιλίσσης Όλγας έχει όλα τα χαρακτηριστικά μιας σύγχρονης οδικής αρτηρίας μιας μεγαλούπολης.</a:t>
            </a:r>
            <a:endParaRPr lang="el-GR" sz="3200" dirty="0" smtClean="0"/>
          </a:p>
          <a:p>
            <a:r>
              <a:rPr lang="el-GR" sz="3200" b="1" dirty="0" smtClean="0"/>
              <a:t>Κι όμως αριστερά και δεξιά, κρυμμένες πίσω από ψηλές καγκελόπορτες, ξεπροβάλλουν βίλες μιας άλλης εποχής, περιτριγυρισμένες από δροσερούς κήπους. Άλλες εντυπωσιακά αναστυλωμένες και άλλες με εμφανή τα σημάδια του χρόνου πάνω τους, χαρίζουν στην περιοχή συνοικία των </a:t>
            </a:r>
            <a:r>
              <a:rPr lang="el-GR" sz="3200" b="1" dirty="0" err="1" smtClean="0"/>
              <a:t>εξοχών.</a:t>
            </a:r>
            <a:r>
              <a:rPr lang="el-GR" sz="3200" dirty="0" err="1" smtClean="0"/>
              <a:t>Χτισμένες</a:t>
            </a:r>
            <a:r>
              <a:rPr lang="el-GR" sz="3200" dirty="0" smtClean="0"/>
              <a:t> στα τέλη του 19ου και στις αρχές του 20ου αιώνα αποτελούσαν κατοικίες πλούσιων Ελλήνων εμπόρων, </a:t>
            </a:r>
            <a:r>
              <a:rPr lang="el-GR" sz="3200" dirty="0" err="1" smtClean="0"/>
              <a:t>Εβραιών</a:t>
            </a:r>
            <a:r>
              <a:rPr lang="el-GR" sz="3200" dirty="0" smtClean="0"/>
              <a:t> βιομηχάνων αλλά και </a:t>
            </a:r>
            <a:r>
              <a:rPr lang="el-GR" sz="3200" dirty="0" err="1" smtClean="0"/>
              <a:t>Οθωμανών</a:t>
            </a:r>
            <a:r>
              <a:rPr lang="el-GR" sz="3200" dirty="0" smtClean="0"/>
              <a:t> αξιωματούχων.</a:t>
            </a:r>
          </a:p>
          <a:p>
            <a:endParaRPr lang="el-GR" dirty="0"/>
          </a:p>
        </p:txBody>
      </p:sp>
      <p:pic>
        <p:nvPicPr>
          <p:cNvPr id="5" name="4 - Θέση περιεχομένου" descr="συνοικία των εξοχών.jpg"/>
          <p:cNvPicPr>
            <a:picLocks noGrp="1" noChangeAspect="1"/>
          </p:cNvPicPr>
          <p:nvPr>
            <p:ph sz="half" idx="2"/>
          </p:nvPr>
        </p:nvPicPr>
        <p:blipFill>
          <a:blip r:embed="rId2" cstate="print"/>
          <a:stretch>
            <a:fillRect/>
          </a:stretch>
        </p:blipFill>
        <p:spPr>
          <a:xfrm>
            <a:off x="4427984" y="1628800"/>
            <a:ext cx="4536504" cy="3888432"/>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ΒΙΛΑ ΑΛΛΑΤΙΝΗ</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dirty="0" smtClean="0"/>
              <a:t>Η </a:t>
            </a:r>
            <a:r>
              <a:rPr lang="el-GR" b="1" dirty="0" smtClean="0"/>
              <a:t>Βίλα Αλλατίνη</a:t>
            </a:r>
            <a:r>
              <a:rPr lang="el-GR" dirty="0" smtClean="0"/>
              <a:t>, χτισμένη το 1896 σε σχέδια του Ιταλού </a:t>
            </a:r>
            <a:r>
              <a:rPr lang="el-GR" dirty="0" err="1" smtClean="0"/>
              <a:t>Βιταλιάνο</a:t>
            </a:r>
            <a:r>
              <a:rPr lang="el-GR" dirty="0" smtClean="0"/>
              <a:t> </a:t>
            </a:r>
            <a:r>
              <a:rPr lang="el-GR" dirty="0" err="1" smtClean="0"/>
              <a:t>Ποζέλι</a:t>
            </a:r>
            <a:r>
              <a:rPr lang="el-GR" dirty="0" smtClean="0"/>
              <a:t>, του αγαπημένου αρχιτέκτονα της ελίτ της εποχής  ήταν η κατοικία της πλούσιας και ισχυρής οικογένειας των Αλλατίνη, </a:t>
            </a:r>
            <a:r>
              <a:rPr lang="el-GR" dirty="0" err="1" smtClean="0"/>
              <a:t>ισπανοεβραϊκής</a:t>
            </a:r>
            <a:r>
              <a:rPr lang="el-GR" dirty="0" smtClean="0"/>
              <a:t> καταγωγής, που έχουν έρθει στη Θεσσαλονίκη από το Λιβόρνο της Ιταλίας.</a:t>
            </a:r>
          </a:p>
          <a:p>
            <a:endParaRPr lang="el-GR" dirty="0"/>
          </a:p>
        </p:txBody>
      </p:sp>
      <p:pic>
        <p:nvPicPr>
          <p:cNvPr id="5" name="4 - Θέση περιεχομένου" descr="η βιλα αλλατινη.jpg"/>
          <p:cNvPicPr>
            <a:picLocks noGrp="1" noChangeAspect="1"/>
          </p:cNvPicPr>
          <p:nvPr>
            <p:ph sz="half" idx="2"/>
          </p:nvPr>
        </p:nvPicPr>
        <p:blipFill>
          <a:blip r:embed="rId2" cstate="print"/>
          <a:stretch>
            <a:fillRect/>
          </a:stretch>
        </p:blipFill>
        <p:spPr>
          <a:xfrm>
            <a:off x="4644008" y="1916832"/>
            <a:ext cx="4104456" cy="3384376"/>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ΕΠΑΥΛΗ ΜΟΔΙΑΝΟ</a:t>
            </a:r>
            <a:endParaRPr lang="el-GR" dirty="0"/>
          </a:p>
        </p:txBody>
      </p:sp>
      <p:sp>
        <p:nvSpPr>
          <p:cNvPr id="3" name="2 - Θέση περιεχομένου"/>
          <p:cNvSpPr>
            <a:spLocks noGrp="1"/>
          </p:cNvSpPr>
          <p:nvPr>
            <p:ph sz="half" idx="1"/>
          </p:nvPr>
        </p:nvSpPr>
        <p:spPr/>
        <p:txBody>
          <a:bodyPr>
            <a:normAutofit/>
          </a:bodyPr>
          <a:lstStyle/>
          <a:p>
            <a:r>
              <a:rPr lang="el-GR" dirty="0" smtClean="0"/>
              <a:t>Ένα ακόμη σημαντικό κτίριο που βρήκε μια νέα χρήση είναι η </a:t>
            </a:r>
            <a:r>
              <a:rPr lang="el-GR" b="1" dirty="0" smtClean="0"/>
              <a:t>έπαυλη «</a:t>
            </a:r>
            <a:r>
              <a:rPr lang="el-GR" b="1" dirty="0" err="1" smtClean="0"/>
              <a:t>Μοδιάνο</a:t>
            </a:r>
            <a:r>
              <a:rPr lang="el-GR" b="1" dirty="0" smtClean="0"/>
              <a:t>».Κτίστηκε το 1905 – 1906 σε σχέδια του αρχιτέκτονα </a:t>
            </a:r>
            <a:r>
              <a:rPr lang="el-GR" b="1" dirty="0" err="1" smtClean="0"/>
              <a:t>Ελί</a:t>
            </a:r>
            <a:r>
              <a:rPr lang="el-GR" b="1" dirty="0" smtClean="0"/>
              <a:t> </a:t>
            </a:r>
            <a:r>
              <a:rPr lang="el-GR" b="1" dirty="0" err="1" smtClean="0"/>
              <a:t>Μοδιάνο</a:t>
            </a:r>
            <a:r>
              <a:rPr lang="el-GR" b="1" dirty="0" smtClean="0"/>
              <a:t> για την οικογένεια του τραπεζίτη </a:t>
            </a:r>
            <a:r>
              <a:rPr lang="el-GR" b="1" dirty="0" err="1" smtClean="0"/>
              <a:t>Γιακό</a:t>
            </a:r>
            <a:r>
              <a:rPr lang="el-GR" b="1" dirty="0" smtClean="0"/>
              <a:t> </a:t>
            </a:r>
            <a:r>
              <a:rPr lang="el-GR" b="1" dirty="0" err="1" smtClean="0"/>
              <a:t>Μοδιάνο</a:t>
            </a:r>
            <a:endParaRPr lang="el-GR" dirty="0"/>
          </a:p>
        </p:txBody>
      </p:sp>
      <p:pic>
        <p:nvPicPr>
          <p:cNvPr id="5" name="4 - Θέση περιεχομένου" descr="επαυλη μοδιανο.jpg"/>
          <p:cNvPicPr>
            <a:picLocks noGrp="1" noChangeAspect="1"/>
          </p:cNvPicPr>
          <p:nvPr>
            <p:ph sz="half" idx="2"/>
          </p:nvPr>
        </p:nvPicPr>
        <p:blipFill>
          <a:blip r:embed="rId2" cstate="print"/>
          <a:stretch>
            <a:fillRect/>
          </a:stretch>
        </p:blipFill>
        <p:spPr>
          <a:xfrm>
            <a:off x="5815584" y="2401824"/>
            <a:ext cx="2008632" cy="3121152"/>
          </a:xfr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167</TotalTime>
  <Words>622</Words>
  <Application>Microsoft Macintosh PowerPoint</Application>
  <PresentationFormat>On-screen Show (4:3)</PresentationFormat>
  <Paragraphs>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Διαστημικό</vt:lpstr>
      <vt:lpstr> Η Θεσσαλονίκη από το 1870 μέχρι το 1917!</vt:lpstr>
      <vt:lpstr>ΠΕΡΙΕΧΟΜΕΝΑ</vt:lpstr>
      <vt:lpstr>ΤΟ ΓΚΡΕΜΙΣΜΑ ΤΩΝ ΠΑΡΑΘΑΛΑΣΣΙΩΝ ΤΕΙΧΩΝ</vt:lpstr>
      <vt:lpstr>ΣΙΔΗΡΟΔΡΟΜΟΣ</vt:lpstr>
      <vt:lpstr>ΤΕΛΩΝΕΙΟ</vt:lpstr>
      <vt:lpstr>ΜΥΛΟΙ</vt:lpstr>
      <vt:lpstr>ΣΥΝΟΙΚΙΑ ΤΩΝ ΕΞΟΧΩΝ</vt:lpstr>
      <vt:lpstr>ΒΙΛΑ ΑΛΛΑΤΙΝΗ</vt:lpstr>
      <vt:lpstr>ΕΠΑΥΛΗ ΜΟΔΙΑΝΟ</vt:lpstr>
      <vt:lpstr>CASA BIANCA</vt:lpstr>
      <vt:lpstr>ΒΙΛΑ ΜΟΡΝΤΩΧ</vt:lpstr>
      <vt:lpstr>Η ΟΙΚΙΑ ΑΧΜΕΤ ΚΑΠΑΝΤΖΗ</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ΜΙΧΑΛΗΣ</dc:creator>
  <cp:lastModifiedBy>Giannis Moysidis</cp:lastModifiedBy>
  <cp:revision>21</cp:revision>
  <dcterms:created xsi:type="dcterms:W3CDTF">2013-12-02T11:33:19Z</dcterms:created>
  <dcterms:modified xsi:type="dcterms:W3CDTF">2014-01-28T11:47:47Z</dcterms:modified>
</cp:coreProperties>
</file>