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hasCustomPrompt="1"/>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hasCustomPrompt="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2ACB9F66-1E01-4624-A162-AC8B4E91B1AC}" type="datetimeFigureOut">
              <a:rPr lang="en-US" smtClean="0"/>
              <a:t>3/23/2021</a:t>
            </a:fld>
            <a:endParaRPr lang="en-US"/>
          </a:p>
        </p:txBody>
      </p:sp>
      <p:sp>
        <p:nvSpPr>
          <p:cNvPr id="19" name="18 - Θέση υποσέλιδου"/>
          <p:cNvSpPr>
            <a:spLocks noGrp="1"/>
          </p:cNvSpPr>
          <p:nvPr>
            <p:ph type="ftr" sz="quarter" idx="11"/>
          </p:nvPr>
        </p:nvSpPr>
        <p:spPr/>
        <p:txBody>
          <a:bodyPr/>
          <a:lstStyle/>
          <a:p>
            <a:endParaRPr lang="en-US"/>
          </a:p>
        </p:txBody>
      </p:sp>
      <p:sp>
        <p:nvSpPr>
          <p:cNvPr id="27" name="26 - Θέση αριθμού διαφάνειας"/>
          <p:cNvSpPr>
            <a:spLocks noGrp="1"/>
          </p:cNvSpPr>
          <p:nvPr>
            <p:ph type="sldNum" sz="quarter" idx="12"/>
          </p:nvPr>
        </p:nvSpPr>
        <p:spPr/>
        <p:txBody>
          <a:bodyPr/>
          <a:lstStyle/>
          <a:p>
            <a:fld id="{37BB6083-43DF-43F8-876A-4D044E2B827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hasCustomPrompt="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ACB9F66-1E01-4624-A162-AC8B4E91B1AC}" type="datetimeFigureOut">
              <a:rPr lang="en-US" smtClean="0"/>
              <a:t>3/23/2021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37BB6083-43DF-43F8-876A-4D044E2B827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hasCustomPrompt="1"/>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hasCustomPrompt="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ACB9F66-1E01-4624-A162-AC8B4E91B1AC}" type="datetimeFigureOut">
              <a:rPr lang="en-US" smtClean="0"/>
              <a:t>3/23/2021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37BB6083-43DF-43F8-876A-4D044E2B827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hasCustomPrompt="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ACB9F66-1E01-4624-A162-AC8B4E91B1AC}" type="datetimeFigureOut">
              <a:rPr lang="en-US" smtClean="0"/>
              <a:t>3/23/2021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37BB6083-43DF-43F8-876A-4D044E2B827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hasCustomPrompt="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ACB9F66-1E01-4624-A162-AC8B4E91B1AC}" type="datetimeFigureOut">
              <a:rPr lang="en-US" smtClean="0"/>
              <a:t>3/23/2021</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37BB6083-43DF-43F8-876A-4D044E2B827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hasCustomPrompt="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hasCustomPrompt="1"/>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ACB9F66-1E01-4624-A162-AC8B4E91B1AC}" type="datetimeFigureOut">
              <a:rPr lang="en-US" smtClean="0"/>
              <a:t>3/23/2021</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37BB6083-43DF-43F8-876A-4D044E2B827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hasCustomPrompt="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hasCustomPrompt="1"/>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hasCustomPrompt="1"/>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hasCustomPrompt="1"/>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ACB9F66-1E01-4624-A162-AC8B4E91B1AC}" type="datetimeFigureOut">
              <a:rPr lang="en-US" smtClean="0"/>
              <a:t>3/23/2021</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37BB6083-43DF-43F8-876A-4D044E2B827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ACB9F66-1E01-4624-A162-AC8B4E91B1AC}" type="datetimeFigureOut">
              <a:rPr lang="en-US" smtClean="0"/>
              <a:t>3/23/2021</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37BB6083-43DF-43F8-876A-4D044E2B827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ACB9F66-1E01-4624-A162-AC8B4E91B1AC}" type="datetimeFigureOut">
              <a:rPr lang="en-US" smtClean="0"/>
              <a:t>3/23/2021</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37BB6083-43DF-43F8-876A-4D044E2B827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hasCustomPrompt="1"/>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hasCustomPrompt="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ACB9F66-1E01-4624-A162-AC8B4E91B1AC}" type="datetimeFigureOut">
              <a:rPr lang="en-US" smtClean="0"/>
              <a:t>3/23/2021</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37BB6083-43DF-43F8-876A-4D044E2B827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hasCustomPrompt="1"/>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hasCustomPrompt="1"/>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ACB9F66-1E01-4624-A162-AC8B4E91B1AC}" type="datetimeFigureOut">
              <a:rPr lang="en-US" smtClean="0"/>
              <a:t>3/23/2021</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37BB6083-43DF-43F8-876A-4D044E2B827E}" type="slidenum">
              <a:rPr lang="en-US" smtClean="0"/>
              <a:t>‹#›</a:t>
            </a:fld>
            <a:endParaRPr lang="en-US"/>
          </a:p>
        </p:txBody>
      </p:sp>
      <p:sp>
        <p:nvSpPr>
          <p:cNvPr id="3" name="2 - Θέση εικόνας"/>
          <p:cNvSpPr>
            <a:spLocks noGrp="1"/>
          </p:cNvSpPr>
          <p:nvPr>
            <p:ph type="pic" idx="1" hasCustomPrompt="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ACB9F66-1E01-4624-A162-AC8B4E91B1AC}" type="datetimeFigureOut">
              <a:rPr lang="en-US" smtClean="0"/>
              <a:t>3/23/2021</a:t>
            </a:fld>
            <a:endParaRPr lang="en-US"/>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7BB6083-43DF-43F8-876A-4D044E2B827E}" type="slidenum">
              <a:rPr lang="en-US" smtClean="0"/>
              <a:t>‹#›</a:t>
            </a:fld>
            <a:endParaRPr lang="en-US"/>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afterschoolbar.blogspot.com/2013/02/6.html" TargetMode="External"/><Relationship Id="rId2" Type="http://schemas.openxmlformats.org/officeDocument/2006/relationships/hyperlink" Target="https://latistor.blogspot.com/2012/08/blog-post_13.html" TargetMode="External"/><Relationship Id="rId1" Type="http://schemas.openxmlformats.org/officeDocument/2006/relationships/slideLayout" Target="../slideLayouts/slideLayout2.xml"/><Relationship Id="rId4" Type="http://schemas.openxmlformats.org/officeDocument/2006/relationships/hyperlink" Target="http://lexeismousikis.blogspot.com/2013/02/blog-post_4694.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3400" y="908720"/>
            <a:ext cx="7851648" cy="1368152"/>
          </a:xfrm>
        </p:spPr>
        <p:txBody>
          <a:bodyPr>
            <a:normAutofit fontScale="90000"/>
          </a:bodyPr>
          <a:lstStyle/>
          <a:p>
            <a:pPr algn="ctr"/>
            <a:r>
              <a:rPr lang="el-GR" sz="3600" dirty="0" smtClean="0"/>
              <a:t>Ελεύθεροι Πολιορκημένοι</a:t>
            </a:r>
            <a:r>
              <a:rPr lang="el-GR" dirty="0" smtClean="0"/>
              <a:t/>
            </a:r>
            <a:br>
              <a:rPr lang="el-GR" dirty="0" smtClean="0"/>
            </a:br>
            <a:r>
              <a:rPr lang="el-GR" dirty="0" smtClean="0"/>
              <a:t>Πειρασμός </a:t>
            </a:r>
            <a:endParaRPr lang="en-US" dirty="0"/>
          </a:p>
        </p:txBody>
      </p:sp>
      <p:sp>
        <p:nvSpPr>
          <p:cNvPr id="3" name="2 - Υπότιτλος"/>
          <p:cNvSpPr>
            <a:spLocks noGrp="1"/>
          </p:cNvSpPr>
          <p:nvPr>
            <p:ph type="subTitle" idx="1"/>
          </p:nvPr>
        </p:nvSpPr>
        <p:spPr>
          <a:xfrm>
            <a:off x="5220072" y="3228536"/>
            <a:ext cx="3456384" cy="1752600"/>
          </a:xfrm>
        </p:spPr>
        <p:txBody>
          <a:bodyPr/>
          <a:lstStyle/>
          <a:p>
            <a:pPr algn="l"/>
            <a:r>
              <a:rPr lang="el-GR" dirty="0" smtClean="0"/>
              <a:t>Εργασία της Β΄ Λυκείου του ΓΕ.Λ. Κόνιτσας</a:t>
            </a:r>
          </a:p>
          <a:p>
            <a:pPr algn="l"/>
            <a:r>
              <a:rPr lang="el-GR" dirty="0" smtClean="0"/>
              <a:t> Σχ. Έτος 2020-2021</a:t>
            </a:r>
            <a:endParaRPr lang="en-US" dirty="0"/>
          </a:p>
        </p:txBody>
      </p:sp>
      <p:pic>
        <p:nvPicPr>
          <p:cNvPr id="6" name="Picture 2" descr="C:\Users\krista\Desktop\Maria\subject\Β΄ ΛΥΚΕΙΟΥ\200 χρόνια\48382879_275611219978234_5204725894249185280_n.jpg"/>
          <p:cNvPicPr>
            <a:picLocks noChangeAspect="1" noChangeArrowheads="1"/>
          </p:cNvPicPr>
          <p:nvPr/>
        </p:nvPicPr>
        <p:blipFill>
          <a:blip r:embed="rId4" cstate="print"/>
          <a:srcRect/>
          <a:stretch>
            <a:fillRect/>
          </a:stretch>
        </p:blipFill>
        <p:spPr bwMode="auto">
          <a:xfrm>
            <a:off x="611560" y="2996952"/>
            <a:ext cx="4195138" cy="2952328"/>
          </a:xfrm>
          <a:prstGeom prst="rect">
            <a:avLst/>
          </a:prstGeom>
          <a:noFill/>
        </p:spPr>
      </p:pic>
      <p:pic>
        <p:nvPicPr>
          <p:cNvPr id="4" name="Αυγό">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4324350" y="3181350"/>
            <a:ext cx="495300" cy="495300"/>
          </a:xfrm>
          <a:prstGeom prst="rect">
            <a:avLst/>
          </a:prstGeom>
        </p:spPr>
      </p:pic>
      <p:pic>
        <p:nvPicPr>
          <p:cNvPr id="5" name="Μαρια">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additive="base">
                                        <p:cTn id="9" dur="1" fill="hold"/>
                                        <p:tgtEl>
                                          <p:spTgt spid="4"/>
                                        </p:tgtEl>
                                      </p:cBhvr>
                                    </p:cmd>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30"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3">
                                            <p:txEl>
                                              <p:pRg st="0" end="0"/>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37"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39"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40" repeatCount="indefinite" fill="hold" display="1">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vol="80000" numSld="999" showWhenStopped="0">
                <p:cTn id="41" repeatCount="indefinite"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n-US" dirty="0"/>
          </a:p>
        </p:txBody>
      </p:sp>
      <p:sp>
        <p:nvSpPr>
          <p:cNvPr id="3" name="2 - Θέση περιεχομένου"/>
          <p:cNvSpPr>
            <a:spLocks noGrp="1"/>
          </p:cNvSpPr>
          <p:nvPr>
            <p:ph idx="1"/>
          </p:nvPr>
        </p:nvSpPr>
        <p:spPr/>
        <p:txBody>
          <a:bodyPr/>
          <a:lstStyle/>
          <a:p>
            <a:r>
              <a:rPr lang="en-US" dirty="0" smtClean="0">
                <a:hlinkClick r:id="rId2"/>
              </a:rPr>
              <a:t>https://latistor.blogspot.com/2012/08/blog-post_13.html</a:t>
            </a:r>
            <a:endParaRPr lang="el-GR" dirty="0" smtClean="0"/>
          </a:p>
          <a:p>
            <a:r>
              <a:rPr lang="en-US" dirty="0" smtClean="0">
                <a:hlinkClick r:id="rId3"/>
              </a:rPr>
              <a:t>https://afterschoolbar.blogspot.com/2013/02/6.html</a:t>
            </a:r>
            <a:endParaRPr lang="el-GR" dirty="0" smtClean="0"/>
          </a:p>
          <a:p>
            <a:r>
              <a:rPr lang="en-US" dirty="0" smtClean="0">
                <a:hlinkClick r:id="rId4"/>
              </a:rPr>
              <a:t>http://lexeismousikis.blogspot.com/2013/02/blog-post_4694.html</a:t>
            </a:r>
            <a:r>
              <a:rPr lang="el-GR" dirty="0" smtClean="0"/>
              <a:t> </a:t>
            </a:r>
          </a:p>
          <a:p>
            <a:endParaRPr lang="en-US" dirty="0"/>
          </a:p>
        </p:txBody>
      </p:sp>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16" name="15 - Θέση περιεχομένου"/>
          <p:cNvSpPr>
            <a:spLocks noGrp="1"/>
          </p:cNvSpPr>
          <p:nvPr>
            <p:ph idx="1"/>
          </p:nvPr>
        </p:nvSpPr>
        <p:spPr/>
        <p:txBody>
          <a:bodyPr/>
          <a:lstStyle/>
          <a:p>
            <a:pPr>
              <a:buNone/>
            </a:pPr>
            <a:r>
              <a:rPr lang="el-GR" dirty="0" smtClean="0"/>
              <a:t>Ονόματα μαθητριών : </a:t>
            </a:r>
            <a:r>
              <a:rPr lang="el-GR" dirty="0" err="1" smtClean="0"/>
              <a:t>Ζώτου</a:t>
            </a:r>
            <a:r>
              <a:rPr lang="el-GR" dirty="0" smtClean="0"/>
              <a:t> Αγγελική </a:t>
            </a:r>
          </a:p>
          <a:p>
            <a:pPr>
              <a:buNone/>
            </a:pPr>
            <a:r>
              <a:rPr lang="el-GR" dirty="0" smtClean="0"/>
              <a:t>                                      </a:t>
            </a:r>
            <a:r>
              <a:rPr lang="el-GR" dirty="0" err="1" smtClean="0"/>
              <a:t>Μπελθικώτη</a:t>
            </a:r>
            <a:r>
              <a:rPr lang="el-GR" dirty="0" smtClean="0"/>
              <a:t> Μαρία </a:t>
            </a:r>
          </a:p>
          <a:p>
            <a:pPr>
              <a:buNone/>
            </a:pPr>
            <a:r>
              <a:rPr lang="el-GR" dirty="0" smtClean="0"/>
              <a:t>                                      </a:t>
            </a:r>
            <a:r>
              <a:rPr lang="el-GR" dirty="0" err="1" smtClean="0"/>
              <a:t>Νικολοπούλου</a:t>
            </a:r>
            <a:r>
              <a:rPr lang="el-GR" dirty="0" smtClean="0"/>
              <a:t> Χαρίκλεια</a:t>
            </a:r>
          </a:p>
          <a:p>
            <a:pPr>
              <a:buNone/>
            </a:pPr>
            <a:r>
              <a:rPr lang="el-GR" dirty="0" smtClean="0"/>
              <a:t>                                       Παπά Ευθυμία</a:t>
            </a:r>
          </a:p>
          <a:p>
            <a:pPr>
              <a:buNone/>
            </a:pPr>
            <a:r>
              <a:rPr lang="el-GR" dirty="0" smtClean="0"/>
              <a:t> Επιμέλεια: Ειρήνη Φράγκου, Φιλόλογος </a:t>
            </a:r>
          </a:p>
          <a:p>
            <a:pPr>
              <a:buNone/>
            </a:pPr>
            <a:endParaRPr lang="el-GR" dirty="0" smtClean="0"/>
          </a:p>
          <a:p>
            <a:pPr>
              <a:buNone/>
            </a:pPr>
            <a:endParaRPr lang="en-US" dirty="0"/>
          </a:p>
        </p:txBody>
      </p:sp>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Ευχαριστούμε για την προσοχή σας! </a:t>
            </a:r>
            <a:endParaRPr lang="en-US" dirty="0"/>
          </a:p>
        </p:txBody>
      </p:sp>
      <p:pic>
        <p:nvPicPr>
          <p:cNvPr id="6146" name="Picture 2" descr="C:\Users\krista\Desktop\Maria\subject\Β΄ ΛΥΚΕΙΟΥ\200 χρόνια\unnamed.png"/>
          <p:cNvPicPr>
            <a:picLocks noGrp="1" noChangeAspect="1" noChangeArrowheads="1"/>
          </p:cNvPicPr>
          <p:nvPr>
            <p:ph idx="1"/>
          </p:nvPr>
        </p:nvPicPr>
        <p:blipFill>
          <a:blip r:embed="rId2" cstate="print"/>
          <a:srcRect/>
          <a:stretch>
            <a:fillRect/>
          </a:stretch>
        </p:blipFill>
        <p:spPr bwMode="auto">
          <a:xfrm>
            <a:off x="827584" y="2420888"/>
            <a:ext cx="3830452" cy="3312368"/>
          </a:xfrm>
          <a:prstGeom prst="rect">
            <a:avLst/>
          </a:prstGeom>
          <a:noFill/>
        </p:spPr>
      </p:pic>
      <p:pic>
        <p:nvPicPr>
          <p:cNvPr id="5" name="Picture 8" descr="C:\Users\krista\Desktop\Maria\subject\Β΄ ΛΥΚΕΙΟΥ\200 χρόνια\αρχείο λήψης (2).jpg"/>
          <p:cNvPicPr>
            <a:picLocks noChangeAspect="1" noChangeArrowheads="1"/>
          </p:cNvPicPr>
          <p:nvPr/>
        </p:nvPicPr>
        <p:blipFill>
          <a:blip r:embed="rId3" cstate="print"/>
          <a:srcRect/>
          <a:stretch>
            <a:fillRect/>
          </a:stretch>
        </p:blipFill>
        <p:spPr bwMode="auto">
          <a:xfrm>
            <a:off x="5436096" y="2060848"/>
            <a:ext cx="2880320" cy="3096344"/>
          </a:xfrm>
          <a:prstGeom prst="rect">
            <a:avLst/>
          </a:prstGeom>
          <a:noFill/>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xit" presetSubtype="0" fill="hold" nodeType="clickEffect">
                                  <p:stCondLst>
                                    <p:cond delay="0"/>
                                  </p:stCondLst>
                                  <p:childTnLst>
                                    <p:animEffect transition="out" filter="fade">
                                      <p:cBhvr>
                                        <p:cTn id="6" dur="1000" accel="50000">
                                          <p:stCondLst>
                                            <p:cond delay="0"/>
                                          </p:stCondLst>
                                        </p:cTn>
                                        <p:tgtEl>
                                          <p:spTgt spid="6146"/>
                                        </p:tgtEl>
                                      </p:cBhvr>
                                    </p:animEffect>
                                    <p:anim calcmode="lin" valueType="num">
                                      <p:cBhvr>
                                        <p:cTn id="7" dur="500" accel="50000">
                                          <p:stCondLst>
                                            <p:cond delay="0"/>
                                          </p:stCondLst>
                                        </p:cTn>
                                        <p:tgtEl>
                                          <p:spTgt spid="6146"/>
                                        </p:tgtEl>
                                        <p:attrNameLst>
                                          <p:attrName>ppt_y</p:attrName>
                                        </p:attrNameLst>
                                      </p:cBhvr>
                                      <p:tavLst>
                                        <p:tav tm="0">
                                          <p:val>
                                            <p:strVal val="ppt_y"/>
                                          </p:val>
                                        </p:tav>
                                        <p:tav tm="100000">
                                          <p:val>
                                            <p:strVal val="ppt_y+.1"/>
                                          </p:val>
                                        </p:tav>
                                      </p:tavLst>
                                    </p:anim>
                                    <p:anim calcmode="lin" valueType="num">
                                      <p:cBhvr>
                                        <p:cTn id="8" dur="500" decel="50000">
                                          <p:stCondLst>
                                            <p:cond delay="500"/>
                                          </p:stCondLst>
                                        </p:cTn>
                                        <p:tgtEl>
                                          <p:spTgt spid="6146"/>
                                        </p:tgtEl>
                                        <p:attrNameLst>
                                          <p:attrName>ppt_y</p:attrName>
                                        </p:attrNameLst>
                                      </p:cBhvr>
                                      <p:tavLst>
                                        <p:tav tm="0">
                                          <p:val>
                                            <p:strVal val="ppt_y"/>
                                          </p:val>
                                        </p:tav>
                                        <p:tav tm="100000">
                                          <p:val>
                                            <p:strVal val="ppt_y-.1"/>
                                          </p:val>
                                        </p:tav>
                                      </p:tavLst>
                                    </p:anim>
                                    <p:anim calcmode="lin" valueType="num">
                                      <p:cBhvr>
                                        <p:cTn id="9" dur="500" accel="50000">
                                          <p:stCondLst>
                                            <p:cond delay="500"/>
                                          </p:stCondLst>
                                        </p:cTn>
                                        <p:tgtEl>
                                          <p:spTgt spid="6146"/>
                                        </p:tgtEl>
                                        <p:attrNameLst>
                                          <p:attrName>ppt_x</p:attrName>
                                        </p:attrNameLst>
                                      </p:cBhvr>
                                      <p:tavLst>
                                        <p:tav tm="0">
                                          <p:val>
                                            <p:strVal val="ppt_x"/>
                                          </p:val>
                                        </p:tav>
                                        <p:tav tm="100000">
                                          <p:val>
                                            <p:strVal val="ppt_x+.4"/>
                                          </p:val>
                                        </p:tav>
                                      </p:tavLst>
                                    </p:anim>
                                    <p:anim calcmode="lin" valueType="num">
                                      <p:cBhvr>
                                        <p:cTn id="10" dur="1000"/>
                                        <p:tgtEl>
                                          <p:spTgt spid="6146"/>
                                        </p:tgtEl>
                                        <p:attrNameLst>
                                          <p:attrName>ppt_h</p:attrName>
                                        </p:attrNameLst>
                                      </p:cBhvr>
                                      <p:tavLst>
                                        <p:tav tm="0">
                                          <p:val>
                                            <p:strVal val="ppt_h"/>
                                          </p:val>
                                        </p:tav>
                                        <p:tav tm="100000">
                                          <p:val>
                                            <p:strVal val="ppt_h"/>
                                          </p:val>
                                        </p:tav>
                                      </p:tavLst>
                                    </p:anim>
                                    <p:anim calcmode="lin" valueType="num">
                                      <p:cBhvr>
                                        <p:cTn id="11" dur="500" accel="50000">
                                          <p:stCondLst>
                                            <p:cond delay="0"/>
                                          </p:stCondLst>
                                        </p:cTn>
                                        <p:tgtEl>
                                          <p:spTgt spid="6146"/>
                                        </p:tgtEl>
                                        <p:attrNameLst>
                                          <p:attrName>ppt_w</p:attrName>
                                        </p:attrNameLst>
                                      </p:cBhvr>
                                      <p:tavLst>
                                        <p:tav tm="0">
                                          <p:val>
                                            <p:strVal val="ppt_w"/>
                                          </p:val>
                                        </p:tav>
                                        <p:tav tm="100000">
                                          <p:val>
                                            <p:strVal val="ppt_w*.05"/>
                                          </p:val>
                                        </p:tav>
                                      </p:tavLst>
                                    </p:anim>
                                    <p:anim calcmode="lin" valueType="num">
                                      <p:cBhvr>
                                        <p:cTn id="12" dur="500" decel="50000">
                                          <p:stCondLst>
                                            <p:cond delay="500"/>
                                          </p:stCondLst>
                                        </p:cTn>
                                        <p:tgtEl>
                                          <p:spTgt spid="6146"/>
                                        </p:tgtEl>
                                        <p:attrNameLst>
                                          <p:attrName>ppt_w</p:attrName>
                                        </p:attrNameLst>
                                      </p:cBhvr>
                                      <p:tavLst>
                                        <p:tav tm="0">
                                          <p:val>
                                            <p:strVal val="ppt_w"/>
                                          </p:val>
                                        </p:tav>
                                        <p:tav tm="100000">
                                          <p:val>
                                            <p:strVal val="ppt_w/.05"/>
                                          </p:val>
                                        </p:tav>
                                      </p:tavLst>
                                    </p:anim>
                                    <p:anim calcmode="lin" valueType="num">
                                      <p:cBhvr>
                                        <p:cTn id="13" dur="500" accel="50000">
                                          <p:stCondLst>
                                            <p:cond delay="500"/>
                                          </p:stCondLst>
                                        </p:cTn>
                                        <p:tgtEl>
                                          <p:spTgt spid="6146"/>
                                        </p:tgtEl>
                                        <p:attrNameLst>
                                          <p:attrName>style.rotation</p:attrName>
                                        </p:attrNameLst>
                                      </p:cBhvr>
                                      <p:tavLst>
                                        <p:tav tm="0">
                                          <p:val>
                                            <p:fltVal val="0"/>
                                          </p:val>
                                        </p:tav>
                                        <p:tav tm="100000">
                                          <p:val>
                                            <p:fltVal val="-90"/>
                                          </p:val>
                                        </p:tav>
                                      </p:tavLst>
                                    </p:anim>
                                    <p:set>
                                      <p:cBhvr>
                                        <p:cTn id="14" dur="1" fill="hold">
                                          <p:stCondLst>
                                            <p:cond delay="999"/>
                                          </p:stCondLst>
                                        </p:cTn>
                                        <p:tgtEl>
                                          <p:spTgt spid="614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pPr algn="ctr"/>
            <a:r>
              <a:rPr lang="el-GR" sz="3200" dirty="0" smtClean="0"/>
              <a:t>Εισαγωγή</a:t>
            </a:r>
            <a:endParaRPr lang="en-US" sz="3200" dirty="0"/>
          </a:p>
        </p:txBody>
      </p:sp>
      <p:sp>
        <p:nvSpPr>
          <p:cNvPr id="3" name="2 - Θέση περιεχομένου"/>
          <p:cNvSpPr>
            <a:spLocks noGrp="1"/>
          </p:cNvSpPr>
          <p:nvPr>
            <p:ph idx="1"/>
          </p:nvPr>
        </p:nvSpPr>
        <p:spPr>
          <a:xfrm>
            <a:off x="179512" y="1052736"/>
            <a:ext cx="8507288" cy="5616624"/>
          </a:xfrm>
        </p:spPr>
        <p:txBody>
          <a:bodyPr numCol="2"/>
          <a:lstStyle/>
          <a:p>
            <a:pPr marL="90805" indent="-90805">
              <a:buNone/>
            </a:pPr>
            <a:r>
              <a:rPr lang="el-GR" dirty="0" smtClean="0"/>
              <a:t> </a:t>
            </a:r>
            <a:r>
              <a:rPr lang="el-GR" sz="2400" dirty="0" smtClean="0"/>
              <a:t>Ο Πειρασμός, το πιο άρτιο από  τεχνική άποψη ποίημα του Σολωμού και κορυφαίο δείγμα εμπνευσμένου λυρισμού, αναφέρεται όπως και το Β2, στην ομορφιά της ανοιξιάτικης φύσης.</a:t>
            </a:r>
            <a:r>
              <a:rPr lang="el-GR" sz="2400" b="1" dirty="0"/>
              <a:t> </a:t>
            </a:r>
            <a:r>
              <a:rPr lang="el-GR" sz="2400" dirty="0"/>
              <a:t>Ο Σολωμός ωστόσο </a:t>
            </a:r>
            <a:r>
              <a:rPr lang="el-GR" sz="2400" dirty="0" err="1" smtClean="0"/>
              <a:t>καταπιάνοντας</a:t>
            </a:r>
            <a:r>
              <a:rPr lang="el-GR" sz="2400" dirty="0" smtClean="0"/>
              <a:t> </a:t>
            </a:r>
            <a:r>
              <a:rPr lang="el-GR" sz="2400" dirty="0"/>
              <a:t>το </a:t>
            </a:r>
            <a:r>
              <a:rPr lang="el-GR" sz="2400" dirty="0" smtClean="0"/>
              <a:t>"</a:t>
            </a:r>
            <a:r>
              <a:rPr lang="el-GR" sz="2400" dirty="0" err="1" smtClean="0"/>
              <a:t>Γ΄Σχεδίασμα</a:t>
            </a:r>
            <a:r>
              <a:rPr lang="el-GR" sz="2400" dirty="0" smtClean="0"/>
              <a:t>", </a:t>
            </a:r>
            <a:r>
              <a:rPr lang="el-GR" sz="2400" dirty="0"/>
              <a:t>εκτός από την εξύμνηση του φυσικού κάλλους επιδιώκει να μείνει πιστός στο θέμα του, που είναι άλλωστε η μαρτυρική πολιορκία του </a:t>
            </a:r>
            <a:r>
              <a:rPr lang="el-GR" sz="2400" dirty="0" smtClean="0"/>
              <a:t>Μεσολογγίου.</a:t>
            </a:r>
            <a:endParaRPr lang="en-US" sz="2400" dirty="0"/>
          </a:p>
        </p:txBody>
      </p:sp>
      <p:pic>
        <p:nvPicPr>
          <p:cNvPr id="4" name="Picture 3" descr="C:\Users\krista\Desktop\Maria\subject\Β΄ ΛΥΚΕΙΟΥ\200 χρόνια\images (2).jpg"/>
          <p:cNvPicPr>
            <a:picLocks noChangeAspect="1" noChangeArrowheads="1"/>
          </p:cNvPicPr>
          <p:nvPr/>
        </p:nvPicPr>
        <p:blipFill>
          <a:blip r:embed="rId2" cstate="print"/>
          <a:srcRect/>
          <a:stretch>
            <a:fillRect/>
          </a:stretch>
        </p:blipFill>
        <p:spPr bwMode="auto">
          <a:xfrm>
            <a:off x="395724" y="3973225"/>
            <a:ext cx="3008734" cy="2160240"/>
          </a:xfrm>
          <a:prstGeom prst="rect">
            <a:avLst/>
          </a:prstGeom>
          <a:noFill/>
        </p:spPr>
      </p:pic>
      <p:pic>
        <p:nvPicPr>
          <p:cNvPr id="5" name="Picture 4" descr="C:\Users\krista\Desktop\Maria\subject\Β΄ ΛΥΚΕΙΟΥ\200 χρόνια\mesologgi.jpg"/>
          <p:cNvPicPr>
            <a:picLocks noChangeAspect="1" noChangeArrowheads="1"/>
          </p:cNvPicPr>
          <p:nvPr/>
        </p:nvPicPr>
        <p:blipFill>
          <a:blip r:embed="rId3" cstate="print"/>
          <a:srcRect/>
          <a:stretch>
            <a:fillRect/>
          </a:stretch>
        </p:blipFill>
        <p:spPr bwMode="auto">
          <a:xfrm>
            <a:off x="5436096" y="3573016"/>
            <a:ext cx="2880320" cy="2961381"/>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7355160" cy="720080"/>
          </a:xfrm>
        </p:spPr>
        <p:txBody>
          <a:bodyPr>
            <a:normAutofit/>
          </a:bodyPr>
          <a:lstStyle/>
          <a:p>
            <a:pPr algn="ctr"/>
            <a:r>
              <a:rPr lang="el-GR" sz="3600" dirty="0" smtClean="0"/>
              <a:t>Σχολιασμός Τίτλου «Πειρασμός»</a:t>
            </a:r>
            <a:endParaRPr lang="en-US" sz="3600" dirty="0"/>
          </a:p>
        </p:txBody>
      </p:sp>
      <p:sp>
        <p:nvSpPr>
          <p:cNvPr id="3" name="2 - Θέση περιεχομένου"/>
          <p:cNvSpPr>
            <a:spLocks noGrp="1"/>
          </p:cNvSpPr>
          <p:nvPr>
            <p:ph idx="1"/>
          </p:nvPr>
        </p:nvSpPr>
        <p:spPr>
          <a:xfrm>
            <a:off x="457200" y="1124744"/>
            <a:ext cx="8229600" cy="5544616"/>
          </a:xfrm>
        </p:spPr>
        <p:txBody>
          <a:bodyPr numCol="2">
            <a:normAutofit/>
          </a:bodyPr>
          <a:lstStyle/>
          <a:p>
            <a:pPr marL="90805" indent="-90805" algn="just">
              <a:buNone/>
            </a:pPr>
            <a:r>
              <a:rPr lang="el-GR" sz="2800" dirty="0" smtClean="0"/>
              <a:t> </a:t>
            </a:r>
            <a:r>
              <a:rPr lang="el-GR" sz="2600" dirty="0" smtClean="0"/>
              <a:t>Με την επιλογή αυτή ο ποιητής συνδέει το κάλλος της φύσης με το ιστορικό γεγονός( της Εξόδου του Μεσολογγίου). Οι Μεσολογγίτες αποφάσισαν να τελέσουν την ηρωική τους έξοδο και ουσιαστικά την ύστατη αυτοθυσία στις 10 Απρίλη, τη στιγμή που η άνοιξη χάριζε στη φύση όλες τις ομορφιές της, οι πολιορκημένοι Έλληνες θα έπρεπε να βρουν τη δύναμη να απαρνηθούν τη ζωή τους. Ο πειρασμός, επομένως, που προέκυπτε γι’ αυτούς απ’ την αναγεννημένη φύση, ήταν μια εξαιρετικά μεγάλη δοκιμασία που όφειλαν να υπερνικήσουν προκειμένου να φτάσουν στην επίτευξη του στόχου τους, την ελευθερία. </a:t>
            </a:r>
            <a:endParaRPr lang="en-US" sz="26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136904" cy="548680"/>
          </a:xfrm>
        </p:spPr>
        <p:txBody>
          <a:bodyPr>
            <a:normAutofit/>
          </a:bodyPr>
          <a:lstStyle/>
          <a:p>
            <a:pPr algn="ctr"/>
            <a:r>
              <a:rPr lang="el-GR" sz="2800" b="1" dirty="0" smtClean="0">
                <a:effectLst>
                  <a:outerShdw blurRad="38100" dist="38100" dir="2700000" algn="tl">
                    <a:srgbClr val="000000">
                      <a:alpha val="43137"/>
                    </a:srgbClr>
                  </a:outerShdw>
                </a:effectLst>
              </a:rPr>
              <a:t>Πειρασμός</a:t>
            </a:r>
            <a:r>
              <a:rPr lang="el-GR" sz="2400" b="1" dirty="0" smtClean="0">
                <a:effectLst>
                  <a:outerShdw blurRad="38100" dist="38100" dir="2700000" algn="tl">
                    <a:srgbClr val="000000">
                      <a:alpha val="43137"/>
                    </a:srgbClr>
                  </a:outerShdw>
                </a:effectLst>
              </a:rPr>
              <a:t> </a:t>
            </a:r>
            <a:endParaRPr lang="en-US" sz="2400" b="1"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0" y="404664"/>
            <a:ext cx="9144000" cy="6624736"/>
          </a:xfrm>
        </p:spPr>
        <p:txBody>
          <a:bodyPr numCol="2">
            <a:normAutofit/>
          </a:bodyPr>
          <a:lstStyle/>
          <a:p>
            <a:pPr>
              <a:buNone/>
            </a:pPr>
            <a:r>
              <a:rPr lang="el-GR" sz="1500" dirty="0" err="1"/>
              <a:t>Έστησ</a:t>
            </a:r>
            <a:r>
              <a:rPr lang="el-GR" sz="1500" dirty="0"/>
              <a:t>’ ο Έρωτας χορό με τον </a:t>
            </a:r>
            <a:r>
              <a:rPr lang="el-GR" sz="1500" dirty="0" err="1"/>
              <a:t>ξανθόν</a:t>
            </a:r>
            <a:r>
              <a:rPr lang="el-GR" sz="1500" dirty="0"/>
              <a:t> Απρίλη</a:t>
            </a:r>
            <a:r>
              <a:rPr lang="el-GR" sz="1500" dirty="0" smtClean="0"/>
              <a:t>,                                                                           </a:t>
            </a:r>
            <a:endParaRPr lang="el-GR" sz="1500" dirty="0"/>
          </a:p>
          <a:p>
            <a:pPr>
              <a:buNone/>
            </a:pPr>
            <a:r>
              <a:rPr lang="el-GR" sz="1500" dirty="0"/>
              <a:t>Κι η φύσις ηύρε την καλή και τη γλυκιά της ώρα</a:t>
            </a:r>
            <a:r>
              <a:rPr lang="el-GR" sz="1500" dirty="0" smtClean="0"/>
              <a:t>,               </a:t>
            </a:r>
            <a:endParaRPr lang="el-GR" sz="1500" dirty="0"/>
          </a:p>
          <a:p>
            <a:pPr>
              <a:buNone/>
            </a:pPr>
            <a:r>
              <a:rPr lang="el-GR" sz="1500" dirty="0"/>
              <a:t>Και μες στη σκιά που φούντωσε και </a:t>
            </a:r>
            <a:r>
              <a:rPr lang="el-GR" sz="1500" dirty="0" err="1"/>
              <a:t>κλει</a:t>
            </a:r>
            <a:r>
              <a:rPr lang="el-GR" sz="1500" dirty="0"/>
              <a:t> δροσιές </a:t>
            </a:r>
            <a:r>
              <a:rPr lang="el-GR" sz="1500" dirty="0" smtClean="0"/>
              <a:t>και     μόσχους                 </a:t>
            </a:r>
            <a:endParaRPr lang="el-GR" sz="1500" dirty="0"/>
          </a:p>
          <a:p>
            <a:pPr>
              <a:buNone/>
            </a:pPr>
            <a:r>
              <a:rPr lang="el-GR" sz="1500" dirty="0"/>
              <a:t>Ανάκουστος </a:t>
            </a:r>
            <a:r>
              <a:rPr lang="el-GR" sz="1500" dirty="0" err="1"/>
              <a:t>κιλαϊδισμός</a:t>
            </a:r>
            <a:r>
              <a:rPr lang="el-GR" sz="1500" dirty="0"/>
              <a:t> και λιποθυμισμένος</a:t>
            </a:r>
            <a:r>
              <a:rPr lang="el-GR" sz="1500" dirty="0" smtClean="0"/>
              <a:t>.                                               </a:t>
            </a:r>
            <a:endParaRPr lang="el-GR" sz="1500" dirty="0"/>
          </a:p>
          <a:p>
            <a:pPr>
              <a:buNone/>
            </a:pPr>
            <a:r>
              <a:rPr lang="el-GR" sz="1500" dirty="0"/>
              <a:t>Νερά καθάρια και γλυκά, νερά χαριτωμένα</a:t>
            </a:r>
            <a:r>
              <a:rPr lang="el-GR" sz="1500" dirty="0" smtClean="0"/>
              <a:t>,                                                         </a:t>
            </a:r>
            <a:endParaRPr lang="el-GR" sz="1500" dirty="0"/>
          </a:p>
          <a:p>
            <a:pPr>
              <a:buNone/>
            </a:pPr>
            <a:r>
              <a:rPr lang="el-GR" sz="1500" dirty="0"/>
              <a:t>Χύνονται μες στην άβυσσο τη </a:t>
            </a:r>
            <a:r>
              <a:rPr lang="el-GR" sz="1500" dirty="0" err="1"/>
              <a:t>μόσχοβολισμένη</a:t>
            </a:r>
            <a:r>
              <a:rPr lang="el-GR" sz="1500" dirty="0"/>
              <a:t>,</a:t>
            </a:r>
          </a:p>
          <a:p>
            <a:pPr>
              <a:buNone/>
            </a:pPr>
            <a:r>
              <a:rPr lang="el-GR" sz="1500" dirty="0"/>
              <a:t>Και παίρνουνε το μόσχο της, κι αφήνουν τη δροσιά τους,</a:t>
            </a:r>
          </a:p>
          <a:p>
            <a:pPr>
              <a:buNone/>
            </a:pPr>
            <a:r>
              <a:rPr lang="el-GR" sz="1500" dirty="0"/>
              <a:t>Κι ούλα στον ήλιο δείχνοντας τα πλούτια της πηγής τους,</a:t>
            </a:r>
          </a:p>
          <a:p>
            <a:pPr>
              <a:buNone/>
            </a:pPr>
            <a:r>
              <a:rPr lang="el-GR" sz="1500" dirty="0"/>
              <a:t>Τρέχουν εδώ, τρέχουν εκεί, και κάνουν σαν αηδόνια.</a:t>
            </a:r>
          </a:p>
          <a:p>
            <a:pPr>
              <a:buNone/>
            </a:pPr>
            <a:r>
              <a:rPr lang="el-GR" sz="1500" dirty="0" err="1"/>
              <a:t>Έξ</a:t>
            </a:r>
            <a:r>
              <a:rPr lang="el-GR" sz="1500" dirty="0"/>
              <a:t>’ αναβρύζει κι η ζωή σ’ γη, σ’ ουρανό, σε κύμα. </a:t>
            </a:r>
          </a:p>
          <a:p>
            <a:pPr>
              <a:buNone/>
            </a:pPr>
            <a:r>
              <a:rPr lang="el-GR" sz="1500" dirty="0"/>
              <a:t>Αλλά στης λίμνης το νερό, π’ ακίνητο ‘ναι κι άσπρο,</a:t>
            </a:r>
          </a:p>
          <a:p>
            <a:pPr>
              <a:buNone/>
            </a:pPr>
            <a:r>
              <a:rPr lang="el-GR" sz="1500" dirty="0" err="1"/>
              <a:t>Aκίνητ</a:t>
            </a:r>
            <a:r>
              <a:rPr lang="el-GR" sz="1500" dirty="0"/>
              <a:t>’ όπου κι αν ιδείς, και </a:t>
            </a:r>
            <a:r>
              <a:rPr lang="el-GR" sz="1500" dirty="0" err="1"/>
              <a:t>κάτασπρ</a:t>
            </a:r>
            <a:r>
              <a:rPr lang="el-GR" sz="1500" dirty="0"/>
              <a:t>’ ως τον πάτο</a:t>
            </a:r>
            <a:r>
              <a:rPr lang="el-GR" sz="1500" dirty="0" smtClean="0"/>
              <a:t>,                             </a:t>
            </a:r>
            <a:endParaRPr lang="el-GR" sz="1500" dirty="0"/>
          </a:p>
          <a:p>
            <a:pPr>
              <a:buNone/>
            </a:pPr>
            <a:r>
              <a:rPr lang="el-GR" sz="1500" dirty="0" err="1"/>
              <a:t>Mε</a:t>
            </a:r>
            <a:r>
              <a:rPr lang="el-GR" sz="1500" dirty="0"/>
              <a:t> μικρόν </a:t>
            </a:r>
            <a:r>
              <a:rPr lang="el-GR" sz="1500" dirty="0" err="1"/>
              <a:t>ίσκιον</a:t>
            </a:r>
            <a:r>
              <a:rPr lang="el-GR" sz="1500" dirty="0"/>
              <a:t> </a:t>
            </a:r>
            <a:r>
              <a:rPr lang="el-GR" sz="1500" dirty="0" err="1"/>
              <a:t>άγνωρον</a:t>
            </a:r>
            <a:r>
              <a:rPr lang="el-GR" sz="1500" dirty="0"/>
              <a:t> </a:t>
            </a:r>
            <a:r>
              <a:rPr lang="el-GR" sz="1500" dirty="0" err="1"/>
              <a:t>έπαιξ</a:t>
            </a:r>
            <a:r>
              <a:rPr lang="el-GR" sz="1500" dirty="0"/>
              <a:t>’ η πεταλούδα,</a:t>
            </a:r>
          </a:p>
          <a:p>
            <a:pPr>
              <a:buNone/>
            </a:pPr>
            <a:r>
              <a:rPr lang="el-GR" sz="1500" dirty="0"/>
              <a:t>Που ‘χ’ </a:t>
            </a:r>
            <a:r>
              <a:rPr lang="el-GR" sz="1500" dirty="0" err="1"/>
              <a:t>ευωδίσει</a:t>
            </a:r>
            <a:r>
              <a:rPr lang="el-GR" sz="1500" dirty="0"/>
              <a:t> </a:t>
            </a:r>
            <a:r>
              <a:rPr lang="el-GR" sz="1500" dirty="0" err="1"/>
              <a:t>τς</a:t>
            </a:r>
            <a:r>
              <a:rPr lang="el-GR" sz="1500" dirty="0"/>
              <a:t> ύπνους της μέσα στον άγριο κρίνο.</a:t>
            </a:r>
          </a:p>
          <a:p>
            <a:pPr>
              <a:buNone/>
            </a:pPr>
            <a:r>
              <a:rPr lang="el-GR" sz="1500" dirty="0"/>
              <a:t>Αλαφροΐσκιωτε καλέ, για πες απόψε τι ‘δες·    </a:t>
            </a:r>
            <a:r>
              <a:rPr lang="el-GR" sz="1500" dirty="0" smtClean="0"/>
              <a:t>                                        </a:t>
            </a:r>
            <a:endParaRPr lang="el-GR" sz="1500" dirty="0"/>
          </a:p>
          <a:p>
            <a:pPr>
              <a:buNone/>
            </a:pPr>
            <a:r>
              <a:rPr lang="el-GR" sz="1500" dirty="0"/>
              <a:t>Νύχτα γιομάτη θαύματα, νύχτα σπαρμένη μάγια</a:t>
            </a:r>
            <a:r>
              <a:rPr lang="el-GR" sz="1500" dirty="0" smtClean="0"/>
              <a:t>!      </a:t>
            </a:r>
            <a:r>
              <a:rPr lang="el-GR" sz="1500" dirty="0"/>
              <a:t> </a:t>
            </a:r>
            <a:r>
              <a:rPr lang="el-GR" sz="1500" dirty="0" smtClean="0"/>
              <a:t>                                         </a:t>
            </a:r>
            <a:endParaRPr lang="el-GR" sz="1500" dirty="0"/>
          </a:p>
          <a:p>
            <a:pPr>
              <a:buNone/>
            </a:pPr>
            <a:r>
              <a:rPr lang="el-GR" sz="1500" dirty="0"/>
              <a:t>Χωρίς ποσώς γης, ουρανός και θάλασσα να </a:t>
            </a:r>
            <a:r>
              <a:rPr lang="el-GR" sz="1500" dirty="0" err="1"/>
              <a:t>πνένε</a:t>
            </a:r>
            <a:r>
              <a:rPr lang="el-GR" sz="1500" dirty="0"/>
              <a:t>,</a:t>
            </a:r>
          </a:p>
          <a:p>
            <a:pPr>
              <a:buNone/>
            </a:pPr>
            <a:r>
              <a:rPr lang="el-GR" sz="1500" dirty="0" err="1"/>
              <a:t>Ουδ</a:t>
            </a:r>
            <a:r>
              <a:rPr lang="el-GR" sz="1500" dirty="0"/>
              <a:t>’ όσο </a:t>
            </a:r>
            <a:r>
              <a:rPr lang="el-GR" sz="1500" dirty="0" err="1"/>
              <a:t>κάν</a:t>
            </a:r>
            <a:r>
              <a:rPr lang="el-GR" sz="1500" dirty="0"/>
              <a:t>’ η μέλισσα κοντά στο λουλουδάκι,</a:t>
            </a:r>
          </a:p>
          <a:p>
            <a:pPr>
              <a:buNone/>
            </a:pPr>
            <a:r>
              <a:rPr lang="el-GR" sz="1500" dirty="0"/>
              <a:t>Γύρου σε κάτι ατάραχο π’ ασπρίζει μες στη λίμνη,</a:t>
            </a:r>
          </a:p>
          <a:p>
            <a:pPr>
              <a:buNone/>
            </a:pPr>
            <a:r>
              <a:rPr lang="el-GR" sz="1500" dirty="0"/>
              <a:t>Μονάχο ανακατώθηκε το στρογγυλό φεγγάρι,</a:t>
            </a:r>
          </a:p>
          <a:p>
            <a:pPr>
              <a:buNone/>
            </a:pPr>
            <a:r>
              <a:rPr lang="el-GR" sz="1500" dirty="0"/>
              <a:t>Κι όμορφη βγαίνει κορασιά</a:t>
            </a:r>
            <a:r>
              <a:rPr lang="el-GR" sz="1500" baseline="30000" dirty="0"/>
              <a:t>2 </a:t>
            </a:r>
            <a:r>
              <a:rPr lang="el-GR" sz="1500" dirty="0"/>
              <a:t>ντυμένη με το φως του</a:t>
            </a:r>
            <a:r>
              <a:rPr lang="el-GR" sz="1500" dirty="0" smtClean="0"/>
              <a:t>.                                                                                                             </a:t>
            </a:r>
          </a:p>
          <a:p>
            <a:pPr>
              <a:buNone/>
            </a:pPr>
            <a:endParaRPr lang="el-GR" sz="1500" dirty="0"/>
          </a:p>
          <a:p>
            <a:pPr>
              <a:buNone/>
            </a:pPr>
            <a:r>
              <a:rPr lang="el-GR" sz="1500" dirty="0"/>
              <a:t> </a:t>
            </a:r>
            <a:r>
              <a:rPr lang="el-GR" sz="1500" dirty="0" smtClean="0"/>
              <a:t>                           </a:t>
            </a:r>
          </a:p>
          <a:p>
            <a:pPr>
              <a:buNone/>
            </a:pPr>
            <a:endParaRPr lang="el-GR" sz="1500" dirty="0"/>
          </a:p>
          <a:p>
            <a:pPr>
              <a:buNone/>
            </a:pPr>
            <a:endParaRPr lang="el-GR" sz="1500" dirty="0" smtClean="0"/>
          </a:p>
          <a:p>
            <a:pPr>
              <a:buNone/>
            </a:pPr>
            <a:r>
              <a:rPr lang="el-GR" sz="1500" dirty="0"/>
              <a:t> </a:t>
            </a:r>
            <a:r>
              <a:rPr lang="el-GR" sz="1500" dirty="0" smtClean="0"/>
              <a:t>                           </a:t>
            </a:r>
          </a:p>
          <a:p>
            <a:pPr>
              <a:buNone/>
            </a:pPr>
            <a:endParaRPr lang="el-GR" sz="1500" dirty="0"/>
          </a:p>
          <a:p>
            <a:pPr>
              <a:buNone/>
            </a:pPr>
            <a:r>
              <a:rPr lang="el-GR" sz="1500" dirty="0" smtClean="0"/>
              <a:t>            1</a:t>
            </a:r>
            <a:r>
              <a:rPr lang="el-GR" sz="1500" baseline="30000" dirty="0" smtClean="0"/>
              <a:t>η</a:t>
            </a:r>
            <a:r>
              <a:rPr lang="el-GR" sz="1500" dirty="0" smtClean="0"/>
              <a:t> Ενότητα: Η ζωηρή απεικόνισης της φύσης- </a:t>
            </a:r>
          </a:p>
          <a:p>
            <a:pPr>
              <a:buNone/>
            </a:pPr>
            <a:r>
              <a:rPr lang="el-GR" sz="1500" dirty="0" smtClean="0"/>
              <a:t>               Αναφορά  στο φυσικό θαύμα</a:t>
            </a:r>
          </a:p>
          <a:p>
            <a:pPr>
              <a:buNone/>
            </a:pPr>
            <a:endParaRPr lang="el-GR" sz="1500" dirty="0"/>
          </a:p>
          <a:p>
            <a:pPr>
              <a:buNone/>
            </a:pPr>
            <a:endParaRPr lang="el-GR" sz="1500" dirty="0" smtClean="0"/>
          </a:p>
          <a:p>
            <a:pPr>
              <a:buNone/>
            </a:pPr>
            <a:endParaRPr lang="el-GR" sz="1500" dirty="0"/>
          </a:p>
          <a:p>
            <a:pPr>
              <a:buNone/>
            </a:pPr>
            <a:endParaRPr lang="el-GR" sz="1500" dirty="0" smtClean="0"/>
          </a:p>
          <a:p>
            <a:pPr>
              <a:buNone/>
            </a:pPr>
            <a:endParaRPr lang="el-GR" sz="1500" dirty="0"/>
          </a:p>
          <a:p>
            <a:pPr>
              <a:buNone/>
            </a:pPr>
            <a:endParaRPr lang="el-GR" sz="1500" dirty="0" smtClean="0"/>
          </a:p>
          <a:p>
            <a:pPr>
              <a:buNone/>
            </a:pPr>
            <a:endParaRPr lang="el-GR" sz="1500" dirty="0"/>
          </a:p>
          <a:p>
            <a:pPr>
              <a:buNone/>
            </a:pPr>
            <a:endParaRPr lang="el-GR" sz="1500" dirty="0" smtClean="0"/>
          </a:p>
          <a:p>
            <a:pPr>
              <a:buNone/>
            </a:pPr>
            <a:r>
              <a:rPr lang="el-GR" sz="1500" dirty="0"/>
              <a:t> </a:t>
            </a:r>
            <a:r>
              <a:rPr lang="el-GR" sz="1500" dirty="0" smtClean="0"/>
              <a:t>          </a:t>
            </a:r>
          </a:p>
          <a:p>
            <a:pPr>
              <a:buNone/>
            </a:pPr>
            <a:r>
              <a:rPr lang="el-GR" sz="1500" dirty="0" smtClean="0"/>
              <a:t>    2</a:t>
            </a:r>
            <a:r>
              <a:rPr lang="el-GR" sz="1500" baseline="30000" dirty="0" smtClean="0"/>
              <a:t>η</a:t>
            </a:r>
            <a:r>
              <a:rPr lang="el-GR" sz="1500" dirty="0" smtClean="0"/>
              <a:t> Ενότητα:  Η ήρεμη και γαλήνια απεικόνιση  της  φύσης – Προετοιμασία για το μεταφυσικό θαύμα.</a:t>
            </a:r>
            <a:endParaRPr lang="el-GR" sz="1500" dirty="0"/>
          </a:p>
          <a:p>
            <a:pPr>
              <a:buNone/>
            </a:pPr>
            <a:endParaRPr lang="el-GR" sz="1500" dirty="0"/>
          </a:p>
          <a:p>
            <a:pPr>
              <a:buNone/>
            </a:pPr>
            <a:endParaRPr lang="en-US" sz="1500" dirty="0"/>
          </a:p>
        </p:txBody>
      </p:sp>
      <p:sp>
        <p:nvSpPr>
          <p:cNvPr id="4" name="3 - Δεξιό άγκιστρο"/>
          <p:cNvSpPr/>
          <p:nvPr/>
        </p:nvSpPr>
        <p:spPr>
          <a:xfrm>
            <a:off x="4355976" y="476672"/>
            <a:ext cx="504056" cy="33123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4 - Δεξιό άγκιστρο"/>
          <p:cNvSpPr/>
          <p:nvPr/>
        </p:nvSpPr>
        <p:spPr>
          <a:xfrm>
            <a:off x="4067944" y="3905672"/>
            <a:ext cx="864096" cy="29523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iterate type="lt">
                                    <p:tmPct val="0"/>
                                  </p:iterate>
                                  <p:childTnLst>
                                    <p:set>
                                      <p:cBhvr>
                                        <p:cTn id="11" dur="1" fill="hold">
                                          <p:stCondLst>
                                            <p:cond delay="0"/>
                                          </p:stCondLst>
                                        </p:cTn>
                                        <p:tgtEl>
                                          <p:spTgt spid="3">
                                            <p:txEl>
                                              <p:pRg st="27" end="27"/>
                                            </p:txEl>
                                          </p:spTgt>
                                        </p:tgtEl>
                                        <p:attrNameLst>
                                          <p:attrName>style.visibility</p:attrName>
                                        </p:attrNameLst>
                                      </p:cBhvr>
                                      <p:to>
                                        <p:strVal val="visible"/>
                                      </p:to>
                                    </p:set>
                                    <p:animEffect transition="in" filter="fade">
                                      <p:cBhvr>
                                        <p:cTn id="12" dur="800" decel="100000"/>
                                        <p:tgtEl>
                                          <p:spTgt spid="3">
                                            <p:txEl>
                                              <p:pRg st="27" end="27"/>
                                            </p:txEl>
                                          </p:spTgt>
                                        </p:tgtEl>
                                      </p:cBhvr>
                                    </p:animEffect>
                                    <p:anim calcmode="lin" valueType="num">
                                      <p:cBhvr>
                                        <p:cTn id="13" dur="800" decel="100000" fill="hold"/>
                                        <p:tgtEl>
                                          <p:spTgt spid="3">
                                            <p:txEl>
                                              <p:pRg st="27" end="27"/>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27" end="27"/>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27" end="27"/>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27" end="27"/>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27" end="27"/>
                                            </p:txEl>
                                          </p:spTgt>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iterate type="lt">
                                    <p:tmPct val="0"/>
                                  </p:iterate>
                                  <p:childTnLst>
                                    <p:set>
                                      <p:cBhvr>
                                        <p:cTn id="19" dur="1" fill="hold">
                                          <p:stCondLst>
                                            <p:cond delay="0"/>
                                          </p:stCondLst>
                                        </p:cTn>
                                        <p:tgtEl>
                                          <p:spTgt spid="3">
                                            <p:txEl>
                                              <p:pRg st="28" end="28"/>
                                            </p:txEl>
                                          </p:spTgt>
                                        </p:tgtEl>
                                        <p:attrNameLst>
                                          <p:attrName>style.visibility</p:attrName>
                                        </p:attrNameLst>
                                      </p:cBhvr>
                                      <p:to>
                                        <p:strVal val="visible"/>
                                      </p:to>
                                    </p:set>
                                    <p:animEffect transition="in" filter="fade">
                                      <p:cBhvr>
                                        <p:cTn id="20" dur="800" decel="100000"/>
                                        <p:tgtEl>
                                          <p:spTgt spid="3">
                                            <p:txEl>
                                              <p:pRg st="28" end="28"/>
                                            </p:txEl>
                                          </p:spTgt>
                                        </p:tgtEl>
                                      </p:cBhvr>
                                    </p:animEffect>
                                    <p:anim calcmode="lin" valueType="num">
                                      <p:cBhvr>
                                        <p:cTn id="21" dur="800" decel="100000" fill="hold"/>
                                        <p:tgtEl>
                                          <p:spTgt spid="3">
                                            <p:txEl>
                                              <p:pRg st="28" end="28"/>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3">
                                            <p:txEl>
                                              <p:pRg st="28" end="28"/>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3">
                                            <p:txEl>
                                              <p:pRg st="28" end="28"/>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xEl>
                                              <p:pRg st="28" end="28"/>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xEl>
                                              <p:pRg st="28" end="28"/>
                                            </p:txEl>
                                          </p:spTgt>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mph" presetSubtype="0" fill="hold" nodeType="clickEffect">
                                  <p:stCondLst>
                                    <p:cond delay="0"/>
                                  </p:stCondLst>
                                  <p:iterate type="lt">
                                    <p:tmPct val="0"/>
                                  </p:iterate>
                                  <p:childTnLst>
                                    <p:animClr clrSpc="hsl" dir="cw">
                                      <p:cBhvr override="childStyle">
                                        <p:cTn id="29" dur="500" fill="hold"/>
                                        <p:tgtEl>
                                          <p:spTgt spid="3">
                                            <p:txEl>
                                              <p:pRg st="27" end="27"/>
                                            </p:txEl>
                                          </p:spTgt>
                                        </p:tgtEl>
                                        <p:attrNameLst>
                                          <p:attrName>style.color</p:attrName>
                                        </p:attrNameLst>
                                      </p:cBhvr>
                                      <p:by>
                                        <p:hsl h="10842353" s="0" l="0"/>
                                      </p:by>
                                    </p:animClr>
                                    <p:animClr clrSpc="hsl" dir="cw">
                                      <p:cBhvr>
                                        <p:cTn id="30" dur="500" fill="hold"/>
                                        <p:tgtEl>
                                          <p:spTgt spid="3">
                                            <p:txEl>
                                              <p:pRg st="27" end="27"/>
                                            </p:txEl>
                                          </p:spTgt>
                                        </p:tgtEl>
                                        <p:attrNameLst>
                                          <p:attrName>fillcolor</p:attrName>
                                        </p:attrNameLst>
                                      </p:cBhvr>
                                      <p:by>
                                        <p:hsl h="10842353" s="0" l="0"/>
                                      </p:by>
                                    </p:animClr>
                                    <p:animClr clrSpc="hsl" dir="cw">
                                      <p:cBhvr>
                                        <p:cTn id="31" dur="500" fill="hold"/>
                                        <p:tgtEl>
                                          <p:spTgt spid="3">
                                            <p:txEl>
                                              <p:pRg st="27" end="27"/>
                                            </p:txEl>
                                          </p:spTgt>
                                        </p:tgtEl>
                                        <p:attrNameLst>
                                          <p:attrName>stroke.color</p:attrName>
                                        </p:attrNameLst>
                                      </p:cBhvr>
                                      <p:by>
                                        <p:hsl h="10842353" s="0" l="0"/>
                                      </p:by>
                                    </p:animClr>
                                    <p:set>
                                      <p:cBhvr>
                                        <p:cTn id="32" dur="500" fill="hold"/>
                                        <p:tgtEl>
                                          <p:spTgt spid="3">
                                            <p:txEl>
                                              <p:pRg st="27" end="27"/>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34" presetClass="emph" presetSubtype="0" fill="hold" nodeType="clickEffect">
                                  <p:stCondLst>
                                    <p:cond delay="0"/>
                                  </p:stCondLst>
                                  <p:iterate type="lt">
                                    <p:tmPct val="10000"/>
                                  </p:iterate>
                                  <p:childTnLst>
                                    <p:animMotion origin="layout" path="M 0.0 0.0 L 0.0 -0.07213" pathEditMode="relative" ptsTypes="">
                                      <p:cBhvr>
                                        <p:cTn id="36" dur="250" accel="50000" decel="50000" autoRev="1" fill="hold">
                                          <p:stCondLst>
                                            <p:cond delay="0"/>
                                          </p:stCondLst>
                                        </p:cTn>
                                        <p:tgtEl>
                                          <p:spTgt spid="3">
                                            <p:txEl>
                                              <p:pRg st="27" end="27"/>
                                            </p:txEl>
                                          </p:spTgt>
                                        </p:tgtEl>
                                        <p:attrNameLst>
                                          <p:attrName>ppt_x</p:attrName>
                                          <p:attrName>ppt_y</p:attrName>
                                        </p:attrNameLst>
                                      </p:cBhvr>
                                    </p:animMotion>
                                    <p:animRot by="1500000">
                                      <p:cBhvr>
                                        <p:cTn id="37" dur="125" fill="hold">
                                          <p:stCondLst>
                                            <p:cond delay="0"/>
                                          </p:stCondLst>
                                        </p:cTn>
                                        <p:tgtEl>
                                          <p:spTgt spid="3">
                                            <p:txEl>
                                              <p:pRg st="27" end="27"/>
                                            </p:txEl>
                                          </p:spTgt>
                                        </p:tgtEl>
                                        <p:attrNameLst>
                                          <p:attrName>r</p:attrName>
                                        </p:attrNameLst>
                                      </p:cBhvr>
                                    </p:animRot>
                                    <p:animRot by="-1500000">
                                      <p:cBhvr>
                                        <p:cTn id="38" dur="125" fill="hold">
                                          <p:stCondLst>
                                            <p:cond delay="125"/>
                                          </p:stCondLst>
                                        </p:cTn>
                                        <p:tgtEl>
                                          <p:spTgt spid="3">
                                            <p:txEl>
                                              <p:pRg st="27" end="27"/>
                                            </p:txEl>
                                          </p:spTgt>
                                        </p:tgtEl>
                                        <p:attrNameLst>
                                          <p:attrName>r</p:attrName>
                                        </p:attrNameLst>
                                      </p:cBhvr>
                                    </p:animRot>
                                    <p:animRot by="-1500000">
                                      <p:cBhvr>
                                        <p:cTn id="39" dur="125" fill="hold">
                                          <p:stCondLst>
                                            <p:cond delay="250"/>
                                          </p:stCondLst>
                                        </p:cTn>
                                        <p:tgtEl>
                                          <p:spTgt spid="3">
                                            <p:txEl>
                                              <p:pRg st="27" end="27"/>
                                            </p:txEl>
                                          </p:spTgt>
                                        </p:tgtEl>
                                        <p:attrNameLst>
                                          <p:attrName>r</p:attrName>
                                        </p:attrNameLst>
                                      </p:cBhvr>
                                    </p:animRot>
                                    <p:animRot by="1500000">
                                      <p:cBhvr>
                                        <p:cTn id="40" dur="125" fill="hold">
                                          <p:stCondLst>
                                            <p:cond delay="375"/>
                                          </p:stCondLst>
                                        </p:cTn>
                                        <p:tgtEl>
                                          <p:spTgt spid="3">
                                            <p:txEl>
                                              <p:pRg st="27" end="27"/>
                                            </p:txEl>
                                          </p:spTgt>
                                        </p:tgtEl>
                                        <p:attrNameLst>
                                          <p:attrName>r</p:attrName>
                                        </p:attrNameLst>
                                      </p:cBhvr>
                                    </p:animRot>
                                  </p:childTnLst>
                                </p:cTn>
                              </p:par>
                              <p:par>
                                <p:cTn id="41" presetID="34" presetClass="emph" presetSubtype="0" fill="hold" nodeType="with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3">
                                            <p:txEl>
                                              <p:pRg st="28" end="28"/>
                                            </p:txEl>
                                          </p:spTgt>
                                        </p:tgtEl>
                                        <p:attrNameLst>
                                          <p:attrName>ppt_x</p:attrName>
                                          <p:attrName>ppt_y</p:attrName>
                                        </p:attrNameLst>
                                      </p:cBhvr>
                                    </p:animMotion>
                                    <p:animRot by="1500000">
                                      <p:cBhvr>
                                        <p:cTn id="43" dur="125" fill="hold">
                                          <p:stCondLst>
                                            <p:cond delay="0"/>
                                          </p:stCondLst>
                                        </p:cTn>
                                        <p:tgtEl>
                                          <p:spTgt spid="3">
                                            <p:txEl>
                                              <p:pRg st="28" end="28"/>
                                            </p:txEl>
                                          </p:spTgt>
                                        </p:tgtEl>
                                        <p:attrNameLst>
                                          <p:attrName>r</p:attrName>
                                        </p:attrNameLst>
                                      </p:cBhvr>
                                    </p:animRot>
                                    <p:animRot by="-1500000">
                                      <p:cBhvr>
                                        <p:cTn id="44" dur="125" fill="hold">
                                          <p:stCondLst>
                                            <p:cond delay="125"/>
                                          </p:stCondLst>
                                        </p:cTn>
                                        <p:tgtEl>
                                          <p:spTgt spid="3">
                                            <p:txEl>
                                              <p:pRg st="28" end="28"/>
                                            </p:txEl>
                                          </p:spTgt>
                                        </p:tgtEl>
                                        <p:attrNameLst>
                                          <p:attrName>r</p:attrName>
                                        </p:attrNameLst>
                                      </p:cBhvr>
                                    </p:animRot>
                                    <p:animRot by="-1500000">
                                      <p:cBhvr>
                                        <p:cTn id="45" dur="125" fill="hold">
                                          <p:stCondLst>
                                            <p:cond delay="250"/>
                                          </p:stCondLst>
                                        </p:cTn>
                                        <p:tgtEl>
                                          <p:spTgt spid="3">
                                            <p:txEl>
                                              <p:pRg st="28" end="28"/>
                                            </p:txEl>
                                          </p:spTgt>
                                        </p:tgtEl>
                                        <p:attrNameLst>
                                          <p:attrName>r</p:attrName>
                                        </p:attrNameLst>
                                      </p:cBhvr>
                                    </p:animRot>
                                    <p:animRot by="1500000">
                                      <p:cBhvr>
                                        <p:cTn id="46" dur="125" fill="hold">
                                          <p:stCondLst>
                                            <p:cond delay="375"/>
                                          </p:stCondLst>
                                        </p:cTn>
                                        <p:tgtEl>
                                          <p:spTgt spid="3">
                                            <p:txEl>
                                              <p:pRg st="28" end="28"/>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4"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from="(-#ppt_w/2)" to="(#ppt_x)" calcmode="lin" valueType="num">
                                      <p:cBhvr>
                                        <p:cTn id="51" dur="600" fill="hold">
                                          <p:stCondLst>
                                            <p:cond delay="0"/>
                                          </p:stCondLst>
                                        </p:cTn>
                                        <p:tgtEl>
                                          <p:spTgt spid="5"/>
                                        </p:tgtEl>
                                        <p:attrNameLst>
                                          <p:attrName>ppt_x</p:attrName>
                                        </p:attrNameLst>
                                      </p:cBhvr>
                                    </p:anim>
                                    <p:anim from="0" to="-1.0" calcmode="lin" valueType="num">
                                      <p:cBhvr>
                                        <p:cTn id="52" dur="200" decel="50000" autoRev="1" fill="hold">
                                          <p:stCondLst>
                                            <p:cond delay="600"/>
                                          </p:stCondLst>
                                        </p:cTn>
                                        <p:tgtEl>
                                          <p:spTgt spid="5"/>
                                        </p:tgtEl>
                                        <p:attrNameLst>
                                          <p:attrName>xshear</p:attrName>
                                        </p:attrNameLst>
                                      </p:cBhvr>
                                    </p:anim>
                                    <p:animScale>
                                      <p:cBhvr>
                                        <p:cTn id="53" dur="200" decel="100000" autoRev="1" fill="hold">
                                          <p:stCondLst>
                                            <p:cond delay="600"/>
                                          </p:stCondLst>
                                        </p:cTn>
                                        <p:tgtEl>
                                          <p:spTgt spid="5"/>
                                        </p:tgtEl>
                                      </p:cBhvr>
                                      <p:from x="100000" y="100000"/>
                                      <p:to x="80000" y="100000"/>
                                    </p:animScale>
                                    <p:anim by="(#ppt_h/3+#ppt_w*0.1)" calcmode="lin" valueType="num">
                                      <p:cBhvr additive="sum">
                                        <p:cTn id="54" dur="200" decel="100000" autoRev="1" fill="hold">
                                          <p:stCondLst>
                                            <p:cond delay="600"/>
                                          </p:stCondLst>
                                        </p:cTn>
                                        <p:tgtEl>
                                          <p:spTgt spid="5"/>
                                        </p:tgtEl>
                                        <p:attrNameLst>
                                          <p:attrName>ppt_x</p:attrName>
                                        </p:attrNameLst>
                                      </p:cBhvr>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nodeType="clickEffect">
                                  <p:stCondLst>
                                    <p:cond delay="0"/>
                                  </p:stCondLst>
                                  <p:childTnLst>
                                    <p:set>
                                      <p:cBhvr>
                                        <p:cTn id="58" dur="1" fill="hold">
                                          <p:stCondLst>
                                            <p:cond delay="0"/>
                                          </p:stCondLst>
                                        </p:cTn>
                                        <p:tgtEl>
                                          <p:spTgt spid="3">
                                            <p:txEl>
                                              <p:pRg st="38" end="38"/>
                                            </p:txEl>
                                          </p:spTgt>
                                        </p:tgtEl>
                                        <p:attrNameLst>
                                          <p:attrName>style.visibility</p:attrName>
                                        </p:attrNameLst>
                                      </p:cBhvr>
                                      <p:to>
                                        <p:strVal val="visible"/>
                                      </p:to>
                                    </p:set>
                                    <p:anim calcmode="lin" valueType="num">
                                      <p:cBhvr>
                                        <p:cTn id="59" dur="500" fill="hold"/>
                                        <p:tgtEl>
                                          <p:spTgt spid="3">
                                            <p:txEl>
                                              <p:pRg st="38" end="38"/>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38" end="38"/>
                                            </p:txEl>
                                          </p:spTgt>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 presetClass="emph" presetSubtype="0" nodeType="clickEffect">
                                  <p:stCondLst>
                                    <p:cond delay="0"/>
                                  </p:stCondLst>
                                  <p:childTnLst>
                                    <p:set>
                                      <p:cBhvr override="childStyle">
                                        <p:cTn id="64" dur="indefinite"/>
                                        <p:tgtEl>
                                          <p:spTgt spid="3">
                                            <p:txEl>
                                              <p:pRg st="38" end="38"/>
                                            </p:txEl>
                                          </p:spTgt>
                                        </p:tgtEl>
                                        <p:attrNameLst>
                                          <p:attrName>style.fontFamily</p:attrName>
                                        </p:attrNameLst>
                                      </p:cBhvr>
                                      <p:to>
                                        <p:strVal val="Arial Unicode MS"/>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0"/>
            <a:ext cx="8686800" cy="692696"/>
          </a:xfrm>
        </p:spPr>
        <p:txBody>
          <a:bodyPr>
            <a:normAutofit fontScale="90000"/>
          </a:bodyPr>
          <a:lstStyle/>
          <a:p>
            <a:r>
              <a:rPr lang="en-US" dirty="0" smtClean="0"/>
              <a:t> </a:t>
            </a:r>
            <a:r>
              <a:rPr lang="el-GR" dirty="0" smtClean="0"/>
              <a:t> 1η ενότητα ( Ανάλυση) </a:t>
            </a:r>
            <a:endParaRPr lang="en-US" dirty="0"/>
          </a:p>
        </p:txBody>
      </p:sp>
      <p:sp>
        <p:nvSpPr>
          <p:cNvPr id="3" name="2 - Θέση περιεχομένου"/>
          <p:cNvSpPr>
            <a:spLocks noGrp="1"/>
          </p:cNvSpPr>
          <p:nvPr>
            <p:ph idx="1"/>
          </p:nvPr>
        </p:nvSpPr>
        <p:spPr>
          <a:xfrm>
            <a:off x="0" y="620688"/>
            <a:ext cx="8991600" cy="6237312"/>
          </a:xfrm>
        </p:spPr>
        <p:txBody>
          <a:bodyPr numCol="2">
            <a:normAutofit/>
          </a:bodyPr>
          <a:lstStyle/>
          <a:p>
            <a:r>
              <a:rPr lang="el-GR" sz="2100" dirty="0"/>
              <a:t>Ο Απρίλης, ο μήνας της άνοιξης που φέρνει μαζί του την ανθοφορία, την ηλιοφάνεια και το στόλισμα της φύσης, </a:t>
            </a:r>
            <a:r>
              <a:rPr lang="el-GR" sz="2100" dirty="0" smtClean="0"/>
              <a:t>χορεύει με </a:t>
            </a:r>
            <a:r>
              <a:rPr lang="el-GR" sz="2100" dirty="0"/>
              <a:t>τον έρωτα, με τη φυσική αυτή δύναμη που ενορχηστρώνει την αναγέννηση της φύσης. Παντού κυριαρχεί η ομορφιά κι η ευδαιμονία του ανοιξιάτικου </a:t>
            </a:r>
            <a:r>
              <a:rPr lang="el-GR" sz="2100" dirty="0" smtClean="0"/>
              <a:t>τοπίου</a:t>
            </a:r>
            <a:r>
              <a:rPr lang="el-GR" sz="2100" dirty="0"/>
              <a:t>.</a:t>
            </a:r>
          </a:p>
          <a:p>
            <a:r>
              <a:rPr lang="el-GR" sz="2100" dirty="0"/>
              <a:t>Μέσα από τη σκιά που δημιουργούν τα φυτά που έχουν πια φουντώσει κρύβονται δροσιές κι αρώματα, ακούγεται ένα πρωτάκουστο κελάιδισμα, ένα λιποθυμισμένο κελάιδισμα, ενός νέου πουλιού που μ’ όλη τη γλύκα της πρωτόφαντης ζωής απευθύνει το ερωτικό του κάλεσμα</a:t>
            </a:r>
            <a:r>
              <a:rPr lang="el-GR" sz="2100" dirty="0" smtClean="0"/>
              <a:t>.</a:t>
            </a:r>
            <a:endParaRPr lang="en-US" sz="2100" dirty="0"/>
          </a:p>
        </p:txBody>
      </p:sp>
      <p:pic>
        <p:nvPicPr>
          <p:cNvPr id="4" name="Picture 5" descr="C:\Users\krista\Desktop\Maria\subject\Β΄ ΛΥΚΕΙΟΥ\200 χρόνια\images (3).jpg"/>
          <p:cNvPicPr>
            <a:picLocks noChangeAspect="1" noChangeArrowheads="1"/>
          </p:cNvPicPr>
          <p:nvPr/>
        </p:nvPicPr>
        <p:blipFill>
          <a:blip r:embed="rId2" cstate="print"/>
          <a:srcRect/>
          <a:stretch>
            <a:fillRect/>
          </a:stretch>
        </p:blipFill>
        <p:spPr bwMode="auto">
          <a:xfrm>
            <a:off x="5508104" y="980728"/>
            <a:ext cx="2377770" cy="2096963"/>
          </a:xfrm>
          <a:prstGeom prst="rect">
            <a:avLst/>
          </a:prstGeom>
          <a:noFill/>
        </p:spPr>
      </p:pic>
      <p:pic>
        <p:nvPicPr>
          <p:cNvPr id="2050" name="Picture 2" descr="C:\Users\krista\Desktop\Maria\subject\Β΄ ΛΥΚΕΙΟΥ\200 χρόνια\images (5).jpg"/>
          <p:cNvPicPr>
            <a:picLocks noChangeAspect="1" noChangeArrowheads="1"/>
          </p:cNvPicPr>
          <p:nvPr/>
        </p:nvPicPr>
        <p:blipFill>
          <a:blip r:embed="rId3" cstate="print"/>
          <a:srcRect/>
          <a:stretch>
            <a:fillRect/>
          </a:stretch>
        </p:blipFill>
        <p:spPr bwMode="auto">
          <a:xfrm>
            <a:off x="5004048" y="3933056"/>
            <a:ext cx="3009900" cy="1944216"/>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
                                        <p:tgtEl>
                                          <p:spTgt spid="4"/>
                                        </p:tgtEl>
                                      </p:cBhvr>
                                    </p:animEffect>
                                    <p:anim calcmode="lin" valueType="num">
                                      <p:cBhvr>
                                        <p:cTn id="16" dur="400" fill="hold"/>
                                        <p:tgtEl>
                                          <p:spTgt spid="4"/>
                                        </p:tgtEl>
                                        <p:attrNameLst>
                                          <p:attrName>ppt_x</p:attrName>
                                        </p:attrNameLst>
                                      </p:cBhvr>
                                      <p:tavLst>
                                        <p:tav tm="0">
                                          <p:val>
                                            <p:strVal val="#ppt_x"/>
                                          </p:val>
                                        </p:tav>
                                        <p:tav tm="100000">
                                          <p:val>
                                            <p:strVal val="#ppt_x"/>
                                          </p:val>
                                        </p:tav>
                                      </p:tavLst>
                                    </p:anim>
                                    <p:anim calcmode="lin" valueType="num">
                                      <p:cBhvr>
                                        <p:cTn id="17" dur="400" fill="hold"/>
                                        <p:tgtEl>
                                          <p:spTgt spid="4"/>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9" presetClass="entr" presetSubtype="1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5"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strips(downLeft)">
                                      <p:cBhvr>
                                        <p:cTn id="3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274638"/>
            <a:ext cx="8003232" cy="778098"/>
          </a:xfrm>
        </p:spPr>
        <p:txBody>
          <a:bodyPr>
            <a:normAutofit fontScale="90000"/>
          </a:bodyPr>
          <a:lstStyle/>
          <a:p>
            <a:r>
              <a:rPr lang="el-GR" dirty="0" smtClean="0"/>
              <a:t>1</a:t>
            </a:r>
            <a:r>
              <a:rPr lang="el-GR" baseline="30000" dirty="0" smtClean="0"/>
              <a:t>η</a:t>
            </a:r>
            <a:r>
              <a:rPr lang="el-GR" dirty="0" smtClean="0"/>
              <a:t> Ενότητα( Ανάλυση) </a:t>
            </a:r>
            <a:endParaRPr lang="en-US" dirty="0"/>
          </a:p>
        </p:txBody>
      </p:sp>
      <p:sp>
        <p:nvSpPr>
          <p:cNvPr id="3" name="2 - Θέση περιεχομένου"/>
          <p:cNvSpPr>
            <a:spLocks noGrp="1"/>
          </p:cNvSpPr>
          <p:nvPr>
            <p:ph idx="1"/>
          </p:nvPr>
        </p:nvSpPr>
        <p:spPr>
          <a:xfrm>
            <a:off x="0" y="1124744"/>
            <a:ext cx="9144000" cy="5733256"/>
          </a:xfrm>
        </p:spPr>
        <p:txBody>
          <a:bodyPr numCol="2">
            <a:normAutofit/>
          </a:bodyPr>
          <a:lstStyle/>
          <a:p>
            <a:pPr marL="179705" indent="-179705"/>
            <a:r>
              <a:rPr lang="el-GR" sz="2000" dirty="0" smtClean="0"/>
              <a:t>Νερά καθαρά, γλυκά και χαριτωμένα περνούν μέσα από τα σκιώδη μέρη και παίρνουν μαζί τους μέρος απ’ τα αρώματα των λουλουδιών, αφήνοντάς τους ως αντάλλαγμα μέρος απ’ τη δροσιά τους. Κι έτσι όπως ξεχύνονται στο φως, δείχνοντας την καθαρότητα, αλλά και τον πλούτο της πηγής τους, κελαρύζουν όπως θα έκαναν χαρούμενα αηδόνια που πετούν εδώ κι εκεί.</a:t>
            </a:r>
          </a:p>
          <a:p>
            <a:pPr marL="179705" indent="-179705"/>
            <a:endParaRPr lang="el-GR" sz="2000" dirty="0" smtClean="0"/>
          </a:p>
          <a:p>
            <a:pPr marL="179705" indent="-179705"/>
            <a:r>
              <a:rPr lang="el-GR" sz="2000" dirty="0" smtClean="0"/>
              <a:t>Η κίνηση των τρεχούμενων νερών που αλληλεπιδρούν με το τοπίο γύρω τους, βρίσκεται σε πλήρη συσχέτιση με το γενικότερο ανάβρυσμα της ζωής στη γη, στον ουρανό αλλά και στο κύμα. </a:t>
            </a:r>
          </a:p>
          <a:p>
            <a:endParaRPr lang="en-US" sz="2000" dirty="0"/>
          </a:p>
        </p:txBody>
      </p:sp>
      <p:pic>
        <p:nvPicPr>
          <p:cNvPr id="4" name="Picture 6" descr="C:\Users\krista\Desktop\Maria\subject\Β΄ ΛΥΚΕΙΟΥ\200 χρόνια\αρχείο λήψης.jpg"/>
          <p:cNvPicPr>
            <a:picLocks noChangeAspect="1" noChangeArrowheads="1"/>
          </p:cNvPicPr>
          <p:nvPr/>
        </p:nvPicPr>
        <p:blipFill>
          <a:blip r:embed="rId2" cstate="print"/>
          <a:srcRect/>
          <a:stretch>
            <a:fillRect/>
          </a:stretch>
        </p:blipFill>
        <p:spPr bwMode="auto">
          <a:xfrm>
            <a:off x="5508104" y="1052736"/>
            <a:ext cx="2592288" cy="2775347"/>
          </a:xfrm>
          <a:prstGeom prst="rect">
            <a:avLst/>
          </a:prstGeom>
          <a:noFill/>
        </p:spPr>
      </p:pic>
      <p:pic>
        <p:nvPicPr>
          <p:cNvPr id="3074" name="Picture 2" descr="C:\Users\krista\Desktop\Maria\subject\Β΄ ΛΥΚΕΙΟΥ\200 χρόνια\αρχείο λήψης (5).jpg"/>
          <p:cNvPicPr>
            <a:picLocks noChangeAspect="1" noChangeArrowheads="1"/>
          </p:cNvPicPr>
          <p:nvPr/>
        </p:nvPicPr>
        <p:blipFill>
          <a:blip r:embed="rId3" cstate="print"/>
          <a:srcRect/>
          <a:stretch>
            <a:fillRect/>
          </a:stretch>
        </p:blipFill>
        <p:spPr bwMode="auto">
          <a:xfrm>
            <a:off x="5796136" y="4221088"/>
            <a:ext cx="2466975" cy="1847850"/>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strips(downLeft)">
                                      <p:cBhvr>
                                        <p:cTn id="2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7931224" cy="836712"/>
          </a:xfrm>
        </p:spPr>
        <p:txBody>
          <a:bodyPr/>
          <a:lstStyle/>
          <a:p>
            <a:r>
              <a:rPr lang="el-GR" dirty="0" smtClean="0"/>
              <a:t>2</a:t>
            </a:r>
            <a:r>
              <a:rPr lang="el-GR" baseline="30000" dirty="0" smtClean="0"/>
              <a:t>η</a:t>
            </a:r>
            <a:r>
              <a:rPr lang="el-GR" dirty="0" smtClean="0"/>
              <a:t> Ενότητα( Ανάλυση)</a:t>
            </a:r>
            <a:endParaRPr lang="en-US" dirty="0"/>
          </a:p>
        </p:txBody>
      </p:sp>
      <p:sp>
        <p:nvSpPr>
          <p:cNvPr id="3" name="2 - Θέση περιεχομένου"/>
          <p:cNvSpPr>
            <a:spLocks noGrp="1"/>
          </p:cNvSpPr>
          <p:nvPr>
            <p:ph idx="1"/>
          </p:nvPr>
        </p:nvSpPr>
        <p:spPr>
          <a:xfrm>
            <a:off x="0" y="836712"/>
            <a:ext cx="9144000" cy="6021288"/>
          </a:xfrm>
        </p:spPr>
        <p:txBody>
          <a:bodyPr numCol="2">
            <a:normAutofit/>
          </a:bodyPr>
          <a:lstStyle/>
          <a:p>
            <a:r>
              <a:rPr lang="el-GR" sz="2100" dirty="0" smtClean="0"/>
              <a:t> Η οπτική γωνία του ποιήματος στρέφεται στην λίμνη, </a:t>
            </a:r>
            <a:r>
              <a:rPr lang="el-GR" sz="2100" dirty="0"/>
              <a:t>τα νερά της οποίας είναι ακίνητα και ήρεμα αυτή τη φορά, κάτι που θεωρείται τόσο σημαντικό ώστε να τονιστεί μέσω της επανάληψης .Η </a:t>
            </a:r>
            <a:r>
              <a:rPr lang="el-GR" sz="2100" dirty="0" smtClean="0"/>
              <a:t>εικόνα </a:t>
            </a:r>
            <a:r>
              <a:rPr lang="el-GR" sz="2100" dirty="0"/>
              <a:t>της  μεθυσμένης από τα όνειρα στον άγριο κρίνο πεταλούδας που αντανακλάται στα νερά, κάνει κι εδώ το πέρασμα </a:t>
            </a:r>
            <a:r>
              <a:rPr lang="el-GR" sz="2100" dirty="0" smtClean="0"/>
              <a:t>της.  </a:t>
            </a:r>
            <a:r>
              <a:rPr lang="el-GR" sz="2100" dirty="0"/>
              <a:t>Είναι ο προάγγελος του θαύματος. Στο σημείο αυτό το ποιητικό </a:t>
            </a:r>
            <a:r>
              <a:rPr lang="el-GR" sz="2100" dirty="0" smtClean="0"/>
              <a:t>υποκείμενο-η πεταλούδα ή ο ποιητής- </a:t>
            </a:r>
            <a:r>
              <a:rPr lang="el-GR" sz="2100" dirty="0"/>
              <a:t>ζητεί έξωθεν βοήθεια από έναν </a:t>
            </a:r>
            <a:r>
              <a:rPr lang="el-GR" sz="2100" dirty="0" smtClean="0"/>
              <a:t>Αλαφροΐσκιωτο ( τον ρωτά αν είδε κάτι που οι άλλοι δεν μπορούν να δουν. Ο ποιητής προετοιμάζει το υπερφυσικό θαύμα που θα συμβεί στη συνέχεια.</a:t>
            </a:r>
            <a:endParaRPr lang="en-US" sz="2100" dirty="0"/>
          </a:p>
        </p:txBody>
      </p:sp>
      <p:pic>
        <p:nvPicPr>
          <p:cNvPr id="4098" name="Picture 2" descr="C:\Users\krista\Desktop\Maria\subject\Β΄ ΛΥΚΕΙΟΥ\200 χρόνια\shutterstock_1162841341.jpg"/>
          <p:cNvPicPr>
            <a:picLocks noChangeAspect="1" noChangeArrowheads="1"/>
          </p:cNvPicPr>
          <p:nvPr/>
        </p:nvPicPr>
        <p:blipFill>
          <a:blip r:embed="rId2" cstate="print"/>
          <a:srcRect/>
          <a:stretch>
            <a:fillRect/>
          </a:stretch>
        </p:blipFill>
        <p:spPr bwMode="auto">
          <a:xfrm>
            <a:off x="4788024" y="1052736"/>
            <a:ext cx="3802022" cy="2376264"/>
          </a:xfrm>
          <a:prstGeom prst="rect">
            <a:avLst/>
          </a:prstGeom>
          <a:noFill/>
        </p:spPr>
      </p:pic>
      <p:pic>
        <p:nvPicPr>
          <p:cNvPr id="4099" name="Picture 3" descr="C:\Users\krista\Desktop\Maria\subject\Β΄ ΛΥΚΕΙΟΥ\200 χρόνια\αρχείο λήψης (4).jpg"/>
          <p:cNvPicPr>
            <a:picLocks noChangeAspect="1" noChangeArrowheads="1"/>
          </p:cNvPicPr>
          <p:nvPr/>
        </p:nvPicPr>
        <p:blipFill>
          <a:blip r:embed="rId3" cstate="print"/>
          <a:srcRect/>
          <a:stretch>
            <a:fillRect/>
          </a:stretch>
        </p:blipFill>
        <p:spPr bwMode="auto">
          <a:xfrm>
            <a:off x="5220072" y="3645024"/>
            <a:ext cx="2124075" cy="2152650"/>
          </a:xfrm>
          <a:prstGeom prst="rect">
            <a:avLst/>
          </a:prstGeom>
          <a:noFill/>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16" dur="1000" fill="hold"/>
                                        <p:tgtEl>
                                          <p:spTgt spid="4098"/>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p:cTn id="25" dur="500" fill="hold"/>
                                        <p:tgtEl>
                                          <p:spTgt spid="4099"/>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4099"/>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4099"/>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0"/>
            <a:ext cx="7931224" cy="548680"/>
          </a:xfrm>
        </p:spPr>
        <p:txBody>
          <a:bodyPr>
            <a:normAutofit fontScale="90000"/>
          </a:bodyPr>
          <a:lstStyle/>
          <a:p>
            <a:pPr algn="ctr"/>
            <a:r>
              <a:rPr lang="el-GR" dirty="0" smtClean="0"/>
              <a:t>2</a:t>
            </a:r>
            <a:r>
              <a:rPr lang="el-GR" baseline="30000" dirty="0" smtClean="0"/>
              <a:t>η</a:t>
            </a:r>
            <a:r>
              <a:rPr lang="el-GR" dirty="0" smtClean="0"/>
              <a:t> Ενότητα( Ανάλυση) </a:t>
            </a:r>
            <a:endParaRPr lang="en-US" dirty="0"/>
          </a:p>
        </p:txBody>
      </p:sp>
      <p:sp>
        <p:nvSpPr>
          <p:cNvPr id="3" name="2 - Θέση περιεχομένου"/>
          <p:cNvSpPr>
            <a:spLocks noGrp="1"/>
          </p:cNvSpPr>
          <p:nvPr>
            <p:ph idx="1"/>
          </p:nvPr>
        </p:nvSpPr>
        <p:spPr>
          <a:xfrm>
            <a:off x="0" y="548680"/>
            <a:ext cx="9684568" cy="6309320"/>
          </a:xfrm>
        </p:spPr>
        <p:txBody>
          <a:bodyPr numCol="2">
            <a:normAutofit/>
          </a:bodyPr>
          <a:lstStyle/>
          <a:p>
            <a:r>
              <a:rPr lang="el-GR" sz="1900" i="1" dirty="0" smtClean="0"/>
              <a:t>Η </a:t>
            </a:r>
            <a:r>
              <a:rPr lang="el-GR" sz="1900" i="1" dirty="0"/>
              <a:t>απάντηση του αλαφροΐσκιωτου </a:t>
            </a:r>
            <a:r>
              <a:rPr lang="el-GR" sz="1900" i="1" dirty="0" smtClean="0"/>
              <a:t>έρχεται </a:t>
            </a:r>
            <a:r>
              <a:rPr lang="el-GR" sz="1900" i="1" dirty="0"/>
              <a:t>να διευρύνει την εξαίσια εικόνα ομορφιάς που έχει ήδη παρουσιάσει ο </a:t>
            </a:r>
            <a:r>
              <a:rPr lang="el-GR" sz="1900" i="1" dirty="0" smtClean="0"/>
              <a:t>ποιητής την  </a:t>
            </a:r>
            <a:r>
              <a:rPr lang="el-GR" sz="1900" i="1" dirty="0"/>
              <a:t>αρχή με επιγραμματική κι αποστομωτική λιτότητα φανερώνει το θαύμα χωρίς να  αποκαλύψει την συγκεκριμένη υφή του: "Νύχτα γιομάτη θαύματα, νύχτα σπαρμένη  μάγια". Στην συνέχεια αποκαλύπτει πού και υπό ποιες τις συνθήκες  παρουσιάστηκε </a:t>
            </a:r>
            <a:r>
              <a:rPr lang="el-GR" sz="1900" i="1" dirty="0" smtClean="0"/>
              <a:t>αυτό                  Έτσι</a:t>
            </a:r>
            <a:r>
              <a:rPr lang="el-GR" sz="1900" i="1" dirty="0"/>
              <a:t>, την ώρα που δεν έπνεε ούτε το ελάχιστο αεράκι, ούτε τόσο όσο δημιουργούν τα μικρά φτερά μιας μέλισσας, όταν πετά πλάι σ’ ένα λουλουδάκι, το καθρέφτισμα του φεγγαριού, γύρω από κάτι που παρέμενε ατάραχο μες στη λίμνη, ανακατώθηκε αίφνης και ξεπρόβαλε από εκεί μια όμορφη κοπέλα, ντυμένη με το φως του φεγγαριού</a:t>
            </a:r>
            <a:r>
              <a:rPr lang="el-GR" sz="1900" i="1" dirty="0" smtClean="0"/>
              <a:t>.</a:t>
            </a:r>
            <a:r>
              <a:rPr lang="el-GR" sz="1900" i="1" dirty="0"/>
              <a:t> . </a:t>
            </a:r>
            <a:r>
              <a:rPr lang="el-GR" sz="1900" i="1" dirty="0" smtClean="0"/>
              <a:t>Έτσι έρχεται </a:t>
            </a:r>
            <a:r>
              <a:rPr lang="el-GR" sz="1900" i="1" dirty="0"/>
              <a:t>η κορύφωση του αποσπάσματος </a:t>
            </a:r>
            <a:r>
              <a:rPr lang="el-GR" sz="1900" i="1" dirty="0" smtClean="0"/>
              <a:t>με το γεγονός αυτό  </a:t>
            </a:r>
            <a:r>
              <a:rPr lang="el-GR" sz="1900" i="1" dirty="0"/>
              <a:t>η πολυπόθητη </a:t>
            </a:r>
            <a:r>
              <a:rPr lang="el-GR" sz="1900" i="1" dirty="0" smtClean="0"/>
              <a:t>ελευθερία έχει </a:t>
            </a:r>
            <a:r>
              <a:rPr lang="el-GR" sz="1900" i="1" dirty="0" smtClean="0"/>
              <a:t>φτάσει. </a:t>
            </a:r>
            <a:endParaRPr lang="en-US" sz="1900" i="1" dirty="0"/>
          </a:p>
        </p:txBody>
      </p:sp>
      <p:pic>
        <p:nvPicPr>
          <p:cNvPr id="5122" name="Picture 2" descr="C:\Users\krista\Desktop\Maria\subject\Β΄ ΛΥΚΕΙΟΥ\200 χρόνια\images (4).jpg"/>
          <p:cNvPicPr>
            <a:picLocks noChangeAspect="1" noChangeArrowheads="1"/>
          </p:cNvPicPr>
          <p:nvPr/>
        </p:nvPicPr>
        <p:blipFill>
          <a:blip r:embed="rId2" cstate="print"/>
          <a:srcRect/>
          <a:stretch>
            <a:fillRect/>
          </a:stretch>
        </p:blipFill>
        <p:spPr bwMode="auto">
          <a:xfrm>
            <a:off x="5292080" y="1024111"/>
            <a:ext cx="2808312" cy="1914525"/>
          </a:xfrm>
          <a:prstGeom prst="rect">
            <a:avLst/>
          </a:prstGeom>
          <a:noFill/>
        </p:spPr>
      </p:pic>
      <p:pic>
        <p:nvPicPr>
          <p:cNvPr id="5" name="Picture 7" descr="C:\Users\krista\Desktop\Maria\subject\Β΄ ΛΥΚΕΙΟΥ\200 χρόνια\αρχείο λήψης (3).jpg"/>
          <p:cNvPicPr>
            <a:picLocks noChangeAspect="1" noChangeArrowheads="1"/>
          </p:cNvPicPr>
          <p:nvPr/>
        </p:nvPicPr>
        <p:blipFill>
          <a:blip r:embed="rId3" cstate="print"/>
          <a:srcRect/>
          <a:stretch>
            <a:fillRect/>
          </a:stretch>
        </p:blipFill>
        <p:spPr bwMode="auto">
          <a:xfrm>
            <a:off x="5724128" y="3212976"/>
            <a:ext cx="2376264" cy="2664296"/>
          </a:xfrm>
          <a:prstGeom prst="rect">
            <a:avLst/>
          </a:prstGeom>
          <a:noFill/>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from="(-#ppt_w/2)" to="(#ppt_x)" calcmode="lin" valueType="num">
                                      <p:cBhvr>
                                        <p:cTn id="15" dur="600" fill="hold">
                                          <p:stCondLst>
                                            <p:cond delay="0"/>
                                          </p:stCondLst>
                                        </p:cTn>
                                        <p:tgtEl>
                                          <p:spTgt spid="5122"/>
                                        </p:tgtEl>
                                        <p:attrNameLst>
                                          <p:attrName>ppt_x</p:attrName>
                                        </p:attrNameLst>
                                      </p:cBhvr>
                                    </p:anim>
                                    <p:anim from="0" to="-1.0" calcmode="lin" valueType="num">
                                      <p:cBhvr>
                                        <p:cTn id="16" dur="200" decel="50000" autoRev="1" fill="hold">
                                          <p:stCondLst>
                                            <p:cond delay="600"/>
                                          </p:stCondLst>
                                        </p:cTn>
                                        <p:tgtEl>
                                          <p:spTgt spid="5122"/>
                                        </p:tgtEl>
                                        <p:attrNameLst>
                                          <p:attrName>xshear</p:attrName>
                                        </p:attrNameLst>
                                      </p:cBhvr>
                                    </p:anim>
                                    <p:animScale>
                                      <p:cBhvr>
                                        <p:cTn id="17" dur="200" decel="100000" autoRev="1" fill="hold">
                                          <p:stCondLst>
                                            <p:cond delay="600"/>
                                          </p:stCondLst>
                                        </p:cTn>
                                        <p:tgtEl>
                                          <p:spTgt spid="5122"/>
                                        </p:tgtEl>
                                      </p:cBhvr>
                                      <p:from x="100000" y="100000"/>
                                      <p:to x="80000" y="100000"/>
                                    </p:animScale>
                                    <p:anim by="(#ppt_h/3+#ppt_w*0.1)" calcmode="lin" valueType="num">
                                      <p:cBhvr additive="sum">
                                        <p:cTn id="18" dur="200" decel="100000" autoRev="1" fill="hold">
                                          <p:stCondLst>
                                            <p:cond delay="600"/>
                                          </p:stCondLst>
                                        </p:cTn>
                                        <p:tgtEl>
                                          <p:spTgt spid="5122"/>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Εκφραστικά Μέσα </a:t>
            </a:r>
            <a:endParaRPr lang="en-US" dirty="0"/>
          </a:p>
        </p:txBody>
      </p:sp>
      <p:sp>
        <p:nvSpPr>
          <p:cNvPr id="3" name="2 - Θέση περιεχομένου"/>
          <p:cNvSpPr>
            <a:spLocks noGrp="1"/>
          </p:cNvSpPr>
          <p:nvPr>
            <p:ph idx="1"/>
          </p:nvPr>
        </p:nvSpPr>
        <p:spPr/>
        <p:txBody>
          <a:bodyPr>
            <a:normAutofit/>
          </a:bodyPr>
          <a:lstStyle/>
          <a:p>
            <a:r>
              <a:rPr lang="el-GR" sz="2200" dirty="0" smtClean="0"/>
              <a:t> Γενικά, κυριαρχούν πολλά εκφραστικά μέσα στο ποίημα αυτό.</a:t>
            </a:r>
            <a:r>
              <a:rPr lang="el-GR" sz="2200" dirty="0"/>
              <a:t> </a:t>
            </a:r>
            <a:r>
              <a:rPr lang="el-GR" sz="2200" dirty="0" smtClean="0"/>
              <a:t>Ένα από αυτά είναι οι προσωποποιήσεις( «Ο Απρίλης με τον Έρωτα χορεύουν»)  Ο ποιητής χρησιμοποιεί την προσωποποίηση αυτή, γιατί </a:t>
            </a:r>
            <a:r>
              <a:rPr lang="el-GR" sz="2200" dirty="0"/>
              <a:t>θέλει να παρουσιάσει την  ξέπνοη επιθυμία του σύμπαντος όλου να βυθιστεί στο κάλεσμα ζωής  που διατρανώνεται από κάθε σημείο της </a:t>
            </a:r>
            <a:r>
              <a:rPr lang="el-GR" sz="2200" dirty="0" smtClean="0"/>
              <a:t>φύσης</a:t>
            </a:r>
          </a:p>
          <a:p>
            <a:r>
              <a:rPr lang="en-US" sz="2200" dirty="0" smtClean="0"/>
              <a:t>Το </a:t>
            </a:r>
            <a:r>
              <a:rPr lang="en-US" sz="2200" dirty="0"/>
              <a:t>εκφραστικό μέσο που χρησιμοποιείται </a:t>
            </a:r>
            <a:r>
              <a:rPr lang="el-GR" sz="2200" dirty="0" smtClean="0"/>
              <a:t>, επίσης, </a:t>
            </a:r>
            <a:r>
              <a:rPr lang="en-US" sz="2200" dirty="0" smtClean="0"/>
              <a:t>εδώ είναι</a:t>
            </a:r>
            <a:r>
              <a:rPr lang="el-GR" sz="2200" dirty="0" smtClean="0"/>
              <a:t> </a:t>
            </a:r>
            <a:r>
              <a:rPr lang="en-US" sz="2200" dirty="0" smtClean="0"/>
              <a:t>μια </a:t>
            </a:r>
            <a:r>
              <a:rPr lang="el-GR" sz="2200" dirty="0" smtClean="0"/>
              <a:t>πληθώρα </a:t>
            </a:r>
            <a:r>
              <a:rPr lang="en-US" sz="2200" dirty="0" smtClean="0"/>
              <a:t>εικόνων </a:t>
            </a:r>
            <a:r>
              <a:rPr lang="en-US" sz="2200" dirty="0"/>
              <a:t>που κινητοποιούν όλες τις αισθήσεις, είτε κυριολεκτικά είτε μέσω συναισθητικών μηχανισμών.</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xit" presetSubtype="10" fill="hold" nodeType="clickEffect">
                                  <p:stCondLst>
                                    <p:cond delay="0"/>
                                  </p:stCondLst>
                                  <p:childTnLst>
                                    <p:anim calcmode="lin" valueType="num">
                                      <p:cBhvr>
                                        <p:cTn id="6" dur="2000"/>
                                        <p:tgtEl>
                                          <p:spTgt spid="3">
                                            <p:txEl>
                                              <p:pRg st="0" end="0"/>
                                            </p:txEl>
                                          </p:spTgt>
                                        </p:tgtEl>
                                        <p:attrNameLst>
                                          <p:attrName>ppt_h</p:attrName>
                                        </p:attrNameLst>
                                      </p:cBhvr>
                                      <p:tavLst>
                                        <p:tav tm="0">
                                          <p:val>
                                            <p:strVal val="ppt_h"/>
                                          </p:val>
                                        </p:tav>
                                        <p:tav tm="100000">
                                          <p:val>
                                            <p:strVal val="ppt_h"/>
                                          </p:val>
                                        </p:tav>
                                      </p:tavLst>
                                    </p:anim>
                                    <p:anim calcmode="lin" valueType="num">
                                      <p:cBhvr>
                                        <p:cTn id="7"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1999"/>
                                          </p:stCondLst>
                                        </p:cTn>
                                        <p:tgtEl>
                                          <p:spTgt spid="3">
                                            <p:txEl>
                                              <p:pRg st="0" end="0"/>
                                            </p:txEl>
                                          </p:spTgt>
                                        </p:tgtEl>
                                        <p:attrNameLst>
                                          <p:attrName>style.visibility</p:attrName>
                                        </p:attrNameLst>
                                      </p:cBhvr>
                                      <p:to>
                                        <p:strVal val="hidden"/>
                                      </p:to>
                                    </p:set>
                                  </p:childTnLst>
                                </p:cTn>
                              </p:par>
                              <p:par>
                                <p:cTn id="9" presetID="19" presetClass="exit" presetSubtype="10" fill="hold" nodeType="withEffect">
                                  <p:stCondLst>
                                    <p:cond delay="0"/>
                                  </p:stCondLst>
                                  <p:childTnLst>
                                    <p:anim calcmode="lin" valueType="num">
                                      <p:cBhvr>
                                        <p:cTn id="10" dur="2000"/>
                                        <p:tgtEl>
                                          <p:spTgt spid="3">
                                            <p:txEl>
                                              <p:pRg st="1" end="1"/>
                                            </p:txEl>
                                          </p:spTgt>
                                        </p:tgtEl>
                                        <p:attrNameLst>
                                          <p:attrName>ppt_h</p:attrName>
                                        </p:attrNameLst>
                                      </p:cBhvr>
                                      <p:tavLst>
                                        <p:tav tm="0">
                                          <p:val>
                                            <p:strVal val="ppt_h"/>
                                          </p:val>
                                        </p:tav>
                                        <p:tav tm="100000">
                                          <p:val>
                                            <p:strVal val="ppt_h"/>
                                          </p:val>
                                        </p:tav>
                                      </p:tavLst>
                                    </p:anim>
                                    <p:anim calcmode="lin" valueType="num">
                                      <p:cBhvr>
                                        <p:cTn id="11" dur="2000"/>
                                        <p:tgtEl>
                                          <p:spTgt spid="3">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2"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TotalTime>
  <Words>800</Words>
  <Application>Microsoft Office PowerPoint</Application>
  <PresentationFormat>Προβολή στην οθόνη (4:3)</PresentationFormat>
  <Paragraphs>71</Paragraphs>
  <Slides>12</Slides>
  <Notes>0</Notes>
  <HiddenSlides>0</HiddenSlides>
  <MMClips>2</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Arial Unicode MS</vt:lpstr>
      <vt:lpstr>Calibri</vt:lpstr>
      <vt:lpstr>Constantia</vt:lpstr>
      <vt:lpstr>Wingdings 2</vt:lpstr>
      <vt:lpstr>Ροή</vt:lpstr>
      <vt:lpstr>Ελεύθεροι Πολιορκημένοι Πειρασμός </vt:lpstr>
      <vt:lpstr>Εισαγωγή</vt:lpstr>
      <vt:lpstr>Σχολιασμός Τίτλου «Πειρασμός»</vt:lpstr>
      <vt:lpstr>Πειρασμός </vt:lpstr>
      <vt:lpstr>  1η ενότητα ( Ανάλυση) </vt:lpstr>
      <vt:lpstr>1η Ενότητα( Ανάλυση) </vt:lpstr>
      <vt:lpstr>2η Ενότητα( Ανάλυση)</vt:lpstr>
      <vt:lpstr>2η Ενότητα( Ανάλυση) </vt:lpstr>
      <vt:lpstr>Εκφραστικά Μέσα </vt:lpstr>
      <vt:lpstr>Βιβλιογραφία</vt:lpstr>
      <vt:lpstr>Παρουσίαση του PowerPoint</vt:lpstr>
      <vt:lpstr>Ευχαριστούμε για την προσοχή σας!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krista</dc:creator>
  <cp:lastModifiedBy>Λογαριασμός Microsoft</cp:lastModifiedBy>
  <cp:revision>40</cp:revision>
  <dcterms:created xsi:type="dcterms:W3CDTF">2021-03-20T18:34:00Z</dcterms:created>
  <dcterms:modified xsi:type="dcterms:W3CDTF">2021-03-23T14:33:49Z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1033-11.2.0.10017</vt:lpwstr>
  </property>
</Properties>
</file>