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72" r:id="rId4"/>
    <p:sldId id="273" r:id="rId5"/>
    <p:sldId id="270" r:id="rId6"/>
    <p:sldId id="269" r:id="rId7"/>
    <p:sldId id="268" r:id="rId8"/>
    <p:sldId id="267" r:id="rId9"/>
    <p:sldId id="266" r:id="rId10"/>
    <p:sldId id="265" r:id="rId11"/>
    <p:sldId id="264" r:id="rId12"/>
    <p:sldId id="263" r:id="rId13"/>
    <p:sldId id="262" r:id="rId14"/>
    <p:sldId id="261" r:id="rId15"/>
    <p:sldId id="260" r:id="rId16"/>
    <p:sldId id="259" r:id="rId17"/>
    <p:sldId id="257" r:id="rId18"/>
    <p:sldId id="271" r:id="rId19"/>
    <p:sldId id="274" r:id="rId20"/>
    <p:sldId id="278" r:id="rId21"/>
    <p:sldId id="281" r:id="rId22"/>
    <p:sldId id="275" r:id="rId23"/>
    <p:sldId id="276" r:id="rId24"/>
    <p:sldId id="280" r:id="rId25"/>
    <p:sldId id="282" r:id="rId26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074" autoAdjust="0"/>
    <p:restoredTop sz="94660"/>
  </p:normalViewPr>
  <p:slideViewPr>
    <p:cSldViewPr>
      <p:cViewPr varScale="1">
        <p:scale>
          <a:sx n="68" d="100"/>
          <a:sy n="68" d="100"/>
        </p:scale>
        <p:origin x="-115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7E301-67C5-48F1-A7E5-A896CDCC2AC5}" type="datetimeFigureOut">
              <a:rPr lang="el-GR"/>
              <a:pPr>
                <a:defRPr/>
              </a:pPr>
              <a:t>15/2/2024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751254-E778-4798-9A34-6127FCEDECA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7B6DCD-471C-42F2-941D-BB2D378939C2}" type="datetimeFigureOut">
              <a:rPr lang="el-GR"/>
              <a:pPr>
                <a:defRPr/>
              </a:pPr>
              <a:t>15/2/2024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B3B46B-A2EA-4BF1-9D15-4BAA36C68D8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BAD90E-D2A7-4744-9A52-55B604DF5781}" type="datetimeFigureOut">
              <a:rPr lang="el-GR"/>
              <a:pPr>
                <a:defRPr/>
              </a:pPr>
              <a:t>15/2/2024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0130F6-77BF-4E7C-A142-95D78B64D97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F684D-6045-45F0-A638-4346D31EB40E}" type="datetimeFigureOut">
              <a:rPr lang="el-GR"/>
              <a:pPr>
                <a:defRPr/>
              </a:pPr>
              <a:t>15/2/2024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C0987-7218-4529-B05C-5A769BCB6D1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11DE91-D811-43F4-8F2B-DEC0FA79000A}" type="datetimeFigureOut">
              <a:rPr lang="el-GR"/>
              <a:pPr>
                <a:defRPr/>
              </a:pPr>
              <a:t>15/2/2024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9B35B4-E6ED-4886-9FF5-EC27586861B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052A29-42E8-43C1-B56A-3296F901B98A}" type="datetimeFigureOut">
              <a:rPr lang="el-GR"/>
              <a:pPr>
                <a:defRPr/>
              </a:pPr>
              <a:t>15/2/2024</a:t>
            </a:fld>
            <a:endParaRPr lang="el-GR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338016-E257-439C-B474-5FD67C55B28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754E5-42DE-46F6-972C-35F31DB48EEA}" type="datetimeFigureOut">
              <a:rPr lang="el-GR"/>
              <a:pPr>
                <a:defRPr/>
              </a:pPr>
              <a:t>15/2/2024</a:t>
            </a:fld>
            <a:endParaRPr lang="el-GR"/>
          </a:p>
        </p:txBody>
      </p:sp>
      <p:sp>
        <p:nvSpPr>
          <p:cNvPr id="8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AC6D14-99A3-4618-9F6E-444DBAC1F23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9D8AB7-7238-483B-BB0C-CA9DE947B123}" type="datetimeFigureOut">
              <a:rPr lang="el-GR"/>
              <a:pPr>
                <a:defRPr/>
              </a:pPr>
              <a:t>15/2/2024</a:t>
            </a:fld>
            <a:endParaRPr lang="el-GR"/>
          </a:p>
        </p:txBody>
      </p:sp>
      <p:sp>
        <p:nvSpPr>
          <p:cNvPr id="4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94710-12DB-4742-A2A5-FEBBB3D9EDF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3463AB-9012-4262-A059-EF5F63A11176}" type="datetimeFigureOut">
              <a:rPr lang="el-GR"/>
              <a:pPr>
                <a:defRPr/>
              </a:pPr>
              <a:t>15/2/2024</a:t>
            </a:fld>
            <a:endParaRPr lang="el-GR"/>
          </a:p>
        </p:txBody>
      </p:sp>
      <p:sp>
        <p:nvSpPr>
          <p:cNvPr id="3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F3440-0B22-44BA-AD0F-78BB25C4CA7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8B9643-EEF4-4E9F-B582-C8AAE19AEAF5}" type="datetimeFigureOut">
              <a:rPr lang="el-GR"/>
              <a:pPr>
                <a:defRPr/>
              </a:pPr>
              <a:t>15/2/2024</a:t>
            </a:fld>
            <a:endParaRPr lang="el-GR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1523FE-90D8-4EA9-9031-3E21A64C799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EE2178-C59E-4C9C-9E48-ED36BF71BD3E}" type="datetimeFigureOut">
              <a:rPr lang="el-GR"/>
              <a:pPr>
                <a:defRPr/>
              </a:pPr>
              <a:t>15/2/2024</a:t>
            </a:fld>
            <a:endParaRPr lang="el-GR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0B5F35-DBBD-484C-930C-434215EDBCF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- Θέση τίτλου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του τίτλου</a:t>
            </a:r>
          </a:p>
        </p:txBody>
      </p:sp>
      <p:sp>
        <p:nvSpPr>
          <p:cNvPr id="1027" name="2 - Θέση κειμένου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DA880D2-7585-49F0-B63C-DD7805CA247D}" type="datetimeFigureOut">
              <a:rPr lang="el-GR"/>
              <a:pPr>
                <a:defRPr/>
              </a:pPr>
              <a:t>15/2/2024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1D6820C-FCC3-4AEC-9F54-6F382CBA56D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1 - Τίτλος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3600450"/>
          </a:xfrm>
        </p:spPr>
        <p:txBody>
          <a:bodyPr/>
          <a:lstStyle/>
          <a:p>
            <a:r>
              <a:rPr lang="en-US" b="1" smtClean="0">
                <a:latin typeface="Arial" charset="0"/>
                <a:cs typeface="Arial" charset="0"/>
              </a:rPr>
              <a:t/>
            </a:r>
            <a:br>
              <a:rPr lang="en-US" b="1" smtClean="0">
                <a:latin typeface="Arial" charset="0"/>
                <a:cs typeface="Arial" charset="0"/>
              </a:rPr>
            </a:br>
            <a:r>
              <a:rPr lang="en-US" b="1" smtClean="0">
                <a:latin typeface="Arial" charset="0"/>
                <a:cs typeface="Arial" charset="0"/>
              </a:rPr>
              <a:t/>
            </a:r>
            <a:br>
              <a:rPr lang="en-US" b="1" smtClean="0">
                <a:latin typeface="Arial" charset="0"/>
                <a:cs typeface="Arial" charset="0"/>
              </a:rPr>
            </a:br>
            <a:r>
              <a:rPr lang="en-US" b="1" smtClean="0">
                <a:latin typeface="Arial" charset="0"/>
                <a:cs typeface="Arial" charset="0"/>
              </a:rPr>
              <a:t/>
            </a:r>
            <a:br>
              <a:rPr lang="en-US" b="1" smtClean="0">
                <a:latin typeface="Arial" charset="0"/>
                <a:cs typeface="Arial" charset="0"/>
              </a:rPr>
            </a:br>
            <a:r>
              <a:rPr lang="el-GR" b="1" smtClean="0">
                <a:latin typeface="Arial" charset="0"/>
                <a:cs typeface="Arial" charset="0"/>
              </a:rPr>
              <a:t>ΤΟ ΕΚΠΑΙΔΕΥΤΙΚΟ ΣΥΣΤΗΜΑ ΤΗΣ ΙΣΛΑΝΔΙΑΣ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ΠΑΡΟΥΣΙΑΣΗ ΣΤΟ ΠΛΑΙΣΙΟ ΤΟΥ ΠΡΟΓΡΑΜΜΑΤΟΣ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ERASMUS+ KA122, 2022-2024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ΓΕΝΙΚΟ ΛΥΚΕΙΟ ΚΑΤΣΙΚΑ ΙΩΑΝΝΙΝΩΝ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2" name="Picture 2" descr="C:\Users\user\Desktop\ΛΟΓΟΤΥΠΑ ΕΡΑΣΜΟΥΣ\New_Erasmus_2021-2027_EU_emblem_with_tagline-pos-E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28625"/>
            <a:ext cx="4008438" cy="161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3" descr="C:\Users\user\Desktop\ΛΟΓΟΤΥΠΑ ΕΡΑΣΜΟΥΣ\eu_flag_co_funded_pos_rgb_left (4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00663" y="714375"/>
            <a:ext cx="3843337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4" descr="C:\Users\user\Desktop\ΛΟΓΟΤΥΠΑ ΕΡΑΣΜΟΥΣ\LogoIKY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86188" y="214313"/>
            <a:ext cx="1709737" cy="159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ΥΠΟΧΡΕΩΤΙΚΗ ΕΚΠΑΙΔΕΥΣΗ= ΔΗΜΟΤΙΚΟ ΚΑΙ ΓΥΜΝΑΣΙΟ</a:t>
            </a:r>
            <a:endParaRPr lang="el-GR" dirty="0"/>
          </a:p>
        </p:txBody>
      </p:sp>
      <p:sp>
        <p:nvSpPr>
          <p:cNvPr id="11267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357438"/>
            <a:ext cx="8229600" cy="3768725"/>
          </a:xfrm>
        </p:spPr>
        <p:txBody>
          <a:bodyPr/>
          <a:lstStyle/>
          <a:p>
            <a:r>
              <a:rPr lang="el-GR" smtClean="0"/>
              <a:t>Μέγεθος: στην περιοχή του Ρέικιαβικ έως και 1200 μαθητές σε ένα σχολείο , εκτός  Ρέικιαβικ ακόμη και λιγότεροι από 10 μαθητές σε ένα σχολείο</a:t>
            </a:r>
          </a:p>
          <a:p>
            <a:r>
              <a:rPr lang="el-GR" smtClean="0"/>
              <a:t>Το 50% των σχολείων έχει λιγότερους από 100 μαθητές</a:t>
            </a:r>
          </a:p>
          <a:p>
            <a:endParaRPr 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ΥΠΟΧΡΕΩΤΙΚΗ ΕΚΠΑΙΔΕΥΣΗ= ΔΗΜΟΤΙΚΟ ΚΑΙ ΓΥΜΝΑΣΙΟ</a:t>
            </a:r>
            <a:endParaRPr lang="el-GR" dirty="0"/>
          </a:p>
        </p:txBody>
      </p:sp>
      <p:sp>
        <p:nvSpPr>
          <p:cNvPr id="12291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428875"/>
            <a:ext cx="8229600" cy="3697288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l-GR" smtClean="0"/>
              <a:t>Πρόγραμμα μαθημάτων: </a:t>
            </a:r>
          </a:p>
          <a:p>
            <a:r>
              <a:rPr lang="el-GR" smtClean="0"/>
              <a:t>6-10:   30 ώρες την εβδομάδα</a:t>
            </a:r>
          </a:p>
          <a:p>
            <a:r>
              <a:rPr lang="el-GR" smtClean="0"/>
              <a:t>10-13: 35  &gt;&gt;     &gt;&gt;      &gt;&gt;</a:t>
            </a:r>
          </a:p>
          <a:p>
            <a:r>
              <a:rPr lang="el-GR" smtClean="0"/>
              <a:t>13-16: 37  &gt;&gt;     &gt;&gt;      &gt;&gt;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ΥΠΟΧΡΕΩΤΙΚΗ ΕΚΠΑΙΔΕΥΣΗ= ΔΗΜΟΤΙΚΟ ΚΑΙ ΓΥΜΝΑΣΙΟ</a:t>
            </a:r>
            <a:endParaRPr lang="el-GR" dirty="0"/>
          </a:p>
        </p:txBody>
      </p:sp>
      <p:pic>
        <p:nvPicPr>
          <p:cNvPr id="13315" name="Picture 2" descr="C:\Users\user\Desktop\800px-IcelandicCompulsoryEducationPie.svg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787650" y="1600200"/>
            <a:ext cx="3568700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3200" dirty="0" smtClean="0">
                <a:latin typeface="Arial" pitchFamily="34" charset="0"/>
                <a:cs typeface="Arial" pitchFamily="34" charset="0"/>
              </a:rPr>
              <a:t>ΒΑΣΙΚΕΣ ΑΡΧΕΣ ΥΠΟΧΡΕΩΤΙΚΗΣ ΕΚΠΑΙΔΕΥΣΗΣ (= ΔΗΜΟΤΙΚΟ ΚΑΙ ΓΥΜΝΑΣΙΟ)</a:t>
            </a:r>
            <a:endParaRPr lang="el-GR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l-GR" sz="3000" smtClean="0"/>
              <a:t>Συμπερίληψη: π.χ.όσοι δεν έχουν μητρική γλώσσα την ισλανδική έχουν ενισχυτική διδασκαλία χωρίς να μετακινηθούν από την τάξη τους</a:t>
            </a:r>
          </a:p>
          <a:p>
            <a:pPr>
              <a:lnSpc>
                <a:spcPct val="90000"/>
              </a:lnSpc>
            </a:pPr>
            <a:r>
              <a:rPr lang="el-GR" sz="3000" smtClean="0"/>
              <a:t>Ισότητα ευκαιριών: όλοι να συμβαδίζουν με τον ρυθμό διδασκαλίας</a:t>
            </a:r>
            <a:r>
              <a:rPr lang="el-GR" sz="3000" smtClean="0">
                <a:latin typeface="Lucida Sans Unicode" pitchFamily="34" charset="0"/>
                <a:ea typeface="Lucida Sans Unicode" pitchFamily="34" charset="0"/>
                <a:cs typeface="Lucida Sans Unicode" pitchFamily="34" charset="0"/>
              </a:rPr>
              <a:t>⇨χρησιμοποίηση ποικίλων μεθόδων διδασκαλίας</a:t>
            </a:r>
          </a:p>
          <a:p>
            <a:pPr>
              <a:lnSpc>
                <a:spcPct val="90000"/>
              </a:lnSpc>
            </a:pPr>
            <a:r>
              <a:rPr lang="el-GR" sz="3000" smtClean="0"/>
              <a:t>ΣΤΟΧΟΣ: Η ΔΙΕΥΚΟΛΥΝΣΗ ΜΕΤΑΒΑΣΗΣ ΣΤΟ ΛΥΚΕΙΟ ΚΑΙ Η ΕΠΙΛΟΓΗ ΠΡΟΓΡΑΜΜΑΤΟΣ ΣΠΟΥΔΩΝ</a:t>
            </a:r>
          </a:p>
          <a:p>
            <a:pPr>
              <a:lnSpc>
                <a:spcPct val="90000"/>
              </a:lnSpc>
            </a:pPr>
            <a:endParaRPr lang="el-GR" sz="3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ΑΞΙΟΛΟΓΗΣΗ ΜΑΘΗΤΩΝ/ΤΡΙΩΝ ΣΤΗΝ ΥΠΟΧΡΕΩΤΙΚΗ ΕΚΠΑΙΔΕΥΣΗ</a:t>
            </a:r>
            <a:endParaRPr lang="el-GR" dirty="0"/>
          </a:p>
        </p:txBody>
      </p:sp>
      <p:sp>
        <p:nvSpPr>
          <p:cNvPr id="1536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mtClean="0"/>
              <a:t>Εσωτερική και αυτοαξιολόγηση</a:t>
            </a:r>
          </a:p>
          <a:p>
            <a:r>
              <a:rPr lang="el-GR" smtClean="0"/>
              <a:t>Κάθε σχολείο εφαρμόζει τη δική του μέθοδο αξιολόγησης: άλλο δίνει βαθμούς, άλλο προφορική αξιολόγηση, άλλο περιγραφική</a:t>
            </a:r>
          </a:p>
          <a:p>
            <a:r>
              <a:rPr lang="el-GR" smtClean="0"/>
              <a:t>Στο τέλος παίρνουν πιστοποιητικό με βαθμολογία </a:t>
            </a:r>
          </a:p>
          <a:p>
            <a:r>
              <a:rPr lang="el-GR" smtClean="0"/>
              <a:t>Από τα δημοτικά : 100 % αποφοιτούν </a:t>
            </a:r>
          </a:p>
          <a:p>
            <a:r>
              <a:rPr lang="el-GR" smtClean="0"/>
              <a:t>Από τα γυμνάσια: 97%             &gt;&gt;</a:t>
            </a:r>
          </a:p>
          <a:p>
            <a:endParaRPr lang="el-GR" smtClean="0"/>
          </a:p>
          <a:p>
            <a:endParaRPr lang="el-GR" smtClean="0"/>
          </a:p>
          <a:p>
            <a:pPr>
              <a:buFont typeface="Arial" charset="0"/>
              <a:buNone/>
            </a:pPr>
            <a:endParaRPr 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ΑΞΙΟΛΟΓΗΣΗ ΔΗΜΟΤΙΚΩΝ/ΓΥΜΝΑΣΙΩΝ</a:t>
            </a:r>
            <a:endParaRPr lang="el-GR" dirty="0"/>
          </a:p>
        </p:txBody>
      </p:sp>
      <p:sp>
        <p:nvSpPr>
          <p:cNvPr id="16387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mtClean="0"/>
              <a:t>1. Αυτοαξιολόγηση: επιλέγουν τη μορφή</a:t>
            </a:r>
          </a:p>
          <a:p>
            <a:pPr>
              <a:buFont typeface="Arial" charset="0"/>
              <a:buNone/>
            </a:pPr>
            <a:r>
              <a:rPr lang="el-GR" smtClean="0"/>
              <a:t>-για την ποιότητα των υπηρεσιών</a:t>
            </a:r>
          </a:p>
          <a:p>
            <a:pPr>
              <a:buFont typeface="Arial" charset="0"/>
              <a:buNone/>
            </a:pPr>
            <a:r>
              <a:rPr lang="el-GR" smtClean="0"/>
              <a:t>-τη σύννομη λειτουργία</a:t>
            </a:r>
          </a:p>
          <a:p>
            <a:pPr>
              <a:buFont typeface="Arial" charset="0"/>
              <a:buNone/>
            </a:pPr>
            <a:r>
              <a:rPr lang="el-GR" smtClean="0"/>
              <a:t>-την εφαρμογή των οδηγιών του υπουργείου</a:t>
            </a:r>
          </a:p>
          <a:p>
            <a:pPr>
              <a:buFont typeface="Arial" charset="0"/>
              <a:buNone/>
            </a:pPr>
            <a:r>
              <a:rPr lang="el-GR" smtClean="0"/>
              <a:t>2. Εξωτερική αξιολόγηση: κάθε 5 χρόνια από το υπουργείο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ΟΙ ΕΚΠΑΙΔΕΥΤΙΚΟΙ ΣΤΑ ΔΗΜΟΤΙΚΑ/ΓΥΜΝΑΣΙΑ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Από 6-8 ετών: ο ίδιος δάσκαλος σε όλα τα μαθήματα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Από 8-16: διαφορετικοί εκπαιδευτικοί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Σπουδές: 3 χρόνια, πτυχίο </a:t>
            </a:r>
            <a:r>
              <a:rPr lang="en-US" dirty="0" smtClean="0"/>
              <a:t>BA</a:t>
            </a:r>
            <a:r>
              <a:rPr lang="el-GR" dirty="0" smtClean="0"/>
              <a:t> (πτυχίο ανθρωπιστικών και κοινωνικών επιστημών, τεχνών , πολιτισμού, γλωσσών) </a:t>
            </a:r>
            <a:r>
              <a:rPr lang="en-US" dirty="0" smtClean="0"/>
              <a:t> </a:t>
            </a:r>
            <a:r>
              <a:rPr lang="el-GR" dirty="0" smtClean="0"/>
              <a:t>ή </a:t>
            </a:r>
            <a:r>
              <a:rPr lang="en-US" dirty="0" smtClean="0"/>
              <a:t>BS</a:t>
            </a:r>
            <a:r>
              <a:rPr lang="el-GR" dirty="0" smtClean="0"/>
              <a:t> </a:t>
            </a:r>
            <a:r>
              <a:rPr lang="en-US" dirty="0" smtClean="0"/>
              <a:t>(</a:t>
            </a:r>
            <a:r>
              <a:rPr lang="el-GR" dirty="0" smtClean="0"/>
              <a:t>πτυχίο μαθηματικών, φυσικής, χημείας, πληροφορικής, υγείας κλπ)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Τις προσλήψεις κάνουν οι δήμοι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Προσφέρονται προαιρετικά ετήσια μαθήματα συνεχούς επιμόρφωσης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ΛΥΚΕΙΑ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428750"/>
            <a:ext cx="8229600" cy="5000625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Δημόσια (μόνο 2 ιδιωτικά)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Όλοι έχουν δικαίωμα να εγγραφούν: πληρώνουν τέλος εγγραφής και τα βιβλία τους (μεταχειρισμένα), όχι δίδακτρα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Το κράτος έχει υποχρέωση να έχει θέσεις για όλον τον πληθυσμό μέχρι 18 ετών : κόστος 300ευρώ τον χρόνο/μαθητή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Δεν είναι υποχρεωτική η φοίτηση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Το 97% των αποφοίτων από την υποχρεωτική εκπαίδευση (δημοτικό/</a:t>
            </a:r>
            <a:r>
              <a:rPr lang="el-GR" dirty="0" err="1" smtClean="0">
                <a:latin typeface="Arial" pitchFamily="34" charset="0"/>
                <a:cs typeface="Arial" pitchFamily="34" charset="0"/>
              </a:rPr>
              <a:t>γυμνάσι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ο) εγγράφεται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ΜΕΓΑΛΟ ΠΟΣΟΣΤΟ ΕΓΚΑΤΑΛΕΙΨΗΣ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Διάρκεια σχολικής χρονιάς: 9 μήνες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ΛΥΚΕΙΑ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32-40  ώρες την εβδομάδα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6-8 μαθήματα ανά τρίμηνο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40΄- 80΄ διάρκεια μαθήματος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2 ημέρες τον χρόνο εξ αποστάσεως + 2 </a:t>
            </a:r>
            <a:r>
              <a:rPr lang="en-US" dirty="0" smtClean="0"/>
              <a:t>days of joy</a:t>
            </a:r>
            <a:endParaRPr lang="el-GR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Τα μαθήματα αντιστοιχούν σε πιστωτικές μονάδες: 201 </a:t>
            </a:r>
            <a:r>
              <a:rPr lang="en-US" dirty="0" smtClean="0"/>
              <a:t>credits </a:t>
            </a:r>
            <a:r>
              <a:rPr lang="el-GR" dirty="0" smtClean="0"/>
              <a:t>για να μπορεί να εγγραφεί σε παν/</a:t>
            </a:r>
            <a:r>
              <a:rPr lang="el-GR" dirty="0" err="1" smtClean="0"/>
              <a:t>μιο</a:t>
            </a:r>
            <a:endParaRPr lang="el-GR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Παρέχονται βραδινά τμήματα ενηλίκων – μεγάλη προσέλευση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ΣΤΟ ΤΕΛΟΣ ΔΙΝΟΥΝ ΠΙΣΤΟΠΟΙΗΤΙΚΟ ΕΓΓΡΑΦΗΣ ΣΤΑ ΠΑΝΕΠΙΣΤΗΜΙΑ ΜΕΤΑ ΑΠΌ ΕΞΕΤΑΣΕΙΣ ΕΝΔΟΣΧΟΛΙΚΕΣ/ΌΧΙ ΕΘΝΙΚΕΣ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l-GR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ΛΥΚΕΙΑ</a:t>
            </a:r>
          </a:p>
        </p:txBody>
      </p:sp>
      <p:sp>
        <p:nvSpPr>
          <p:cNvPr id="2048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mtClean="0"/>
              <a:t>ΤΥΠΟΙ ΛΥΚΕΙΩΝ: 1. </a:t>
            </a:r>
            <a:r>
              <a:rPr lang="en-US" smtClean="0"/>
              <a:t>grammar school</a:t>
            </a:r>
          </a:p>
          <a:p>
            <a:pPr>
              <a:buFont typeface="Arial" charset="0"/>
              <a:buNone/>
            </a:pPr>
            <a:r>
              <a:rPr lang="en-US" smtClean="0"/>
              <a:t>                                  2. integrated course based secondary school (with many lines of study)</a:t>
            </a:r>
          </a:p>
          <a:p>
            <a:pPr>
              <a:buFont typeface="Arial" charset="0"/>
              <a:buNone/>
            </a:pPr>
            <a:endParaRPr lang="en-US" smtClean="0"/>
          </a:p>
          <a:p>
            <a:pPr algn="ctr">
              <a:buFont typeface="Arial" charset="0"/>
              <a:buNone/>
            </a:pPr>
            <a:r>
              <a:rPr lang="el-GR" smtClean="0"/>
              <a:t>Ο νόμος απαιτεί να υπάρχουν ακαδημαϊκά, επαγγελματικά, καλλιτεχνικά, αθλητικά  προγράμματα σπουδών που όλα θα οδηγούν στο πανεπιστήμιο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800" b="1" smtClean="0">
                <a:latin typeface="Arial" charset="0"/>
                <a:cs typeface="Arial" charset="0"/>
              </a:rPr>
              <a:t>ΓΕΝΙΚΑ ΧΑΡΑΚΤΗΡΙΣΤΙΚΑ </a:t>
            </a:r>
            <a:r>
              <a:rPr lang="el-GR" sz="2800" smtClean="0">
                <a:latin typeface="Arial" charset="0"/>
                <a:cs typeface="Arial" charset="0"/>
              </a:rPr>
              <a:t>ΤΟΥ ΕΚΠΑΙΔΕΥΤΙΚΟΥ ΙΣΛΑΝΔΙΚΟΥ ΣΥΣΤΗΜΑΤΟΣ</a:t>
            </a:r>
          </a:p>
        </p:txBody>
      </p:sp>
      <p:sp>
        <p:nvSpPr>
          <p:cNvPr id="3075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mtClean="0">
                <a:latin typeface="Arial" charset="0"/>
                <a:cs typeface="Arial" charset="0"/>
              </a:rPr>
              <a:t>Τα περισσότερα σχολεία είναι δημόσια</a:t>
            </a:r>
          </a:p>
          <a:p>
            <a:r>
              <a:rPr lang="el-GR" smtClean="0">
                <a:latin typeface="Arial" charset="0"/>
                <a:cs typeface="Arial" charset="0"/>
              </a:rPr>
              <a:t>Η εκπαίδευση είναι υποχρεωτική από 6-16 ετών</a:t>
            </a:r>
          </a:p>
          <a:p>
            <a:r>
              <a:rPr lang="el-GR" smtClean="0">
                <a:latin typeface="Arial" charset="0"/>
                <a:cs typeface="Arial" charset="0"/>
              </a:rPr>
              <a:t>Το παρόν σύστημα διαμορφώθηκε το 2007</a:t>
            </a:r>
          </a:p>
          <a:p>
            <a:r>
              <a:rPr lang="el-GR" smtClean="0">
                <a:latin typeface="Arial" charset="0"/>
                <a:cs typeface="Arial" charset="0"/>
              </a:rPr>
              <a:t>Το 99% του πληθυσμού είναι εγγράμματο (99% στις γυναίκες, 99% στους άνδρες)</a:t>
            </a:r>
          </a:p>
          <a:p>
            <a:pPr>
              <a:buFont typeface="Arial" charset="0"/>
              <a:buNone/>
            </a:pPr>
            <a:endParaRPr 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ΛΥΚΕΙΟ</a:t>
            </a:r>
          </a:p>
        </p:txBody>
      </p:sp>
      <p:sp>
        <p:nvSpPr>
          <p:cNvPr id="21507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charset="0"/>
              <a:buNone/>
            </a:pPr>
            <a:r>
              <a:rPr lang="el-GR" smtClean="0"/>
              <a:t>ΠΡΟΓΡΑΜΜΑ ΣΠΟΥΔΩΝ:</a:t>
            </a:r>
          </a:p>
          <a:p>
            <a:pPr algn="just">
              <a:buFont typeface="Arial" charset="0"/>
              <a:buNone/>
            </a:pPr>
            <a:endParaRPr lang="el-GR" smtClean="0"/>
          </a:p>
          <a:p>
            <a:pPr algn="just">
              <a:buFont typeface="Arial" charset="0"/>
              <a:buNone/>
            </a:pPr>
            <a:r>
              <a:rPr lang="el-GR" smtClean="0"/>
              <a:t>Υποχρεωτικά από το κράτος μαθήματα</a:t>
            </a:r>
          </a:p>
          <a:p>
            <a:pPr algn="just">
              <a:buFont typeface="Arial" charset="0"/>
              <a:buNone/>
            </a:pPr>
            <a:r>
              <a:rPr lang="el-GR" smtClean="0"/>
              <a:t>                                   +</a:t>
            </a:r>
          </a:p>
          <a:p>
            <a:pPr algn="just">
              <a:buFont typeface="Arial" charset="0"/>
              <a:buNone/>
            </a:pPr>
            <a:r>
              <a:rPr lang="el-GR" smtClean="0"/>
              <a:t>Μαθήματα που αποφασίζει το σχολείο να παρέχει</a:t>
            </a:r>
          </a:p>
          <a:p>
            <a:pPr algn="just"/>
            <a:endParaRPr lang="el-GR" smtClean="0"/>
          </a:p>
          <a:p>
            <a:pPr>
              <a:buFont typeface="Arial" charset="0"/>
              <a:buNone/>
            </a:pPr>
            <a:endParaRPr lang="el-GR" smtClean="0"/>
          </a:p>
          <a:p>
            <a:pPr>
              <a:buFont typeface="Arial" charset="0"/>
              <a:buNone/>
            </a:pPr>
            <a:endParaRPr 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ΛΥΚΕΙΑ: ΑΞΙΟΛΟΓΗΣΗ</a:t>
            </a:r>
          </a:p>
        </p:txBody>
      </p:sp>
      <p:sp>
        <p:nvSpPr>
          <p:cNvPr id="22531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571625"/>
            <a:ext cx="8229600" cy="4554538"/>
          </a:xfrm>
        </p:spPr>
        <p:txBody>
          <a:bodyPr/>
          <a:lstStyle/>
          <a:p>
            <a:endParaRPr lang="el-GR" b="1" smtClean="0">
              <a:latin typeface="Arial" charset="0"/>
              <a:cs typeface="Arial" charset="0"/>
            </a:endParaRPr>
          </a:p>
          <a:p>
            <a:r>
              <a:rPr lang="el-GR" smtClean="0"/>
              <a:t>Ίδια με προηγούμενη βαθμίδα: εσωτερική(επιλέγει το σχολείο τη μορφή)+ εξωτερική (κάθε 5 χρόνια)</a:t>
            </a:r>
            <a:endParaRPr lang="el-GR" b="1" smtClean="0">
              <a:latin typeface="Arial" charset="0"/>
              <a:cs typeface="Arial" charset="0"/>
            </a:endParaRPr>
          </a:p>
          <a:p>
            <a:r>
              <a:rPr lang="el-GR" b="1" smtClean="0">
                <a:latin typeface="Arial" charset="0"/>
                <a:cs typeface="Arial" charset="0"/>
              </a:rPr>
              <a:t>Τα σχολεία έχουν διαφορετικό κύρος/</a:t>
            </a:r>
            <a:r>
              <a:rPr lang="en-US" b="1" smtClean="0">
                <a:latin typeface="Arial" charset="0"/>
                <a:cs typeface="Arial" charset="0"/>
              </a:rPr>
              <a:t>popularity</a:t>
            </a:r>
            <a:endParaRPr lang="el-GR" b="1" smtClean="0">
              <a:latin typeface="Arial" charset="0"/>
              <a:cs typeface="Arial" charset="0"/>
            </a:endParaRPr>
          </a:p>
          <a:p>
            <a:pPr>
              <a:buFont typeface="Arial" charset="0"/>
              <a:buNone/>
            </a:pPr>
            <a:endParaRPr lang="el-GR" b="1" smtClean="0">
              <a:latin typeface="Arial" charset="0"/>
              <a:cs typeface="Arial" charset="0"/>
            </a:endParaRPr>
          </a:p>
          <a:p>
            <a:pPr>
              <a:buFont typeface="Arial" charset="0"/>
              <a:buNone/>
            </a:pPr>
            <a:endParaRPr lang="el-GR" b="1" smtClean="0">
              <a:latin typeface="Arial" charset="0"/>
              <a:cs typeface="Arial" charset="0"/>
            </a:endParaRPr>
          </a:p>
          <a:p>
            <a:pPr>
              <a:buFont typeface="Arial" charset="0"/>
              <a:buNone/>
            </a:pPr>
            <a:endParaRPr lang="el-GR" b="1" smtClean="0">
              <a:latin typeface="Arial" charset="0"/>
              <a:cs typeface="Arial" charset="0"/>
            </a:endParaRPr>
          </a:p>
          <a:p>
            <a:endParaRPr lang="el-GR" smtClean="0">
              <a:latin typeface="Arial" charset="0"/>
              <a:cs typeface="Arial" charset="0"/>
            </a:endParaRPr>
          </a:p>
          <a:p>
            <a:endParaRPr 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ΛΥΚΕΙΑ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ΑΞΙΟΛΟΓΗΣΗ ΜΑΘΗΤΩΝ: συνεχείς αξιολογήσεις και αναθέσεις εργασιών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dirty="0" smtClean="0"/>
              <a:t>1. Εξετάσεις ανά 3 εβδομάδες σε κάθε μάθημα: παρουσίαση εργασίας ατομικής ή ομαδικής, ή γραπτή εξέταση ή προφορική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dirty="0" smtClean="0"/>
              <a:t>2. Εξετάσεις ανά τρίμηνο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dirty="0" smtClean="0"/>
              <a:t>3. </a:t>
            </a:r>
            <a:r>
              <a:rPr lang="el-GR" dirty="0" err="1" smtClean="0"/>
              <a:t>Αυτοαξιολόγηση</a:t>
            </a:r>
            <a:endParaRPr lang="el-GR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dirty="0" smtClean="0"/>
              <a:t>ΑΝ ΑΠΟΤΥΧΕΙ ΚΑΠΟΙΟΣ ΜΑΘΗΤΗΣ ΣΕ ΚΑΠΟΙΑ ΕΞΕΤΑΣΗ ΤΟΥ ΔΙΝΟΝΤΑΙ 3 ΕΥΚΑΙΡΙΕΣ ΑΚΟΜΗ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l-GR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l-GR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ΟΙ ΕΚΠΑΙΔΕΥΤΙΚΟΙ ΣΤΟ ΛΥΚΕΙΟ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ΠΤΥΧΙΟ: 4 χρόνων , 2 χρόνια σε 1 αντικείμενο και 1-2 χρόνια σε παιδαγωγικές και διδακτικές μεθόδους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Οι περισσότεροι έχουν </a:t>
            </a:r>
            <a:r>
              <a:rPr lang="el-GR" dirty="0" err="1" smtClean="0"/>
              <a:t>μεταπτυχικό</a:t>
            </a:r>
            <a:r>
              <a:rPr lang="el-GR" dirty="0" smtClean="0"/>
              <a:t>/ά και παραπάνω από μία ειδικότητες ( 2</a:t>
            </a:r>
            <a:r>
              <a:rPr lang="el-GR" baseline="30000" dirty="0" smtClean="0"/>
              <a:t>ο</a:t>
            </a:r>
            <a:r>
              <a:rPr lang="el-GR" dirty="0" smtClean="0"/>
              <a:t> πτυχίο κλπ.)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Πληρώνονται από το κράτος, αλλά προσλαμβάνονται από το σχολείο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Αμοιβή (βασική): 3.600 ευρώ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ΠΑΝΕΠΙΣΤΗΜΙΑ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ΤΑ ΙΔΡΥΜΑΤΑ ΟΡΙΖΟΥΝ ΤΑ ΚΡΙΤΗΡΙΑ ΕΙΣΔΟΧΗΣ: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dirty="0" smtClean="0"/>
              <a:t> 1. άλλα απαιτούν κάποιες εξετάσεις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dirty="0" smtClean="0"/>
              <a:t> 2. άλλα μόνο εργασιακή εμπειρία: τα τεχνολογικά ιδρύματα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l-GR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dirty="0" smtClean="0"/>
              <a:t>Περισσότερο από 60%: κορίτσια στα παν/μια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l-GR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dirty="0" smtClean="0"/>
              <a:t>Τα αγόρια επιλέγουν τεχνικές ειδικότητες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l-GR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dirty="0" smtClean="0"/>
              <a:t> Ένα ποσοστό 16% των αποφοίτων λυκείου φεύγει για σπουδές στο εξωτερικό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Σας ευχαριστούμε πολύ!</a:t>
            </a:r>
          </a:p>
        </p:txBody>
      </p:sp>
      <p:pic>
        <p:nvPicPr>
          <p:cNvPr id="26627" name="Picture 2" descr="C:\Users\user\Desktop\μικτο λυκειο\received_500393738801114.jpe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79463" y="1600200"/>
            <a:ext cx="3394075" cy="4525963"/>
          </a:xfrm>
        </p:spPr>
      </p:pic>
      <p:sp>
        <p:nvSpPr>
          <p:cNvPr id="26628" name="4 - Θέση περιεχομένου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l-GR" smtClean="0"/>
              <a:t>Οι « </a:t>
            </a:r>
            <a:r>
              <a:rPr lang="en-US" b="1" smtClean="0"/>
              <a:t>Icelanders</a:t>
            </a:r>
            <a:r>
              <a:rPr lang="el-GR" smtClean="0"/>
              <a:t>»(από δεξιά): </a:t>
            </a:r>
          </a:p>
          <a:p>
            <a:pPr>
              <a:buFont typeface="Arial" charset="0"/>
              <a:buNone/>
            </a:pPr>
            <a:endParaRPr lang="el-GR" smtClean="0"/>
          </a:p>
          <a:p>
            <a:r>
              <a:rPr lang="el-GR" smtClean="0"/>
              <a:t>Βασιλείου Ελευθέριος</a:t>
            </a:r>
          </a:p>
          <a:p>
            <a:r>
              <a:rPr lang="el-GR" smtClean="0"/>
              <a:t>Χόινα Άννα </a:t>
            </a:r>
          </a:p>
          <a:p>
            <a:r>
              <a:rPr lang="el-GR" smtClean="0"/>
              <a:t>Νούτσου Ελένη (Δ/ντρια ΓΕ.Λ. Κατσικά)</a:t>
            </a:r>
          </a:p>
          <a:p>
            <a:r>
              <a:rPr lang="el-GR" smtClean="0"/>
              <a:t>Βαλάκος Απόστολος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800" b="1" smtClean="0">
                <a:latin typeface="Arial" charset="0"/>
                <a:cs typeface="Arial" charset="0"/>
              </a:rPr>
              <a:t>ΓΕΝΙΚΑ ΧΑΡΑΚΤΗΡΙΣΤΙΚΑ </a:t>
            </a:r>
            <a:r>
              <a:rPr lang="el-GR" sz="2800" smtClean="0">
                <a:latin typeface="Arial" charset="0"/>
                <a:cs typeface="Arial" charset="0"/>
              </a:rPr>
              <a:t>ΤΟΥ ΕΚΠΑΙΔΕΥΤΙΚΟΥ ΙΣΛΑΝΔΙΚΟΥ ΣΥΣΤΗΜΑΤΟΣ</a:t>
            </a:r>
            <a:endParaRPr lang="el-GR" sz="2800" smtClean="0"/>
          </a:p>
        </p:txBody>
      </p:sp>
      <p:sp>
        <p:nvSpPr>
          <p:cNvPr id="4099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endParaRPr lang="el-GR" smtClean="0"/>
          </a:p>
          <a:p>
            <a:pPr>
              <a:buFont typeface="Arial" charset="0"/>
              <a:buNone/>
            </a:pPr>
            <a:r>
              <a:rPr lang="el-GR" smtClean="0"/>
              <a:t>Την ευθύνη για τη λειτουργία των παιδικών/νηπιαγωγείων, των δημοτικών και γυμνασίων έχει η τοπική αυτοδιοίκηση</a:t>
            </a:r>
          </a:p>
          <a:p>
            <a:pPr>
              <a:buFont typeface="Arial" charset="0"/>
              <a:buNone/>
            </a:pPr>
            <a:r>
              <a:rPr lang="el-GR" smtClean="0"/>
              <a:t>Την ευθύνη για τα λύκεια και τα πανεπιστήμια έχει η κεντρική διοίκηση (υπουργείο)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800" b="1" smtClean="0">
                <a:latin typeface="Arial" charset="0"/>
                <a:cs typeface="Arial" charset="0"/>
              </a:rPr>
              <a:t>ΓΕΝΙΚΑ ΧΑΡΑΚΤΗΡΙΣΤΙΚΑ </a:t>
            </a:r>
            <a:r>
              <a:rPr lang="el-GR" sz="2800" smtClean="0">
                <a:latin typeface="Arial" charset="0"/>
                <a:cs typeface="Arial" charset="0"/>
              </a:rPr>
              <a:t>ΤΟΥ ΕΚΠΑΙΔΕΥΤΙΚΟΥ ΙΣΛΑΝΔΙΚΟΥ ΣΥΣΤΗΜΑΤΟΣ</a:t>
            </a:r>
            <a:endParaRPr lang="el-GR" sz="2800" smtClean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l-GR" sz="2700" smtClean="0"/>
              <a:t>Το Υπουργείο Παιδείας εκδίδει Οδηγίες Εθνικού Προγράμματος Σπουδών</a:t>
            </a:r>
          </a:p>
          <a:p>
            <a:pPr>
              <a:lnSpc>
                <a:spcPct val="80000"/>
              </a:lnSpc>
            </a:pPr>
            <a:r>
              <a:rPr lang="el-GR" sz="2700" smtClean="0"/>
              <a:t>Το Εθνικό Κέντρο Εκπαιδευτικού Υλικού εκδίδει εκπαιδευτικό υλικό </a:t>
            </a:r>
          </a:p>
          <a:p>
            <a:pPr>
              <a:lnSpc>
                <a:spcPct val="80000"/>
              </a:lnSpc>
            </a:pPr>
            <a:r>
              <a:rPr lang="el-GR" sz="2700" smtClean="0"/>
              <a:t>Τα σχολεία εφαρμόζουν, αλλά έχουν μεγάλη αυτονομία στη δημιουργία του προγράμματος μαθημάτων (</a:t>
            </a:r>
            <a:r>
              <a:rPr lang="en-US" sz="2700" smtClean="0"/>
              <a:t>curriculum)</a:t>
            </a:r>
            <a:r>
              <a:rPr lang="el-GR" sz="2700" smtClean="0"/>
              <a:t>:κάθε σχολείο διαμορφώνει το δικό του πρόγραμμα σπουδών εισάγοντας μαθήματα που ικανοποιούν τις ανάγκες των μαθητών/τριών του πέρα από τα υποχρεωτικά μαθήματα σύμφωνα με τις οδηγίες του Υπουργείου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l-GR" sz="2700" smtClean="0"/>
              <a:t> </a:t>
            </a:r>
            <a:r>
              <a:rPr lang="el-GR" sz="2700" smtClean="0">
                <a:latin typeface="Lucida Sans Unicode" pitchFamily="34" charset="0"/>
                <a:ea typeface="Lucida Sans Unicode" pitchFamily="34" charset="0"/>
                <a:cs typeface="Lucida Sans Unicode" pitchFamily="34" charset="0"/>
              </a:rPr>
              <a:t>⇨ κάθε σχολείο έχει δικό του χαρακτήρα</a:t>
            </a:r>
            <a:r>
              <a:rPr lang="el-GR" sz="2700" smtClean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800" b="1" smtClean="0">
                <a:latin typeface="Arial" charset="0"/>
                <a:cs typeface="Arial" charset="0"/>
              </a:rPr>
              <a:t>ΓΕΝΙΚΑ ΧΑΡΑΚΤΗΡΙΣΤΙΚΑ </a:t>
            </a:r>
            <a:r>
              <a:rPr lang="el-GR" sz="2800" smtClean="0">
                <a:latin typeface="Arial" charset="0"/>
                <a:cs typeface="Arial" charset="0"/>
              </a:rPr>
              <a:t>ΤΟΥ ΕΚΠΑΙΔΕΥΤΙΚΟΥ ΙΣΛΑΝΔΙΚΟΥ ΣΥΣΤΗΜΑΤΟΣ</a:t>
            </a:r>
          </a:p>
        </p:txBody>
      </p:sp>
      <p:sp>
        <p:nvSpPr>
          <p:cNvPr id="6147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800" u="sng" smtClean="0">
                <a:latin typeface="Arial" charset="0"/>
                <a:cs typeface="Arial" charset="0"/>
              </a:rPr>
              <a:t>Υπάρχουν 4 επίπεδα εκπαίδευσης</a:t>
            </a:r>
            <a:r>
              <a:rPr lang="el-GR" sz="2800" smtClean="0">
                <a:latin typeface="Arial" charset="0"/>
                <a:cs typeface="Arial" charset="0"/>
              </a:rPr>
              <a:t>:</a:t>
            </a:r>
          </a:p>
          <a:p>
            <a:endParaRPr lang="el-GR" sz="2800" smtClean="0">
              <a:latin typeface="Arial" charset="0"/>
              <a:cs typeface="Arial" charset="0"/>
            </a:endParaRPr>
          </a:p>
          <a:p>
            <a:pPr>
              <a:buFont typeface="Arial" charset="0"/>
              <a:buNone/>
            </a:pPr>
            <a:r>
              <a:rPr lang="en-US" sz="2800" smtClean="0">
                <a:latin typeface="Arial" charset="0"/>
                <a:cs typeface="Arial" charset="0"/>
              </a:rPr>
              <a:t>Pre-school (</a:t>
            </a:r>
            <a:r>
              <a:rPr lang="el-GR" sz="2800" smtClean="0">
                <a:latin typeface="Arial" charset="0"/>
                <a:cs typeface="Arial" charset="0"/>
              </a:rPr>
              <a:t>παιδικός + νηπιαγωγείο): 2-6 ετών</a:t>
            </a:r>
          </a:p>
          <a:p>
            <a:pPr>
              <a:buFont typeface="Arial" charset="0"/>
              <a:buNone/>
            </a:pPr>
            <a:r>
              <a:rPr lang="en-US" sz="2800" smtClean="0">
                <a:latin typeface="Arial" charset="0"/>
                <a:cs typeface="Arial" charset="0"/>
              </a:rPr>
              <a:t>Compulsory</a:t>
            </a:r>
            <a:r>
              <a:rPr lang="el-GR" sz="2800" smtClean="0">
                <a:latin typeface="Arial" charset="0"/>
                <a:cs typeface="Arial" charset="0"/>
              </a:rPr>
              <a:t> (δημοτικό + γυμνάσιο): 6-16</a:t>
            </a:r>
            <a:endParaRPr lang="en-US" sz="2800" smtClean="0">
              <a:latin typeface="Arial" charset="0"/>
              <a:cs typeface="Arial" charset="0"/>
            </a:endParaRPr>
          </a:p>
          <a:p>
            <a:pPr>
              <a:buFont typeface="Arial" charset="0"/>
              <a:buNone/>
            </a:pPr>
            <a:r>
              <a:rPr lang="en-US" sz="2800" smtClean="0">
                <a:latin typeface="Arial" charset="0"/>
                <a:cs typeface="Arial" charset="0"/>
              </a:rPr>
              <a:t>Upper secondary</a:t>
            </a:r>
            <a:r>
              <a:rPr lang="el-GR" sz="2800" smtClean="0">
                <a:latin typeface="Arial" charset="0"/>
                <a:cs typeface="Arial" charset="0"/>
              </a:rPr>
              <a:t> (λύκειο): 16-19</a:t>
            </a:r>
            <a:endParaRPr lang="en-US" sz="2800" smtClean="0">
              <a:latin typeface="Arial" charset="0"/>
              <a:cs typeface="Arial" charset="0"/>
            </a:endParaRPr>
          </a:p>
          <a:p>
            <a:pPr>
              <a:buFont typeface="Arial" charset="0"/>
              <a:buNone/>
            </a:pPr>
            <a:r>
              <a:rPr lang="en-US" sz="2800" smtClean="0">
                <a:latin typeface="Arial" charset="0"/>
                <a:cs typeface="Arial" charset="0"/>
              </a:rPr>
              <a:t>Higher education</a:t>
            </a:r>
            <a:r>
              <a:rPr lang="el-GR" sz="2800" smtClean="0">
                <a:latin typeface="Arial" charset="0"/>
                <a:cs typeface="Arial" charset="0"/>
              </a:rPr>
              <a:t> (παν/μιο)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ΕΚΠΑΙΔΕΥΤΙΚΑ ΙΔΡΥΜΑΤΑ</a:t>
            </a:r>
          </a:p>
        </p:txBody>
      </p:sp>
      <p:sp>
        <p:nvSpPr>
          <p:cNvPr id="7171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mtClean="0"/>
              <a:t>Υποχρεωτικής εκπαίδευσης ( δημοτικό + γυμνάσιο) : 192</a:t>
            </a:r>
          </a:p>
          <a:p>
            <a:r>
              <a:rPr lang="el-GR" smtClean="0"/>
              <a:t>Λύκεια: 42</a:t>
            </a:r>
          </a:p>
          <a:p>
            <a:r>
              <a:rPr lang="el-GR" smtClean="0"/>
              <a:t>Παν/μια: 9 (το 1</a:t>
            </a:r>
            <a:r>
              <a:rPr lang="el-GR" baseline="30000" smtClean="0"/>
              <a:t>ο</a:t>
            </a:r>
            <a:r>
              <a:rPr lang="el-GR" smtClean="0"/>
              <a:t> ιδρύθηκε το 1911 με 3 σχολές: θεολογίας, ιατρικής, νομικής)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ΠΑΙΔΙΚΟΣ-ΝΗΠΙΑΓΩΓΕΙΟ</a:t>
            </a:r>
          </a:p>
        </p:txBody>
      </p:sp>
      <p:sp>
        <p:nvSpPr>
          <p:cNvPr id="8195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mtClean="0"/>
              <a:t>Μη υποχρεωτικό</a:t>
            </a:r>
          </a:p>
          <a:p>
            <a:r>
              <a:rPr lang="el-GR" smtClean="0"/>
              <a:t>Το υπουργείο ορίζει τις πολιτικές, τις μεθόδους, τα προγράμματα </a:t>
            </a:r>
          </a:p>
          <a:p>
            <a:r>
              <a:rPr lang="el-GR" smtClean="0"/>
              <a:t>Η τοπική αυτοδιοίκηση: εφαρμόζει τα παραπάνω, χρηματοδοτεί, διαχειρίζεται, επιβλέπει</a:t>
            </a:r>
          </a:p>
          <a:p>
            <a:r>
              <a:rPr lang="el-GR" smtClean="0"/>
              <a:t>Οι γονείς: πληρώνουν το 30% στα δημόσια ιδρύματα, 40-50% στα ιδιωτικά</a:t>
            </a:r>
          </a:p>
          <a:p>
            <a:endParaRPr lang="el-GR" smtClean="0"/>
          </a:p>
          <a:p>
            <a:endParaRPr 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ΠΑΙΔΙΚΟΣ-ΝΗΠΙΑΓΩΓΕΙΟ</a:t>
            </a:r>
          </a:p>
        </p:txBody>
      </p:sp>
      <p:sp>
        <p:nvSpPr>
          <p:cNvPr id="9219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mtClean="0"/>
              <a:t>Προβλέπεται: 30-40</a:t>
            </a:r>
            <a:r>
              <a:rPr lang="en-US" smtClean="0"/>
              <a:t> </a:t>
            </a:r>
            <a:r>
              <a:rPr lang="el-GR" smtClean="0"/>
              <a:t>τετρ.μ. για κάθε παιδί εξωτερικά και 6 τετρ.μ. εσωτερικά</a:t>
            </a:r>
          </a:p>
          <a:p>
            <a:r>
              <a:rPr lang="el-GR" smtClean="0"/>
              <a:t>Προτεραιότητα: σε παιδιά με αναπηρία, μονογονεϊκών οικογενειών και παιδιά μαθητών/φοιτητών</a:t>
            </a:r>
          </a:p>
          <a:p>
            <a:r>
              <a:rPr lang="el-GR" smtClean="0"/>
              <a:t>Ελάχιστη παραμονή 4 ώρες (έως 9)</a:t>
            </a:r>
          </a:p>
          <a:p>
            <a:r>
              <a:rPr lang="el-GR" smtClean="0"/>
              <a:t>ΚΥΡΙΟΣ ΣΤΟΧΟΣ: Η ΌΣΟ ΠΙΟ ΕΥΚΟΛΗ ΜΕΤΑΒΑΣΗ ΣΤΟ ΔΗΜΟΤΙΚΟ</a:t>
            </a:r>
          </a:p>
          <a:p>
            <a:endParaRPr 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ΥΠΟΧΡΕΩΤΙΚΗ ΕΚΠΑΙΔΕΥΣΗ= ΔΗΜΟΤΙΚΟ ΚΑΙ ΓΥΜΝΑΣΙΟ</a:t>
            </a:r>
            <a:endParaRPr lang="el-GR" dirty="0"/>
          </a:p>
        </p:txBody>
      </p:sp>
      <p:sp>
        <p:nvSpPr>
          <p:cNvPr id="1024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mtClean="0"/>
              <a:t>Συχνά συστεγάζονται</a:t>
            </a:r>
          </a:p>
          <a:p>
            <a:r>
              <a:rPr lang="el-GR" smtClean="0"/>
              <a:t>Διάρκεια έτους: 9 μήνες, από 21 Αυγούστου-1</a:t>
            </a:r>
            <a:r>
              <a:rPr lang="el-GR" baseline="30000" smtClean="0"/>
              <a:t>η</a:t>
            </a:r>
            <a:r>
              <a:rPr lang="el-GR" smtClean="0"/>
              <a:t> Σεπτεμβρίου έως 31 Μαϊου-10 Ιουνίου, το λιγότερο 170 μέρες μαθημάτων (έως 180)</a:t>
            </a:r>
          </a:p>
          <a:p>
            <a:r>
              <a:rPr lang="el-GR" smtClean="0"/>
              <a:t>Έχουν το δικαίωμα να φοιτήσουν στο σχολείο της περιοχής που κατοικούν</a:t>
            </a:r>
          </a:p>
          <a:p>
            <a:r>
              <a:rPr lang="el-GR" smtClean="0"/>
              <a:t>Οι μαθητές με αναπηρία ενσωματώνονται στη γενική εκπαίδευση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1053</Words>
  <Application>Microsoft Office PowerPoint</Application>
  <PresentationFormat>Προβολή στην οθόνη (4:3)</PresentationFormat>
  <Paragraphs>139</Paragraphs>
  <Slides>25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25</vt:i4>
      </vt:variant>
    </vt:vector>
  </HeadingPairs>
  <TitlesOfParts>
    <vt:vector size="29" baseType="lpstr">
      <vt:lpstr>Calibri</vt:lpstr>
      <vt:lpstr>Arial</vt:lpstr>
      <vt:lpstr>Lucida Sans Unicode</vt:lpstr>
      <vt:lpstr>Θέμα του Office</vt:lpstr>
      <vt:lpstr>   ΤΟ ΕΚΠΑΙΔΕΥΤΙΚΟ ΣΥΣΤΗΜΑ ΤΗΣ ΙΣΛΑΝΔΙΑΣ</vt:lpstr>
      <vt:lpstr>ΓΕΝΙΚΑ ΧΑΡΑΚΤΗΡΙΣΤΙΚΑ ΤΟΥ ΕΚΠΑΙΔΕΥΤΙΚΟΥ ΙΣΛΑΝΔΙΚΟΥ ΣΥΣΤΗΜΑΤΟΣ</vt:lpstr>
      <vt:lpstr>ΓΕΝΙΚΑ ΧΑΡΑΚΤΗΡΙΣΤΙΚΑ ΤΟΥ ΕΚΠΑΙΔΕΥΤΙΚΟΥ ΙΣΛΑΝΔΙΚΟΥ ΣΥΣΤΗΜΑΤΟΣ</vt:lpstr>
      <vt:lpstr>ΓΕΝΙΚΑ ΧΑΡΑΚΤΗΡΙΣΤΙΚΑ ΤΟΥ ΕΚΠΑΙΔΕΥΤΙΚΟΥ ΙΣΛΑΝΔΙΚΟΥ ΣΥΣΤΗΜΑΤΟΣ</vt:lpstr>
      <vt:lpstr>ΓΕΝΙΚΑ ΧΑΡΑΚΤΗΡΙΣΤΙΚΑ ΤΟΥ ΕΚΠΑΙΔΕΥΤΙΚΟΥ ΙΣΛΑΝΔΙΚΟΥ ΣΥΣΤΗΜΑΤΟΣ</vt:lpstr>
      <vt:lpstr>ΕΚΠΑΙΔΕΥΤΙΚΑ ΙΔΡΥΜΑΤΑ</vt:lpstr>
      <vt:lpstr>ΠΑΙΔΙΚΟΣ-ΝΗΠΙΑΓΩΓΕΙΟ</vt:lpstr>
      <vt:lpstr>ΠΑΙΔΙΚΟΣ-ΝΗΠΙΑΓΩΓΕΙΟ</vt:lpstr>
      <vt:lpstr>ΥΠΟΧΡΕΩΤΙΚΗ ΕΚΠΑΙΔΕΥΣΗ= ΔΗΜΟΤΙΚΟ ΚΑΙ ΓΥΜΝΑΣΙΟ</vt:lpstr>
      <vt:lpstr>ΥΠΟΧΡΕΩΤΙΚΗ ΕΚΠΑΙΔΕΥΣΗ= ΔΗΜΟΤΙΚΟ ΚΑΙ ΓΥΜΝΑΣΙΟ</vt:lpstr>
      <vt:lpstr>ΥΠΟΧΡΕΩΤΙΚΗ ΕΚΠΑΙΔΕΥΣΗ= ΔΗΜΟΤΙΚΟ ΚΑΙ ΓΥΜΝΑΣΙΟ</vt:lpstr>
      <vt:lpstr>ΥΠΟΧΡΕΩΤΙΚΗ ΕΚΠΑΙΔΕΥΣΗ= ΔΗΜΟΤΙΚΟ ΚΑΙ ΓΥΜΝΑΣΙΟ</vt:lpstr>
      <vt:lpstr>ΒΑΣΙΚΕΣ ΑΡΧΕΣ ΥΠΟΧΡΕΩΤΙΚΗΣ ΕΚΠΑΙΔΕΥΣΗΣ (= ΔΗΜΟΤΙΚΟ ΚΑΙ ΓΥΜΝΑΣΙΟ)</vt:lpstr>
      <vt:lpstr>ΑΞΙΟΛΟΓΗΣΗ ΜΑΘΗΤΩΝ/ΤΡΙΩΝ ΣΤΗΝ ΥΠΟΧΡΕΩΤΙΚΗ ΕΚΠΑΙΔΕΥΣΗ</vt:lpstr>
      <vt:lpstr>ΑΞΙΟΛΟΓΗΣΗ ΔΗΜΟΤΙΚΩΝ/ΓΥΜΝΑΣΙΩΝ</vt:lpstr>
      <vt:lpstr>ΟΙ ΕΚΠΑΙΔΕΥΤΙΚΟΙ ΣΤΑ ΔΗΜΟΤΙΚΑ/ΓΥΜΝΑΣΙΑ </vt:lpstr>
      <vt:lpstr>ΛΥΚΕΙΑ</vt:lpstr>
      <vt:lpstr>ΛΥΚΕΙΑ</vt:lpstr>
      <vt:lpstr>ΛΥΚΕΙΑ</vt:lpstr>
      <vt:lpstr>ΛΥΚΕΙΟ</vt:lpstr>
      <vt:lpstr>ΛΥΚΕΙΑ: ΑΞΙΟΛΟΓΗΣΗ</vt:lpstr>
      <vt:lpstr>ΛΥΚΕΙΑ</vt:lpstr>
      <vt:lpstr>ΟΙ ΕΚΠΑΙΔΕΥΤΙΚΟΙ ΣΤΟ ΛΥΚΕΙΟ</vt:lpstr>
      <vt:lpstr>ΠΑΝΕΠΙΣΤΗΜΙΑ</vt:lpstr>
      <vt:lpstr>Σας ευχαριστούμε πολύ!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ΤΟ ΕΚΠΑΙΔΕΥΤΙΚΟ ΣΥΣΤΗΜΑ ΤΗΣ ΙΣΛΑΝΔΙΑΣ</dc:title>
  <dc:creator>ΑΝΝΑ ΧΟΪΝΑ</dc:creator>
  <cp:lastModifiedBy>DELL01</cp:lastModifiedBy>
  <cp:revision>53</cp:revision>
  <dcterms:created xsi:type="dcterms:W3CDTF">2023-05-03T15:17:53Z</dcterms:created>
  <dcterms:modified xsi:type="dcterms:W3CDTF">2024-02-15T08:29:39Z</dcterms:modified>
</cp:coreProperties>
</file>