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5" r:id="rId19"/>
    <p:sldId id="274" r:id="rId20"/>
    <p:sldId id="272" r:id="rId21"/>
    <p:sldId id="273" r:id="rId22"/>
    <p:sldId id="279" r:id="rId23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-82" y="-12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0E76C3-0551-485E-A19D-B17D00A29A9A}" type="doc">
      <dgm:prSet loTypeId="urn:microsoft.com/office/officeart/2005/8/layout/orgChart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058480D-BD36-4197-B4BE-ACDDE2792422}">
      <dgm:prSet/>
      <dgm:spPr/>
      <dgm:t>
        <a:bodyPr/>
        <a:lstStyle/>
        <a:p>
          <a:r>
            <a:rPr lang="el-GR"/>
            <a:t>Στο πρόγραμμα συμμετείχαν οι εκπαιδευτικοί:</a:t>
          </a:r>
          <a:endParaRPr lang="en-US"/>
        </a:p>
      </dgm:t>
    </dgm:pt>
    <dgm:pt modelId="{2F2AFCB2-53CE-4109-961A-028AD75E8390}" type="parTrans" cxnId="{4C481CAE-D988-4E93-AA2A-2459CEE3D901}">
      <dgm:prSet/>
      <dgm:spPr/>
      <dgm:t>
        <a:bodyPr/>
        <a:lstStyle/>
        <a:p>
          <a:endParaRPr lang="en-US"/>
        </a:p>
      </dgm:t>
    </dgm:pt>
    <dgm:pt modelId="{9ACDC2A2-31A5-4C89-B716-330840AE46F0}" type="sibTrans" cxnId="{4C481CAE-D988-4E93-AA2A-2459CEE3D901}">
      <dgm:prSet/>
      <dgm:spPr/>
      <dgm:t>
        <a:bodyPr/>
        <a:lstStyle/>
        <a:p>
          <a:endParaRPr lang="en-US"/>
        </a:p>
      </dgm:t>
    </dgm:pt>
    <dgm:pt modelId="{3807FCDF-A85D-44B8-B51F-FEE387B9CC1B}">
      <dgm:prSet/>
      <dgm:spPr/>
      <dgm:t>
        <a:bodyPr/>
        <a:lstStyle/>
        <a:p>
          <a:r>
            <a:rPr lang="el-GR"/>
            <a:t>Γκούρα Παρσκευή ΠΕ03</a:t>
          </a:r>
          <a:endParaRPr lang="en-US"/>
        </a:p>
      </dgm:t>
    </dgm:pt>
    <dgm:pt modelId="{D617280C-7108-4E9F-8309-BCD675273A8B}" type="parTrans" cxnId="{C3A9263E-E216-45C8-999B-8027DE74D927}">
      <dgm:prSet/>
      <dgm:spPr/>
      <dgm:t>
        <a:bodyPr/>
        <a:lstStyle/>
        <a:p>
          <a:endParaRPr lang="en-US"/>
        </a:p>
      </dgm:t>
    </dgm:pt>
    <dgm:pt modelId="{1B742281-7C77-4BE1-887D-72F4C2BB21BB}" type="sibTrans" cxnId="{C3A9263E-E216-45C8-999B-8027DE74D927}">
      <dgm:prSet/>
      <dgm:spPr/>
      <dgm:t>
        <a:bodyPr/>
        <a:lstStyle/>
        <a:p>
          <a:endParaRPr lang="en-US"/>
        </a:p>
      </dgm:t>
    </dgm:pt>
    <dgm:pt modelId="{035D73DE-C54E-4CC3-A4C1-D75A5DE91F81}">
      <dgm:prSet/>
      <dgm:spPr/>
      <dgm:t>
        <a:bodyPr/>
        <a:lstStyle/>
        <a:p>
          <a:r>
            <a:rPr lang="el-GR" dirty="0" err="1"/>
            <a:t>Ζηκοβέλης</a:t>
          </a:r>
          <a:r>
            <a:rPr lang="el-GR" dirty="0"/>
            <a:t> Βασίλης </a:t>
          </a:r>
          <a:r>
            <a:rPr lang="el-GR" dirty="0" smtClean="0"/>
            <a:t>ΠΕ04</a:t>
          </a:r>
          <a:r>
            <a:rPr lang="en-US" smtClean="0"/>
            <a:t>.1</a:t>
          </a:r>
          <a:endParaRPr lang="en-US"/>
        </a:p>
      </dgm:t>
    </dgm:pt>
    <dgm:pt modelId="{2C3EF109-2208-4701-BB2D-BF8BE506AE55}" type="parTrans" cxnId="{EFC24EF5-1057-442A-A711-441D0460C3D3}">
      <dgm:prSet/>
      <dgm:spPr/>
      <dgm:t>
        <a:bodyPr/>
        <a:lstStyle/>
        <a:p>
          <a:endParaRPr lang="en-US"/>
        </a:p>
      </dgm:t>
    </dgm:pt>
    <dgm:pt modelId="{B982F9B5-A6EE-40AE-A9BC-63E5E6B576CF}" type="sibTrans" cxnId="{EFC24EF5-1057-442A-A711-441D0460C3D3}">
      <dgm:prSet/>
      <dgm:spPr/>
      <dgm:t>
        <a:bodyPr/>
        <a:lstStyle/>
        <a:p>
          <a:endParaRPr lang="en-US"/>
        </a:p>
      </dgm:t>
    </dgm:pt>
    <dgm:pt modelId="{E2CE5FB3-9FC0-4BCC-BD82-5A103F5FAD36}">
      <dgm:prSet/>
      <dgm:spPr/>
      <dgm:t>
        <a:bodyPr/>
        <a:lstStyle/>
        <a:p>
          <a:r>
            <a:rPr lang="el-GR"/>
            <a:t>Θεοδωράκη Λαμπρινή ΠΕ02</a:t>
          </a:r>
          <a:endParaRPr lang="en-US"/>
        </a:p>
      </dgm:t>
    </dgm:pt>
    <dgm:pt modelId="{0DAA8DF8-73A3-443D-8721-44D21578766A}" type="parTrans" cxnId="{E83D0046-F560-4F98-A90B-267492D70B65}">
      <dgm:prSet/>
      <dgm:spPr/>
      <dgm:t>
        <a:bodyPr/>
        <a:lstStyle/>
        <a:p>
          <a:endParaRPr lang="en-US"/>
        </a:p>
      </dgm:t>
    </dgm:pt>
    <dgm:pt modelId="{EDAD6DB6-94B0-47F9-BC3E-91CC4758ECEF}" type="sibTrans" cxnId="{E83D0046-F560-4F98-A90B-267492D70B65}">
      <dgm:prSet/>
      <dgm:spPr/>
      <dgm:t>
        <a:bodyPr/>
        <a:lstStyle/>
        <a:p>
          <a:endParaRPr lang="en-US"/>
        </a:p>
      </dgm:t>
    </dgm:pt>
    <dgm:pt modelId="{FA9B5BAB-87E8-48DF-805B-FF90BD633EF3}">
      <dgm:prSet/>
      <dgm:spPr/>
      <dgm:t>
        <a:bodyPr/>
        <a:lstStyle/>
        <a:p>
          <a:r>
            <a:rPr lang="el-GR"/>
            <a:t>Φράγκου Ειρήνη ΠΕ02</a:t>
          </a:r>
          <a:endParaRPr lang="en-US"/>
        </a:p>
      </dgm:t>
    </dgm:pt>
    <dgm:pt modelId="{034766A6-304B-4C41-80B6-21926A273353}" type="parTrans" cxnId="{B7B4E090-285E-495E-BB53-C33D87A3C584}">
      <dgm:prSet/>
      <dgm:spPr/>
      <dgm:t>
        <a:bodyPr/>
        <a:lstStyle/>
        <a:p>
          <a:endParaRPr lang="en-US"/>
        </a:p>
      </dgm:t>
    </dgm:pt>
    <dgm:pt modelId="{A0A92B62-0E0D-49BF-86A0-084F6D2C74D8}" type="sibTrans" cxnId="{B7B4E090-285E-495E-BB53-C33D87A3C584}">
      <dgm:prSet/>
      <dgm:spPr/>
      <dgm:t>
        <a:bodyPr/>
        <a:lstStyle/>
        <a:p>
          <a:endParaRPr lang="en-US"/>
        </a:p>
      </dgm:t>
    </dgm:pt>
    <dgm:pt modelId="{FA594F6D-79C1-46DA-9DD7-C60D82845FA5}" type="pres">
      <dgm:prSet presAssocID="{A20E76C3-0551-485E-A19D-B17D00A29A9A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l-GR"/>
        </a:p>
      </dgm:t>
    </dgm:pt>
    <dgm:pt modelId="{1899A635-8F74-476A-BA11-7F34A9329060}" type="pres">
      <dgm:prSet presAssocID="{F058480D-BD36-4197-B4BE-ACDDE2792422}" presName="hierRoot1" presStyleCnt="0">
        <dgm:presLayoutVars>
          <dgm:hierBranch val="init"/>
        </dgm:presLayoutVars>
      </dgm:prSet>
      <dgm:spPr/>
    </dgm:pt>
    <dgm:pt modelId="{03CE277C-9442-41FB-923F-7DCA297919FD}" type="pres">
      <dgm:prSet presAssocID="{F058480D-BD36-4197-B4BE-ACDDE2792422}" presName="rootComposite1" presStyleCnt="0"/>
      <dgm:spPr/>
    </dgm:pt>
    <dgm:pt modelId="{B4EE9B50-46AB-4580-B671-37143C68B024}" type="pres">
      <dgm:prSet presAssocID="{F058480D-BD36-4197-B4BE-ACDDE279242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0E9CDC60-E522-4BCF-8B0C-7CD26DC6F181}" type="pres">
      <dgm:prSet presAssocID="{F058480D-BD36-4197-B4BE-ACDDE2792422}" presName="rootConnector1" presStyleLbl="node1" presStyleIdx="0" presStyleCnt="0"/>
      <dgm:spPr/>
      <dgm:t>
        <a:bodyPr/>
        <a:lstStyle/>
        <a:p>
          <a:endParaRPr lang="el-GR"/>
        </a:p>
      </dgm:t>
    </dgm:pt>
    <dgm:pt modelId="{1C6E68EC-A3DB-41FD-8098-97004AFE1953}" type="pres">
      <dgm:prSet presAssocID="{F058480D-BD36-4197-B4BE-ACDDE2792422}" presName="hierChild2" presStyleCnt="0"/>
      <dgm:spPr/>
    </dgm:pt>
    <dgm:pt modelId="{E4FE3851-0234-4CB6-90CB-61A17A0A45D7}" type="pres">
      <dgm:prSet presAssocID="{D617280C-7108-4E9F-8309-BCD675273A8B}" presName="Name37" presStyleLbl="parChTrans1D2" presStyleIdx="0" presStyleCnt="4"/>
      <dgm:spPr/>
      <dgm:t>
        <a:bodyPr/>
        <a:lstStyle/>
        <a:p>
          <a:endParaRPr lang="el-GR"/>
        </a:p>
      </dgm:t>
    </dgm:pt>
    <dgm:pt modelId="{CD71CC2E-9943-48FF-A19F-B27E9D4576D6}" type="pres">
      <dgm:prSet presAssocID="{3807FCDF-A85D-44B8-B51F-FEE387B9CC1B}" presName="hierRoot2" presStyleCnt="0">
        <dgm:presLayoutVars>
          <dgm:hierBranch val="init"/>
        </dgm:presLayoutVars>
      </dgm:prSet>
      <dgm:spPr/>
    </dgm:pt>
    <dgm:pt modelId="{48B1ADE3-5DCE-4FD6-A16F-B99CAFCC4370}" type="pres">
      <dgm:prSet presAssocID="{3807FCDF-A85D-44B8-B51F-FEE387B9CC1B}" presName="rootComposite" presStyleCnt="0"/>
      <dgm:spPr/>
    </dgm:pt>
    <dgm:pt modelId="{27DE8906-2235-416C-B0B1-10E78851CE8B}" type="pres">
      <dgm:prSet presAssocID="{3807FCDF-A85D-44B8-B51F-FEE387B9CC1B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7F942085-CDD6-42A5-8144-93E75EBBAC67}" type="pres">
      <dgm:prSet presAssocID="{3807FCDF-A85D-44B8-B51F-FEE387B9CC1B}" presName="rootConnector" presStyleLbl="node2" presStyleIdx="0" presStyleCnt="4"/>
      <dgm:spPr/>
      <dgm:t>
        <a:bodyPr/>
        <a:lstStyle/>
        <a:p>
          <a:endParaRPr lang="el-GR"/>
        </a:p>
      </dgm:t>
    </dgm:pt>
    <dgm:pt modelId="{D4665E23-B6D7-46FB-BD64-EA973D698772}" type="pres">
      <dgm:prSet presAssocID="{3807FCDF-A85D-44B8-B51F-FEE387B9CC1B}" presName="hierChild4" presStyleCnt="0"/>
      <dgm:spPr/>
    </dgm:pt>
    <dgm:pt modelId="{6198232D-437E-4E19-A219-3103B4A09983}" type="pres">
      <dgm:prSet presAssocID="{3807FCDF-A85D-44B8-B51F-FEE387B9CC1B}" presName="hierChild5" presStyleCnt="0"/>
      <dgm:spPr/>
    </dgm:pt>
    <dgm:pt modelId="{AD01C8DC-1EE1-4C6F-9C2B-1247C00823B8}" type="pres">
      <dgm:prSet presAssocID="{2C3EF109-2208-4701-BB2D-BF8BE506AE55}" presName="Name37" presStyleLbl="parChTrans1D2" presStyleIdx="1" presStyleCnt="4"/>
      <dgm:spPr/>
      <dgm:t>
        <a:bodyPr/>
        <a:lstStyle/>
        <a:p>
          <a:endParaRPr lang="el-GR"/>
        </a:p>
      </dgm:t>
    </dgm:pt>
    <dgm:pt modelId="{FC0BE6C1-5A93-4008-BD53-FC7BB43F0C53}" type="pres">
      <dgm:prSet presAssocID="{035D73DE-C54E-4CC3-A4C1-D75A5DE91F81}" presName="hierRoot2" presStyleCnt="0">
        <dgm:presLayoutVars>
          <dgm:hierBranch val="init"/>
        </dgm:presLayoutVars>
      </dgm:prSet>
      <dgm:spPr/>
    </dgm:pt>
    <dgm:pt modelId="{2AC9FB3E-7D1A-4189-93E1-6FCD074ADE27}" type="pres">
      <dgm:prSet presAssocID="{035D73DE-C54E-4CC3-A4C1-D75A5DE91F81}" presName="rootComposite" presStyleCnt="0"/>
      <dgm:spPr/>
    </dgm:pt>
    <dgm:pt modelId="{1CF4EF1B-F691-46B3-9FC4-726B1628F799}" type="pres">
      <dgm:prSet presAssocID="{035D73DE-C54E-4CC3-A4C1-D75A5DE91F81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AF8A3EA9-6A82-4540-95F9-F17B718D7F02}" type="pres">
      <dgm:prSet presAssocID="{035D73DE-C54E-4CC3-A4C1-D75A5DE91F81}" presName="rootConnector" presStyleLbl="node2" presStyleIdx="1" presStyleCnt="4"/>
      <dgm:spPr/>
      <dgm:t>
        <a:bodyPr/>
        <a:lstStyle/>
        <a:p>
          <a:endParaRPr lang="el-GR"/>
        </a:p>
      </dgm:t>
    </dgm:pt>
    <dgm:pt modelId="{2C063589-7FAB-4BA1-8923-682396443315}" type="pres">
      <dgm:prSet presAssocID="{035D73DE-C54E-4CC3-A4C1-D75A5DE91F81}" presName="hierChild4" presStyleCnt="0"/>
      <dgm:spPr/>
    </dgm:pt>
    <dgm:pt modelId="{EF8F8B22-110D-410A-8D4B-FA33DD453EBF}" type="pres">
      <dgm:prSet presAssocID="{035D73DE-C54E-4CC3-A4C1-D75A5DE91F81}" presName="hierChild5" presStyleCnt="0"/>
      <dgm:spPr/>
    </dgm:pt>
    <dgm:pt modelId="{AD2A3068-7650-456A-A093-A3DC6D7DC9E8}" type="pres">
      <dgm:prSet presAssocID="{0DAA8DF8-73A3-443D-8721-44D21578766A}" presName="Name37" presStyleLbl="parChTrans1D2" presStyleIdx="2" presStyleCnt="4"/>
      <dgm:spPr/>
      <dgm:t>
        <a:bodyPr/>
        <a:lstStyle/>
        <a:p>
          <a:endParaRPr lang="el-GR"/>
        </a:p>
      </dgm:t>
    </dgm:pt>
    <dgm:pt modelId="{10A20F6B-83F4-4141-97C1-6FC3D08BFA1D}" type="pres">
      <dgm:prSet presAssocID="{E2CE5FB3-9FC0-4BCC-BD82-5A103F5FAD36}" presName="hierRoot2" presStyleCnt="0">
        <dgm:presLayoutVars>
          <dgm:hierBranch val="init"/>
        </dgm:presLayoutVars>
      </dgm:prSet>
      <dgm:spPr/>
    </dgm:pt>
    <dgm:pt modelId="{027F6EB5-82DE-483E-82D4-C6D283A4458A}" type="pres">
      <dgm:prSet presAssocID="{E2CE5FB3-9FC0-4BCC-BD82-5A103F5FAD36}" presName="rootComposite" presStyleCnt="0"/>
      <dgm:spPr/>
    </dgm:pt>
    <dgm:pt modelId="{32359610-4A89-4309-BFAF-51723009E32C}" type="pres">
      <dgm:prSet presAssocID="{E2CE5FB3-9FC0-4BCC-BD82-5A103F5FAD36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DD9FD69C-E86E-4382-8C47-16178C9C903F}" type="pres">
      <dgm:prSet presAssocID="{E2CE5FB3-9FC0-4BCC-BD82-5A103F5FAD36}" presName="rootConnector" presStyleLbl="node2" presStyleIdx="2" presStyleCnt="4"/>
      <dgm:spPr/>
      <dgm:t>
        <a:bodyPr/>
        <a:lstStyle/>
        <a:p>
          <a:endParaRPr lang="el-GR"/>
        </a:p>
      </dgm:t>
    </dgm:pt>
    <dgm:pt modelId="{CF070ADE-4742-4FDC-8FA0-247D34EB3178}" type="pres">
      <dgm:prSet presAssocID="{E2CE5FB3-9FC0-4BCC-BD82-5A103F5FAD36}" presName="hierChild4" presStyleCnt="0"/>
      <dgm:spPr/>
    </dgm:pt>
    <dgm:pt modelId="{DE817F89-576A-4201-A0CB-66D1FE7A0829}" type="pres">
      <dgm:prSet presAssocID="{E2CE5FB3-9FC0-4BCC-BD82-5A103F5FAD36}" presName="hierChild5" presStyleCnt="0"/>
      <dgm:spPr/>
    </dgm:pt>
    <dgm:pt modelId="{38287652-B8DD-42DB-8FB7-E73C95C4310E}" type="pres">
      <dgm:prSet presAssocID="{034766A6-304B-4C41-80B6-21926A273353}" presName="Name37" presStyleLbl="parChTrans1D2" presStyleIdx="3" presStyleCnt="4"/>
      <dgm:spPr/>
      <dgm:t>
        <a:bodyPr/>
        <a:lstStyle/>
        <a:p>
          <a:endParaRPr lang="el-GR"/>
        </a:p>
      </dgm:t>
    </dgm:pt>
    <dgm:pt modelId="{1D33A5D6-1B06-4124-BAD4-DA8CA2DB9330}" type="pres">
      <dgm:prSet presAssocID="{FA9B5BAB-87E8-48DF-805B-FF90BD633EF3}" presName="hierRoot2" presStyleCnt="0">
        <dgm:presLayoutVars>
          <dgm:hierBranch val="init"/>
        </dgm:presLayoutVars>
      </dgm:prSet>
      <dgm:spPr/>
    </dgm:pt>
    <dgm:pt modelId="{396AD787-53EB-4EEE-85F1-5A4E7C59FB70}" type="pres">
      <dgm:prSet presAssocID="{FA9B5BAB-87E8-48DF-805B-FF90BD633EF3}" presName="rootComposite" presStyleCnt="0"/>
      <dgm:spPr/>
    </dgm:pt>
    <dgm:pt modelId="{4EC7FC7C-1648-44D7-934F-F854CB3C2F20}" type="pres">
      <dgm:prSet presAssocID="{FA9B5BAB-87E8-48DF-805B-FF90BD633EF3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el-GR"/>
        </a:p>
      </dgm:t>
    </dgm:pt>
    <dgm:pt modelId="{2D979215-0644-45A9-940E-D36922120253}" type="pres">
      <dgm:prSet presAssocID="{FA9B5BAB-87E8-48DF-805B-FF90BD633EF3}" presName="rootConnector" presStyleLbl="node2" presStyleIdx="3" presStyleCnt="4"/>
      <dgm:spPr/>
      <dgm:t>
        <a:bodyPr/>
        <a:lstStyle/>
        <a:p>
          <a:endParaRPr lang="el-GR"/>
        </a:p>
      </dgm:t>
    </dgm:pt>
    <dgm:pt modelId="{8080B1E4-57CB-49A2-B4AA-A4787997134B}" type="pres">
      <dgm:prSet presAssocID="{FA9B5BAB-87E8-48DF-805B-FF90BD633EF3}" presName="hierChild4" presStyleCnt="0"/>
      <dgm:spPr/>
    </dgm:pt>
    <dgm:pt modelId="{CDD7B585-DA7A-465A-8D4B-B7D1A6916DE1}" type="pres">
      <dgm:prSet presAssocID="{FA9B5BAB-87E8-48DF-805B-FF90BD633EF3}" presName="hierChild5" presStyleCnt="0"/>
      <dgm:spPr/>
    </dgm:pt>
    <dgm:pt modelId="{4C90DA35-06E8-474D-AD58-E286B8BEC025}" type="pres">
      <dgm:prSet presAssocID="{F058480D-BD36-4197-B4BE-ACDDE2792422}" presName="hierChild3" presStyleCnt="0"/>
      <dgm:spPr/>
    </dgm:pt>
  </dgm:ptLst>
  <dgm:cxnLst>
    <dgm:cxn modelId="{97714EE8-BE4E-4CD9-BB0D-9D0AA5174EE6}" type="presOf" srcId="{FA9B5BAB-87E8-48DF-805B-FF90BD633EF3}" destId="{4EC7FC7C-1648-44D7-934F-F854CB3C2F20}" srcOrd="0" destOrd="0" presId="urn:microsoft.com/office/officeart/2005/8/layout/orgChart1"/>
    <dgm:cxn modelId="{A0B412A0-EA2A-4E8F-A248-F2C42FA9424B}" type="presOf" srcId="{E2CE5FB3-9FC0-4BCC-BD82-5A103F5FAD36}" destId="{DD9FD69C-E86E-4382-8C47-16178C9C903F}" srcOrd="1" destOrd="0" presId="urn:microsoft.com/office/officeart/2005/8/layout/orgChart1"/>
    <dgm:cxn modelId="{CA920A03-E2BF-41C8-8468-41A80BB14BC5}" type="presOf" srcId="{034766A6-304B-4C41-80B6-21926A273353}" destId="{38287652-B8DD-42DB-8FB7-E73C95C4310E}" srcOrd="0" destOrd="0" presId="urn:microsoft.com/office/officeart/2005/8/layout/orgChart1"/>
    <dgm:cxn modelId="{85DCD045-1036-4C86-B903-0AD9E4D1FF08}" type="presOf" srcId="{035D73DE-C54E-4CC3-A4C1-D75A5DE91F81}" destId="{1CF4EF1B-F691-46B3-9FC4-726B1628F799}" srcOrd="0" destOrd="0" presId="urn:microsoft.com/office/officeart/2005/8/layout/orgChart1"/>
    <dgm:cxn modelId="{51032E80-8027-465F-A11C-4BB245911604}" type="presOf" srcId="{FA9B5BAB-87E8-48DF-805B-FF90BD633EF3}" destId="{2D979215-0644-45A9-940E-D36922120253}" srcOrd="1" destOrd="0" presId="urn:microsoft.com/office/officeart/2005/8/layout/orgChart1"/>
    <dgm:cxn modelId="{B989E503-DACC-4E41-8AE2-426F83A35A35}" type="presOf" srcId="{F058480D-BD36-4197-B4BE-ACDDE2792422}" destId="{B4EE9B50-46AB-4580-B671-37143C68B024}" srcOrd="0" destOrd="0" presId="urn:microsoft.com/office/officeart/2005/8/layout/orgChart1"/>
    <dgm:cxn modelId="{6BB8059B-B284-474A-9048-3D7212D9A35E}" type="presOf" srcId="{E2CE5FB3-9FC0-4BCC-BD82-5A103F5FAD36}" destId="{32359610-4A89-4309-BFAF-51723009E32C}" srcOrd="0" destOrd="0" presId="urn:microsoft.com/office/officeart/2005/8/layout/orgChart1"/>
    <dgm:cxn modelId="{B7B4E090-285E-495E-BB53-C33D87A3C584}" srcId="{F058480D-BD36-4197-B4BE-ACDDE2792422}" destId="{FA9B5BAB-87E8-48DF-805B-FF90BD633EF3}" srcOrd="3" destOrd="0" parTransId="{034766A6-304B-4C41-80B6-21926A273353}" sibTransId="{A0A92B62-0E0D-49BF-86A0-084F6D2C74D8}"/>
    <dgm:cxn modelId="{E83D0046-F560-4F98-A90B-267492D70B65}" srcId="{F058480D-BD36-4197-B4BE-ACDDE2792422}" destId="{E2CE5FB3-9FC0-4BCC-BD82-5A103F5FAD36}" srcOrd="2" destOrd="0" parTransId="{0DAA8DF8-73A3-443D-8721-44D21578766A}" sibTransId="{EDAD6DB6-94B0-47F9-BC3E-91CC4758ECEF}"/>
    <dgm:cxn modelId="{C3A9263E-E216-45C8-999B-8027DE74D927}" srcId="{F058480D-BD36-4197-B4BE-ACDDE2792422}" destId="{3807FCDF-A85D-44B8-B51F-FEE387B9CC1B}" srcOrd="0" destOrd="0" parTransId="{D617280C-7108-4E9F-8309-BCD675273A8B}" sibTransId="{1B742281-7C77-4BE1-887D-72F4C2BB21BB}"/>
    <dgm:cxn modelId="{EA093822-7E4E-4E9D-B7A0-6F98C60B7DFF}" type="presOf" srcId="{3807FCDF-A85D-44B8-B51F-FEE387B9CC1B}" destId="{27DE8906-2235-416C-B0B1-10E78851CE8B}" srcOrd="0" destOrd="0" presId="urn:microsoft.com/office/officeart/2005/8/layout/orgChart1"/>
    <dgm:cxn modelId="{3646724F-E251-442C-BF69-AD159E5AFC7C}" type="presOf" srcId="{0DAA8DF8-73A3-443D-8721-44D21578766A}" destId="{AD2A3068-7650-456A-A093-A3DC6D7DC9E8}" srcOrd="0" destOrd="0" presId="urn:microsoft.com/office/officeart/2005/8/layout/orgChart1"/>
    <dgm:cxn modelId="{E163EDD5-74E6-43E6-968F-DF90242AC10B}" type="presOf" srcId="{3807FCDF-A85D-44B8-B51F-FEE387B9CC1B}" destId="{7F942085-CDD6-42A5-8144-93E75EBBAC67}" srcOrd="1" destOrd="0" presId="urn:microsoft.com/office/officeart/2005/8/layout/orgChart1"/>
    <dgm:cxn modelId="{B0899DF6-9E03-4EF7-BD7F-FCBB22A0F436}" type="presOf" srcId="{F058480D-BD36-4197-B4BE-ACDDE2792422}" destId="{0E9CDC60-E522-4BCF-8B0C-7CD26DC6F181}" srcOrd="1" destOrd="0" presId="urn:microsoft.com/office/officeart/2005/8/layout/orgChart1"/>
    <dgm:cxn modelId="{EFC24EF5-1057-442A-A711-441D0460C3D3}" srcId="{F058480D-BD36-4197-B4BE-ACDDE2792422}" destId="{035D73DE-C54E-4CC3-A4C1-D75A5DE91F81}" srcOrd="1" destOrd="0" parTransId="{2C3EF109-2208-4701-BB2D-BF8BE506AE55}" sibTransId="{B982F9B5-A6EE-40AE-A9BC-63E5E6B576CF}"/>
    <dgm:cxn modelId="{251341A9-CB55-41CA-9D2D-7F5BADDEA77A}" type="presOf" srcId="{A20E76C3-0551-485E-A19D-B17D00A29A9A}" destId="{FA594F6D-79C1-46DA-9DD7-C60D82845FA5}" srcOrd="0" destOrd="0" presId="urn:microsoft.com/office/officeart/2005/8/layout/orgChart1"/>
    <dgm:cxn modelId="{4C481CAE-D988-4E93-AA2A-2459CEE3D901}" srcId="{A20E76C3-0551-485E-A19D-B17D00A29A9A}" destId="{F058480D-BD36-4197-B4BE-ACDDE2792422}" srcOrd="0" destOrd="0" parTransId="{2F2AFCB2-53CE-4109-961A-028AD75E8390}" sibTransId="{9ACDC2A2-31A5-4C89-B716-330840AE46F0}"/>
    <dgm:cxn modelId="{D0B0D716-BF3C-406D-BD17-B4E3C1AD2862}" type="presOf" srcId="{D617280C-7108-4E9F-8309-BCD675273A8B}" destId="{E4FE3851-0234-4CB6-90CB-61A17A0A45D7}" srcOrd="0" destOrd="0" presId="urn:microsoft.com/office/officeart/2005/8/layout/orgChart1"/>
    <dgm:cxn modelId="{28A1A8A0-8F1E-4737-A95C-981CE58369F9}" type="presOf" srcId="{035D73DE-C54E-4CC3-A4C1-D75A5DE91F81}" destId="{AF8A3EA9-6A82-4540-95F9-F17B718D7F02}" srcOrd="1" destOrd="0" presId="urn:microsoft.com/office/officeart/2005/8/layout/orgChart1"/>
    <dgm:cxn modelId="{D3EAF163-66CB-45D8-858D-103BD4E3CF68}" type="presOf" srcId="{2C3EF109-2208-4701-BB2D-BF8BE506AE55}" destId="{AD01C8DC-1EE1-4C6F-9C2B-1247C00823B8}" srcOrd="0" destOrd="0" presId="urn:microsoft.com/office/officeart/2005/8/layout/orgChart1"/>
    <dgm:cxn modelId="{4AABD87C-D130-4873-B63E-EA3998CFB07B}" type="presParOf" srcId="{FA594F6D-79C1-46DA-9DD7-C60D82845FA5}" destId="{1899A635-8F74-476A-BA11-7F34A9329060}" srcOrd="0" destOrd="0" presId="urn:microsoft.com/office/officeart/2005/8/layout/orgChart1"/>
    <dgm:cxn modelId="{3F1618D4-16E5-4AC8-B127-2D7820C0D940}" type="presParOf" srcId="{1899A635-8F74-476A-BA11-7F34A9329060}" destId="{03CE277C-9442-41FB-923F-7DCA297919FD}" srcOrd="0" destOrd="0" presId="urn:microsoft.com/office/officeart/2005/8/layout/orgChart1"/>
    <dgm:cxn modelId="{50F80F87-3E21-4829-96CD-729E26DBA769}" type="presParOf" srcId="{03CE277C-9442-41FB-923F-7DCA297919FD}" destId="{B4EE9B50-46AB-4580-B671-37143C68B024}" srcOrd="0" destOrd="0" presId="urn:microsoft.com/office/officeart/2005/8/layout/orgChart1"/>
    <dgm:cxn modelId="{E58AD03D-094A-46C8-8AFC-89E201533599}" type="presParOf" srcId="{03CE277C-9442-41FB-923F-7DCA297919FD}" destId="{0E9CDC60-E522-4BCF-8B0C-7CD26DC6F181}" srcOrd="1" destOrd="0" presId="urn:microsoft.com/office/officeart/2005/8/layout/orgChart1"/>
    <dgm:cxn modelId="{88B6B324-5D0C-4077-BD68-9AE41C665817}" type="presParOf" srcId="{1899A635-8F74-476A-BA11-7F34A9329060}" destId="{1C6E68EC-A3DB-41FD-8098-97004AFE1953}" srcOrd="1" destOrd="0" presId="urn:microsoft.com/office/officeart/2005/8/layout/orgChart1"/>
    <dgm:cxn modelId="{F4523046-AD0B-4F31-AC97-0D80C3A45BBD}" type="presParOf" srcId="{1C6E68EC-A3DB-41FD-8098-97004AFE1953}" destId="{E4FE3851-0234-4CB6-90CB-61A17A0A45D7}" srcOrd="0" destOrd="0" presId="urn:microsoft.com/office/officeart/2005/8/layout/orgChart1"/>
    <dgm:cxn modelId="{E01D772B-9FEC-4983-B073-0291D81B7C55}" type="presParOf" srcId="{1C6E68EC-A3DB-41FD-8098-97004AFE1953}" destId="{CD71CC2E-9943-48FF-A19F-B27E9D4576D6}" srcOrd="1" destOrd="0" presId="urn:microsoft.com/office/officeart/2005/8/layout/orgChart1"/>
    <dgm:cxn modelId="{9A69DA2E-102C-4CDC-B24F-252D0BA992D3}" type="presParOf" srcId="{CD71CC2E-9943-48FF-A19F-B27E9D4576D6}" destId="{48B1ADE3-5DCE-4FD6-A16F-B99CAFCC4370}" srcOrd="0" destOrd="0" presId="urn:microsoft.com/office/officeart/2005/8/layout/orgChart1"/>
    <dgm:cxn modelId="{9B87C5F9-C9AB-4D74-AD36-853E43000B69}" type="presParOf" srcId="{48B1ADE3-5DCE-4FD6-A16F-B99CAFCC4370}" destId="{27DE8906-2235-416C-B0B1-10E78851CE8B}" srcOrd="0" destOrd="0" presId="urn:microsoft.com/office/officeart/2005/8/layout/orgChart1"/>
    <dgm:cxn modelId="{5FB57EEA-1411-408A-AA5D-B20318E16204}" type="presParOf" srcId="{48B1ADE3-5DCE-4FD6-A16F-B99CAFCC4370}" destId="{7F942085-CDD6-42A5-8144-93E75EBBAC67}" srcOrd="1" destOrd="0" presId="urn:microsoft.com/office/officeart/2005/8/layout/orgChart1"/>
    <dgm:cxn modelId="{8849BE2C-85A6-4DA1-A748-D3288547539C}" type="presParOf" srcId="{CD71CC2E-9943-48FF-A19F-B27E9D4576D6}" destId="{D4665E23-B6D7-46FB-BD64-EA973D698772}" srcOrd="1" destOrd="0" presId="urn:microsoft.com/office/officeart/2005/8/layout/orgChart1"/>
    <dgm:cxn modelId="{4273E7AE-3D6E-42D6-9348-9ED81525916E}" type="presParOf" srcId="{CD71CC2E-9943-48FF-A19F-B27E9D4576D6}" destId="{6198232D-437E-4E19-A219-3103B4A09983}" srcOrd="2" destOrd="0" presId="urn:microsoft.com/office/officeart/2005/8/layout/orgChart1"/>
    <dgm:cxn modelId="{6A61D061-73C1-4247-A7DD-A3AF8B430056}" type="presParOf" srcId="{1C6E68EC-A3DB-41FD-8098-97004AFE1953}" destId="{AD01C8DC-1EE1-4C6F-9C2B-1247C00823B8}" srcOrd="2" destOrd="0" presId="urn:microsoft.com/office/officeart/2005/8/layout/orgChart1"/>
    <dgm:cxn modelId="{A480E3FC-550D-420F-89C9-CAAC82F83AB8}" type="presParOf" srcId="{1C6E68EC-A3DB-41FD-8098-97004AFE1953}" destId="{FC0BE6C1-5A93-4008-BD53-FC7BB43F0C53}" srcOrd="3" destOrd="0" presId="urn:microsoft.com/office/officeart/2005/8/layout/orgChart1"/>
    <dgm:cxn modelId="{152EF22C-9902-40E1-A572-7EE421124351}" type="presParOf" srcId="{FC0BE6C1-5A93-4008-BD53-FC7BB43F0C53}" destId="{2AC9FB3E-7D1A-4189-93E1-6FCD074ADE27}" srcOrd="0" destOrd="0" presId="urn:microsoft.com/office/officeart/2005/8/layout/orgChart1"/>
    <dgm:cxn modelId="{4DF06086-2236-4948-87FA-491E314EE322}" type="presParOf" srcId="{2AC9FB3E-7D1A-4189-93E1-6FCD074ADE27}" destId="{1CF4EF1B-F691-46B3-9FC4-726B1628F799}" srcOrd="0" destOrd="0" presId="urn:microsoft.com/office/officeart/2005/8/layout/orgChart1"/>
    <dgm:cxn modelId="{568F62E9-5DC3-4C02-B830-078FB8F651B9}" type="presParOf" srcId="{2AC9FB3E-7D1A-4189-93E1-6FCD074ADE27}" destId="{AF8A3EA9-6A82-4540-95F9-F17B718D7F02}" srcOrd="1" destOrd="0" presId="urn:microsoft.com/office/officeart/2005/8/layout/orgChart1"/>
    <dgm:cxn modelId="{4FCDD07A-92E3-4276-B536-B243AC5DFEB4}" type="presParOf" srcId="{FC0BE6C1-5A93-4008-BD53-FC7BB43F0C53}" destId="{2C063589-7FAB-4BA1-8923-682396443315}" srcOrd="1" destOrd="0" presId="urn:microsoft.com/office/officeart/2005/8/layout/orgChart1"/>
    <dgm:cxn modelId="{093E45DC-EB85-4CF9-8E1E-1D659172B164}" type="presParOf" srcId="{FC0BE6C1-5A93-4008-BD53-FC7BB43F0C53}" destId="{EF8F8B22-110D-410A-8D4B-FA33DD453EBF}" srcOrd="2" destOrd="0" presId="urn:microsoft.com/office/officeart/2005/8/layout/orgChart1"/>
    <dgm:cxn modelId="{32161B9C-B1AA-4923-A6E3-383D0BDE69C1}" type="presParOf" srcId="{1C6E68EC-A3DB-41FD-8098-97004AFE1953}" destId="{AD2A3068-7650-456A-A093-A3DC6D7DC9E8}" srcOrd="4" destOrd="0" presId="urn:microsoft.com/office/officeart/2005/8/layout/orgChart1"/>
    <dgm:cxn modelId="{00335C51-790D-45D1-9F6B-F3099FEA3B19}" type="presParOf" srcId="{1C6E68EC-A3DB-41FD-8098-97004AFE1953}" destId="{10A20F6B-83F4-4141-97C1-6FC3D08BFA1D}" srcOrd="5" destOrd="0" presId="urn:microsoft.com/office/officeart/2005/8/layout/orgChart1"/>
    <dgm:cxn modelId="{F2AB72D2-B2A5-44BF-B6CF-004E514266ED}" type="presParOf" srcId="{10A20F6B-83F4-4141-97C1-6FC3D08BFA1D}" destId="{027F6EB5-82DE-483E-82D4-C6D283A4458A}" srcOrd="0" destOrd="0" presId="urn:microsoft.com/office/officeart/2005/8/layout/orgChart1"/>
    <dgm:cxn modelId="{8AD21AEA-01F4-457C-9C0E-C5685F1AD845}" type="presParOf" srcId="{027F6EB5-82DE-483E-82D4-C6D283A4458A}" destId="{32359610-4A89-4309-BFAF-51723009E32C}" srcOrd="0" destOrd="0" presId="urn:microsoft.com/office/officeart/2005/8/layout/orgChart1"/>
    <dgm:cxn modelId="{C378894F-82B1-46FD-AABD-501CD94BBE16}" type="presParOf" srcId="{027F6EB5-82DE-483E-82D4-C6D283A4458A}" destId="{DD9FD69C-E86E-4382-8C47-16178C9C903F}" srcOrd="1" destOrd="0" presId="urn:microsoft.com/office/officeart/2005/8/layout/orgChart1"/>
    <dgm:cxn modelId="{2E094993-903B-4C2E-A0EE-5604EA8ABF61}" type="presParOf" srcId="{10A20F6B-83F4-4141-97C1-6FC3D08BFA1D}" destId="{CF070ADE-4742-4FDC-8FA0-247D34EB3178}" srcOrd="1" destOrd="0" presId="urn:microsoft.com/office/officeart/2005/8/layout/orgChart1"/>
    <dgm:cxn modelId="{2B089719-213F-4342-8EDF-F9522FE2B5F9}" type="presParOf" srcId="{10A20F6B-83F4-4141-97C1-6FC3D08BFA1D}" destId="{DE817F89-576A-4201-A0CB-66D1FE7A0829}" srcOrd="2" destOrd="0" presId="urn:microsoft.com/office/officeart/2005/8/layout/orgChart1"/>
    <dgm:cxn modelId="{09810351-936B-4AA4-85AF-BF4448BAF74D}" type="presParOf" srcId="{1C6E68EC-A3DB-41FD-8098-97004AFE1953}" destId="{38287652-B8DD-42DB-8FB7-E73C95C4310E}" srcOrd="6" destOrd="0" presId="urn:microsoft.com/office/officeart/2005/8/layout/orgChart1"/>
    <dgm:cxn modelId="{CA9C1471-41AC-4DE3-85FD-7FF414F0E7EE}" type="presParOf" srcId="{1C6E68EC-A3DB-41FD-8098-97004AFE1953}" destId="{1D33A5D6-1B06-4124-BAD4-DA8CA2DB9330}" srcOrd="7" destOrd="0" presId="urn:microsoft.com/office/officeart/2005/8/layout/orgChart1"/>
    <dgm:cxn modelId="{6258FC3D-EF64-48D7-95CC-8880E698B6A5}" type="presParOf" srcId="{1D33A5D6-1B06-4124-BAD4-DA8CA2DB9330}" destId="{396AD787-53EB-4EEE-85F1-5A4E7C59FB70}" srcOrd="0" destOrd="0" presId="urn:microsoft.com/office/officeart/2005/8/layout/orgChart1"/>
    <dgm:cxn modelId="{AFCAB7F7-8388-4D5C-B39E-6B31330001C4}" type="presParOf" srcId="{396AD787-53EB-4EEE-85F1-5A4E7C59FB70}" destId="{4EC7FC7C-1648-44D7-934F-F854CB3C2F20}" srcOrd="0" destOrd="0" presId="urn:microsoft.com/office/officeart/2005/8/layout/orgChart1"/>
    <dgm:cxn modelId="{E47F70BE-77A9-407B-88CB-EAF9C0E84BCB}" type="presParOf" srcId="{396AD787-53EB-4EEE-85F1-5A4E7C59FB70}" destId="{2D979215-0644-45A9-940E-D36922120253}" srcOrd="1" destOrd="0" presId="urn:microsoft.com/office/officeart/2005/8/layout/orgChart1"/>
    <dgm:cxn modelId="{74EED022-0377-4EEA-95D5-B52CA3759F10}" type="presParOf" srcId="{1D33A5D6-1B06-4124-BAD4-DA8CA2DB9330}" destId="{8080B1E4-57CB-49A2-B4AA-A4787997134B}" srcOrd="1" destOrd="0" presId="urn:microsoft.com/office/officeart/2005/8/layout/orgChart1"/>
    <dgm:cxn modelId="{DCCCB96A-8A2E-4C76-9F22-AD76B796B009}" type="presParOf" srcId="{1D33A5D6-1B06-4124-BAD4-DA8CA2DB9330}" destId="{CDD7B585-DA7A-465A-8D4B-B7D1A6916DE1}" srcOrd="2" destOrd="0" presId="urn:microsoft.com/office/officeart/2005/8/layout/orgChart1"/>
    <dgm:cxn modelId="{BD7C4F75-69E7-48C5-BF36-61FD1ACAB3A4}" type="presParOf" srcId="{1899A635-8F74-476A-BA11-7F34A9329060}" destId="{4C90DA35-06E8-474D-AD58-E286B8BEC02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287652-B8DD-42DB-8FB7-E73C95C4310E}">
      <dsp:nvSpPr>
        <dsp:cNvPr id="0" name=""/>
        <dsp:cNvSpPr/>
      </dsp:nvSpPr>
      <dsp:spPr>
        <a:xfrm>
          <a:off x="5257800" y="1850220"/>
          <a:ext cx="4117941" cy="4764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228"/>
              </a:lnTo>
              <a:lnTo>
                <a:pt x="4117941" y="238228"/>
              </a:lnTo>
              <a:lnTo>
                <a:pt x="4117941" y="47645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2A3068-7650-456A-A093-A3DC6D7DC9E8}">
      <dsp:nvSpPr>
        <dsp:cNvPr id="0" name=""/>
        <dsp:cNvSpPr/>
      </dsp:nvSpPr>
      <dsp:spPr>
        <a:xfrm>
          <a:off x="5257800" y="1850220"/>
          <a:ext cx="1372647" cy="4764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8228"/>
              </a:lnTo>
              <a:lnTo>
                <a:pt x="1372647" y="238228"/>
              </a:lnTo>
              <a:lnTo>
                <a:pt x="1372647" y="47645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01C8DC-1EE1-4C6F-9C2B-1247C00823B8}">
      <dsp:nvSpPr>
        <dsp:cNvPr id="0" name=""/>
        <dsp:cNvSpPr/>
      </dsp:nvSpPr>
      <dsp:spPr>
        <a:xfrm>
          <a:off x="3885152" y="1850220"/>
          <a:ext cx="1372647" cy="476456"/>
        </a:xfrm>
        <a:custGeom>
          <a:avLst/>
          <a:gdLst/>
          <a:ahLst/>
          <a:cxnLst/>
          <a:rect l="0" t="0" r="0" b="0"/>
          <a:pathLst>
            <a:path>
              <a:moveTo>
                <a:pt x="1372647" y="0"/>
              </a:moveTo>
              <a:lnTo>
                <a:pt x="1372647" y="238228"/>
              </a:lnTo>
              <a:lnTo>
                <a:pt x="0" y="238228"/>
              </a:lnTo>
              <a:lnTo>
                <a:pt x="0" y="47645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FE3851-0234-4CB6-90CB-61A17A0A45D7}">
      <dsp:nvSpPr>
        <dsp:cNvPr id="0" name=""/>
        <dsp:cNvSpPr/>
      </dsp:nvSpPr>
      <dsp:spPr>
        <a:xfrm>
          <a:off x="1139858" y="1850220"/>
          <a:ext cx="4117941" cy="476456"/>
        </a:xfrm>
        <a:custGeom>
          <a:avLst/>
          <a:gdLst/>
          <a:ahLst/>
          <a:cxnLst/>
          <a:rect l="0" t="0" r="0" b="0"/>
          <a:pathLst>
            <a:path>
              <a:moveTo>
                <a:pt x="4117941" y="0"/>
              </a:moveTo>
              <a:lnTo>
                <a:pt x="4117941" y="238228"/>
              </a:lnTo>
              <a:lnTo>
                <a:pt x="0" y="238228"/>
              </a:lnTo>
              <a:lnTo>
                <a:pt x="0" y="476456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EE9B50-46AB-4580-B671-37143C68B024}">
      <dsp:nvSpPr>
        <dsp:cNvPr id="0" name=""/>
        <dsp:cNvSpPr/>
      </dsp:nvSpPr>
      <dsp:spPr>
        <a:xfrm>
          <a:off x="4123380" y="715801"/>
          <a:ext cx="2268838" cy="113441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/>
            <a:t>Στο πρόγραμμα συμμετείχαν οι εκπαιδευτικοί:</a:t>
          </a:r>
          <a:endParaRPr lang="en-US" sz="2600" kern="1200"/>
        </a:p>
      </dsp:txBody>
      <dsp:txXfrm>
        <a:off x="4123380" y="715801"/>
        <a:ext cx="2268838" cy="1134419"/>
      </dsp:txXfrm>
    </dsp:sp>
    <dsp:sp modelId="{27DE8906-2235-416C-B0B1-10E78851CE8B}">
      <dsp:nvSpPr>
        <dsp:cNvPr id="0" name=""/>
        <dsp:cNvSpPr/>
      </dsp:nvSpPr>
      <dsp:spPr>
        <a:xfrm>
          <a:off x="5439" y="2326676"/>
          <a:ext cx="2268838" cy="11344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/>
            <a:t>Γκούρα Παρσκευή ΠΕ03</a:t>
          </a:r>
          <a:endParaRPr lang="en-US" sz="2600" kern="1200"/>
        </a:p>
      </dsp:txBody>
      <dsp:txXfrm>
        <a:off x="5439" y="2326676"/>
        <a:ext cx="2268838" cy="1134419"/>
      </dsp:txXfrm>
    </dsp:sp>
    <dsp:sp modelId="{1CF4EF1B-F691-46B3-9FC4-726B1628F799}">
      <dsp:nvSpPr>
        <dsp:cNvPr id="0" name=""/>
        <dsp:cNvSpPr/>
      </dsp:nvSpPr>
      <dsp:spPr>
        <a:xfrm>
          <a:off x="2750733" y="2326676"/>
          <a:ext cx="2268838" cy="11344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/>
            <a:t>Ζηκοβέλης Βασίλης ΠΕ04</a:t>
          </a:r>
          <a:endParaRPr lang="en-US" sz="2600" kern="1200"/>
        </a:p>
      </dsp:txBody>
      <dsp:txXfrm>
        <a:off x="2750733" y="2326676"/>
        <a:ext cx="2268838" cy="1134419"/>
      </dsp:txXfrm>
    </dsp:sp>
    <dsp:sp modelId="{32359610-4A89-4309-BFAF-51723009E32C}">
      <dsp:nvSpPr>
        <dsp:cNvPr id="0" name=""/>
        <dsp:cNvSpPr/>
      </dsp:nvSpPr>
      <dsp:spPr>
        <a:xfrm>
          <a:off x="5496028" y="2326676"/>
          <a:ext cx="2268838" cy="11344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/>
            <a:t>Θεοδωράκη Λαμπρινή ΠΕ02</a:t>
          </a:r>
          <a:endParaRPr lang="en-US" sz="2600" kern="1200"/>
        </a:p>
      </dsp:txBody>
      <dsp:txXfrm>
        <a:off x="5496028" y="2326676"/>
        <a:ext cx="2268838" cy="1134419"/>
      </dsp:txXfrm>
    </dsp:sp>
    <dsp:sp modelId="{4EC7FC7C-1648-44D7-934F-F854CB3C2F20}">
      <dsp:nvSpPr>
        <dsp:cNvPr id="0" name=""/>
        <dsp:cNvSpPr/>
      </dsp:nvSpPr>
      <dsp:spPr>
        <a:xfrm>
          <a:off x="8241322" y="2326676"/>
          <a:ext cx="2268838" cy="1134419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600" kern="1200"/>
            <a:t>Φράγκου Ειρήνη ΠΕ02</a:t>
          </a:r>
          <a:endParaRPr lang="en-US" sz="2600" kern="1200"/>
        </a:p>
      </dsp:txBody>
      <dsp:txXfrm>
        <a:off x="8241322" y="2326676"/>
        <a:ext cx="2268838" cy="11344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4A94C03-0A52-F547-75A0-93C73C101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7C9105D5-33B3-F53D-DF4D-4F589BA2C4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A829F62F-29C2-DFAB-43F4-3A3A9B0D13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7B7C-96FD-47CD-B9D6-ED677FF9D17B}" type="datetimeFigureOut">
              <a:rPr lang="el-GR" smtClean="0"/>
              <a:pPr/>
              <a:t>17/5/2023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73061565-1430-1BE3-5769-322638514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15F13749-376D-28FD-E0C1-1938BEAA6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5305-98EF-4209-A898-61819763A39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9269467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AA6D85E-93C8-1260-5420-D18E7C721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175B8A45-758A-6E62-E553-2C52DEA45A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E1CE5026-A8F2-52B4-A023-4AA8F9093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7B7C-96FD-47CD-B9D6-ED677FF9D17B}" type="datetimeFigureOut">
              <a:rPr lang="el-GR" smtClean="0"/>
              <a:pPr/>
              <a:t>17/5/2023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5058313D-AF06-598D-47AD-96E92E1F2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02F02849-A5BD-E0AA-8FEE-1467DD57D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5305-98EF-4209-A898-61819763A39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932618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xmlns="" id="{93EFF316-E882-9D01-8915-C81021A03D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xmlns="" id="{203B3F29-388C-02DD-6146-B699DBAC3B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FCF468BA-7948-6E2A-7E18-252C5BE11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7B7C-96FD-47CD-B9D6-ED677FF9D17B}" type="datetimeFigureOut">
              <a:rPr lang="el-GR" smtClean="0"/>
              <a:pPr/>
              <a:t>17/5/2023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8FF6CE8E-812C-AFAD-CD5D-3FC5BCE9E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9A999E33-9591-0E54-96F7-58018B97A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5305-98EF-4209-A898-61819763A39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665834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DC77CF1-E714-A02C-AEA1-2D7BA37F3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87638B06-C65A-CFAE-2F45-013BB5595A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85BBC612-CE07-1D6F-8C90-EDA24371C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7B7C-96FD-47CD-B9D6-ED677FF9D17B}" type="datetimeFigureOut">
              <a:rPr lang="el-GR" smtClean="0"/>
              <a:pPr/>
              <a:t>17/5/2023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38FFAE3A-1DDC-35EB-8824-BFD30873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5D914A0C-2216-D623-DFE9-E18A3DE58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5305-98EF-4209-A898-61819763A39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672553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9B1A0D9-1567-CA5F-3501-EC2F9E6DB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4C4914E5-8614-CE68-8751-45987A90A1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3258FD99-303D-D543-6AA2-876EF9E13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7B7C-96FD-47CD-B9D6-ED677FF9D17B}" type="datetimeFigureOut">
              <a:rPr lang="el-GR" smtClean="0"/>
              <a:pPr/>
              <a:t>17/5/2023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42BE036A-5690-B10F-44D0-F553C3B7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6DFAA4F5-3CFA-4DD3-70E7-FE7BFC03F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5305-98EF-4209-A898-61819763A39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277180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3F539E45-BE3A-4208-B839-4C26579EA7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F6EA9BAC-A949-4E1E-7A5B-1CF6EF3B97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DC6895D8-A610-5113-CAA8-0E2A29899A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F94EF497-824F-46C8-0056-F191F62AE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7B7C-96FD-47CD-B9D6-ED677FF9D17B}" type="datetimeFigureOut">
              <a:rPr lang="el-GR" smtClean="0"/>
              <a:pPr/>
              <a:t>17/5/2023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2D852444-D413-50FF-F3EA-6D838BEE0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207F7723-8BAE-522A-44A4-C356B9B4B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5305-98EF-4209-A898-61819763A39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03647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00362B7-E00C-5F43-F559-153FB3348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F56B28BB-8777-8AD4-881B-846E3A8C8E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xmlns="" id="{55BADC5D-E36A-9053-B4C0-C1E150C4D3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xmlns="" id="{4E96092A-D19E-B301-EA71-999A6A78D9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xmlns="" id="{3225F58D-3D9D-33A0-6B43-A5F4815CD8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xmlns="" id="{F7861FBC-B00A-7D5C-6C7C-E50BA14A3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7B7C-96FD-47CD-B9D6-ED677FF9D17B}" type="datetimeFigureOut">
              <a:rPr lang="el-GR" smtClean="0"/>
              <a:pPr/>
              <a:t>17/5/2023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xmlns="" id="{E1ED90A5-F826-3E41-EACC-228C0D1FE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xmlns="" id="{F5DCB4E3-2ACC-9D76-367C-70A6BC629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5305-98EF-4209-A898-61819763A39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12189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CCA525BC-6DD6-E714-5C48-E964991C4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xmlns="" id="{E265D490-CBF6-6840-0C66-CFE469C0C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7B7C-96FD-47CD-B9D6-ED677FF9D17B}" type="datetimeFigureOut">
              <a:rPr lang="el-GR" smtClean="0"/>
              <a:pPr/>
              <a:t>17/5/2023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xmlns="" id="{D2AA5F91-B405-9736-F4D0-1D28666A3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xmlns="" id="{35B292D7-7B33-B556-6D84-9B0888B97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5305-98EF-4209-A898-61819763A39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8273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xmlns="" id="{99E7C6C6-0632-E6DC-1F52-2C36696CE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7B7C-96FD-47CD-B9D6-ED677FF9D17B}" type="datetimeFigureOut">
              <a:rPr lang="el-GR" smtClean="0"/>
              <a:pPr/>
              <a:t>17/5/2023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xmlns="" id="{AEED5749-53C6-BE3E-8BA5-7AB7A8CCC2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xmlns="" id="{A4608493-980C-0F56-FF21-01BA9956D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5305-98EF-4209-A898-61819763A39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35704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9007FCD1-1702-44C5-E603-03E6A00BA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xmlns="" id="{51103183-1831-9CAE-2B78-8701ED393C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B4FE1F5E-CF04-368C-02A8-07F2DB3DCD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116F8F0B-D268-4EA7-FBBF-5A28C7E34D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7B7C-96FD-47CD-B9D6-ED677FF9D17B}" type="datetimeFigureOut">
              <a:rPr lang="el-GR" smtClean="0"/>
              <a:pPr/>
              <a:t>17/5/2023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5F0755F0-5B80-FDA3-A1DD-823DDECA2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0F33799C-8FDE-B8D9-6358-BBE6A53EF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5305-98EF-4209-A898-61819763A39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875786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64650C0-9312-7F66-7FC2-8B5DE2757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xmlns="" id="{F6862B7C-56BB-C59B-B5DF-87D0D68121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xmlns="" id="{BF0BDA2E-3CCE-275D-4BF9-DD5C610A96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xmlns="" id="{1AC9D5D8-340C-FCB6-9856-93D5CC408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37B7C-96FD-47CD-B9D6-ED677FF9D17B}" type="datetimeFigureOut">
              <a:rPr lang="el-GR" smtClean="0"/>
              <a:pPr/>
              <a:t>17/5/2023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xmlns="" id="{16603FFC-0198-8208-73E9-14F6434CD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xmlns="" id="{E7537511-2883-3FDE-4E61-D7A02C75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0B5305-98EF-4209-A898-61819763A39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826070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xmlns="" id="{4BD2AFF5-0311-EC8F-79B8-4E7B57966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xmlns="" id="{DA686D0E-D764-1D7B-B4E2-81AA4436BD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xmlns="" id="{E083B000-8576-90C6-3D7A-AD0CEEA41C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37B7C-96FD-47CD-B9D6-ED677FF9D17B}" type="datetimeFigureOut">
              <a:rPr lang="el-GR" smtClean="0"/>
              <a:pPr/>
              <a:t>17/5/2023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xmlns="" id="{C8CF9D13-796E-3774-6BB5-04B4F7DA27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xmlns="" id="{1415416B-21EE-A1B9-4E98-85954091EF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0B5305-98EF-4209-A898-61819763A399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47312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xmlns="" id="{26BDCA6B-3C9C-4213-A0D9-30BD5F0B073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0" y="0"/>
            <a:ext cx="8426302" cy="6858000"/>
          </a:xfrm>
          <a:custGeom>
            <a:avLst/>
            <a:gdLst>
              <a:gd name="connsiteX0" fmla="*/ 184095 w 8426302"/>
              <a:gd name="connsiteY0" fmla="*/ 6858000 h 6858000"/>
              <a:gd name="connsiteX1" fmla="*/ 8426302 w 8426302"/>
              <a:gd name="connsiteY1" fmla="*/ 6858000 h 6858000"/>
              <a:gd name="connsiteX2" fmla="*/ 8426302 w 8426302"/>
              <a:gd name="connsiteY2" fmla="*/ 0 h 6858000"/>
              <a:gd name="connsiteX3" fmla="*/ 2743435 w 8426302"/>
              <a:gd name="connsiteY3" fmla="*/ 0 h 6858000"/>
              <a:gd name="connsiteX4" fmla="*/ 2688451 w 8426302"/>
              <a:gd name="connsiteY4" fmla="*/ 37385 h 6858000"/>
              <a:gd name="connsiteX5" fmla="*/ 0 w 8426302"/>
              <a:gd name="connsiteY5" fmla="*/ 5321277 h 6858000"/>
              <a:gd name="connsiteX6" fmla="*/ 116943 w 8426302"/>
              <a:gd name="connsiteY6" fmla="*/ 65584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26302" h="6858000">
                <a:moveTo>
                  <a:pt x="184095" y="6858000"/>
                </a:moveTo>
                <a:lnTo>
                  <a:pt x="8426302" y="6858000"/>
                </a:lnTo>
                <a:lnTo>
                  <a:pt x="8426302" y="0"/>
                </a:lnTo>
                <a:lnTo>
                  <a:pt x="2743435" y="0"/>
                </a:lnTo>
                <a:lnTo>
                  <a:pt x="2688451" y="37385"/>
                </a:lnTo>
                <a:cubicBezTo>
                  <a:pt x="1058888" y="1225893"/>
                  <a:pt x="0" y="3149927"/>
                  <a:pt x="0" y="5321277"/>
                </a:cubicBezTo>
                <a:cubicBezTo>
                  <a:pt x="0" y="5744268"/>
                  <a:pt x="40184" y="6157873"/>
                  <a:pt x="116943" y="6558484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FDA12F62-867F-4684-B28B-E085D09DCC0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0" y="0"/>
            <a:ext cx="8174932" cy="6858000"/>
          </a:xfrm>
          <a:custGeom>
            <a:avLst/>
            <a:gdLst>
              <a:gd name="connsiteX0" fmla="*/ 190266 w 8174932"/>
              <a:gd name="connsiteY0" fmla="*/ 6858000 h 6858000"/>
              <a:gd name="connsiteX1" fmla="*/ 8174932 w 8174932"/>
              <a:gd name="connsiteY1" fmla="*/ 6858000 h 6858000"/>
              <a:gd name="connsiteX2" fmla="*/ 8174932 w 8174932"/>
              <a:gd name="connsiteY2" fmla="*/ 0 h 6858000"/>
              <a:gd name="connsiteX3" fmla="*/ 2944847 w 8174932"/>
              <a:gd name="connsiteY3" fmla="*/ 0 h 6858000"/>
              <a:gd name="connsiteX4" fmla="*/ 2646373 w 8174932"/>
              <a:gd name="connsiteY4" fmla="*/ 196447 h 6858000"/>
              <a:gd name="connsiteX5" fmla="*/ 0 w 8174932"/>
              <a:gd name="connsiteY5" fmla="*/ 5321277 h 6858000"/>
              <a:gd name="connsiteX6" fmla="*/ 112445 w 8174932"/>
              <a:gd name="connsiteY6" fmla="*/ 651089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74932" h="6858000">
                <a:moveTo>
                  <a:pt x="190266" y="6858000"/>
                </a:moveTo>
                <a:lnTo>
                  <a:pt x="8174932" y="6858000"/>
                </a:lnTo>
                <a:lnTo>
                  <a:pt x="8174932" y="0"/>
                </a:lnTo>
                <a:lnTo>
                  <a:pt x="2944847" y="0"/>
                </a:lnTo>
                <a:lnTo>
                  <a:pt x="2646373" y="196447"/>
                </a:lnTo>
                <a:cubicBezTo>
                  <a:pt x="1044779" y="1335395"/>
                  <a:pt x="0" y="3206327"/>
                  <a:pt x="0" y="5321277"/>
                </a:cubicBezTo>
                <a:cubicBezTo>
                  <a:pt x="0" y="5727999"/>
                  <a:pt x="38639" y="6125696"/>
                  <a:pt x="112445" y="6510898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97DA711-1232-BBA3-8BB3-04B661B1E9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234110"/>
            <a:ext cx="5936370" cy="3466213"/>
          </a:xfrm>
        </p:spPr>
        <p:txBody>
          <a:bodyPr anchor="b">
            <a:normAutofit/>
          </a:bodyPr>
          <a:lstStyle/>
          <a:p>
            <a:pPr algn="l"/>
            <a:r>
              <a:rPr lang="el-GR" sz="7200" dirty="0" err="1">
                <a:solidFill>
                  <a:srgbClr val="FFFFFF"/>
                </a:solidFill>
              </a:rPr>
              <a:t>Μαρούλειο</a:t>
            </a:r>
            <a:r>
              <a:rPr lang="el-GR" sz="7200" dirty="0">
                <a:solidFill>
                  <a:srgbClr val="FFFFFF"/>
                </a:solidFill>
              </a:rPr>
              <a:t> ΓΕΛ Κατσικά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xmlns="" id="{13A4D97F-4CD9-3C08-2322-F2088D2375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4180354"/>
            <a:ext cx="5649289" cy="1279978"/>
          </a:xfrm>
        </p:spPr>
        <p:txBody>
          <a:bodyPr anchor="t">
            <a:normAutofit/>
          </a:bodyPr>
          <a:lstStyle/>
          <a:p>
            <a:pPr algn="l"/>
            <a:r>
              <a:rPr lang="el-GR">
                <a:solidFill>
                  <a:srgbClr val="FFFFFF"/>
                </a:solidFill>
              </a:rPr>
              <a:t>Συμμετοχή στο πρόγραμμα </a:t>
            </a:r>
            <a:r>
              <a:rPr lang="en-US">
                <a:solidFill>
                  <a:srgbClr val="FFFFFF"/>
                </a:solidFill>
              </a:rPr>
              <a:t>Erasmus </a:t>
            </a:r>
            <a:r>
              <a:rPr lang="el-GR">
                <a:solidFill>
                  <a:srgbClr val="FFFFFF"/>
                </a:solidFill>
              </a:rPr>
              <a:t>ΚΑ1 στην Πορτογαλία</a:t>
            </a:r>
          </a:p>
        </p:txBody>
      </p:sp>
      <p:pic>
        <p:nvPicPr>
          <p:cNvPr id="6" name="Θέση περιεχομένου 4" descr="Εικόνα που περιέχει στιγμιότυπο οθόνης, γραμματοσειρά, γραφικά, κείμενο">
            <a:extLst>
              <a:ext uri="{FF2B5EF4-FFF2-40B4-BE49-F238E27FC236}">
                <a16:creationId xmlns:a16="http://schemas.microsoft.com/office/drawing/2014/main" xmlns="" id="{4D5FDA07-D1BC-1C62-0AFA-A48ADCB205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16165" y="178230"/>
            <a:ext cx="2742913" cy="1131417"/>
          </a:xfrm>
          <a:prstGeom prst="rect">
            <a:avLst/>
          </a:prstGeom>
        </p:spPr>
      </p:pic>
      <p:pic>
        <p:nvPicPr>
          <p:cNvPr id="7" name="Θέση περιεχομένου 4" descr="Εικόνα που περιέχει κείμενο, γραμματοσειρά, Μπελ ηλεκτρίκ, σύμβολο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9AAFD158-D3F1-45E3-DB51-854F939BA4A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39074" y="263471"/>
            <a:ext cx="2998635" cy="1274139"/>
          </a:xfrm>
          <a:prstGeom prst="rect">
            <a:avLst/>
          </a:prstGeom>
        </p:spPr>
      </p:pic>
      <p:pic>
        <p:nvPicPr>
          <p:cNvPr id="9" name="Θέση περιεχομένου 4" descr="Εικόνα που περιέχει κείμενο, γραμματοσειρά, στιγμιότυπο οθόνης, γραφικά">
            <a:extLst>
              <a:ext uri="{FF2B5EF4-FFF2-40B4-BE49-F238E27FC236}">
                <a16:creationId xmlns:a16="http://schemas.microsoft.com/office/drawing/2014/main" xmlns="" id="{0F5D54F8-8A21-3B65-D520-D36255257A7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493072" y="185978"/>
            <a:ext cx="2608542" cy="24254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8747050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xmlns="" id="{F13C74B1-5B17-4795-BED0-7140497B44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4D3A49B-806E-AF38-181F-F90C488A8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l-GR" sz="2800" dirty="0"/>
              <a:t>Αίθουσα με διαφορετικές εθνικότητες μαθητών</a:t>
            </a:r>
          </a:p>
        </p:txBody>
      </p:sp>
      <p:sp>
        <p:nvSpPr>
          <p:cNvPr id="14" name="sketchy line">
            <a:extLst>
              <a:ext uri="{FF2B5EF4-FFF2-40B4-BE49-F238E27FC236}">
                <a16:creationId xmlns:a16="http://schemas.microsoft.com/office/drawing/2014/main" xmlns="" id="{D4974D33-8DC5-464E-8C6D-BE58F0669C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7545D5E2-89E3-B671-E6FB-B253E6387F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l-GR" sz="2200" dirty="0"/>
              <a:t>Προσπάθεια </a:t>
            </a:r>
            <a:r>
              <a:rPr lang="el-GR" sz="2200" dirty="0" err="1"/>
              <a:t>αυτοβελτίωσης</a:t>
            </a:r>
            <a:r>
              <a:rPr lang="el-GR" sz="2200" dirty="0"/>
              <a:t> μαθητών</a:t>
            </a:r>
          </a:p>
          <a:p>
            <a:r>
              <a:rPr lang="el-GR" sz="2200" dirty="0"/>
              <a:t>Πρόγραμμα διαχείρισης θυμού</a:t>
            </a:r>
          </a:p>
          <a:p>
            <a:r>
              <a:rPr lang="el-GR" sz="2200" dirty="0"/>
              <a:t>Συμμετοχή ψυχολόγου και κοινωνιολόγου</a:t>
            </a:r>
            <a:endParaRPr lang="en-US" sz="2200" dirty="0"/>
          </a:p>
        </p:txBody>
      </p:sp>
      <p:pic>
        <p:nvPicPr>
          <p:cNvPr id="5" name="Θέση περιεχομένου 4" descr="Εικόνα που περιέχει οροφή, εσωτερικό, δάπεδο, δωμάτιο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3BA297B5-815F-E195-DE2B-62EB2CCEA5B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02" r="-1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xmlns="" val="2420171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52C4197D-0DDB-088B-DBFA-E7DA2DA11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4134" y="1396289"/>
            <a:ext cx="5006336" cy="1325563"/>
          </a:xfrm>
        </p:spPr>
        <p:txBody>
          <a:bodyPr>
            <a:normAutofit/>
          </a:bodyPr>
          <a:lstStyle/>
          <a:p>
            <a:r>
              <a:rPr lang="el-GR" sz="2800" dirty="0"/>
              <a:t>      Ανθρώπινα δικαιώματα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4F74D28C-3268-4E35-8EE1-D92CB4A85A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Θέση περιεχομένου 4" descr="Εικόνα που περιέχει εσωτερικό, οροφή, τοίχος, δάπεδο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9BFBF53B-7CBD-FE28-149F-C0A07106CED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8116" r="4043"/>
          <a:stretch/>
        </p:blipFill>
        <p:spPr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36411B6A-247A-3078-C03D-D15383EEE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8578" y="2871982"/>
            <a:ext cx="5004073" cy="3181684"/>
          </a:xfrm>
        </p:spPr>
        <p:txBody>
          <a:bodyPr anchor="t">
            <a:normAutofit/>
          </a:bodyPr>
          <a:lstStyle/>
          <a:p>
            <a:r>
              <a:rPr lang="el-GR" sz="1800" dirty="0"/>
              <a:t>Οι μαθητές συζητούν για τα ανθρώπινα δικαιώματα</a:t>
            </a:r>
          </a:p>
          <a:p>
            <a:r>
              <a:rPr lang="el-GR" sz="1800" dirty="0"/>
              <a:t>Οι καθηγητές φορούν μπλουζάκι με τον αριθμό του κελιού του Νέλσον Μαντέλα</a:t>
            </a:r>
          </a:p>
          <a:p>
            <a:r>
              <a:rPr lang="el-GR" sz="1800" dirty="0"/>
              <a:t>Στο τέλος και οι μαθητές θα πάρουν τα ίδια μπλουζάκια ως ένδειξη ότι ολοκλήρωσαν το πρόγραμμα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22409600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6F09DA5D-8116-6D2C-557D-1366BF166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4134" y="1396289"/>
            <a:ext cx="5006336" cy="1325563"/>
          </a:xfrm>
        </p:spPr>
        <p:txBody>
          <a:bodyPr>
            <a:normAutofit/>
          </a:bodyPr>
          <a:lstStyle/>
          <a:p>
            <a:r>
              <a:rPr lang="el-GR" sz="2800" dirty="0">
                <a:solidFill>
                  <a:srgbClr val="222222"/>
                </a:solidFill>
                <a:latin typeface="Arial" panose="020B0604020202020204" pitchFamily="34" charset="0"/>
              </a:rPr>
              <a:t>Επίσκεψη στο 3</a:t>
            </a:r>
            <a:r>
              <a:rPr lang="el-GR" sz="2800" baseline="30000" dirty="0">
                <a:solidFill>
                  <a:srgbClr val="222222"/>
                </a:solidFill>
                <a:latin typeface="Arial" panose="020B0604020202020204" pitchFamily="34" charset="0"/>
              </a:rPr>
              <a:t>ο</a:t>
            </a:r>
            <a:r>
              <a:rPr lang="el-GR" sz="2800" dirty="0">
                <a:solidFill>
                  <a:srgbClr val="222222"/>
                </a:solidFill>
                <a:latin typeface="Arial" panose="020B0604020202020204" pitchFamily="34" charset="0"/>
              </a:rPr>
              <a:t> σχολείο</a:t>
            </a:r>
            <a:br>
              <a:rPr lang="el-GR" sz="2800" dirty="0">
                <a:solidFill>
                  <a:srgbClr val="222222"/>
                </a:solidFill>
                <a:latin typeface="Arial" panose="020B0604020202020204" pitchFamily="34" charset="0"/>
              </a:rPr>
            </a:br>
            <a:r>
              <a:rPr lang="en-US" sz="2800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Colégio</a:t>
            </a:r>
            <a:r>
              <a:rPr lang="en-US" sz="2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US" sz="2800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Atlântico</a:t>
            </a:r>
            <a:r>
              <a:rPr lang="el-GR" sz="28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endParaRPr lang="el-GR" sz="280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4F74D28C-3268-4E35-8EE1-D92CB4A85A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Θέση περιεχομένου 4" descr="Εικόνα που περιέχει κείμενο, υπαίθριος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BA5516D1-ABF5-8B7A-7787-2E004A8148E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2159"/>
          <a:stretch/>
        </p:blipFill>
        <p:spPr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0213E48B-A855-0AB8-409A-63521719A5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8578" y="2871982"/>
            <a:ext cx="5004073" cy="3181684"/>
          </a:xfrm>
        </p:spPr>
        <p:txBody>
          <a:bodyPr anchor="t">
            <a:normAutofit/>
          </a:bodyPr>
          <a:lstStyle/>
          <a:p>
            <a:r>
              <a:rPr lang="el-GR" sz="1800" dirty="0"/>
              <a:t>Ιδιωτικό σχολείο πρωτοβάθμιας και δευτεροβάθμιας εκπαίδευσης, το μεγαλύτερο της χώρας</a:t>
            </a:r>
          </a:p>
          <a:p>
            <a:r>
              <a:rPr lang="el-GR" sz="1800" dirty="0"/>
              <a:t>Περιλαμβάνει και μαθητές με μαθησιακές δυσκολίες</a:t>
            </a:r>
          </a:p>
          <a:p>
            <a:endParaRPr lang="el-GR" sz="18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20107817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E61EB48-2346-E189-7CC6-9E7D8DDB1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5999" y="1396289"/>
            <a:ext cx="5277333" cy="1325563"/>
          </a:xfrm>
        </p:spPr>
        <p:txBody>
          <a:bodyPr>
            <a:normAutofit/>
          </a:bodyPr>
          <a:lstStyle/>
          <a:p>
            <a:r>
              <a:rPr lang="el-GR" sz="2800" dirty="0"/>
              <a:t>Εξωτερική δομή του σχολείου</a:t>
            </a:r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432691CC-4AB8-48AF-B822-EBF7F4E9E6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352056" y="1"/>
            <a:ext cx="4480560" cy="2513993"/>
          </a:xfrm>
          <a:custGeom>
            <a:avLst/>
            <a:gdLst>
              <a:gd name="connsiteX0" fmla="*/ 18382 w 4480560"/>
              <a:gd name="connsiteY0" fmla="*/ 0 h 2513993"/>
              <a:gd name="connsiteX1" fmla="*/ 4462178 w 4480560"/>
              <a:gd name="connsiteY1" fmla="*/ 0 h 2513993"/>
              <a:gd name="connsiteX2" fmla="*/ 4468994 w 4480560"/>
              <a:gd name="connsiteY2" fmla="*/ 44657 h 2513993"/>
              <a:gd name="connsiteX3" fmla="*/ 4480560 w 4480560"/>
              <a:gd name="connsiteY3" fmla="*/ 273713 h 2513993"/>
              <a:gd name="connsiteX4" fmla="*/ 2240280 w 4480560"/>
              <a:gd name="connsiteY4" fmla="*/ 2513993 h 2513993"/>
              <a:gd name="connsiteX5" fmla="*/ 0 w 4480560"/>
              <a:gd name="connsiteY5" fmla="*/ 273713 h 2513993"/>
              <a:gd name="connsiteX6" fmla="*/ 11567 w 4480560"/>
              <a:gd name="connsiteY6" fmla="*/ 44657 h 2513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80560" h="2513993">
                <a:moveTo>
                  <a:pt x="18382" y="0"/>
                </a:moveTo>
                <a:lnTo>
                  <a:pt x="4462178" y="0"/>
                </a:lnTo>
                <a:lnTo>
                  <a:pt x="4468994" y="44657"/>
                </a:lnTo>
                <a:cubicBezTo>
                  <a:pt x="4476642" y="119969"/>
                  <a:pt x="4480560" y="196384"/>
                  <a:pt x="4480560" y="273713"/>
                </a:cubicBezTo>
                <a:cubicBezTo>
                  <a:pt x="4480560" y="1510985"/>
                  <a:pt x="3477552" y="2513993"/>
                  <a:pt x="2240280" y="2513993"/>
                </a:cubicBezTo>
                <a:cubicBezTo>
                  <a:pt x="1003008" y="2513993"/>
                  <a:pt x="0" y="1510985"/>
                  <a:pt x="0" y="273713"/>
                </a:cubicBezTo>
                <a:cubicBezTo>
                  <a:pt x="0" y="196384"/>
                  <a:pt x="3918" y="119969"/>
                  <a:pt x="11567" y="4465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Εικόνα 6" descr="Εικόνα που περιέχει κείμενο, υπαίθριος, χλόη, πράσινο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BA9BB921-0232-E515-EC6F-051CD178C64D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1236" r="-2" b="22169"/>
          <a:stretch/>
        </p:blipFill>
        <p:spPr>
          <a:xfrm>
            <a:off x="1516648" y="1"/>
            <a:ext cx="4151376" cy="2349401"/>
          </a:xfrm>
          <a:custGeom>
            <a:avLst/>
            <a:gdLst/>
            <a:ahLst/>
            <a:cxnLst/>
            <a:rect l="l" t="t" r="r" b="b"/>
            <a:pathLst>
              <a:path w="4151376" h="2349401">
                <a:moveTo>
                  <a:pt x="20101" y="0"/>
                </a:moveTo>
                <a:lnTo>
                  <a:pt x="4131276" y="0"/>
                </a:lnTo>
                <a:lnTo>
                  <a:pt x="4140659" y="61486"/>
                </a:lnTo>
                <a:cubicBezTo>
                  <a:pt x="4147746" y="131265"/>
                  <a:pt x="4151376" y="202065"/>
                  <a:pt x="4151376" y="273713"/>
                </a:cubicBezTo>
                <a:cubicBezTo>
                  <a:pt x="4151376" y="1420084"/>
                  <a:pt x="3222059" y="2349401"/>
                  <a:pt x="2075688" y="2349401"/>
                </a:cubicBezTo>
                <a:cubicBezTo>
                  <a:pt x="929317" y="2349401"/>
                  <a:pt x="0" y="1420084"/>
                  <a:pt x="0" y="273713"/>
                </a:cubicBezTo>
                <a:cubicBezTo>
                  <a:pt x="0" y="202065"/>
                  <a:pt x="3630" y="131265"/>
                  <a:pt x="10717" y="61486"/>
                </a:cubicBezTo>
                <a:close/>
              </a:path>
            </a:pathLst>
          </a:custGeom>
        </p:spPr>
      </p:pic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D6A8E1B4-B839-4C58-B08A-F0B0945808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2909477"/>
            <a:ext cx="4966870" cy="3948522"/>
          </a:xfrm>
          <a:custGeom>
            <a:avLst/>
            <a:gdLst>
              <a:gd name="connsiteX0" fmla="*/ 2748962 w 4966870"/>
              <a:gd name="connsiteY0" fmla="*/ 0 h 3948522"/>
              <a:gd name="connsiteX1" fmla="*/ 4870195 w 4966870"/>
              <a:gd name="connsiteY1" fmla="*/ 1000367 h 3948522"/>
              <a:gd name="connsiteX2" fmla="*/ 4966870 w 4966870"/>
              <a:gd name="connsiteY2" fmla="*/ 1129649 h 3948522"/>
              <a:gd name="connsiteX3" fmla="*/ 4966870 w 4966870"/>
              <a:gd name="connsiteY3" fmla="*/ 3948522 h 3948522"/>
              <a:gd name="connsiteX4" fmla="*/ 278430 w 4966870"/>
              <a:gd name="connsiteY4" fmla="*/ 3948522 h 3948522"/>
              <a:gd name="connsiteX5" fmla="*/ 216027 w 4966870"/>
              <a:gd name="connsiteY5" fmla="*/ 3818982 h 3948522"/>
              <a:gd name="connsiteX6" fmla="*/ 0 w 4966870"/>
              <a:gd name="connsiteY6" fmla="*/ 2748962 h 3948522"/>
              <a:gd name="connsiteX7" fmla="*/ 2748962 w 4966870"/>
              <a:gd name="connsiteY7" fmla="*/ 0 h 3948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66870" h="3948522">
                <a:moveTo>
                  <a:pt x="2748962" y="0"/>
                </a:moveTo>
                <a:cubicBezTo>
                  <a:pt x="3602955" y="0"/>
                  <a:pt x="4365995" y="389418"/>
                  <a:pt x="4870195" y="1000367"/>
                </a:cubicBezTo>
                <a:lnTo>
                  <a:pt x="4966870" y="1129649"/>
                </a:lnTo>
                <a:lnTo>
                  <a:pt x="4966870" y="3948522"/>
                </a:lnTo>
                <a:lnTo>
                  <a:pt x="278430" y="3948522"/>
                </a:lnTo>
                <a:lnTo>
                  <a:pt x="216027" y="3818982"/>
                </a:lnTo>
                <a:cubicBezTo>
                  <a:pt x="76922" y="3490101"/>
                  <a:pt x="0" y="3128515"/>
                  <a:pt x="0" y="2748962"/>
                </a:cubicBezTo>
                <a:cubicBezTo>
                  <a:pt x="0" y="1230752"/>
                  <a:pt x="1230752" y="0"/>
                  <a:pt x="2748962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Θέση περιεχομένου 4" descr="Εικόνα που περιέχει ουρανός, χλόη, υπαίθριος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C4803218-4EF3-B240-F848-6E73741A574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-1" b="21210"/>
          <a:stretch/>
        </p:blipFill>
        <p:spPr>
          <a:xfrm>
            <a:off x="20" y="3075259"/>
            <a:ext cx="4801068" cy="3782741"/>
          </a:xfrm>
          <a:custGeom>
            <a:avLst/>
            <a:gdLst/>
            <a:ahLst/>
            <a:cxnLst/>
            <a:rect l="l" t="t" r="r" b="b"/>
            <a:pathLst>
              <a:path w="4801088" h="3782741">
                <a:moveTo>
                  <a:pt x="2217908" y="0"/>
                </a:moveTo>
                <a:cubicBezTo>
                  <a:pt x="3644559" y="0"/>
                  <a:pt x="4801088" y="1156529"/>
                  <a:pt x="4801088" y="2583180"/>
                </a:cubicBezTo>
                <a:cubicBezTo>
                  <a:pt x="4801088" y="2939843"/>
                  <a:pt x="4728805" y="3279623"/>
                  <a:pt x="4598089" y="3588671"/>
                </a:cubicBezTo>
                <a:lnTo>
                  <a:pt x="4504600" y="3782741"/>
                </a:lnTo>
                <a:lnTo>
                  <a:pt x="0" y="3782741"/>
                </a:lnTo>
                <a:lnTo>
                  <a:pt x="0" y="1263826"/>
                </a:lnTo>
                <a:lnTo>
                  <a:pt x="75894" y="1138900"/>
                </a:lnTo>
                <a:cubicBezTo>
                  <a:pt x="540111" y="451769"/>
                  <a:pt x="1326251" y="0"/>
                  <a:pt x="2217908" y="0"/>
                </a:cubicBezTo>
                <a:close/>
              </a:path>
            </a:pathLst>
          </a:custGeom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xmlns="" id="{27A820BE-4D98-9030-66E6-DBD39C2664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0444" y="2871982"/>
            <a:ext cx="5272888" cy="3181684"/>
          </a:xfrm>
        </p:spPr>
        <p:txBody>
          <a:bodyPr anchor="t">
            <a:normAutofit/>
          </a:bodyPr>
          <a:lstStyle/>
          <a:p>
            <a:r>
              <a:rPr lang="el-GR" sz="1800" dirty="0"/>
              <a:t>Οι αίθουσες και τα εργαστήρια περιβάλλονται από μεγάλες τζαμαρίες με άπλετο φως</a:t>
            </a:r>
          </a:p>
          <a:p>
            <a:r>
              <a:rPr lang="el-GR" sz="1800" dirty="0"/>
              <a:t>Ευρυχωρία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17737694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0C5B5D4-4005-8456-F400-B1482F038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4134" y="1396289"/>
            <a:ext cx="5006336" cy="1325563"/>
          </a:xfrm>
        </p:spPr>
        <p:txBody>
          <a:bodyPr>
            <a:normAutofit/>
          </a:bodyPr>
          <a:lstStyle/>
          <a:p>
            <a:r>
              <a:rPr lang="el-GR" sz="2800" dirty="0"/>
              <a:t>Χρήση ΤΠΕ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4F74D28C-3268-4E35-8EE1-D92CB4A85A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Θέση περιεχομένου 4">
            <a:extLst>
              <a:ext uri="{FF2B5EF4-FFF2-40B4-BE49-F238E27FC236}">
                <a16:creationId xmlns:a16="http://schemas.microsoft.com/office/drawing/2014/main" xmlns="" id="{B87F3272-CB52-E42E-59D2-7CD8E5DE6BD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2159"/>
          <a:stretch/>
        </p:blipFill>
        <p:spPr>
          <a:xfrm>
            <a:off x="20" y="10"/>
            <a:ext cx="6024134" cy="6857990"/>
          </a:xfrm>
          <a:custGeom>
            <a:avLst/>
            <a:gdLst/>
            <a:ahLst/>
            <a:cxnLst/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FAC380FB-F5F4-38C5-A2E3-5CD3F75DD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38578" y="2871982"/>
            <a:ext cx="5004073" cy="3181684"/>
          </a:xfrm>
        </p:spPr>
        <p:txBody>
          <a:bodyPr anchor="t">
            <a:normAutofit/>
          </a:bodyPr>
          <a:lstStyle/>
          <a:p>
            <a:r>
              <a:rPr lang="el-GR" sz="1600" dirty="0"/>
              <a:t>Οι μαθητές διαθέτουν </a:t>
            </a:r>
            <a:r>
              <a:rPr lang="en-US" sz="1600" dirty="0"/>
              <a:t>tablets</a:t>
            </a:r>
            <a:r>
              <a:rPr lang="el-GR" sz="1600" dirty="0"/>
              <a:t> που αγοράζουν με δικά τους χρήματα</a:t>
            </a:r>
          </a:p>
          <a:p>
            <a:r>
              <a:rPr lang="el-GR" sz="1600" dirty="0"/>
              <a:t>Τα μαθήματα γίνονται με </a:t>
            </a:r>
            <a:r>
              <a:rPr lang="el-GR" sz="1600" dirty="0" err="1"/>
              <a:t>προτζέκτορα</a:t>
            </a:r>
            <a:r>
              <a:rPr lang="el-GR" sz="1600" dirty="0"/>
              <a:t> ενώ ο τοίχος αποτελεί τον πίνακα</a:t>
            </a:r>
          </a:p>
          <a:p>
            <a:r>
              <a:rPr lang="el-GR" sz="1600" dirty="0"/>
              <a:t>Μέσω των </a:t>
            </a:r>
            <a:r>
              <a:rPr lang="en-US" sz="1600" dirty="0"/>
              <a:t>tablets </a:t>
            </a:r>
            <a:r>
              <a:rPr lang="el-GR" sz="1600" dirty="0"/>
              <a:t>οι μαθητές δημιουργούν εργασίες για ένα συγκεκριμένο θέμα </a:t>
            </a:r>
          </a:p>
          <a:p>
            <a:r>
              <a:rPr lang="el-GR" sz="1600" dirty="0"/>
              <a:t>Στο μάθημα της ιστορίας παρουσίαζαν προσωπικότητες του Β ‘ Παγκοσμίου Πολέμου αντλώντας πληροφορίες και εικόνες από τη </a:t>
            </a:r>
            <a:r>
              <a:rPr lang="en-US" sz="1600" dirty="0" err="1"/>
              <a:t>wikipedia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xmlns="" val="28113958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B44D1C9D-456A-E72C-650D-A36E13254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0295" y="1396289"/>
            <a:ext cx="4668257" cy="1325563"/>
          </a:xfrm>
        </p:spPr>
        <p:txBody>
          <a:bodyPr>
            <a:normAutofit/>
          </a:bodyPr>
          <a:lstStyle/>
          <a:p>
            <a:r>
              <a:rPr lang="el-GR" sz="2800" dirty="0"/>
              <a:t>Αίθουσες - Εργαστήρια</a:t>
            </a: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xmlns="" id="{2EEE8F11-3582-44B7-9869-F2D26D7DD9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1"/>
            <a:ext cx="4133221" cy="3548529"/>
          </a:xfrm>
          <a:custGeom>
            <a:avLst/>
            <a:gdLst>
              <a:gd name="connsiteX0" fmla="*/ 0 w 4133221"/>
              <a:gd name="connsiteY0" fmla="*/ 0 h 3548529"/>
              <a:gd name="connsiteX1" fmla="*/ 3798429 w 4133221"/>
              <a:gd name="connsiteY1" fmla="*/ 0 h 3548529"/>
              <a:gd name="connsiteX2" fmla="*/ 3850140 w 4133221"/>
              <a:gd name="connsiteY2" fmla="*/ 85119 h 3548529"/>
              <a:gd name="connsiteX3" fmla="*/ 4133221 w 4133221"/>
              <a:gd name="connsiteY3" fmla="*/ 1203093 h 3548529"/>
              <a:gd name="connsiteX4" fmla="*/ 1787785 w 4133221"/>
              <a:gd name="connsiteY4" fmla="*/ 3548529 h 3548529"/>
              <a:gd name="connsiteX5" fmla="*/ 129311 w 4133221"/>
              <a:gd name="connsiteY5" fmla="*/ 2861567 h 3548529"/>
              <a:gd name="connsiteX6" fmla="*/ 0 w 4133221"/>
              <a:gd name="connsiteY6" fmla="*/ 2719289 h 3548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33221" h="3548529">
                <a:moveTo>
                  <a:pt x="0" y="0"/>
                </a:moveTo>
                <a:lnTo>
                  <a:pt x="3798429" y="0"/>
                </a:lnTo>
                <a:lnTo>
                  <a:pt x="3850140" y="85119"/>
                </a:lnTo>
                <a:cubicBezTo>
                  <a:pt x="4030674" y="417451"/>
                  <a:pt x="4133221" y="798296"/>
                  <a:pt x="4133221" y="1203093"/>
                </a:cubicBezTo>
                <a:cubicBezTo>
                  <a:pt x="4133221" y="2498442"/>
                  <a:pt x="3083134" y="3548529"/>
                  <a:pt x="1787785" y="3548529"/>
                </a:cubicBezTo>
                <a:cubicBezTo>
                  <a:pt x="1140111" y="3548529"/>
                  <a:pt x="553752" y="3286007"/>
                  <a:pt x="129311" y="2861567"/>
                </a:cubicBezTo>
                <a:lnTo>
                  <a:pt x="0" y="2719289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Freeform: Shape 26">
            <a:extLst>
              <a:ext uri="{FF2B5EF4-FFF2-40B4-BE49-F238E27FC236}">
                <a16:creationId xmlns:a16="http://schemas.microsoft.com/office/drawing/2014/main" xmlns="" id="{2141F1CC-6A53-4BCF-9127-AABB52E249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801" y="3842187"/>
            <a:ext cx="3321156" cy="3015812"/>
          </a:xfrm>
          <a:custGeom>
            <a:avLst/>
            <a:gdLst>
              <a:gd name="connsiteX0" fmla="*/ 1359768 w 3321156"/>
              <a:gd name="connsiteY0" fmla="*/ 0 h 3015812"/>
              <a:gd name="connsiteX1" fmla="*/ 3321156 w 3321156"/>
              <a:gd name="connsiteY1" fmla="*/ 1961388 h 3015812"/>
              <a:gd name="connsiteX2" fmla="*/ 3084427 w 3321156"/>
              <a:gd name="connsiteY2" fmla="*/ 2896302 h 3015812"/>
              <a:gd name="connsiteX3" fmla="*/ 3011823 w 3321156"/>
              <a:gd name="connsiteY3" fmla="*/ 3015812 h 3015812"/>
              <a:gd name="connsiteX4" fmla="*/ 0 w 3321156"/>
              <a:gd name="connsiteY4" fmla="*/ 3015812 h 3015812"/>
              <a:gd name="connsiteX5" fmla="*/ 0 w 3321156"/>
              <a:gd name="connsiteY5" fmla="*/ 549808 h 3015812"/>
              <a:gd name="connsiteX6" fmla="*/ 112143 w 3321156"/>
              <a:gd name="connsiteY6" fmla="*/ 447886 h 3015812"/>
              <a:gd name="connsiteX7" fmla="*/ 1359768 w 3321156"/>
              <a:gd name="connsiteY7" fmla="*/ 0 h 3015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21156" h="3015812">
                <a:moveTo>
                  <a:pt x="1359768" y="0"/>
                </a:moveTo>
                <a:cubicBezTo>
                  <a:pt x="2443013" y="0"/>
                  <a:pt x="3321156" y="878143"/>
                  <a:pt x="3321156" y="1961388"/>
                </a:cubicBezTo>
                <a:cubicBezTo>
                  <a:pt x="3321156" y="2299902"/>
                  <a:pt x="3235400" y="2618387"/>
                  <a:pt x="3084427" y="2896302"/>
                </a:cubicBezTo>
                <a:lnTo>
                  <a:pt x="3011823" y="3015812"/>
                </a:lnTo>
                <a:lnTo>
                  <a:pt x="0" y="3015812"/>
                </a:lnTo>
                <a:lnTo>
                  <a:pt x="0" y="549808"/>
                </a:lnTo>
                <a:lnTo>
                  <a:pt x="112143" y="447886"/>
                </a:lnTo>
                <a:cubicBezTo>
                  <a:pt x="451187" y="168082"/>
                  <a:pt x="885848" y="0"/>
                  <a:pt x="135976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xmlns="" id="{561B2B49-7142-4CA8-A929-4671548E6A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394530" y="2496668"/>
            <a:ext cx="3118104" cy="311810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Θέση περιεχομένου 4" descr="Εικόνα που περιέχει κείμενο, άτομο, άτομα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6C93EA4F-DCFF-FC03-6F6F-D5F46468F1A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-2" b="-2"/>
          <a:stretch/>
        </p:blipFill>
        <p:spPr>
          <a:xfrm>
            <a:off x="3559122" y="2661260"/>
            <a:ext cx="2788920" cy="2788920"/>
          </a:xfrm>
          <a:custGeom>
            <a:avLst/>
            <a:gdLst/>
            <a:ahLst/>
            <a:cxnLst/>
            <a:rect l="l" t="t" r="r" b="b"/>
            <a:pathLst>
              <a:path w="2880360" h="2880360">
                <a:moveTo>
                  <a:pt x="1440180" y="0"/>
                </a:moveTo>
                <a:cubicBezTo>
                  <a:pt x="2235569" y="0"/>
                  <a:pt x="2880360" y="644791"/>
                  <a:pt x="2880360" y="1440180"/>
                </a:cubicBezTo>
                <a:cubicBezTo>
                  <a:pt x="2880360" y="2235569"/>
                  <a:pt x="2235569" y="2880360"/>
                  <a:pt x="1440180" y="2880360"/>
                </a:cubicBezTo>
                <a:cubicBezTo>
                  <a:pt x="644791" y="2880360"/>
                  <a:pt x="0" y="2235569"/>
                  <a:pt x="0" y="1440180"/>
                </a:cubicBezTo>
                <a:cubicBezTo>
                  <a:pt x="0" y="644791"/>
                  <a:pt x="644791" y="0"/>
                  <a:pt x="1440180" y="0"/>
                </a:cubicBezTo>
                <a:close/>
              </a:path>
            </a:pathLst>
          </a:custGeom>
        </p:spPr>
      </p:pic>
      <p:pic>
        <p:nvPicPr>
          <p:cNvPr id="9" name="Εικόνα 8" descr="Εικόνα που περιέχει εσωτερικό, τοίχος, δάπεδο, κουζίνα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9FC3E3FC-3AE8-27D4-31F7-FAD9038064F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4467" r="1" b="10270"/>
          <a:stretch/>
        </p:blipFill>
        <p:spPr>
          <a:xfrm>
            <a:off x="20" y="10"/>
            <a:ext cx="3967953" cy="3383270"/>
          </a:xfrm>
          <a:custGeom>
            <a:avLst/>
            <a:gdLst/>
            <a:ahLst/>
            <a:cxnLst/>
            <a:rect l="l" t="t" r="r" b="b"/>
            <a:pathLst>
              <a:path w="3967973" h="3383280">
                <a:moveTo>
                  <a:pt x="0" y="0"/>
                </a:moveTo>
                <a:lnTo>
                  <a:pt x="3605273" y="0"/>
                </a:lnTo>
                <a:lnTo>
                  <a:pt x="3704836" y="163887"/>
                </a:lnTo>
                <a:cubicBezTo>
                  <a:pt x="3872651" y="472804"/>
                  <a:pt x="3967973" y="826817"/>
                  <a:pt x="3967973" y="1203093"/>
                </a:cubicBezTo>
                <a:cubicBezTo>
                  <a:pt x="3967973" y="2407177"/>
                  <a:pt x="2991870" y="3383280"/>
                  <a:pt x="1787786" y="3383280"/>
                </a:cubicBezTo>
                <a:cubicBezTo>
                  <a:pt x="1110489" y="3383280"/>
                  <a:pt x="505326" y="3074435"/>
                  <a:pt x="105448" y="2589894"/>
                </a:cubicBezTo>
                <a:lnTo>
                  <a:pt x="0" y="2448881"/>
                </a:lnTo>
                <a:close/>
              </a:path>
            </a:pathLst>
          </a:custGeom>
        </p:spPr>
      </p:pic>
      <p:pic>
        <p:nvPicPr>
          <p:cNvPr id="7" name="Εικόνα 6" descr="Εικόνα που περιέχει κείμενο, άτομο, γυναίκα, εσωτερικό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5C231BA8-FC2B-37B1-B132-CF873E903F0C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9646" r="-4" b="-4"/>
          <a:stretch/>
        </p:blipFill>
        <p:spPr>
          <a:xfrm>
            <a:off x="4825" y="4007260"/>
            <a:ext cx="3155071" cy="2850749"/>
          </a:xfrm>
          <a:custGeom>
            <a:avLst/>
            <a:gdLst/>
            <a:ahLst/>
            <a:cxnLst/>
            <a:rect l="l" t="t" r="r" b="b"/>
            <a:pathLst>
              <a:path w="3155071" h="2850749">
                <a:moveTo>
                  <a:pt x="1358746" y="0"/>
                </a:moveTo>
                <a:cubicBezTo>
                  <a:pt x="2350829" y="0"/>
                  <a:pt x="3155071" y="804242"/>
                  <a:pt x="3155071" y="1796325"/>
                </a:cubicBezTo>
                <a:cubicBezTo>
                  <a:pt x="3155071" y="2168356"/>
                  <a:pt x="3041975" y="2513972"/>
                  <a:pt x="2848287" y="2800668"/>
                </a:cubicBezTo>
                <a:lnTo>
                  <a:pt x="2810837" y="2850749"/>
                </a:lnTo>
                <a:lnTo>
                  <a:pt x="0" y="2850749"/>
                </a:lnTo>
                <a:lnTo>
                  <a:pt x="0" y="623564"/>
                </a:lnTo>
                <a:lnTo>
                  <a:pt x="88552" y="526132"/>
                </a:lnTo>
                <a:cubicBezTo>
                  <a:pt x="413623" y="201061"/>
                  <a:pt x="862705" y="0"/>
                  <a:pt x="1358746" y="0"/>
                </a:cubicBezTo>
                <a:close/>
              </a:path>
            </a:pathLst>
          </a:cu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xmlns="" id="{6CDAFADB-DE85-9D2A-AC65-8D42359097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0296" y="2871982"/>
            <a:ext cx="4668256" cy="3181684"/>
          </a:xfrm>
        </p:spPr>
        <p:txBody>
          <a:bodyPr anchor="t">
            <a:normAutofit/>
          </a:bodyPr>
          <a:lstStyle/>
          <a:p>
            <a:r>
              <a:rPr lang="el-GR" sz="1800" dirty="0"/>
              <a:t>Βιβλιοθήκη</a:t>
            </a:r>
          </a:p>
          <a:p>
            <a:r>
              <a:rPr lang="el-GR" sz="1800" dirty="0"/>
              <a:t>Εργαστήριο καλλιτεχνικών</a:t>
            </a:r>
          </a:p>
          <a:p>
            <a:r>
              <a:rPr lang="el-GR" sz="1800" dirty="0"/>
              <a:t>Εργαστήριο Χημείας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27292637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85DBEAB0-4CF4-1977-5628-CFA8B7DD3D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0295" y="1396289"/>
            <a:ext cx="4668257" cy="1325563"/>
          </a:xfrm>
        </p:spPr>
        <p:txBody>
          <a:bodyPr>
            <a:normAutofit/>
          </a:bodyPr>
          <a:lstStyle/>
          <a:p>
            <a:r>
              <a:rPr lang="el-GR" sz="3200" dirty="0"/>
              <a:t>Γεωπονικό εργαστήριο</a:t>
            </a: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2EEE8F11-3582-44B7-9869-F2D26D7DD9D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1"/>
            <a:ext cx="4133221" cy="3548529"/>
          </a:xfrm>
          <a:custGeom>
            <a:avLst/>
            <a:gdLst>
              <a:gd name="connsiteX0" fmla="*/ 0 w 4133221"/>
              <a:gd name="connsiteY0" fmla="*/ 0 h 3548529"/>
              <a:gd name="connsiteX1" fmla="*/ 3798429 w 4133221"/>
              <a:gd name="connsiteY1" fmla="*/ 0 h 3548529"/>
              <a:gd name="connsiteX2" fmla="*/ 3850140 w 4133221"/>
              <a:gd name="connsiteY2" fmla="*/ 85119 h 3548529"/>
              <a:gd name="connsiteX3" fmla="*/ 4133221 w 4133221"/>
              <a:gd name="connsiteY3" fmla="*/ 1203093 h 3548529"/>
              <a:gd name="connsiteX4" fmla="*/ 1787785 w 4133221"/>
              <a:gd name="connsiteY4" fmla="*/ 3548529 h 3548529"/>
              <a:gd name="connsiteX5" fmla="*/ 129311 w 4133221"/>
              <a:gd name="connsiteY5" fmla="*/ 2861567 h 3548529"/>
              <a:gd name="connsiteX6" fmla="*/ 0 w 4133221"/>
              <a:gd name="connsiteY6" fmla="*/ 2719289 h 35485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33221" h="3548529">
                <a:moveTo>
                  <a:pt x="0" y="0"/>
                </a:moveTo>
                <a:lnTo>
                  <a:pt x="3798429" y="0"/>
                </a:lnTo>
                <a:lnTo>
                  <a:pt x="3850140" y="85119"/>
                </a:lnTo>
                <a:cubicBezTo>
                  <a:pt x="4030674" y="417451"/>
                  <a:pt x="4133221" y="798296"/>
                  <a:pt x="4133221" y="1203093"/>
                </a:cubicBezTo>
                <a:cubicBezTo>
                  <a:pt x="4133221" y="2498442"/>
                  <a:pt x="3083134" y="3548529"/>
                  <a:pt x="1787785" y="3548529"/>
                </a:cubicBezTo>
                <a:cubicBezTo>
                  <a:pt x="1140111" y="3548529"/>
                  <a:pt x="553752" y="3286007"/>
                  <a:pt x="129311" y="2861567"/>
                </a:cubicBezTo>
                <a:lnTo>
                  <a:pt x="0" y="2719289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2141F1CC-6A53-4BCF-9127-AABB52E249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801" y="3842187"/>
            <a:ext cx="3321156" cy="3015812"/>
          </a:xfrm>
          <a:custGeom>
            <a:avLst/>
            <a:gdLst>
              <a:gd name="connsiteX0" fmla="*/ 1359768 w 3321156"/>
              <a:gd name="connsiteY0" fmla="*/ 0 h 3015812"/>
              <a:gd name="connsiteX1" fmla="*/ 3321156 w 3321156"/>
              <a:gd name="connsiteY1" fmla="*/ 1961388 h 3015812"/>
              <a:gd name="connsiteX2" fmla="*/ 3084427 w 3321156"/>
              <a:gd name="connsiteY2" fmla="*/ 2896302 h 3015812"/>
              <a:gd name="connsiteX3" fmla="*/ 3011823 w 3321156"/>
              <a:gd name="connsiteY3" fmla="*/ 3015812 h 3015812"/>
              <a:gd name="connsiteX4" fmla="*/ 0 w 3321156"/>
              <a:gd name="connsiteY4" fmla="*/ 3015812 h 3015812"/>
              <a:gd name="connsiteX5" fmla="*/ 0 w 3321156"/>
              <a:gd name="connsiteY5" fmla="*/ 549808 h 3015812"/>
              <a:gd name="connsiteX6" fmla="*/ 112143 w 3321156"/>
              <a:gd name="connsiteY6" fmla="*/ 447886 h 3015812"/>
              <a:gd name="connsiteX7" fmla="*/ 1359768 w 3321156"/>
              <a:gd name="connsiteY7" fmla="*/ 0 h 3015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21156" h="3015812">
                <a:moveTo>
                  <a:pt x="1359768" y="0"/>
                </a:moveTo>
                <a:cubicBezTo>
                  <a:pt x="2443013" y="0"/>
                  <a:pt x="3321156" y="878143"/>
                  <a:pt x="3321156" y="1961388"/>
                </a:cubicBezTo>
                <a:cubicBezTo>
                  <a:pt x="3321156" y="2299902"/>
                  <a:pt x="3235400" y="2618387"/>
                  <a:pt x="3084427" y="2896302"/>
                </a:cubicBezTo>
                <a:lnTo>
                  <a:pt x="3011823" y="3015812"/>
                </a:lnTo>
                <a:lnTo>
                  <a:pt x="0" y="3015812"/>
                </a:lnTo>
                <a:lnTo>
                  <a:pt x="0" y="549808"/>
                </a:lnTo>
                <a:lnTo>
                  <a:pt x="112143" y="447886"/>
                </a:lnTo>
                <a:cubicBezTo>
                  <a:pt x="451187" y="168082"/>
                  <a:pt x="885848" y="0"/>
                  <a:pt x="135976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xmlns="" id="{561B2B49-7142-4CA8-A929-4671548E6A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394530" y="2496668"/>
            <a:ext cx="3118104" cy="3118104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Εικόνα 6">
            <a:extLst>
              <a:ext uri="{FF2B5EF4-FFF2-40B4-BE49-F238E27FC236}">
                <a16:creationId xmlns:a16="http://schemas.microsoft.com/office/drawing/2014/main" xmlns="" id="{84579FA3-59D8-DC99-AE1C-066FA7DB5F4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-2" b="-2"/>
          <a:stretch/>
        </p:blipFill>
        <p:spPr>
          <a:xfrm>
            <a:off x="3559122" y="2661260"/>
            <a:ext cx="2788920" cy="2788920"/>
          </a:xfrm>
          <a:custGeom>
            <a:avLst/>
            <a:gdLst/>
            <a:ahLst/>
            <a:cxnLst/>
            <a:rect l="l" t="t" r="r" b="b"/>
            <a:pathLst>
              <a:path w="2880360" h="2880360">
                <a:moveTo>
                  <a:pt x="1440180" y="0"/>
                </a:moveTo>
                <a:cubicBezTo>
                  <a:pt x="2235569" y="0"/>
                  <a:pt x="2880360" y="644791"/>
                  <a:pt x="2880360" y="1440180"/>
                </a:cubicBezTo>
                <a:cubicBezTo>
                  <a:pt x="2880360" y="2235569"/>
                  <a:pt x="2235569" y="2880360"/>
                  <a:pt x="1440180" y="2880360"/>
                </a:cubicBezTo>
                <a:cubicBezTo>
                  <a:pt x="644791" y="2880360"/>
                  <a:pt x="0" y="2235569"/>
                  <a:pt x="0" y="1440180"/>
                </a:cubicBezTo>
                <a:cubicBezTo>
                  <a:pt x="0" y="644791"/>
                  <a:pt x="644791" y="0"/>
                  <a:pt x="1440180" y="0"/>
                </a:cubicBezTo>
                <a:close/>
              </a:path>
            </a:pathLst>
          </a:custGeom>
        </p:spPr>
      </p:pic>
      <p:pic>
        <p:nvPicPr>
          <p:cNvPr id="9" name="Εικόνα 8" descr="Εικόνα που περιέχει υπαίθριος, χλόη, κτίριο, βεράντα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6CEC4EE1-DAE9-DE69-660E-F180FFAF0D1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1" b="14736"/>
          <a:stretch/>
        </p:blipFill>
        <p:spPr>
          <a:xfrm>
            <a:off x="20" y="10"/>
            <a:ext cx="3967953" cy="3383270"/>
          </a:xfrm>
          <a:custGeom>
            <a:avLst/>
            <a:gdLst/>
            <a:ahLst/>
            <a:cxnLst/>
            <a:rect l="l" t="t" r="r" b="b"/>
            <a:pathLst>
              <a:path w="3967973" h="3383280">
                <a:moveTo>
                  <a:pt x="0" y="0"/>
                </a:moveTo>
                <a:lnTo>
                  <a:pt x="3605273" y="0"/>
                </a:lnTo>
                <a:lnTo>
                  <a:pt x="3704836" y="163887"/>
                </a:lnTo>
                <a:cubicBezTo>
                  <a:pt x="3872651" y="472804"/>
                  <a:pt x="3967973" y="826817"/>
                  <a:pt x="3967973" y="1203093"/>
                </a:cubicBezTo>
                <a:cubicBezTo>
                  <a:pt x="3967973" y="2407177"/>
                  <a:pt x="2991870" y="3383280"/>
                  <a:pt x="1787786" y="3383280"/>
                </a:cubicBezTo>
                <a:cubicBezTo>
                  <a:pt x="1110489" y="3383280"/>
                  <a:pt x="505326" y="3074435"/>
                  <a:pt x="105448" y="2589894"/>
                </a:cubicBezTo>
                <a:lnTo>
                  <a:pt x="0" y="2448881"/>
                </a:lnTo>
                <a:close/>
              </a:path>
            </a:pathLst>
          </a:custGeom>
        </p:spPr>
      </p:pic>
      <p:pic>
        <p:nvPicPr>
          <p:cNvPr id="5" name="Θέση περιεχομένου 4" descr="Εικόνα που περιέχει όρθιος, άτομα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7266A611-F16A-142F-5EA7-B4BA761601F8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-4" b="9642"/>
          <a:stretch/>
        </p:blipFill>
        <p:spPr>
          <a:xfrm>
            <a:off x="4825" y="4007260"/>
            <a:ext cx="3155071" cy="2850749"/>
          </a:xfrm>
          <a:custGeom>
            <a:avLst/>
            <a:gdLst/>
            <a:ahLst/>
            <a:cxnLst/>
            <a:rect l="l" t="t" r="r" b="b"/>
            <a:pathLst>
              <a:path w="3155071" h="2850749">
                <a:moveTo>
                  <a:pt x="1358746" y="0"/>
                </a:moveTo>
                <a:cubicBezTo>
                  <a:pt x="2350829" y="0"/>
                  <a:pt x="3155071" y="804242"/>
                  <a:pt x="3155071" y="1796325"/>
                </a:cubicBezTo>
                <a:cubicBezTo>
                  <a:pt x="3155071" y="2168356"/>
                  <a:pt x="3041975" y="2513972"/>
                  <a:pt x="2848287" y="2800668"/>
                </a:cubicBezTo>
                <a:lnTo>
                  <a:pt x="2810837" y="2850749"/>
                </a:lnTo>
                <a:lnTo>
                  <a:pt x="0" y="2850749"/>
                </a:lnTo>
                <a:lnTo>
                  <a:pt x="0" y="623564"/>
                </a:lnTo>
                <a:lnTo>
                  <a:pt x="88552" y="526132"/>
                </a:lnTo>
                <a:cubicBezTo>
                  <a:pt x="413623" y="201061"/>
                  <a:pt x="862705" y="0"/>
                  <a:pt x="1358746" y="0"/>
                </a:cubicBezTo>
                <a:close/>
              </a:path>
            </a:pathLst>
          </a:custGeom>
        </p:spPr>
      </p:pic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xmlns="" id="{2BA15677-F4C5-82C7-E0B2-62EF30D33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0296" y="2871982"/>
            <a:ext cx="4668256" cy="3181684"/>
          </a:xfrm>
        </p:spPr>
        <p:txBody>
          <a:bodyPr anchor="t">
            <a:normAutofit/>
          </a:bodyPr>
          <a:lstStyle/>
          <a:p>
            <a:r>
              <a:rPr lang="el-GR" sz="1800" dirty="0"/>
              <a:t>Οι μαθητές καλλιεργούν λαχανικά </a:t>
            </a:r>
          </a:p>
          <a:p>
            <a:r>
              <a:rPr lang="el-GR" sz="1800" dirty="0"/>
              <a:t>Φυτεύουν δέντρα και </a:t>
            </a:r>
            <a:r>
              <a:rPr lang="el-GR" sz="1800" dirty="0" err="1"/>
              <a:t>λουλουδια</a:t>
            </a:r>
            <a:endParaRPr lang="el-GR" sz="1800" dirty="0"/>
          </a:p>
          <a:p>
            <a:r>
              <a:rPr lang="el-GR" sz="1800" dirty="0"/>
              <a:t>Καταγράφουν την εξέλιξή τους</a:t>
            </a:r>
          </a:p>
          <a:p>
            <a:r>
              <a:rPr lang="el-GR" sz="1800" dirty="0"/>
              <a:t>Μαθαίνουν φυσική ιστορία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17070095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xmlns="" id="{F13C74B1-5B17-4795-BED0-7140497B44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C492C862-81B5-18FD-0518-72D86AB6B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en-US" sz="3200" dirty="0"/>
              <a:t>School of Coimbra</a:t>
            </a:r>
            <a:br>
              <a:rPr lang="en-US" sz="3200" dirty="0"/>
            </a:br>
            <a:r>
              <a:rPr lang="en-US" sz="3200" dirty="0"/>
              <a:t>(Coimbra</a:t>
            </a:r>
            <a:r>
              <a:rPr lang="el-GR" sz="3200" dirty="0"/>
              <a:t>: Τ</a:t>
            </a:r>
            <a:r>
              <a:rPr lang="en-US" sz="3200" dirty="0"/>
              <a:t>he city of the students)</a:t>
            </a:r>
            <a:endParaRPr lang="el-GR" sz="3200" dirty="0"/>
          </a:p>
        </p:txBody>
      </p:sp>
      <p:sp>
        <p:nvSpPr>
          <p:cNvPr id="14" name="sketchy line">
            <a:extLst>
              <a:ext uri="{FF2B5EF4-FFF2-40B4-BE49-F238E27FC236}">
                <a16:creationId xmlns:a16="http://schemas.microsoft.com/office/drawing/2014/main" xmlns="" id="{D4974D33-8DC5-464E-8C6D-BE58F0669C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E4BC5D87-4624-0397-D7FD-0688B5362D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l-GR" sz="2200" dirty="0"/>
              <a:t>Εξωτερικά αρχιτεκτονικά μοιάζει με πιάνο</a:t>
            </a:r>
          </a:p>
          <a:p>
            <a:r>
              <a:rPr lang="el-GR" sz="2200" dirty="0"/>
              <a:t>Περιλαμβάνει στο πρόγραμμά του καλλιτεχνικά μαθήματα (μουσικής, χορού, σχεδίου, ζωγραφικής)</a:t>
            </a:r>
            <a:endParaRPr lang="en-US" sz="2200" dirty="0"/>
          </a:p>
        </p:txBody>
      </p:sp>
      <p:pic>
        <p:nvPicPr>
          <p:cNvPr id="5" name="Θέση περιεχομένου 4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864B02A7-6ADB-CE04-695E-AA54731109C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02" r="-1" b="-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xmlns="" val="2979859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own Arrow 7">
            <a:extLst>
              <a:ext uri="{FF2B5EF4-FFF2-40B4-BE49-F238E27FC236}">
                <a16:creationId xmlns:a16="http://schemas.microsoft.com/office/drawing/2014/main" xmlns="" id="{D4771268-CB57-404A-9271-370EB28F60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502F8E9-B535-645C-0DFC-676AE8BAF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Τομείς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σπ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ουδών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στο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μουσικό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6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σχολείο</a:t>
            </a:r>
            <a:endParaRPr lang="en-US" sz="36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5" name="Θέση περιεχομένου 4" descr="Εικόνα που περιέχει κείμενο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02575B81-EEC6-28E0-C66F-00ADE0A8A0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5326"/>
          <a:stretch/>
        </p:blipFill>
        <p:spPr>
          <a:xfrm>
            <a:off x="5226659" y="643466"/>
            <a:ext cx="5882014" cy="556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670662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Down Arrow 7">
            <a:extLst>
              <a:ext uri="{FF2B5EF4-FFF2-40B4-BE49-F238E27FC236}">
                <a16:creationId xmlns:a16="http://schemas.microsoft.com/office/drawing/2014/main" xmlns="" id="{D4771268-CB57-404A-9271-370EB28F60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19873893-DDB5-4247-00F6-66A94F5D3A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Δυνατότητες μουσικού σχολείου</a:t>
            </a:r>
          </a:p>
        </p:txBody>
      </p:sp>
      <p:pic>
        <p:nvPicPr>
          <p:cNvPr id="5" name="Θέση περιεχομένου 4" descr="Εικόνα που περιέχει κείμενο, παρουσίαση, στιγμιότυπο οθόνης, υπολογιστής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8DCF40DC-E751-2AE2-867D-81E89A6B3C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-1" b="301"/>
          <a:stretch/>
        </p:blipFill>
        <p:spPr>
          <a:xfrm>
            <a:off x="5374862" y="643466"/>
            <a:ext cx="5585607" cy="5568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61721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7" name="Rectangle 366">
            <a:extLst>
              <a:ext uri="{FF2B5EF4-FFF2-40B4-BE49-F238E27FC236}">
                <a16:creationId xmlns:a16="http://schemas.microsoft.com/office/drawing/2014/main" xmlns="" id="{1A9F7B4E-B03D-4F64-BE33-00D074458D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61267F49-DDBF-A96F-3C15-6F63DC5737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40000"/>
          </a:blip>
          <a:srcRect t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43D577B-08AA-86E5-15D4-ACF96EFA6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l-GR" sz="5000" b="1">
                <a:solidFill>
                  <a:srgbClr val="FFFFFF"/>
                </a:solidFill>
              </a:rPr>
              <a:t>Ε</a:t>
            </a:r>
            <a:r>
              <a:rPr lang="en-US" sz="5000" b="1">
                <a:solidFill>
                  <a:srgbClr val="FFFFFF"/>
                </a:solidFill>
              </a:rPr>
              <a:t>RASMUS </a:t>
            </a:r>
            <a:r>
              <a:rPr lang="el-GR" sz="5000" b="1">
                <a:solidFill>
                  <a:srgbClr val="FFFFFF"/>
                </a:solidFill>
              </a:rPr>
              <a:t>ΚΑ1</a:t>
            </a:r>
            <a:r>
              <a:rPr lang="en-US" sz="5000" b="1">
                <a:solidFill>
                  <a:srgbClr val="FFFFFF"/>
                </a:solidFill>
              </a:rPr>
              <a:t>  </a:t>
            </a:r>
            <a:r>
              <a:rPr lang="el-GR" sz="5000" b="1">
                <a:solidFill>
                  <a:srgbClr val="FFFFFF"/>
                </a:solidFill>
              </a:rPr>
              <a:t>ΜΑΡΟΥΛΕΙΟ ΓΕΛ ΚΑΤΣΙΚΑ</a:t>
            </a:r>
          </a:p>
        </p:txBody>
      </p:sp>
      <p:sp>
        <p:nvSpPr>
          <p:cNvPr id="369" name="sketchy line">
            <a:extLst>
              <a:ext uri="{FF2B5EF4-FFF2-40B4-BE49-F238E27FC236}">
                <a16:creationId xmlns:a16="http://schemas.microsoft.com/office/drawing/2014/main" xmlns="" id="{7E2BE7F7-CA89-4002-ACCE-A478AEA24F5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14399" y="1681544"/>
            <a:ext cx="9692640" cy="18288"/>
          </a:xfrm>
          <a:custGeom>
            <a:avLst/>
            <a:gdLst>
              <a:gd name="connsiteX0" fmla="*/ 0 w 9692640"/>
              <a:gd name="connsiteY0" fmla="*/ 0 h 18288"/>
              <a:gd name="connsiteX1" fmla="*/ 401552 w 9692640"/>
              <a:gd name="connsiteY1" fmla="*/ 0 h 18288"/>
              <a:gd name="connsiteX2" fmla="*/ 996957 w 9692640"/>
              <a:gd name="connsiteY2" fmla="*/ 0 h 18288"/>
              <a:gd name="connsiteX3" fmla="*/ 1398509 w 9692640"/>
              <a:gd name="connsiteY3" fmla="*/ 0 h 18288"/>
              <a:gd name="connsiteX4" fmla="*/ 2090841 w 9692640"/>
              <a:gd name="connsiteY4" fmla="*/ 0 h 18288"/>
              <a:gd name="connsiteX5" fmla="*/ 2686246 w 9692640"/>
              <a:gd name="connsiteY5" fmla="*/ 0 h 18288"/>
              <a:gd name="connsiteX6" fmla="*/ 3475504 w 9692640"/>
              <a:gd name="connsiteY6" fmla="*/ 0 h 18288"/>
              <a:gd name="connsiteX7" fmla="*/ 4361688 w 9692640"/>
              <a:gd name="connsiteY7" fmla="*/ 0 h 18288"/>
              <a:gd name="connsiteX8" fmla="*/ 5054019 w 9692640"/>
              <a:gd name="connsiteY8" fmla="*/ 0 h 18288"/>
              <a:gd name="connsiteX9" fmla="*/ 5940204 w 9692640"/>
              <a:gd name="connsiteY9" fmla="*/ 0 h 18288"/>
              <a:gd name="connsiteX10" fmla="*/ 6632535 w 9692640"/>
              <a:gd name="connsiteY10" fmla="*/ 0 h 18288"/>
              <a:gd name="connsiteX11" fmla="*/ 7034087 w 9692640"/>
              <a:gd name="connsiteY11" fmla="*/ 0 h 18288"/>
              <a:gd name="connsiteX12" fmla="*/ 7532566 w 9692640"/>
              <a:gd name="connsiteY12" fmla="*/ 0 h 18288"/>
              <a:gd name="connsiteX13" fmla="*/ 8418750 w 9692640"/>
              <a:gd name="connsiteY13" fmla="*/ 0 h 18288"/>
              <a:gd name="connsiteX14" fmla="*/ 9692640 w 9692640"/>
              <a:gd name="connsiteY14" fmla="*/ 0 h 18288"/>
              <a:gd name="connsiteX15" fmla="*/ 9692640 w 9692640"/>
              <a:gd name="connsiteY15" fmla="*/ 18288 h 18288"/>
              <a:gd name="connsiteX16" fmla="*/ 9000309 w 9692640"/>
              <a:gd name="connsiteY16" fmla="*/ 18288 h 18288"/>
              <a:gd name="connsiteX17" fmla="*/ 8307977 w 9692640"/>
              <a:gd name="connsiteY17" fmla="*/ 18288 h 18288"/>
              <a:gd name="connsiteX18" fmla="*/ 7712572 w 9692640"/>
              <a:gd name="connsiteY18" fmla="*/ 18288 h 18288"/>
              <a:gd name="connsiteX19" fmla="*/ 7214093 w 9692640"/>
              <a:gd name="connsiteY19" fmla="*/ 18288 h 18288"/>
              <a:gd name="connsiteX20" fmla="*/ 6327909 w 9692640"/>
              <a:gd name="connsiteY20" fmla="*/ 18288 h 18288"/>
              <a:gd name="connsiteX21" fmla="*/ 5635578 w 9692640"/>
              <a:gd name="connsiteY21" fmla="*/ 18288 h 18288"/>
              <a:gd name="connsiteX22" fmla="*/ 4846320 w 9692640"/>
              <a:gd name="connsiteY22" fmla="*/ 18288 h 18288"/>
              <a:gd name="connsiteX23" fmla="*/ 4444768 w 9692640"/>
              <a:gd name="connsiteY23" fmla="*/ 18288 h 18288"/>
              <a:gd name="connsiteX24" fmla="*/ 3946289 w 9692640"/>
              <a:gd name="connsiteY24" fmla="*/ 18288 h 18288"/>
              <a:gd name="connsiteX25" fmla="*/ 3253958 w 9692640"/>
              <a:gd name="connsiteY25" fmla="*/ 18288 h 18288"/>
              <a:gd name="connsiteX26" fmla="*/ 2464700 w 9692640"/>
              <a:gd name="connsiteY26" fmla="*/ 18288 h 18288"/>
              <a:gd name="connsiteX27" fmla="*/ 2063148 w 9692640"/>
              <a:gd name="connsiteY27" fmla="*/ 18288 h 18288"/>
              <a:gd name="connsiteX28" fmla="*/ 1661595 w 9692640"/>
              <a:gd name="connsiteY28" fmla="*/ 18288 h 18288"/>
              <a:gd name="connsiteX29" fmla="*/ 969264 w 9692640"/>
              <a:gd name="connsiteY29" fmla="*/ 18288 h 18288"/>
              <a:gd name="connsiteX30" fmla="*/ 0 w 9692640"/>
              <a:gd name="connsiteY30" fmla="*/ 18288 h 18288"/>
              <a:gd name="connsiteX31" fmla="*/ 0 w 9692640"/>
              <a:gd name="connsiteY3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9692640" h="18288" fill="none" extrusionOk="0">
                <a:moveTo>
                  <a:pt x="0" y="0"/>
                </a:moveTo>
                <a:cubicBezTo>
                  <a:pt x="142992" y="4732"/>
                  <a:pt x="265909" y="-3365"/>
                  <a:pt x="401552" y="0"/>
                </a:cubicBezTo>
                <a:cubicBezTo>
                  <a:pt x="537195" y="3365"/>
                  <a:pt x="738153" y="6482"/>
                  <a:pt x="996957" y="0"/>
                </a:cubicBezTo>
                <a:cubicBezTo>
                  <a:pt x="1255762" y="-6482"/>
                  <a:pt x="1280511" y="12509"/>
                  <a:pt x="1398509" y="0"/>
                </a:cubicBezTo>
                <a:cubicBezTo>
                  <a:pt x="1516507" y="-12509"/>
                  <a:pt x="1782573" y="-31523"/>
                  <a:pt x="2090841" y="0"/>
                </a:cubicBezTo>
                <a:cubicBezTo>
                  <a:pt x="2399109" y="31523"/>
                  <a:pt x="2488380" y="26286"/>
                  <a:pt x="2686246" y="0"/>
                </a:cubicBezTo>
                <a:cubicBezTo>
                  <a:pt x="2884112" y="-26286"/>
                  <a:pt x="3186024" y="-14734"/>
                  <a:pt x="3475504" y="0"/>
                </a:cubicBezTo>
                <a:cubicBezTo>
                  <a:pt x="3764984" y="14734"/>
                  <a:pt x="4053017" y="43292"/>
                  <a:pt x="4361688" y="0"/>
                </a:cubicBezTo>
                <a:cubicBezTo>
                  <a:pt x="4670359" y="-43292"/>
                  <a:pt x="4736164" y="-729"/>
                  <a:pt x="5054019" y="0"/>
                </a:cubicBezTo>
                <a:cubicBezTo>
                  <a:pt x="5371874" y="729"/>
                  <a:pt x="5543528" y="-22963"/>
                  <a:pt x="5940204" y="0"/>
                </a:cubicBezTo>
                <a:cubicBezTo>
                  <a:pt x="6336881" y="22963"/>
                  <a:pt x="6423838" y="6469"/>
                  <a:pt x="6632535" y="0"/>
                </a:cubicBezTo>
                <a:cubicBezTo>
                  <a:pt x="6841232" y="-6469"/>
                  <a:pt x="6852819" y="17036"/>
                  <a:pt x="7034087" y="0"/>
                </a:cubicBezTo>
                <a:cubicBezTo>
                  <a:pt x="7215355" y="-17036"/>
                  <a:pt x="7313136" y="11151"/>
                  <a:pt x="7532566" y="0"/>
                </a:cubicBezTo>
                <a:cubicBezTo>
                  <a:pt x="7751996" y="-11151"/>
                  <a:pt x="8015001" y="25614"/>
                  <a:pt x="8418750" y="0"/>
                </a:cubicBezTo>
                <a:cubicBezTo>
                  <a:pt x="8822499" y="-25614"/>
                  <a:pt x="9163239" y="48603"/>
                  <a:pt x="9692640" y="0"/>
                </a:cubicBezTo>
                <a:cubicBezTo>
                  <a:pt x="9691955" y="4437"/>
                  <a:pt x="9693170" y="10717"/>
                  <a:pt x="9692640" y="18288"/>
                </a:cubicBezTo>
                <a:cubicBezTo>
                  <a:pt x="9545125" y="42172"/>
                  <a:pt x="9164259" y="6706"/>
                  <a:pt x="9000309" y="18288"/>
                </a:cubicBezTo>
                <a:cubicBezTo>
                  <a:pt x="8836359" y="29870"/>
                  <a:pt x="8521035" y="-14108"/>
                  <a:pt x="8307977" y="18288"/>
                </a:cubicBezTo>
                <a:cubicBezTo>
                  <a:pt x="8094919" y="50684"/>
                  <a:pt x="7881757" y="11235"/>
                  <a:pt x="7712572" y="18288"/>
                </a:cubicBezTo>
                <a:cubicBezTo>
                  <a:pt x="7543387" y="25341"/>
                  <a:pt x="7358861" y="20625"/>
                  <a:pt x="7214093" y="18288"/>
                </a:cubicBezTo>
                <a:cubicBezTo>
                  <a:pt x="7069325" y="15951"/>
                  <a:pt x="6523705" y="52160"/>
                  <a:pt x="6327909" y="18288"/>
                </a:cubicBezTo>
                <a:cubicBezTo>
                  <a:pt x="6132113" y="-15584"/>
                  <a:pt x="5923847" y="21204"/>
                  <a:pt x="5635578" y="18288"/>
                </a:cubicBezTo>
                <a:cubicBezTo>
                  <a:pt x="5347309" y="15372"/>
                  <a:pt x="5114749" y="50642"/>
                  <a:pt x="4846320" y="18288"/>
                </a:cubicBezTo>
                <a:cubicBezTo>
                  <a:pt x="4577891" y="-14066"/>
                  <a:pt x="4576701" y="1487"/>
                  <a:pt x="4444768" y="18288"/>
                </a:cubicBezTo>
                <a:cubicBezTo>
                  <a:pt x="4312835" y="35089"/>
                  <a:pt x="4112575" y="15158"/>
                  <a:pt x="3946289" y="18288"/>
                </a:cubicBezTo>
                <a:cubicBezTo>
                  <a:pt x="3780003" y="21418"/>
                  <a:pt x="3396009" y="18797"/>
                  <a:pt x="3253958" y="18288"/>
                </a:cubicBezTo>
                <a:cubicBezTo>
                  <a:pt x="3111907" y="17779"/>
                  <a:pt x="2760272" y="57223"/>
                  <a:pt x="2464700" y="18288"/>
                </a:cubicBezTo>
                <a:cubicBezTo>
                  <a:pt x="2169128" y="-20647"/>
                  <a:pt x="2232262" y="7960"/>
                  <a:pt x="2063148" y="18288"/>
                </a:cubicBezTo>
                <a:cubicBezTo>
                  <a:pt x="1894034" y="28616"/>
                  <a:pt x="1799338" y="3019"/>
                  <a:pt x="1661595" y="18288"/>
                </a:cubicBezTo>
                <a:cubicBezTo>
                  <a:pt x="1523852" y="33557"/>
                  <a:pt x="1113928" y="-4352"/>
                  <a:pt x="969264" y="18288"/>
                </a:cubicBezTo>
                <a:cubicBezTo>
                  <a:pt x="824600" y="40928"/>
                  <a:pt x="356149" y="-3128"/>
                  <a:pt x="0" y="18288"/>
                </a:cubicBezTo>
                <a:cubicBezTo>
                  <a:pt x="-540" y="12521"/>
                  <a:pt x="894" y="7749"/>
                  <a:pt x="0" y="0"/>
                </a:cubicBezTo>
                <a:close/>
              </a:path>
              <a:path w="9692640" h="18288" stroke="0" extrusionOk="0">
                <a:moveTo>
                  <a:pt x="0" y="0"/>
                </a:moveTo>
                <a:cubicBezTo>
                  <a:pt x="162642" y="3864"/>
                  <a:pt x="346119" y="-18364"/>
                  <a:pt x="498479" y="0"/>
                </a:cubicBezTo>
                <a:cubicBezTo>
                  <a:pt x="650839" y="18364"/>
                  <a:pt x="712065" y="-9389"/>
                  <a:pt x="900031" y="0"/>
                </a:cubicBezTo>
                <a:cubicBezTo>
                  <a:pt x="1087997" y="9389"/>
                  <a:pt x="1177291" y="3685"/>
                  <a:pt x="1398509" y="0"/>
                </a:cubicBezTo>
                <a:cubicBezTo>
                  <a:pt x="1619727" y="-3685"/>
                  <a:pt x="1874008" y="-8897"/>
                  <a:pt x="2090841" y="0"/>
                </a:cubicBezTo>
                <a:cubicBezTo>
                  <a:pt x="2307674" y="8897"/>
                  <a:pt x="2573432" y="-313"/>
                  <a:pt x="2880099" y="0"/>
                </a:cubicBezTo>
                <a:cubicBezTo>
                  <a:pt x="3186766" y="313"/>
                  <a:pt x="3422577" y="10664"/>
                  <a:pt x="3766283" y="0"/>
                </a:cubicBezTo>
                <a:cubicBezTo>
                  <a:pt x="4109989" y="-10664"/>
                  <a:pt x="4342683" y="-32873"/>
                  <a:pt x="4652467" y="0"/>
                </a:cubicBezTo>
                <a:cubicBezTo>
                  <a:pt x="4962251" y="32873"/>
                  <a:pt x="5122120" y="29155"/>
                  <a:pt x="5247872" y="0"/>
                </a:cubicBezTo>
                <a:cubicBezTo>
                  <a:pt x="5373625" y="-29155"/>
                  <a:pt x="5749491" y="1706"/>
                  <a:pt x="6037130" y="0"/>
                </a:cubicBezTo>
                <a:cubicBezTo>
                  <a:pt x="6324769" y="-1706"/>
                  <a:pt x="6531407" y="1172"/>
                  <a:pt x="6729461" y="0"/>
                </a:cubicBezTo>
                <a:cubicBezTo>
                  <a:pt x="6927515" y="-1172"/>
                  <a:pt x="7096794" y="-1520"/>
                  <a:pt x="7324867" y="0"/>
                </a:cubicBezTo>
                <a:cubicBezTo>
                  <a:pt x="7552940" y="1520"/>
                  <a:pt x="7878827" y="-17110"/>
                  <a:pt x="8114124" y="0"/>
                </a:cubicBezTo>
                <a:cubicBezTo>
                  <a:pt x="8349421" y="17110"/>
                  <a:pt x="8334208" y="15114"/>
                  <a:pt x="8515677" y="0"/>
                </a:cubicBezTo>
                <a:cubicBezTo>
                  <a:pt x="8697146" y="-15114"/>
                  <a:pt x="9236164" y="22466"/>
                  <a:pt x="9692640" y="0"/>
                </a:cubicBezTo>
                <a:cubicBezTo>
                  <a:pt x="9692735" y="8251"/>
                  <a:pt x="9692514" y="12333"/>
                  <a:pt x="9692640" y="18288"/>
                </a:cubicBezTo>
                <a:cubicBezTo>
                  <a:pt x="9410102" y="47398"/>
                  <a:pt x="9172773" y="7109"/>
                  <a:pt x="9000309" y="18288"/>
                </a:cubicBezTo>
                <a:cubicBezTo>
                  <a:pt x="8827845" y="29467"/>
                  <a:pt x="8713608" y="28372"/>
                  <a:pt x="8501830" y="18288"/>
                </a:cubicBezTo>
                <a:cubicBezTo>
                  <a:pt x="8290052" y="8204"/>
                  <a:pt x="7893416" y="3561"/>
                  <a:pt x="7712572" y="18288"/>
                </a:cubicBezTo>
                <a:cubicBezTo>
                  <a:pt x="7531728" y="33015"/>
                  <a:pt x="7480716" y="17052"/>
                  <a:pt x="7311020" y="18288"/>
                </a:cubicBezTo>
                <a:cubicBezTo>
                  <a:pt x="7141324" y="19524"/>
                  <a:pt x="6962706" y="15975"/>
                  <a:pt x="6618688" y="18288"/>
                </a:cubicBezTo>
                <a:cubicBezTo>
                  <a:pt x="6274670" y="20601"/>
                  <a:pt x="6230664" y="-1692"/>
                  <a:pt x="6120210" y="18288"/>
                </a:cubicBezTo>
                <a:cubicBezTo>
                  <a:pt x="6009756" y="38268"/>
                  <a:pt x="5442516" y="28115"/>
                  <a:pt x="5234026" y="18288"/>
                </a:cubicBezTo>
                <a:cubicBezTo>
                  <a:pt x="5025536" y="8461"/>
                  <a:pt x="4953693" y="18182"/>
                  <a:pt x="4832473" y="18288"/>
                </a:cubicBezTo>
                <a:cubicBezTo>
                  <a:pt x="4711253" y="18394"/>
                  <a:pt x="4414565" y="-11251"/>
                  <a:pt x="4140142" y="18288"/>
                </a:cubicBezTo>
                <a:cubicBezTo>
                  <a:pt x="3865719" y="47827"/>
                  <a:pt x="3819081" y="16772"/>
                  <a:pt x="3738590" y="18288"/>
                </a:cubicBezTo>
                <a:cubicBezTo>
                  <a:pt x="3658099" y="19804"/>
                  <a:pt x="3427576" y="1385"/>
                  <a:pt x="3240111" y="18288"/>
                </a:cubicBezTo>
                <a:cubicBezTo>
                  <a:pt x="3052646" y="35191"/>
                  <a:pt x="2749652" y="-13914"/>
                  <a:pt x="2450853" y="18288"/>
                </a:cubicBezTo>
                <a:cubicBezTo>
                  <a:pt x="2152054" y="50490"/>
                  <a:pt x="1928331" y="61101"/>
                  <a:pt x="1564669" y="18288"/>
                </a:cubicBezTo>
                <a:cubicBezTo>
                  <a:pt x="1201007" y="-24525"/>
                  <a:pt x="1217828" y="-275"/>
                  <a:pt x="1066190" y="18288"/>
                </a:cubicBezTo>
                <a:cubicBezTo>
                  <a:pt x="914552" y="36851"/>
                  <a:pt x="418290" y="-14785"/>
                  <a:pt x="0" y="18288"/>
                </a:cubicBezTo>
                <a:cubicBezTo>
                  <a:pt x="641" y="14236"/>
                  <a:pt x="889" y="7550"/>
                  <a:pt x="0" y="0"/>
                </a:cubicBezTo>
                <a:close/>
              </a:path>
            </a:pathLst>
          </a:custGeom>
          <a:solidFill>
            <a:srgbClr val="FFFFFF">
              <a:alpha val="75000"/>
            </a:srgbClr>
          </a:solidFill>
          <a:ln w="44450" cap="rnd">
            <a:solidFill>
              <a:srgbClr val="FFFFFF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xmlns="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Θέση περιεχομένου 2">
            <a:extLst>
              <a:ext uri="{FF2B5EF4-FFF2-40B4-BE49-F238E27FC236}">
                <a16:creationId xmlns:a16="http://schemas.microsoft.com/office/drawing/2014/main" xmlns="" id="{6F853F73-B4CD-05BF-181A-E6DF2FEF94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62732024"/>
              </p:ext>
            </p:extLst>
          </p:nvPr>
        </p:nvGraphicFramePr>
        <p:xfrm>
          <a:off x="838200" y="2004446"/>
          <a:ext cx="10515600" cy="41768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55636491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267720C3-8AE3-E64A-4D03-6CD88BA7D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5999" y="1396289"/>
            <a:ext cx="5277333" cy="1325563"/>
          </a:xfrm>
        </p:spPr>
        <p:txBody>
          <a:bodyPr>
            <a:normAutofit/>
          </a:bodyPr>
          <a:lstStyle/>
          <a:p>
            <a:r>
              <a:rPr lang="el-GR" dirty="0"/>
              <a:t>Σχολείο με μουσική παιδεία</a:t>
            </a:r>
          </a:p>
        </p:txBody>
      </p:sp>
      <p:sp>
        <p:nvSpPr>
          <p:cNvPr id="23" name="Freeform: Shape 18">
            <a:extLst>
              <a:ext uri="{FF2B5EF4-FFF2-40B4-BE49-F238E27FC236}">
                <a16:creationId xmlns:a16="http://schemas.microsoft.com/office/drawing/2014/main" xmlns="" id="{432691CC-4AB8-48AF-B822-EBF7F4E9E6C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352056" y="1"/>
            <a:ext cx="4480560" cy="2513993"/>
          </a:xfrm>
          <a:custGeom>
            <a:avLst/>
            <a:gdLst>
              <a:gd name="connsiteX0" fmla="*/ 18382 w 4480560"/>
              <a:gd name="connsiteY0" fmla="*/ 0 h 2513993"/>
              <a:gd name="connsiteX1" fmla="*/ 4462178 w 4480560"/>
              <a:gd name="connsiteY1" fmla="*/ 0 h 2513993"/>
              <a:gd name="connsiteX2" fmla="*/ 4468994 w 4480560"/>
              <a:gd name="connsiteY2" fmla="*/ 44657 h 2513993"/>
              <a:gd name="connsiteX3" fmla="*/ 4480560 w 4480560"/>
              <a:gd name="connsiteY3" fmla="*/ 273713 h 2513993"/>
              <a:gd name="connsiteX4" fmla="*/ 2240280 w 4480560"/>
              <a:gd name="connsiteY4" fmla="*/ 2513993 h 2513993"/>
              <a:gd name="connsiteX5" fmla="*/ 0 w 4480560"/>
              <a:gd name="connsiteY5" fmla="*/ 273713 h 2513993"/>
              <a:gd name="connsiteX6" fmla="*/ 11567 w 4480560"/>
              <a:gd name="connsiteY6" fmla="*/ 44657 h 2513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80560" h="2513993">
                <a:moveTo>
                  <a:pt x="18382" y="0"/>
                </a:moveTo>
                <a:lnTo>
                  <a:pt x="4462178" y="0"/>
                </a:lnTo>
                <a:lnTo>
                  <a:pt x="4468994" y="44657"/>
                </a:lnTo>
                <a:cubicBezTo>
                  <a:pt x="4476642" y="119969"/>
                  <a:pt x="4480560" y="196384"/>
                  <a:pt x="4480560" y="273713"/>
                </a:cubicBezTo>
                <a:cubicBezTo>
                  <a:pt x="4480560" y="1510985"/>
                  <a:pt x="3477552" y="2513993"/>
                  <a:pt x="2240280" y="2513993"/>
                </a:cubicBezTo>
                <a:cubicBezTo>
                  <a:pt x="1003008" y="2513993"/>
                  <a:pt x="0" y="1510985"/>
                  <a:pt x="0" y="273713"/>
                </a:cubicBezTo>
                <a:cubicBezTo>
                  <a:pt x="0" y="196384"/>
                  <a:pt x="3918" y="119969"/>
                  <a:pt x="11567" y="44657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Θέση περιεχομένου 6" descr="Εικόνα που περιέχει άτομο, άτομα, ομάδα, εσωτερικό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51D7136E-55EE-D03C-CB8D-B1FDB572DDB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7871" r="-2" b="15535"/>
          <a:stretch/>
        </p:blipFill>
        <p:spPr>
          <a:xfrm>
            <a:off x="1516648" y="1"/>
            <a:ext cx="4151376" cy="2349401"/>
          </a:xfrm>
          <a:custGeom>
            <a:avLst/>
            <a:gdLst/>
            <a:ahLst/>
            <a:cxnLst/>
            <a:rect l="l" t="t" r="r" b="b"/>
            <a:pathLst>
              <a:path w="4151376" h="2349401">
                <a:moveTo>
                  <a:pt x="20101" y="0"/>
                </a:moveTo>
                <a:lnTo>
                  <a:pt x="4131276" y="0"/>
                </a:lnTo>
                <a:lnTo>
                  <a:pt x="4140659" y="61486"/>
                </a:lnTo>
                <a:cubicBezTo>
                  <a:pt x="4147746" y="131265"/>
                  <a:pt x="4151376" y="202065"/>
                  <a:pt x="4151376" y="273713"/>
                </a:cubicBezTo>
                <a:cubicBezTo>
                  <a:pt x="4151376" y="1420084"/>
                  <a:pt x="3222059" y="2349401"/>
                  <a:pt x="2075688" y="2349401"/>
                </a:cubicBezTo>
                <a:cubicBezTo>
                  <a:pt x="929317" y="2349401"/>
                  <a:pt x="0" y="1420084"/>
                  <a:pt x="0" y="273713"/>
                </a:cubicBezTo>
                <a:cubicBezTo>
                  <a:pt x="0" y="202065"/>
                  <a:pt x="3630" y="131265"/>
                  <a:pt x="10717" y="61486"/>
                </a:cubicBezTo>
                <a:close/>
              </a:path>
            </a:pathLst>
          </a:custGeom>
        </p:spPr>
      </p:pic>
      <p:sp>
        <p:nvSpPr>
          <p:cNvPr id="24" name="Freeform: Shape 20">
            <a:extLst>
              <a:ext uri="{FF2B5EF4-FFF2-40B4-BE49-F238E27FC236}">
                <a16:creationId xmlns:a16="http://schemas.microsoft.com/office/drawing/2014/main" xmlns="" id="{D6A8E1B4-B839-4C58-B08A-F0B0945808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2909477"/>
            <a:ext cx="4966870" cy="3948522"/>
          </a:xfrm>
          <a:custGeom>
            <a:avLst/>
            <a:gdLst>
              <a:gd name="connsiteX0" fmla="*/ 2748962 w 4966870"/>
              <a:gd name="connsiteY0" fmla="*/ 0 h 3948522"/>
              <a:gd name="connsiteX1" fmla="*/ 4870195 w 4966870"/>
              <a:gd name="connsiteY1" fmla="*/ 1000367 h 3948522"/>
              <a:gd name="connsiteX2" fmla="*/ 4966870 w 4966870"/>
              <a:gd name="connsiteY2" fmla="*/ 1129649 h 3948522"/>
              <a:gd name="connsiteX3" fmla="*/ 4966870 w 4966870"/>
              <a:gd name="connsiteY3" fmla="*/ 3948522 h 3948522"/>
              <a:gd name="connsiteX4" fmla="*/ 278430 w 4966870"/>
              <a:gd name="connsiteY4" fmla="*/ 3948522 h 3948522"/>
              <a:gd name="connsiteX5" fmla="*/ 216027 w 4966870"/>
              <a:gd name="connsiteY5" fmla="*/ 3818982 h 3948522"/>
              <a:gd name="connsiteX6" fmla="*/ 0 w 4966870"/>
              <a:gd name="connsiteY6" fmla="*/ 2748962 h 3948522"/>
              <a:gd name="connsiteX7" fmla="*/ 2748962 w 4966870"/>
              <a:gd name="connsiteY7" fmla="*/ 0 h 39485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966870" h="3948522">
                <a:moveTo>
                  <a:pt x="2748962" y="0"/>
                </a:moveTo>
                <a:cubicBezTo>
                  <a:pt x="3602955" y="0"/>
                  <a:pt x="4365995" y="389418"/>
                  <a:pt x="4870195" y="1000367"/>
                </a:cubicBezTo>
                <a:lnTo>
                  <a:pt x="4966870" y="1129649"/>
                </a:lnTo>
                <a:lnTo>
                  <a:pt x="4966870" y="3948522"/>
                </a:lnTo>
                <a:lnTo>
                  <a:pt x="278430" y="3948522"/>
                </a:lnTo>
                <a:lnTo>
                  <a:pt x="216027" y="3818982"/>
                </a:lnTo>
                <a:cubicBezTo>
                  <a:pt x="76922" y="3490101"/>
                  <a:pt x="0" y="3128515"/>
                  <a:pt x="0" y="2748962"/>
                </a:cubicBezTo>
                <a:cubicBezTo>
                  <a:pt x="0" y="1230752"/>
                  <a:pt x="1230752" y="0"/>
                  <a:pt x="2748962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Θέση περιεχομένου 4" descr="Εικόνα που περιέχει άτομο, εσωτερικό, άτομα, ομάδα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756F7C61-06AB-D162-3B04-00B43079A6A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4800" r="-1" b="6410"/>
          <a:stretch/>
        </p:blipFill>
        <p:spPr>
          <a:xfrm>
            <a:off x="20" y="3075259"/>
            <a:ext cx="4801068" cy="3782741"/>
          </a:xfrm>
          <a:custGeom>
            <a:avLst/>
            <a:gdLst/>
            <a:ahLst/>
            <a:cxnLst/>
            <a:rect l="l" t="t" r="r" b="b"/>
            <a:pathLst>
              <a:path w="4801088" h="3782741">
                <a:moveTo>
                  <a:pt x="2217908" y="0"/>
                </a:moveTo>
                <a:cubicBezTo>
                  <a:pt x="3644559" y="0"/>
                  <a:pt x="4801088" y="1156529"/>
                  <a:pt x="4801088" y="2583180"/>
                </a:cubicBezTo>
                <a:cubicBezTo>
                  <a:pt x="4801088" y="2939843"/>
                  <a:pt x="4728805" y="3279623"/>
                  <a:pt x="4598089" y="3588671"/>
                </a:cubicBezTo>
                <a:lnTo>
                  <a:pt x="4504600" y="3782741"/>
                </a:lnTo>
                <a:lnTo>
                  <a:pt x="0" y="3782741"/>
                </a:lnTo>
                <a:lnTo>
                  <a:pt x="0" y="1263826"/>
                </a:lnTo>
                <a:lnTo>
                  <a:pt x="75894" y="1138900"/>
                </a:lnTo>
                <a:cubicBezTo>
                  <a:pt x="540111" y="451769"/>
                  <a:pt x="1326251" y="0"/>
                  <a:pt x="2217908" y="0"/>
                </a:cubicBezTo>
                <a:close/>
              </a:path>
            </a:pathLst>
          </a:custGeom>
        </p:spPr>
      </p:pic>
      <p:sp>
        <p:nvSpPr>
          <p:cNvPr id="25" name="Content Placeholder 15">
            <a:extLst>
              <a:ext uri="{FF2B5EF4-FFF2-40B4-BE49-F238E27FC236}">
                <a16:creationId xmlns:a16="http://schemas.microsoft.com/office/drawing/2014/main" xmlns="" id="{7C9BB636-E562-D2BB-A8A8-8EE180D9F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0444" y="2871982"/>
            <a:ext cx="5272888" cy="3181684"/>
          </a:xfrm>
        </p:spPr>
        <p:txBody>
          <a:bodyPr anchor="t">
            <a:normAutofit/>
          </a:bodyPr>
          <a:lstStyle/>
          <a:p>
            <a:r>
              <a:rPr lang="el-GR" sz="1800" dirty="0"/>
              <a:t>Το σχολείο διαθέτει δική του μουσική ομάδα</a:t>
            </a:r>
          </a:p>
          <a:p>
            <a:r>
              <a:rPr lang="el-GR" sz="1800" dirty="0"/>
              <a:t>Η Ομάδα αυτή παίζει σε συναυλίες και μουσικές εκδηλώσεις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16077913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6" name="Rectangle 49">
            <a:extLst>
              <a:ext uri="{FF2B5EF4-FFF2-40B4-BE49-F238E27FC236}">
                <a16:creationId xmlns:a16="http://schemas.microsoft.com/office/drawing/2014/main" xmlns="" id="{D2B783EE-0239-4717-BBEA-8C9EAC61C82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063840DA-D5DD-D9D2-074D-561F609A0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45810"/>
            <a:ext cx="5120561" cy="1325563"/>
          </a:xfrm>
        </p:spPr>
        <p:txBody>
          <a:bodyPr>
            <a:normAutofit/>
          </a:bodyPr>
          <a:lstStyle/>
          <a:p>
            <a:r>
              <a:rPr lang="el-GR"/>
              <a:t>Αίθουσα χορού</a:t>
            </a:r>
            <a:r>
              <a:rPr lang="en-US"/>
              <a:t> </a:t>
            </a:r>
            <a:r>
              <a:rPr lang="el-GR"/>
              <a:t>και θεάτρου</a:t>
            </a:r>
            <a:endParaRPr lang="el-GR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F5BEFA3A-DFEB-8DCD-0354-B22765386C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5092194" cy="4351338"/>
          </a:xfrm>
        </p:spPr>
        <p:txBody>
          <a:bodyPr>
            <a:normAutofit/>
          </a:bodyPr>
          <a:lstStyle/>
          <a:p>
            <a:r>
              <a:rPr lang="el-GR" dirty="0"/>
              <a:t>Οι μαθητές διδάσκονται μοντέρνο και κλασικό χορό σε ένα ιδανικό χώρο </a:t>
            </a:r>
          </a:p>
          <a:p>
            <a:r>
              <a:rPr lang="el-GR" dirty="0"/>
              <a:t>Α</a:t>
            </a:r>
            <a:r>
              <a:rPr lang="en-US" dirty="0" err="1"/>
              <a:t>uditorium</a:t>
            </a:r>
            <a:r>
              <a:rPr lang="el-GR" dirty="0"/>
              <a:t>: Συμμετοχή μαθητών σε προγράμματα θεατρικών σπουδών.</a:t>
            </a:r>
            <a:endParaRPr lang="en-US" dirty="0"/>
          </a:p>
          <a:p>
            <a:endParaRPr lang="el-GR" dirty="0"/>
          </a:p>
          <a:p>
            <a:endParaRPr lang="en-US" dirty="0"/>
          </a:p>
        </p:txBody>
      </p:sp>
      <p:sp>
        <p:nvSpPr>
          <p:cNvPr id="57" name="Oval 51">
            <a:extLst>
              <a:ext uri="{FF2B5EF4-FFF2-40B4-BE49-F238E27FC236}">
                <a16:creationId xmlns:a16="http://schemas.microsoft.com/office/drawing/2014/main" xmlns="" id="{A7B99495-F43F-4D80-A44F-2CB4764EB90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Εικόνα 6" descr="Εικόνα που περιέχει κείμενο, στιγμιότυπο οθόνης, ορθογώνιο παραλληλόγραμμο, τοίχος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87B100C8-2B2A-251E-CE11-11E7ED74DB0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740" r="2" b="2"/>
          <a:stretch/>
        </p:blipFill>
        <p:spPr>
          <a:xfrm>
            <a:off x="7901259" y="2727729"/>
            <a:ext cx="4290741" cy="4130271"/>
          </a:xfrm>
          <a:custGeom>
            <a:avLst/>
            <a:gdLst/>
            <a:ahLst/>
            <a:cxnLst/>
            <a:rect l="l" t="t" r="r" b="b"/>
            <a:pathLst>
              <a:path w="4290741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1" y="751286"/>
                </a:lnTo>
                <a:lnTo>
                  <a:pt x="4290741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</p:pic>
      <p:sp>
        <p:nvSpPr>
          <p:cNvPr id="58" name="Arc 53">
            <a:extLst>
              <a:ext uri="{FF2B5EF4-FFF2-40B4-BE49-F238E27FC236}">
                <a16:creationId xmlns:a16="http://schemas.microsoft.com/office/drawing/2014/main" xmlns="" id="{70BEB1E7-2F88-40BC-B73D-42E5B6F80B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5" name="Θέση περιεχομένου 4" descr="Εικόνα που περιέχει κείμενο, στιγμιότυπο οθόνης, εσωτερικός χώρος, τοίχος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EE46DA58-E3F9-AF11-48C7-F8E2D5C2DF2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4532" r="-2" b="-2"/>
          <a:stretch/>
        </p:blipFill>
        <p:spPr>
          <a:xfrm>
            <a:off x="6261607" y="1"/>
            <a:ext cx="3519312" cy="3007909"/>
          </a:xfrm>
          <a:custGeom>
            <a:avLst/>
            <a:gdLst/>
            <a:ahLst/>
            <a:cxnLst/>
            <a:rect l="l" t="t" r="r" b="b"/>
            <a:pathLst>
              <a:path w="3519312" h="3007909">
                <a:moveTo>
                  <a:pt x="519780" y="0"/>
                </a:moveTo>
                <a:lnTo>
                  <a:pt x="2999532" y="0"/>
                </a:lnTo>
                <a:lnTo>
                  <a:pt x="3003921" y="3989"/>
                </a:lnTo>
                <a:cubicBezTo>
                  <a:pt x="3322356" y="322424"/>
                  <a:pt x="3519312" y="762338"/>
                  <a:pt x="3519312" y="1248253"/>
                </a:cubicBezTo>
                <a:cubicBezTo>
                  <a:pt x="3519312" y="2220084"/>
                  <a:pt x="2731487" y="3007909"/>
                  <a:pt x="1759656" y="3007909"/>
                </a:cubicBezTo>
                <a:cubicBezTo>
                  <a:pt x="787826" y="3007909"/>
                  <a:pt x="0" y="2220084"/>
                  <a:pt x="0" y="1248253"/>
                </a:cubicBezTo>
                <a:cubicBezTo>
                  <a:pt x="0" y="762338"/>
                  <a:pt x="196957" y="322424"/>
                  <a:pt x="515392" y="3989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xmlns="" val="36568541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Rectangle 11">
            <a:extLst>
              <a:ext uri="{FF2B5EF4-FFF2-40B4-BE49-F238E27FC236}">
                <a16:creationId xmlns:a16="http://schemas.microsoft.com/office/drawing/2014/main" xmlns="" id="{FB5B0058-AF13-4859-B429-4EDDE2A26F7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3CF59C2-48D7-9358-0CF9-3228A3760C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8663" y="1422400"/>
            <a:ext cx="4505552" cy="2387600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1300" dirty="0">
                <a:solidFill>
                  <a:schemeClr val="bg1"/>
                </a:solidFill>
              </a:rPr>
              <a:t/>
            </a:r>
            <a:br>
              <a:rPr lang="en-US" sz="1300" dirty="0">
                <a:solidFill>
                  <a:schemeClr val="bg1"/>
                </a:solidFill>
              </a:rPr>
            </a:br>
            <a:r>
              <a:rPr lang="en-US" sz="1300" dirty="0">
                <a:solidFill>
                  <a:schemeClr val="bg1"/>
                </a:solidFill>
              </a:rPr>
              <a:t/>
            </a:r>
            <a:br>
              <a:rPr lang="en-US" sz="1300" dirty="0">
                <a:solidFill>
                  <a:schemeClr val="bg1"/>
                </a:solidFill>
              </a:rPr>
            </a:br>
            <a:r>
              <a:rPr lang="en-US" sz="1300" dirty="0">
                <a:solidFill>
                  <a:schemeClr val="bg1"/>
                </a:solidFill>
              </a:rPr>
              <a:t/>
            </a:r>
            <a:br>
              <a:rPr lang="en-US" sz="1300" dirty="0">
                <a:solidFill>
                  <a:schemeClr val="bg1"/>
                </a:solidFill>
              </a:rPr>
            </a:br>
            <a:r>
              <a:rPr lang="en-US" sz="1300" dirty="0">
                <a:solidFill>
                  <a:schemeClr val="bg1"/>
                </a:solidFill>
              </a:rPr>
              <a:t/>
            </a:r>
            <a:br>
              <a:rPr lang="en-US" sz="1300" dirty="0">
                <a:solidFill>
                  <a:schemeClr val="bg1"/>
                </a:solidFill>
              </a:rPr>
            </a:br>
            <a:r>
              <a:rPr lang="en-US" sz="1300" dirty="0">
                <a:solidFill>
                  <a:schemeClr val="bg1"/>
                </a:solidFill>
              </a:rPr>
              <a:t/>
            </a:r>
            <a:br>
              <a:rPr lang="en-US" sz="1300" dirty="0">
                <a:solidFill>
                  <a:schemeClr val="bg1"/>
                </a:solidFill>
              </a:rPr>
            </a:br>
            <a:r>
              <a:rPr lang="en-US" sz="1300" dirty="0">
                <a:solidFill>
                  <a:schemeClr val="bg1"/>
                </a:solidFill>
              </a:rPr>
              <a:t/>
            </a:r>
            <a:br>
              <a:rPr lang="en-US" sz="1300" dirty="0">
                <a:solidFill>
                  <a:schemeClr val="bg1"/>
                </a:solidFill>
              </a:rPr>
            </a:br>
            <a:r>
              <a:rPr lang="en-US" sz="1300" dirty="0">
                <a:solidFill>
                  <a:schemeClr val="bg1"/>
                </a:solidFill>
              </a:rPr>
              <a:t/>
            </a:r>
            <a:br>
              <a:rPr lang="en-US" sz="1300" dirty="0">
                <a:solidFill>
                  <a:schemeClr val="bg1"/>
                </a:solidFill>
              </a:rPr>
            </a:br>
            <a:r>
              <a:rPr lang="en-US" sz="1300" dirty="0">
                <a:solidFill>
                  <a:schemeClr val="bg1"/>
                </a:solidFill>
              </a:rPr>
              <a:t/>
            </a:r>
            <a:br>
              <a:rPr lang="en-US" sz="1300" dirty="0">
                <a:solidFill>
                  <a:schemeClr val="bg1"/>
                </a:solidFill>
              </a:rPr>
            </a:br>
            <a:r>
              <a:rPr lang="en-US" sz="1300" dirty="0">
                <a:solidFill>
                  <a:schemeClr val="bg1"/>
                </a:solidFill>
              </a:rPr>
              <a:t/>
            </a:r>
            <a:br>
              <a:rPr lang="en-US" sz="1300" dirty="0">
                <a:solidFill>
                  <a:schemeClr val="bg1"/>
                </a:solidFill>
              </a:rPr>
            </a:br>
            <a:r>
              <a:rPr lang="en-US" sz="1300" dirty="0">
                <a:solidFill>
                  <a:schemeClr val="bg1"/>
                </a:solidFill>
              </a:rPr>
              <a:t/>
            </a:r>
            <a:br>
              <a:rPr lang="en-US" sz="1300" dirty="0">
                <a:solidFill>
                  <a:schemeClr val="bg1"/>
                </a:solidFill>
              </a:rPr>
            </a:br>
            <a:r>
              <a:rPr lang="en-US" sz="1300" dirty="0">
                <a:solidFill>
                  <a:schemeClr val="bg1"/>
                </a:solidFill>
              </a:rPr>
              <a:t/>
            </a:r>
            <a:br>
              <a:rPr lang="en-US" sz="1300" dirty="0">
                <a:solidFill>
                  <a:schemeClr val="bg1"/>
                </a:solidFill>
              </a:rPr>
            </a:br>
            <a:r>
              <a:rPr lang="en-US" sz="1300" dirty="0">
                <a:solidFill>
                  <a:schemeClr val="bg1"/>
                </a:solidFill>
              </a:rPr>
              <a:t/>
            </a:r>
            <a:br>
              <a:rPr lang="en-US" sz="1300" dirty="0">
                <a:solidFill>
                  <a:schemeClr val="bg1"/>
                </a:solidFill>
              </a:rPr>
            </a:br>
            <a:r>
              <a:rPr lang="en-US" sz="1300" dirty="0">
                <a:solidFill>
                  <a:schemeClr val="bg1"/>
                </a:solidFill>
              </a:rPr>
              <a:t/>
            </a:r>
            <a:br>
              <a:rPr lang="en-US" sz="1300" dirty="0">
                <a:solidFill>
                  <a:schemeClr val="bg1"/>
                </a:solidFill>
              </a:rPr>
            </a:br>
            <a:endParaRPr lang="en-US" sz="1300" dirty="0">
              <a:solidFill>
                <a:schemeClr val="bg1"/>
              </a:solidFill>
            </a:endParaRPr>
          </a:p>
        </p:txBody>
      </p:sp>
      <p:sp>
        <p:nvSpPr>
          <p:cNvPr id="6" name="Θέση κειμένου 5">
            <a:extLst>
              <a:ext uri="{FF2B5EF4-FFF2-40B4-BE49-F238E27FC236}">
                <a16:creationId xmlns:a16="http://schemas.microsoft.com/office/drawing/2014/main" xmlns="" id="{2346A9E2-E875-09CC-FFAD-65526C366C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8663" y="3902075"/>
            <a:ext cx="4505552" cy="1655762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To be continued…</a:t>
            </a:r>
          </a:p>
        </p:txBody>
      </p:sp>
      <p:sp>
        <p:nvSpPr>
          <p:cNvPr id="194" name="Freeform: Shape 13">
            <a:extLst>
              <a:ext uri="{FF2B5EF4-FFF2-40B4-BE49-F238E27FC236}">
                <a16:creationId xmlns:a16="http://schemas.microsoft.com/office/drawing/2014/main" xmlns="" id="{0277405F-0B4F-4418-B773-1B38814125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530421" y="226893"/>
            <a:ext cx="5968658" cy="6085007"/>
          </a:xfrm>
          <a:custGeom>
            <a:avLst/>
            <a:gdLst>
              <a:gd name="connsiteX0" fmla="*/ 0 w 5968658"/>
              <a:gd name="connsiteY0" fmla="*/ 0 h 6085007"/>
              <a:gd name="connsiteX1" fmla="*/ 3557919 w 5968658"/>
              <a:gd name="connsiteY1" fmla="*/ 0 h 6085007"/>
              <a:gd name="connsiteX2" fmla="*/ 3557919 w 5968658"/>
              <a:gd name="connsiteY2" fmla="*/ 2195749 h 6085007"/>
              <a:gd name="connsiteX3" fmla="*/ 5968658 w 5968658"/>
              <a:gd name="connsiteY3" fmla="*/ 2195749 h 6085007"/>
              <a:gd name="connsiteX4" fmla="*/ 5968658 w 5968658"/>
              <a:gd name="connsiteY4" fmla="*/ 6085007 h 6085007"/>
              <a:gd name="connsiteX5" fmla="*/ 2058230 w 5968658"/>
              <a:gd name="connsiteY5" fmla="*/ 6085007 h 6085007"/>
              <a:gd name="connsiteX6" fmla="*/ 2058230 w 5968658"/>
              <a:gd name="connsiteY6" fmla="*/ 3538657 h 6085007"/>
              <a:gd name="connsiteX7" fmla="*/ 0 w 5968658"/>
              <a:gd name="connsiteY7" fmla="*/ 3538657 h 6085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68658" h="6085007">
                <a:moveTo>
                  <a:pt x="0" y="0"/>
                </a:moveTo>
                <a:lnTo>
                  <a:pt x="3557919" y="0"/>
                </a:lnTo>
                <a:lnTo>
                  <a:pt x="3557919" y="2195749"/>
                </a:lnTo>
                <a:lnTo>
                  <a:pt x="5968658" y="2195749"/>
                </a:lnTo>
                <a:lnTo>
                  <a:pt x="5968658" y="6085007"/>
                </a:lnTo>
                <a:lnTo>
                  <a:pt x="2058230" y="6085007"/>
                </a:lnTo>
                <a:lnTo>
                  <a:pt x="2058230" y="3538657"/>
                </a:lnTo>
                <a:lnTo>
                  <a:pt x="0" y="3538657"/>
                </a:lnTo>
                <a:close/>
              </a:path>
            </a:pathLst>
          </a:custGeom>
          <a:solidFill>
            <a:schemeClr val="tx1">
              <a:lumMod val="95000"/>
              <a:lumOff val="5000"/>
            </a:schemeClr>
          </a:solidFill>
          <a:ln w="127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Εικόνα 6" descr="Εικόνα που περιέχει κείμενο, εσωτερικός χώρος, συσκευή προβολής, μέσα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8C73C779-AA87-A214-B56B-48710A1E5D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839805" y="2663211"/>
            <a:ext cx="3408121" cy="3408121"/>
          </a:xfrm>
          <a:prstGeom prst="rect">
            <a:avLst/>
          </a:prstGeom>
        </p:spPr>
      </p:pic>
      <p:pic>
        <p:nvPicPr>
          <p:cNvPr id="5" name="Θέση περιεχομένου 4" descr="Εικόνα που περιέχει ανθρώπινο πρόσωπο, ρουχισμός, άτομο, χαμόγελο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62B09F29-4523-3C30-7DC2-AC2A815811C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/>
        </p:blipFill>
        <p:spPr>
          <a:xfrm>
            <a:off x="5809832" y="496673"/>
            <a:ext cx="2999096" cy="2999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252683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EAFA7DA4-76CA-A398-ADFA-7665B7C365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087306" cy="2889114"/>
          </a:xfrm>
        </p:spPr>
        <p:txBody>
          <a:bodyPr anchor="b">
            <a:normAutofit/>
          </a:bodyPr>
          <a:lstStyle/>
          <a:p>
            <a:pPr algn="l"/>
            <a:r>
              <a:rPr lang="en-US" sz="4600"/>
              <a:t>ESCOLA D. MARTHINO VAZ DE CASTELO   BRANCO</a:t>
            </a:r>
            <a:endParaRPr lang="el-GR" sz="4600"/>
          </a:p>
        </p:txBody>
      </p:sp>
      <p:sp>
        <p:nvSpPr>
          <p:cNvPr id="8" name="Υπότιτλος 7">
            <a:extLst>
              <a:ext uri="{FF2B5EF4-FFF2-40B4-BE49-F238E27FC236}">
                <a16:creationId xmlns:a16="http://schemas.microsoft.com/office/drawing/2014/main" xmlns="" id="{1B8FE215-92FA-42FA-30EF-03B712BBC9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r>
              <a:rPr lang="el-GR" sz="2000" dirty="0"/>
              <a:t>Επίσκεψη στο 1</a:t>
            </a:r>
            <a:r>
              <a:rPr lang="el-GR" sz="2000" baseline="30000" dirty="0"/>
              <a:t>ο</a:t>
            </a:r>
            <a:r>
              <a:rPr lang="el-GR" sz="2000" dirty="0"/>
              <a:t> σχολείο.</a:t>
            </a:r>
          </a:p>
          <a:p>
            <a:pPr algn="l"/>
            <a:r>
              <a:rPr lang="el-GR" sz="2000" dirty="0"/>
              <a:t>Περιέχει μαθητές πρωτοβάθμιας και δευτεροβάθμιας εκπαίδευσης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E49CC64F-7275-4E33-961B-0C5CDC4398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Θέση περιεχομένου 4" descr="Εικόνα που περιέχει άτομο, όρθιος, άτομα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AE481401-9F35-CCBB-FDEF-A98EC1DC943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426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xmlns="" val="36117131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7959899F-80BD-41BC-39EE-C85A5B44A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3" y="1420837"/>
            <a:ext cx="4524973" cy="397635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 sz="3100" dirty="0"/>
              <a:t>    </a:t>
            </a:r>
            <a:r>
              <a:rPr lang="el-GR" sz="2800" dirty="0"/>
              <a:t>Μάθημα Ιστορίας </a:t>
            </a:r>
            <a:r>
              <a:rPr lang="en-US" sz="2800" dirty="0"/>
              <a:t>Πα</a:t>
            </a:r>
            <a:r>
              <a:rPr lang="en-US" sz="2800" dirty="0" err="1"/>
              <a:t>ρουσί</a:t>
            </a:r>
            <a:r>
              <a:rPr lang="en-US" sz="2800" dirty="0"/>
              <a:t>αση από μαθητή </a:t>
            </a:r>
            <a:r>
              <a:rPr lang="el-GR" sz="2800" dirty="0"/>
              <a:t>των αιτιών του </a:t>
            </a:r>
            <a:r>
              <a:rPr lang="el-GR" sz="2800" dirty="0" err="1"/>
              <a:t>Α΄και</a:t>
            </a:r>
            <a:r>
              <a:rPr lang="el-GR" sz="2800" dirty="0"/>
              <a:t> </a:t>
            </a:r>
            <a:r>
              <a:rPr lang="el-GR" sz="2800" dirty="0" err="1"/>
              <a:t>Β΄Παγκοσμίου</a:t>
            </a:r>
            <a:r>
              <a:rPr lang="en-US" sz="2800" dirty="0"/>
              <a:t> </a:t>
            </a:r>
            <a:r>
              <a:rPr lang="el-GR" sz="2800" dirty="0"/>
              <a:t>σε μορφή  </a:t>
            </a:r>
            <a:r>
              <a:rPr lang="en-US" sz="2800" dirty="0"/>
              <a:t>power point </a:t>
            </a:r>
            <a:r>
              <a:rPr lang="el-GR" sz="2800" dirty="0"/>
              <a:t>με</a:t>
            </a:r>
            <a:r>
              <a:rPr lang="en-US" sz="2800" dirty="0"/>
              <a:t> </a:t>
            </a:r>
            <a:r>
              <a:rPr lang="el-GR" sz="2800" dirty="0"/>
              <a:t>χρήση</a:t>
            </a:r>
            <a:r>
              <a:rPr lang="en-US" sz="2800" dirty="0"/>
              <a:t> </a:t>
            </a:r>
            <a:r>
              <a:rPr lang="el-GR" sz="2800" dirty="0" err="1"/>
              <a:t>προτζέκτορα</a:t>
            </a:r>
            <a:r>
              <a:rPr lang="el-GR" sz="2800" dirty="0"/>
              <a:t> </a:t>
            </a:r>
            <a:r>
              <a:rPr lang="en-US" sz="2800" dirty="0"/>
              <a:t>.</a:t>
            </a:r>
            <a:r>
              <a:rPr lang="el-GR" sz="2800" dirty="0"/>
              <a:t> </a:t>
            </a:r>
            <a:endParaRPr lang="en-US" sz="2800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BCC55ACC-A2F6-403C-A3A4-D59B3734D45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857312" y="381000"/>
            <a:ext cx="6334689" cy="6477000"/>
          </a:xfrm>
          <a:custGeom>
            <a:avLst/>
            <a:gdLst>
              <a:gd name="connsiteX0" fmla="*/ 3561588 w 6334689"/>
              <a:gd name="connsiteY0" fmla="*/ 0 h 6477000"/>
              <a:gd name="connsiteX1" fmla="*/ 6309883 w 6334689"/>
              <a:gd name="connsiteY1" fmla="*/ 1296087 h 6477000"/>
              <a:gd name="connsiteX2" fmla="*/ 6334689 w 6334689"/>
              <a:gd name="connsiteY2" fmla="*/ 1329261 h 6477000"/>
              <a:gd name="connsiteX3" fmla="*/ 6334689 w 6334689"/>
              <a:gd name="connsiteY3" fmla="*/ 5793916 h 6477000"/>
              <a:gd name="connsiteX4" fmla="*/ 6309883 w 6334689"/>
              <a:gd name="connsiteY4" fmla="*/ 5827089 h 6477000"/>
              <a:gd name="connsiteX5" fmla="*/ 5760467 w 6334689"/>
              <a:gd name="connsiteY5" fmla="*/ 6363539 h 6477000"/>
              <a:gd name="connsiteX6" fmla="*/ 5607796 w 6334689"/>
              <a:gd name="connsiteY6" fmla="*/ 6477000 h 6477000"/>
              <a:gd name="connsiteX7" fmla="*/ 1519571 w 6334689"/>
              <a:gd name="connsiteY7" fmla="*/ 6477000 h 6477000"/>
              <a:gd name="connsiteX8" fmla="*/ 1296088 w 6334689"/>
              <a:gd name="connsiteY8" fmla="*/ 6309883 h 6477000"/>
              <a:gd name="connsiteX9" fmla="*/ 0 w 6334689"/>
              <a:gd name="connsiteY9" fmla="*/ 3561588 h 6477000"/>
              <a:gd name="connsiteX10" fmla="*/ 3561588 w 6334689"/>
              <a:gd name="connsiteY10" fmla="*/ 0 h 647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6334689" h="6477000">
                <a:moveTo>
                  <a:pt x="3561588" y="0"/>
                </a:moveTo>
                <a:cubicBezTo>
                  <a:pt x="4668032" y="0"/>
                  <a:pt x="5656635" y="504534"/>
                  <a:pt x="6309883" y="1296087"/>
                </a:cubicBezTo>
                <a:lnTo>
                  <a:pt x="6334689" y="1329261"/>
                </a:lnTo>
                <a:lnTo>
                  <a:pt x="6334689" y="5793916"/>
                </a:lnTo>
                <a:lnTo>
                  <a:pt x="6309883" y="5827089"/>
                </a:lnTo>
                <a:cubicBezTo>
                  <a:pt x="6146571" y="6024977"/>
                  <a:pt x="5962299" y="6204927"/>
                  <a:pt x="5760467" y="6363539"/>
                </a:cubicBezTo>
                <a:lnTo>
                  <a:pt x="5607796" y="6477000"/>
                </a:lnTo>
                <a:lnTo>
                  <a:pt x="1519571" y="6477000"/>
                </a:lnTo>
                <a:lnTo>
                  <a:pt x="1296088" y="6309883"/>
                </a:lnTo>
                <a:cubicBezTo>
                  <a:pt x="504535" y="5656635"/>
                  <a:pt x="0" y="4668032"/>
                  <a:pt x="0" y="3561588"/>
                </a:cubicBezTo>
                <a:cubicBezTo>
                  <a:pt x="0" y="1594577"/>
                  <a:pt x="1594577" y="0"/>
                  <a:pt x="3561588" y="0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Θέση περιεχομένου 4" descr="Εικόνα που περιέχει εσωτερικό, άτομο, τοίχος, οροφή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2E83DE95-9D6F-DC41-39B8-F3B9274948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2254"/>
          <a:stretch/>
        </p:blipFill>
        <p:spPr>
          <a:xfrm>
            <a:off x="6021086" y="544777"/>
            <a:ext cx="6170914" cy="6313225"/>
          </a:xfrm>
          <a:custGeom>
            <a:avLst/>
            <a:gdLst/>
            <a:ahLst/>
            <a:cxnLst/>
            <a:rect l="l" t="t" r="r" b="b"/>
            <a:pathLst>
              <a:path w="6170914" h="6313225">
                <a:moveTo>
                  <a:pt x="3397813" y="0"/>
                </a:moveTo>
                <a:cubicBezTo>
                  <a:pt x="4453378" y="0"/>
                  <a:pt x="5396522" y="481334"/>
                  <a:pt x="6019731" y="1236489"/>
                </a:cubicBezTo>
                <a:lnTo>
                  <a:pt x="6170914" y="1438663"/>
                </a:lnTo>
                <a:lnTo>
                  <a:pt x="6170914" y="5356963"/>
                </a:lnTo>
                <a:lnTo>
                  <a:pt x="6019731" y="5559138"/>
                </a:lnTo>
                <a:cubicBezTo>
                  <a:pt x="5786028" y="5842321"/>
                  <a:pt x="5507333" y="6086998"/>
                  <a:pt x="5194591" y="6282226"/>
                </a:cubicBezTo>
                <a:lnTo>
                  <a:pt x="5141791" y="6313225"/>
                </a:lnTo>
                <a:lnTo>
                  <a:pt x="1659199" y="6313225"/>
                </a:lnTo>
                <a:lnTo>
                  <a:pt x="1498064" y="6215333"/>
                </a:lnTo>
                <a:cubicBezTo>
                  <a:pt x="594240" y="5604721"/>
                  <a:pt x="0" y="4570663"/>
                  <a:pt x="0" y="3397813"/>
                </a:cubicBezTo>
                <a:cubicBezTo>
                  <a:pt x="0" y="1521253"/>
                  <a:pt x="1521253" y="0"/>
                  <a:pt x="3397813" y="0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xmlns="" val="146028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82379382-3634-2EC7-5357-B9ECA3821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4330" y="803325"/>
            <a:ext cx="5314536" cy="1325563"/>
          </a:xfrm>
        </p:spPr>
        <p:txBody>
          <a:bodyPr>
            <a:normAutofit/>
          </a:bodyPr>
          <a:lstStyle/>
          <a:p>
            <a:r>
              <a:rPr lang="el-GR" dirty="0"/>
              <a:t>       Συζήτηση 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CF62D2A7-8207-488C-9F46-316BA81A16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" name="Θέση περιεχομένου 4" descr="Εικόνα που περιέχει εσωτερικό, τοίχος, οροφή, άτομο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BF1EBD66-1F2E-5125-CA9C-A15C23C2091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3770" b="2"/>
          <a:stretch/>
        </p:blipFill>
        <p:spPr>
          <a:xfrm>
            <a:off x="2" y="-2"/>
            <a:ext cx="5441859" cy="5654940"/>
          </a:xfrm>
          <a:custGeom>
            <a:avLst/>
            <a:gdLst/>
            <a:ahLst/>
            <a:cxnLst/>
            <a:rect l="l" t="t" r="r" b="b"/>
            <a:pathLst>
              <a:path w="5441859" h="5654940">
                <a:moveTo>
                  <a:pt x="0" y="0"/>
                </a:moveTo>
                <a:lnTo>
                  <a:pt x="4400491" y="0"/>
                </a:lnTo>
                <a:lnTo>
                  <a:pt x="4484766" y="76595"/>
                </a:lnTo>
                <a:cubicBezTo>
                  <a:pt x="5076107" y="667936"/>
                  <a:pt x="5441859" y="1484866"/>
                  <a:pt x="5441859" y="2387221"/>
                </a:cubicBezTo>
                <a:cubicBezTo>
                  <a:pt x="5441859" y="4191932"/>
                  <a:pt x="3978851" y="5654940"/>
                  <a:pt x="2174140" y="5654940"/>
                </a:cubicBezTo>
                <a:cubicBezTo>
                  <a:pt x="1412778" y="5654940"/>
                  <a:pt x="712231" y="5394557"/>
                  <a:pt x="156693" y="4957981"/>
                </a:cubicBezTo>
                <a:lnTo>
                  <a:pt x="0" y="4820612"/>
                </a:lnTo>
                <a:close/>
              </a:path>
            </a:pathLst>
          </a:custGeom>
        </p:spPr>
      </p:pic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340598EF-6E44-5990-5CA2-BD2A5DC55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329" y="2279018"/>
            <a:ext cx="5314543" cy="3375920"/>
          </a:xfrm>
        </p:spPr>
        <p:txBody>
          <a:bodyPr anchor="t">
            <a:normAutofit/>
          </a:bodyPr>
          <a:lstStyle/>
          <a:p>
            <a:r>
              <a:rPr lang="el-GR" sz="1800" dirty="0"/>
              <a:t>Συζήτηση μετά την παρουσίαση του μαθητή με αφορμή ερωτήσεις που έθετε ο καθηγητής στον πίνακα. </a:t>
            </a:r>
          </a:p>
          <a:p>
            <a:r>
              <a:rPr lang="el-GR" sz="1800" dirty="0"/>
              <a:t>Διατύπωση προσωπικών απόψεων</a:t>
            </a:r>
          </a:p>
          <a:p>
            <a:r>
              <a:rPr lang="el-GR" sz="1800" dirty="0"/>
              <a:t>Συμπεράσματα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xmlns="" val="34106309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xmlns="" id="{F13C74B1-5B17-4795-BED0-7140497B44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CDC84088-0F3E-56B6-4AC8-062674B37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1124009"/>
            <a:ext cx="4368602" cy="1158201"/>
          </a:xfrm>
        </p:spPr>
        <p:txBody>
          <a:bodyPr anchor="b">
            <a:normAutofit/>
          </a:bodyPr>
          <a:lstStyle/>
          <a:p>
            <a:r>
              <a:rPr lang="el-GR" sz="2800" dirty="0"/>
              <a:t>    Ολοήμερο σχολείο </a:t>
            </a:r>
          </a:p>
        </p:txBody>
      </p:sp>
      <p:sp>
        <p:nvSpPr>
          <p:cNvPr id="14" name="sketchy line">
            <a:extLst>
              <a:ext uri="{FF2B5EF4-FFF2-40B4-BE49-F238E27FC236}">
                <a16:creationId xmlns:a16="http://schemas.microsoft.com/office/drawing/2014/main" xmlns="" id="{D4974D33-8DC5-464E-8C6D-BE58F0669C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xmlns="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xmlns="" id="{5B6440B0-1B7D-D219-86BA-88AAD1E8EA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/>
          </a:bodyPr>
          <a:lstStyle/>
          <a:p>
            <a:r>
              <a:rPr lang="el-GR" sz="2200" dirty="0"/>
              <a:t>Παρέχει γεύματα στους μαθητές</a:t>
            </a:r>
          </a:p>
          <a:p>
            <a:r>
              <a:rPr lang="el-GR" sz="2200" dirty="0"/>
              <a:t>Δίνει τη δυνατότητα στους μαθητές να διαβάζουν στο σχολείο σε βιβλιοθήκες και αναγνωστήρια.</a:t>
            </a:r>
            <a:endParaRPr lang="en-US" sz="2200" dirty="0"/>
          </a:p>
        </p:txBody>
      </p:sp>
      <p:pic>
        <p:nvPicPr>
          <p:cNvPr id="5" name="Θέση περιεχομένου 4" descr="Εικόνα που περιέχει δάπεδο, εσωτερικό, οροφή, δωμάτιο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2520687C-CED4-0C26-2FD3-4924BB42B5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r="-1" b="301"/>
          <a:stretch/>
        </p:blipFill>
        <p:spPr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xmlns="" val="41506042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845A6815-F513-8CA3-12F7-03B93EC5D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614" y="1783959"/>
            <a:ext cx="4087306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/>
              <a:t>Bιβλιοθήκη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E49CC64F-7275-4E33-961B-0C5CDC4398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Θέση περιεχομένου 4" descr="Εικόνα που περιέχει κείμενο, εσωτερικό, δάπεδο, οροφή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227CB83A-AE75-4CB1-7A72-2C9974DD10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426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xmlns="" val="27572013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F3BA4915-7B6F-F9D6-4245-FEA768C34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614" y="1783959"/>
            <a:ext cx="4087306" cy="2889114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000"/>
              <a:t>Αναγνωστήριο</a:t>
            </a:r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E49CC64F-7275-4E33-961B-0C5CDC4398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Θέση περιεχομένου 4" descr="Εικόνα που περιέχει κείμενο, βιβλιοθήκη, εσωτερικό, δάπεδο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0F7940A7-A129-269B-6C1A-010F16EC4A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426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xmlns="" val="23203460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xmlns="" id="{D55029C0-9785-23EA-5EFC-9F4DD6604F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              </a:t>
            </a:r>
            <a:r>
              <a:rPr lang="el-GR" sz="3100" dirty="0"/>
              <a:t>Επίσκεψη στο 2</a:t>
            </a:r>
            <a:r>
              <a:rPr lang="el-GR" sz="3100" baseline="30000" dirty="0"/>
              <a:t>ο</a:t>
            </a:r>
            <a:r>
              <a:rPr lang="el-GR" sz="3100" dirty="0"/>
              <a:t> σχολείο</a:t>
            </a:r>
            <a:r>
              <a:rPr lang="en-US" sz="3100" dirty="0"/>
              <a:t/>
            </a:r>
            <a:br>
              <a:rPr lang="en-US" sz="3100" dirty="0"/>
            </a:br>
            <a:r>
              <a:rPr lang="pt-BR" sz="31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Agrupamento de Escolas de Santo António</a:t>
            </a:r>
            <a:endParaRPr lang="el-GR" sz="3100" dirty="0"/>
          </a:p>
        </p:txBody>
      </p:sp>
      <p:pic>
        <p:nvPicPr>
          <p:cNvPr id="5" name="Θέση περιεχομένου 4" descr="Εικόνα που περιέχει άτομο, ουρανός, έδαφος, άτομα&#10;&#10;Περιγραφή που δημιουργήθηκε αυτόματα">
            <a:extLst>
              <a:ext uri="{FF2B5EF4-FFF2-40B4-BE49-F238E27FC236}">
                <a16:creationId xmlns:a16="http://schemas.microsoft.com/office/drawing/2014/main" xmlns="" id="{32DF0854-D784-DA22-89C5-0C0E773A6D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7250" y="1883879"/>
            <a:ext cx="2239617" cy="2438400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1F7B5831-39C8-7011-A6AF-295D2C21CE3E}"/>
              </a:ext>
            </a:extLst>
          </p:cNvPr>
          <p:cNvSpPr txBox="1"/>
          <p:nvPr/>
        </p:nvSpPr>
        <p:spPr>
          <a:xfrm>
            <a:off x="3048953" y="2893565"/>
            <a:ext cx="6097904" cy="1070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Περιέχει μαθητές πρωτοβάθμιας και δευτεροβάθμιας εκπαίδευσης</a:t>
            </a:r>
            <a:endParaRPr lang="el-GR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Πρόκειται για πολυπολιτισμικό σχολείο</a:t>
            </a:r>
            <a:endParaRPr lang="el-GR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F2AB900-F49C-69DD-1096-D952619E9140}"/>
              </a:ext>
            </a:extLst>
          </p:cNvPr>
          <p:cNvSpPr txBox="1"/>
          <p:nvPr/>
        </p:nvSpPr>
        <p:spPr>
          <a:xfrm>
            <a:off x="3048953" y="2893565"/>
            <a:ext cx="6097904" cy="10708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Περιέχει μαθητές πρωτοβάθμιας και δευτεροβάθμιας εκπαίδευσης</a:t>
            </a:r>
            <a:endParaRPr lang="el-GR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Πρόκειται για πολυπολιτισμικό σχολείο</a:t>
            </a:r>
            <a:endParaRPr lang="el-GR" sz="1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035333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395</Words>
  <Application>Microsoft Office PowerPoint</Application>
  <PresentationFormat>Προσαρμογή</PresentationFormat>
  <Paragraphs>67</Paragraphs>
  <Slides>22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22</vt:i4>
      </vt:variant>
    </vt:vector>
  </HeadingPairs>
  <TitlesOfParts>
    <vt:vector size="23" baseType="lpstr">
      <vt:lpstr>Θέμα του Office</vt:lpstr>
      <vt:lpstr>Μαρούλειο ΓΕΛ Κατσικά</vt:lpstr>
      <vt:lpstr>ΕRASMUS ΚΑ1  ΜΑΡΟΥΛΕΙΟ ΓΕΛ ΚΑΤΣΙΚΑ</vt:lpstr>
      <vt:lpstr>ESCOLA D. MARTHINO VAZ DE CASTELO   BRANCO</vt:lpstr>
      <vt:lpstr>    Μάθημα Ιστορίας Παρουσίαση από μαθητή των αιτιών του Α΄και Β΄Παγκοσμίου σε μορφή  power point με χρήση προτζέκτορα . </vt:lpstr>
      <vt:lpstr>       Συζήτηση </vt:lpstr>
      <vt:lpstr>    Ολοήμερο σχολείο </vt:lpstr>
      <vt:lpstr>Bιβλιοθήκη</vt:lpstr>
      <vt:lpstr>Αναγνωστήριο</vt:lpstr>
      <vt:lpstr>              Επίσκεψη στο 2ο σχολείο Agrupamento de Escolas de Santo António</vt:lpstr>
      <vt:lpstr>Αίθουσα με διαφορετικές εθνικότητες μαθητών</vt:lpstr>
      <vt:lpstr>      Ανθρώπινα δικαιώματα</vt:lpstr>
      <vt:lpstr>Επίσκεψη στο 3ο σχολείο Colégio Atlântico </vt:lpstr>
      <vt:lpstr>Εξωτερική δομή του σχολείου</vt:lpstr>
      <vt:lpstr>Χρήση ΤΠΕ</vt:lpstr>
      <vt:lpstr>Αίθουσες - Εργαστήρια</vt:lpstr>
      <vt:lpstr>Γεωπονικό εργαστήριο</vt:lpstr>
      <vt:lpstr>School of Coimbra (Coimbra: Τhe city of the students)</vt:lpstr>
      <vt:lpstr>Τομείς σπουδών στο μουσικό σχολείο</vt:lpstr>
      <vt:lpstr>Δυνατότητες μουσικού σχολείου</vt:lpstr>
      <vt:lpstr>Σχολείο με μουσική παιδεία</vt:lpstr>
      <vt:lpstr>Αίθουσα χορού και θεάτρου</vt:lpstr>
      <vt:lpstr>           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Μαρούλειο ΓΕΛ Κατσικά</dc:title>
  <dc:creator>Charis Zygounas</dc:creator>
  <cp:lastModifiedBy>LENOVO</cp:lastModifiedBy>
  <cp:revision>29</cp:revision>
  <dcterms:created xsi:type="dcterms:W3CDTF">2023-01-14T15:48:23Z</dcterms:created>
  <dcterms:modified xsi:type="dcterms:W3CDTF">2023-05-17T06:42:36Z</dcterms:modified>
</cp:coreProperties>
</file>