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2" r:id="rId15"/>
    <p:sldId id="270" r:id="rId16"/>
    <p:sldId id="268" r:id="rId17"/>
    <p:sldId id="273" r:id="rId18"/>
    <p:sldId id="271" r:id="rId1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ΣΩΤΗΡΙΑ ΜΑΤΣΑΚΙΔΟΥ" userId="208317e85fe0c5da" providerId="LiveId" clId="{4DC57F78-8534-44FF-9FFD-91872F4A6442}"/>
    <pc:docChg chg="undo redo custSel addSld delSld modSld sldOrd">
      <pc:chgData name="ΣΩΤΗΡΙΑ ΜΑΤΣΑΚΙΔΟΥ" userId="208317e85fe0c5da" providerId="LiveId" clId="{4DC57F78-8534-44FF-9FFD-91872F4A6442}" dt="2024-02-21T19:10:42.167" v="1250" actId="20577"/>
      <pc:docMkLst>
        <pc:docMk/>
      </pc:docMkLst>
      <pc:sldChg chg="addSp delSp modSp mod">
        <pc:chgData name="ΣΩΤΗΡΙΑ ΜΑΤΣΑΚΙΔΟΥ" userId="208317e85fe0c5da" providerId="LiveId" clId="{4DC57F78-8534-44FF-9FFD-91872F4A6442}" dt="2024-02-21T19:01:02.692" v="947" actId="20577"/>
        <pc:sldMkLst>
          <pc:docMk/>
          <pc:sldMk cId="2252267148" sldId="261"/>
        </pc:sldMkLst>
        <pc:spChg chg="mod">
          <ac:chgData name="ΣΩΤΗΡΙΑ ΜΑΤΣΑΚΙΔΟΥ" userId="208317e85fe0c5da" providerId="LiveId" clId="{4DC57F78-8534-44FF-9FFD-91872F4A6442}" dt="2024-02-21T19:01:02.692" v="947" actId="20577"/>
          <ac:spMkLst>
            <pc:docMk/>
            <pc:sldMk cId="2252267148" sldId="261"/>
            <ac:spMk id="5" creationId="{9FF264F1-9E62-3D09-EEAA-A77FA55684B3}"/>
          </ac:spMkLst>
        </pc:spChg>
        <pc:graphicFrameChg chg="add del">
          <ac:chgData name="ΣΩΤΗΡΙΑ ΜΑΤΣΑΚΙΔΟΥ" userId="208317e85fe0c5da" providerId="LiveId" clId="{4DC57F78-8534-44FF-9FFD-91872F4A6442}" dt="2024-02-15T18:57:22.922" v="2" actId="478"/>
          <ac:graphicFrameMkLst>
            <pc:docMk/>
            <pc:sldMk cId="2252267148" sldId="261"/>
            <ac:graphicFrameMk id="7" creationId="{44DF2BAE-C82E-1DD0-7369-DAD16C6BBB3F}"/>
          </ac:graphicFrameMkLst>
        </pc:graphicFrameChg>
      </pc:sldChg>
      <pc:sldChg chg="modSp mod">
        <pc:chgData name="ΣΩΤΗΡΙΑ ΜΑΤΣΑΚΙΔΟΥ" userId="208317e85fe0c5da" providerId="LiveId" clId="{4DC57F78-8534-44FF-9FFD-91872F4A6442}" dt="2024-02-15T19:02:08.972" v="7" actId="20577"/>
        <pc:sldMkLst>
          <pc:docMk/>
          <pc:sldMk cId="618550697" sldId="264"/>
        </pc:sldMkLst>
        <pc:spChg chg="mod">
          <ac:chgData name="ΣΩΤΗΡΙΑ ΜΑΤΣΑΚΙΔΟΥ" userId="208317e85fe0c5da" providerId="LiveId" clId="{4DC57F78-8534-44FF-9FFD-91872F4A6442}" dt="2024-02-15T19:01:28.800" v="6" actId="20577"/>
          <ac:spMkLst>
            <pc:docMk/>
            <pc:sldMk cId="618550697" sldId="264"/>
            <ac:spMk id="3" creationId="{B48A44C1-1A06-8B78-5CB3-C04D619811A8}"/>
          </ac:spMkLst>
        </pc:spChg>
        <pc:spChg chg="mod">
          <ac:chgData name="ΣΩΤΗΡΙΑ ΜΑΤΣΑΚΙΔΟΥ" userId="208317e85fe0c5da" providerId="LiveId" clId="{4DC57F78-8534-44FF-9FFD-91872F4A6442}" dt="2024-02-15T19:02:08.972" v="7" actId="20577"/>
          <ac:spMkLst>
            <pc:docMk/>
            <pc:sldMk cId="618550697" sldId="264"/>
            <ac:spMk id="4" creationId="{91D32650-AA7A-441B-68EF-92253399469E}"/>
          </ac:spMkLst>
        </pc:spChg>
      </pc:sldChg>
      <pc:sldChg chg="modSp mod">
        <pc:chgData name="ΣΩΤΗΡΙΑ ΜΑΤΣΑΚΙΔΟΥ" userId="208317e85fe0c5da" providerId="LiveId" clId="{4DC57F78-8534-44FF-9FFD-91872F4A6442}" dt="2024-02-21T18:40:24.079" v="453" actId="20577"/>
        <pc:sldMkLst>
          <pc:docMk/>
          <pc:sldMk cId="3135367731" sldId="265"/>
        </pc:sldMkLst>
        <pc:spChg chg="mod">
          <ac:chgData name="ΣΩΤΗΡΙΑ ΜΑΤΣΑΚΙΔΟΥ" userId="208317e85fe0c5da" providerId="LiveId" clId="{4DC57F78-8534-44FF-9FFD-91872F4A6442}" dt="2024-02-21T18:40:24.079" v="453" actId="20577"/>
          <ac:spMkLst>
            <pc:docMk/>
            <pc:sldMk cId="3135367731" sldId="265"/>
            <ac:spMk id="3" creationId="{FB58942B-D02B-59B2-0B37-4F92DBD0B9BC}"/>
          </ac:spMkLst>
        </pc:spChg>
      </pc:sldChg>
      <pc:sldChg chg="addSp delSp modSp mod">
        <pc:chgData name="ΣΩΤΗΡΙΑ ΜΑΤΣΑΚΙΔΟΥ" userId="208317e85fe0c5da" providerId="LiveId" clId="{4DC57F78-8534-44FF-9FFD-91872F4A6442}" dt="2024-02-15T19:04:05.020" v="11" actId="20577"/>
        <pc:sldMkLst>
          <pc:docMk/>
          <pc:sldMk cId="833760237" sldId="267"/>
        </pc:sldMkLst>
        <pc:spChg chg="mod">
          <ac:chgData name="ΣΩΤΗΡΙΑ ΜΑΤΣΑΚΙΔΟΥ" userId="208317e85fe0c5da" providerId="LiveId" clId="{4DC57F78-8534-44FF-9FFD-91872F4A6442}" dt="2024-02-15T19:04:05.020" v="11" actId="20577"/>
          <ac:spMkLst>
            <pc:docMk/>
            <pc:sldMk cId="833760237" sldId="267"/>
            <ac:spMk id="3" creationId="{3428E531-3140-82A4-E53F-EA1D446668BD}"/>
          </ac:spMkLst>
        </pc:spChg>
        <pc:graphicFrameChg chg="add del modGraphic">
          <ac:chgData name="ΣΩΤΗΡΙΑ ΜΑΤΣΑΚΙΔΟΥ" userId="208317e85fe0c5da" providerId="LiveId" clId="{4DC57F78-8534-44FF-9FFD-91872F4A6442}" dt="2024-02-15T19:03:52.742" v="9" actId="21"/>
          <ac:graphicFrameMkLst>
            <pc:docMk/>
            <pc:sldMk cId="833760237" sldId="267"/>
            <ac:graphicFrameMk id="6" creationId="{7B2359A9-2B0A-76A6-C0CC-9B94A063E30A}"/>
          </ac:graphicFrameMkLst>
        </pc:graphicFrameChg>
      </pc:sldChg>
      <pc:sldChg chg="modSp mod ord">
        <pc:chgData name="ΣΩΤΗΡΙΑ ΜΑΤΣΑΚΙΔΟΥ" userId="208317e85fe0c5da" providerId="LiveId" clId="{4DC57F78-8534-44FF-9FFD-91872F4A6442}" dt="2024-02-15T19:18:25.223" v="419"/>
        <pc:sldMkLst>
          <pc:docMk/>
          <pc:sldMk cId="2521514566" sldId="268"/>
        </pc:sldMkLst>
        <pc:spChg chg="mod">
          <ac:chgData name="ΣΩΤΗΡΙΑ ΜΑΤΣΑΚΙΔΟΥ" userId="208317e85fe0c5da" providerId="LiveId" clId="{4DC57F78-8534-44FF-9FFD-91872F4A6442}" dt="2024-02-15T19:05:42.153" v="14" actId="20577"/>
          <ac:spMkLst>
            <pc:docMk/>
            <pc:sldMk cId="2521514566" sldId="268"/>
            <ac:spMk id="3" creationId="{E0305467-771D-771D-1560-776C5B471913}"/>
          </ac:spMkLst>
        </pc:spChg>
      </pc:sldChg>
      <pc:sldChg chg="ord">
        <pc:chgData name="ΣΩΤΗΡΙΑ ΜΑΤΣΑΚΙΔΟΥ" userId="208317e85fe0c5da" providerId="LiveId" clId="{4DC57F78-8534-44FF-9FFD-91872F4A6442}" dt="2024-02-15T19:17:49.203" v="416"/>
        <pc:sldMkLst>
          <pc:docMk/>
          <pc:sldMk cId="3712839852" sldId="270"/>
        </pc:sldMkLst>
      </pc:sldChg>
      <pc:sldChg chg="modSp new mod ord">
        <pc:chgData name="ΣΩΤΗΡΙΑ ΜΑΤΣΑΚΙΔΟΥ" userId="208317e85fe0c5da" providerId="LiveId" clId="{4DC57F78-8534-44FF-9FFD-91872F4A6442}" dt="2024-02-15T19:21:00.407" v="451" actId="20577"/>
        <pc:sldMkLst>
          <pc:docMk/>
          <pc:sldMk cId="670249536" sldId="271"/>
        </pc:sldMkLst>
        <pc:spChg chg="mod">
          <ac:chgData name="ΣΩΤΗΡΙΑ ΜΑΤΣΑΚΙΔΟΥ" userId="208317e85fe0c5da" providerId="LiveId" clId="{4DC57F78-8534-44FF-9FFD-91872F4A6442}" dt="2024-02-15T19:09:26.384" v="39" actId="20577"/>
          <ac:spMkLst>
            <pc:docMk/>
            <pc:sldMk cId="670249536" sldId="271"/>
            <ac:spMk id="2" creationId="{0AA88061-2011-C68D-86BA-1EAA9550168A}"/>
          </ac:spMkLst>
        </pc:spChg>
        <pc:spChg chg="mod">
          <ac:chgData name="ΣΩΤΗΡΙΑ ΜΑΤΣΑΚΙΔΟΥ" userId="208317e85fe0c5da" providerId="LiveId" clId="{4DC57F78-8534-44FF-9FFD-91872F4A6442}" dt="2024-02-15T19:21:00.407" v="451" actId="20577"/>
          <ac:spMkLst>
            <pc:docMk/>
            <pc:sldMk cId="670249536" sldId="271"/>
            <ac:spMk id="3" creationId="{9850B38E-AFF8-BFD8-EE68-9AC8DE4E35C8}"/>
          </ac:spMkLst>
        </pc:spChg>
      </pc:sldChg>
      <pc:sldChg chg="del">
        <pc:chgData name="ΣΩΤΗΡΙΑ ΜΑΤΣΑΚΙΔΟΥ" userId="208317e85fe0c5da" providerId="LiveId" clId="{4DC57F78-8534-44FF-9FFD-91872F4A6442}" dt="2024-02-15T19:07:06.472" v="15" actId="2696"/>
        <pc:sldMkLst>
          <pc:docMk/>
          <pc:sldMk cId="2013402273" sldId="271"/>
        </pc:sldMkLst>
      </pc:sldChg>
      <pc:sldChg chg="new del ord">
        <pc:chgData name="ΣΩΤΗΡΙΑ ΜΑΤΣΑΚΙΔΟΥ" userId="208317e85fe0c5da" providerId="LiveId" clId="{4DC57F78-8534-44FF-9FFD-91872F4A6442}" dt="2024-02-15T19:19:55.831" v="426" actId="2696"/>
        <pc:sldMkLst>
          <pc:docMk/>
          <pc:sldMk cId="782546025" sldId="272"/>
        </pc:sldMkLst>
      </pc:sldChg>
      <pc:sldChg chg="modSp new mod">
        <pc:chgData name="ΣΩΤΗΡΙΑ ΜΑΤΣΑΚΙΔΟΥ" userId="208317e85fe0c5da" providerId="LiveId" clId="{4DC57F78-8534-44FF-9FFD-91872F4A6442}" dt="2024-02-21T18:53:52.284" v="940" actId="20577"/>
        <pc:sldMkLst>
          <pc:docMk/>
          <pc:sldMk cId="936114301" sldId="272"/>
        </pc:sldMkLst>
        <pc:spChg chg="mod">
          <ac:chgData name="ΣΩΤΗΡΙΑ ΜΑΤΣΑΚΙΔΟΥ" userId="208317e85fe0c5da" providerId="LiveId" clId="{4DC57F78-8534-44FF-9FFD-91872F4A6442}" dt="2024-02-21T18:43:10.924" v="499" actId="20577"/>
          <ac:spMkLst>
            <pc:docMk/>
            <pc:sldMk cId="936114301" sldId="272"/>
            <ac:spMk id="2" creationId="{973D8674-F325-F340-16B8-54293D5AF220}"/>
          </ac:spMkLst>
        </pc:spChg>
        <pc:spChg chg="mod">
          <ac:chgData name="ΣΩΤΗΡΙΑ ΜΑΤΣΑΚΙΔΟΥ" userId="208317e85fe0c5da" providerId="LiveId" clId="{4DC57F78-8534-44FF-9FFD-91872F4A6442}" dt="2024-02-21T18:53:52.284" v="940" actId="20577"/>
          <ac:spMkLst>
            <pc:docMk/>
            <pc:sldMk cId="936114301" sldId="272"/>
            <ac:spMk id="3" creationId="{B927DE3D-74E3-6D39-25CC-014870A988C7}"/>
          </ac:spMkLst>
        </pc:spChg>
      </pc:sldChg>
      <pc:sldChg chg="modSp new mod">
        <pc:chgData name="ΣΩΤΗΡΙΑ ΜΑΤΣΑΚΙΔΟΥ" userId="208317e85fe0c5da" providerId="LiveId" clId="{4DC57F78-8534-44FF-9FFD-91872F4A6442}" dt="2024-02-21T19:10:42.167" v="1250" actId="20577"/>
        <pc:sldMkLst>
          <pc:docMk/>
          <pc:sldMk cId="418095374" sldId="273"/>
        </pc:sldMkLst>
        <pc:spChg chg="mod">
          <ac:chgData name="ΣΩΤΗΡΙΑ ΜΑΤΣΑΚΙΔΟΥ" userId="208317e85fe0c5da" providerId="LiveId" clId="{4DC57F78-8534-44FF-9FFD-91872F4A6442}" dt="2024-02-21T19:03:44.141" v="991" actId="20577"/>
          <ac:spMkLst>
            <pc:docMk/>
            <pc:sldMk cId="418095374" sldId="273"/>
            <ac:spMk id="2" creationId="{59705CA4-2E46-D2E2-976C-9B0C79648150}"/>
          </ac:spMkLst>
        </pc:spChg>
        <pc:spChg chg="mod">
          <ac:chgData name="ΣΩΤΗΡΙΑ ΜΑΤΣΑΚΙΔΟΥ" userId="208317e85fe0c5da" providerId="LiveId" clId="{4DC57F78-8534-44FF-9FFD-91872F4A6442}" dt="2024-02-21T19:10:42.167" v="1250" actId="20577"/>
          <ac:spMkLst>
            <pc:docMk/>
            <pc:sldMk cId="418095374" sldId="273"/>
            <ac:spMk id="3" creationId="{06C8D640-D221-6430-1110-A138F8B75973}"/>
          </ac:spMkLst>
        </pc:spChg>
      </pc:sldChg>
      <pc:sldChg chg="new del">
        <pc:chgData name="ΣΩΤΗΡΙΑ ΜΑΤΣΑΚΙΔΟΥ" userId="208317e85fe0c5da" providerId="LiveId" clId="{4DC57F78-8534-44FF-9FFD-91872F4A6442}" dt="2024-02-15T19:19:46.909" v="425" actId="2696"/>
        <pc:sldMkLst>
          <pc:docMk/>
          <pc:sldMk cId="3035937910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2EE2497-BB77-DE95-0133-9287522B8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132A6DC4-F0A1-6FF7-DA62-10B7216AC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E61BE2EE-4CB1-EBAF-920E-B5263CB56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7B84-CB52-4334-93B5-803EA99C08B6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313099C8-8BAB-D9C5-C482-280E1208E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E5AF380E-F647-B2AD-EBE5-A324083EC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872D-53D6-4A5C-8A2F-8FB5609DCF4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3245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4216A77-9418-91BE-3607-6CBF748B9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CEB12A9A-1899-AA91-3AE1-8A524C255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8DB1D3C4-B5BD-BAB2-7E63-BDB1AECE8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7B84-CB52-4334-93B5-803EA99C08B6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6BE7BD25-02E3-6A7B-A5B8-6ED3C97A7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A820EA31-976E-D2E6-4748-1056551B4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872D-53D6-4A5C-8A2F-8FB5609DCF4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7907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D485775A-C5F7-C3F1-F171-75269F358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5E356FEF-3D5C-1444-914C-5CDCD20E4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1FB0FF8E-8382-5439-1F3E-F41212DCE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7B84-CB52-4334-93B5-803EA99C08B6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9D85C874-6197-E0DE-852E-273B687A1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84941185-79E6-C5A7-8854-706B4A1A6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872D-53D6-4A5C-8A2F-8FB5609DCF4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3829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C6CBF4B-4B5F-912D-F020-6BD957F4F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EC506AE-778A-FC4C-F712-0FF88D5E4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039A47A6-944B-0ACC-EFD8-3B143264C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7B84-CB52-4334-93B5-803EA99C08B6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CF27E253-A155-7B1F-3D9C-4516F79C5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B5E6FE4D-6D50-A44D-5E3A-8159E2064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872D-53D6-4A5C-8A2F-8FB5609DCF4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6605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65331D4-C85B-2055-4F70-AA1907625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4842D13C-9FCF-0F8D-05D9-4DF98B911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200D7926-B1FF-02FD-5970-F469F4309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7B84-CB52-4334-93B5-803EA99C08B6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EEBE8189-0FEA-4F10-45FB-BE3FB1157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E17530D1-4C82-5DD3-33F7-2F1DB4B75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872D-53D6-4A5C-8A2F-8FB5609DCF4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8336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AC96F7E-D9AB-DCFE-EE20-7AC447EED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41997ABC-ED15-684D-DC63-32BBDB468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F819B154-1BF4-A295-718A-61D5424E1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0C037A5A-8303-5FA1-B1A6-1524AD1B8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7B84-CB52-4334-93B5-803EA99C08B6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1A9C44D9-CE51-8268-8133-682B88481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12E0693D-5EE3-0C2A-4621-B1BD8784C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872D-53D6-4A5C-8A2F-8FB5609DCF4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458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19DEB25-7DE2-9C51-976B-C57C3ABC0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97EBC515-679A-A6C7-D65D-DFC170DC6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BA25D146-0636-D93A-25A0-589E00FEC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892A9D5B-04C9-F863-BCD9-0C67B39D13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63AD5F68-C4A1-B928-566C-CB108D3036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FDE4D860-B32B-1054-7DA9-E39759D6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7B84-CB52-4334-93B5-803EA99C08B6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5F85557A-0FFE-0962-C3A9-44D60FB74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90620814-7043-0EB0-667E-DBC95902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872D-53D6-4A5C-8A2F-8FB5609DCF4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8370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DDB58C8-C059-508D-925A-A8906265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D49A2100-3327-C1CC-9A91-7A654669E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7B84-CB52-4334-93B5-803EA99C08B6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7B727B8A-8B09-7471-6DEA-59433B02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E0FF668-C2EA-48B3-74BE-D33AC5FD3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872D-53D6-4A5C-8A2F-8FB5609DCF4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7722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14080DD6-D269-0C89-11C0-DF7BC4EA7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7B84-CB52-4334-93B5-803EA99C08B6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290F8A6D-192B-2160-01FB-0C10A0E1C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0F401F97-351A-DD91-D3C9-2E7A9EF22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872D-53D6-4A5C-8A2F-8FB5609DCF4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5904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A53AF2C-97B5-F974-27E2-349996E9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266AF4D-9868-C074-436D-A299007D5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F9CD3D16-9394-3CAB-272E-8C4C36E99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1307DAD6-E43A-D9B1-6143-565C8EB98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7B84-CB52-4334-93B5-803EA99C08B6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40F26510-2255-877B-591F-82C1FB40C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818269DC-DD12-C60C-9962-20889962E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872D-53D6-4A5C-8A2F-8FB5609DCF4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1615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E3B0BC1-8E75-BC17-756C-269C60DCD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085BC5D3-73C5-46D1-E9E7-9286E98D10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E2F469D6-9D0D-8139-26F9-2B0B72C18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6F1D5AE2-F48A-7A0A-C5E5-E318DB6C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7B84-CB52-4334-93B5-803EA99C08B6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3B9A1EF3-C557-B424-00DC-F4304576B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80FF7A9F-0B62-4A82-3079-670FDED44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4872D-53D6-4A5C-8A2F-8FB5609DCF4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3580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106232E1-B20F-A88C-6927-25EDDD232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06709928-C1BA-87D1-EDF2-AB17EDBA4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418A83F3-2C4E-2F1D-9004-9510540582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17B84-CB52-4334-93B5-803EA99C08B6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89A7A9C9-CB56-40E1-3D4F-A9E255648D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6572D388-1315-D628-5EFF-7A9CD1614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4872D-53D6-4A5C-8A2F-8FB5609DCF4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4614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1F190BF-5DFA-4FFB-01B1-9D12877E2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80878"/>
          </a:xfrm>
        </p:spPr>
        <p:txBody>
          <a:bodyPr anchor="ctr">
            <a:normAutofit fontScale="90000"/>
          </a:bodyPr>
          <a:lstStyle/>
          <a:p>
            <a:r>
              <a:rPr lang="el-GR" sz="3600" dirty="0"/>
              <a:t>ΕΛΣΙΝΚΙ</a:t>
            </a:r>
            <a:r>
              <a:rPr lang="el-GR" dirty="0"/>
              <a:t> </a:t>
            </a:r>
            <a:r>
              <a:rPr lang="el-GR" sz="3600" dirty="0"/>
              <a:t>1-7 ΟΚΤΩΒΡΙΟΥ 2023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C7FE5DCB-70C9-7D81-B052-1432460CF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>
            <a:normAutofit/>
          </a:bodyPr>
          <a:lstStyle/>
          <a:p>
            <a:r>
              <a:rPr lang="el-GR" dirty="0"/>
              <a:t> ΔΟΜΗΜΕΝΟ ΣΕΜΙΝΑΡΙΟ ΜΕ</a:t>
            </a:r>
          </a:p>
          <a:p>
            <a:r>
              <a:rPr lang="el-GR" dirty="0"/>
              <a:t>  ΔΟΜΗΜΕΝΕΣ ΠΑΙΔΑΓΩΓΙΚΕΣ ΕΠΙΣΚΕΨΕΙΣ ΚΑΙ</a:t>
            </a:r>
          </a:p>
          <a:p>
            <a:r>
              <a:rPr lang="el-GR" dirty="0"/>
              <a:t>  ΕΚΠΑΙΔΕΥΤΙΚΑ ΣΕΜΙΝΑΡΙΑ ΣΤΗ ΦΙΝΛΑΝΔΙΑ</a:t>
            </a:r>
          </a:p>
        </p:txBody>
      </p:sp>
    </p:spTree>
    <p:extLst>
      <p:ext uri="{BB962C8B-B14F-4D97-AF65-F5344CB8AC3E}">
        <p14:creationId xmlns:p14="http://schemas.microsoft.com/office/powerpoint/2010/main" xmlns="" val="3540404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8AF891E-2DDC-7080-F83D-5A7E4D56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ΤΡΕΧΟΝΤΑ ΘΕΜΑΤΑ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B58942B-D02B-59B2-0B37-4F92DBD0B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89435"/>
          </a:xfrm>
        </p:spPr>
        <p:txBody>
          <a:bodyPr>
            <a:normAutofit/>
          </a:bodyPr>
          <a:lstStyle/>
          <a:p>
            <a:r>
              <a:rPr lang="el-GR" sz="2400" dirty="0"/>
              <a:t>ΔΙΑΦΟΡΕΣ ΜΕΤΑΞΥ ΑΓΟΡΙΩΝ-ΚΟΡΙΤΣΙΩΝ ΣΕ ΣΧΕΣΗ ΜΕ ΤΑ ΜΑΘΗΣΙΑΚΑ ΑΠΟΤΕΛΕΣΜΑΤΑ</a:t>
            </a:r>
          </a:p>
          <a:p>
            <a:r>
              <a:rPr lang="el-GR" sz="2400" dirty="0"/>
              <a:t>ΜΑΘΗΤΕΣ ΠΟΥ ΕΙΝΑΙ ΜΕΤΑΝΑΣΤΕΣ ( ΜΕΓΑΛΥΤΕΡΗ ΧΡΗΜΑΤΟΔΟΤΗΣΗ)</a:t>
            </a:r>
          </a:p>
          <a:p>
            <a:r>
              <a:rPr lang="el-GR" sz="2400" dirty="0"/>
              <a:t>ΕΙΣΑΓΩΓΗ ΣΤΗΝ ΤΡΙΤΟΒΑΘΜΙΑ ΕΚΠ/ΣΗ</a:t>
            </a:r>
          </a:p>
          <a:p>
            <a:r>
              <a:rPr lang="el-GR" sz="2400" dirty="0"/>
              <a:t>ΣΠΟΥΔΕΣ ΗΛΕΚΤΡΟΝΙΚΩΝ ΥΠΟΛΟΓΙΣΤΩΝ</a:t>
            </a:r>
          </a:p>
          <a:p>
            <a:r>
              <a:rPr lang="el-GR" sz="2400" dirty="0"/>
              <a:t>ΑΥΞΗΣΗ ΤΗΣ ΥΠΟΧΡΕΩΤΙΚΗΣ ΕΚΠ/ΣΗΣ</a:t>
            </a:r>
          </a:p>
        </p:txBody>
      </p:sp>
    </p:spTree>
    <p:extLst>
      <p:ext uri="{BB962C8B-B14F-4D97-AF65-F5344CB8AC3E}">
        <p14:creationId xmlns:p14="http://schemas.microsoft.com/office/powerpoint/2010/main" xmlns="" val="3135367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BB103D4-191C-0D87-BAD4-0A4FDAC7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ΕΞΟΔΑ ΑΝΑ ΜΑΘΗΤΗ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067E9FB-E1CD-B050-FF07-CDBE6D53FD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369303"/>
          </a:xfrm>
        </p:spPr>
        <p:txBody>
          <a:bodyPr>
            <a:normAutofit/>
          </a:bodyPr>
          <a:lstStyle/>
          <a:p>
            <a:r>
              <a:rPr lang="el-GR" sz="2400" dirty="0"/>
              <a:t>ΠΡΟΣΧΟΛΙΚΗ ΕΚΠ/ΣΗ        6341 ΕΥΡΩ</a:t>
            </a:r>
          </a:p>
          <a:p>
            <a:r>
              <a:rPr lang="el-GR" sz="2400" dirty="0"/>
              <a:t>ΒΑΣΙΚΗ                                 </a:t>
            </a:r>
            <a:r>
              <a:rPr lang="el-GR" sz="2400" dirty="0" smtClean="0"/>
              <a:t> 9597</a:t>
            </a:r>
            <a:endParaRPr lang="el-GR" sz="2400" dirty="0"/>
          </a:p>
          <a:p>
            <a:r>
              <a:rPr lang="el-GR" sz="2400" dirty="0"/>
              <a:t>ΛΥΚΕΙΟ                                 </a:t>
            </a:r>
            <a:r>
              <a:rPr lang="el-GR" sz="2400" dirty="0" smtClean="0"/>
              <a:t> 7961</a:t>
            </a:r>
            <a:endParaRPr lang="el-GR" sz="2400" dirty="0"/>
          </a:p>
          <a:p>
            <a:r>
              <a:rPr lang="el-GR" sz="2400" dirty="0"/>
              <a:t>ΕΠΑΓΓΕΛΜΑΤΙΚΟ ΛΥΚΕΙΟ   10393</a:t>
            </a:r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xmlns="" id="{EA9C7F2D-47B6-E005-AB89-EF4354335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7652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u="sng" dirty="0"/>
              <a:t>ΠΡΟΣΦΕΡΟΥΝ ΔΩΡΕΑΝ </a:t>
            </a:r>
            <a:r>
              <a:rPr lang="el-GR" sz="2400" dirty="0"/>
              <a:t>:</a:t>
            </a:r>
          </a:p>
          <a:p>
            <a:r>
              <a:rPr lang="el-GR" sz="2400" dirty="0"/>
              <a:t>ΓΕΥΜΑ</a:t>
            </a:r>
          </a:p>
          <a:p>
            <a:r>
              <a:rPr lang="el-GR" sz="2400" dirty="0"/>
              <a:t>ΙΑΤΡΙΚΗ ΠΕΡΙΘΑΛΨΗ</a:t>
            </a:r>
          </a:p>
          <a:p>
            <a:r>
              <a:rPr lang="el-GR" sz="2400" dirty="0"/>
              <a:t>ΑΣΦΑΛΕΙΑ</a:t>
            </a:r>
          </a:p>
          <a:p>
            <a:r>
              <a:rPr lang="el-GR" sz="2400" dirty="0"/>
              <a:t> ΟΙ ΚΑΘΗΓΗΤΕΣ ΠΛΗΡΩΝΟΥΝ ΓΙΑ ΤΟ ΓΕΥΜΑ</a:t>
            </a:r>
          </a:p>
        </p:txBody>
      </p:sp>
    </p:spTree>
    <p:extLst>
      <p:ext uri="{BB962C8B-B14F-4D97-AF65-F5344CB8AC3E}">
        <p14:creationId xmlns:p14="http://schemas.microsoft.com/office/powerpoint/2010/main" xmlns="" val="87113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E2DF677-F6B0-7800-BEB5-99C11278F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ΠΡΟΣΧΟΛΙΚΗ ΕΚΠ/ΣΗ ΣΤΗΝ ΗΛΙΚΙΑ ΤΩΝ 6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428E531-3140-82A4-E53F-EA1D446668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ΔΩΡΕΑΝ ΚΑΙ ΥΠΟΧΡΕΩΤΙΚΗ ΣΕ ΠΑΙΔΙΚΟΥΣ ΣΤΑΘΜΟΥΣ </a:t>
            </a:r>
            <a:r>
              <a:rPr lang="el-GR" sz="2400" dirty="0" smtClean="0"/>
              <a:t>Ή </a:t>
            </a:r>
            <a:r>
              <a:rPr lang="el-GR" sz="2400" dirty="0"/>
              <a:t>ΣΧΟΛΕΙΑ</a:t>
            </a:r>
          </a:p>
          <a:p>
            <a:r>
              <a:rPr lang="el-GR" sz="2400" dirty="0"/>
              <a:t>700 ΩΡΕΣ ΤΟ ΛΙΓΟΤΕΡΟ ΕΤΗΣΙΩΣ</a:t>
            </a:r>
          </a:p>
          <a:p>
            <a:r>
              <a:rPr lang="el-GR" sz="2400" dirty="0"/>
              <a:t>ΠΡΟΩΘΕΙ ΤΗΝ ΠΡΟΕΤΟΙΜΑΣΙΑ ΤΟΥ ΠΑΙΔΙΟΥ ΓΙΑ ΤΗΝ ΑΝΑΠΤΥΞΗ ΤΟΥ, ΤΗΝ ΠΡΟΟΔΟ ΚΑΙ ΤΗΝ ΜΑΘΗΣΗ</a:t>
            </a:r>
          </a:p>
          <a:p>
            <a:pPr marL="0" indent="0"/>
            <a:r>
              <a:rPr lang="el-GR" sz="2400" dirty="0"/>
              <a:t>ΤΟ ΝΑ ΜΑΘΑΙΝΕΙ ΜΕΣΑ ΑΠΟ ΤΟ </a:t>
            </a:r>
            <a:r>
              <a:rPr lang="el-GR" sz="2400" dirty="0" smtClean="0"/>
              <a:t>ΠΑΙΧΝΙΔΙ, </a:t>
            </a:r>
            <a:r>
              <a:rPr lang="el-GR" sz="2400" dirty="0"/>
              <a:t>ΕΥΧΑΡΙΣΤΗΣΗ ΤΗΣ ΜΑΘΗΣΗΣ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4B01E934-E9B8-3E85-0CDC-F6B3F020D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1328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u="sng" dirty="0"/>
              <a:t>Ο ΣΚΟΠΟΣ ΤΟΥ ΚΡΑΤΟΥΣ </a:t>
            </a:r>
            <a:r>
              <a:rPr lang="el-GR" sz="2400" dirty="0"/>
              <a:t>ΓΙΑ </a:t>
            </a:r>
            <a:r>
              <a:rPr lang="el-GR" sz="2400" dirty="0" smtClean="0"/>
              <a:t>ΤΗ ΒΑΣΙΚΗ </a:t>
            </a:r>
            <a:r>
              <a:rPr lang="el-GR" sz="2400" dirty="0"/>
              <a:t>ΕΚΠ/ΣΗ ΚΑΙ ΤΗΝ ΙΚΑΝΟΤΗΤΑ :</a:t>
            </a:r>
          </a:p>
          <a:p>
            <a:r>
              <a:rPr lang="el-GR" sz="2400" dirty="0"/>
              <a:t>ΓΝΩΣΕΙΣ</a:t>
            </a:r>
          </a:p>
          <a:p>
            <a:r>
              <a:rPr lang="el-GR" sz="2400" dirty="0"/>
              <a:t>ΔΕΞΙΟΤΗΤΕΣ</a:t>
            </a:r>
          </a:p>
          <a:p>
            <a:r>
              <a:rPr lang="el-GR" sz="2400" dirty="0"/>
              <a:t>ΑΞΙΕΣ</a:t>
            </a:r>
          </a:p>
          <a:p>
            <a:r>
              <a:rPr lang="el-GR" sz="2400" dirty="0"/>
              <a:t>ΣΥΜΠΕΡΙΦΟΡΑ</a:t>
            </a:r>
          </a:p>
          <a:p>
            <a:r>
              <a:rPr lang="el-GR" sz="2400" dirty="0"/>
              <a:t>ΘΕΛΗΣΗ</a:t>
            </a:r>
          </a:p>
        </p:txBody>
      </p:sp>
    </p:spTree>
    <p:extLst>
      <p:ext uri="{BB962C8B-B14F-4D97-AF65-F5344CB8AC3E}">
        <p14:creationId xmlns:p14="http://schemas.microsoft.com/office/powerpoint/2010/main" xmlns="" val="833760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0733D99-D822-700A-8849-FC5D9725E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ΚΑΤΑΝΟΜΗ ΩΡΩΝ    ΔΗΜΟΤΙΚΟ- ΓΥΜΝΑΣΙΟ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FF6A3DB-8213-E5A1-2C1E-EF4268FDD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8846"/>
            <a:ext cx="10515600" cy="4858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         </a:t>
            </a:r>
            <a:r>
              <a:rPr lang="el-GR" sz="2400" u="sng" dirty="0"/>
              <a:t>ΤΑΞΗ</a:t>
            </a:r>
            <a:r>
              <a:rPr lang="el-GR" sz="2400" dirty="0"/>
              <a:t>                             </a:t>
            </a:r>
            <a:r>
              <a:rPr lang="el-GR" sz="2400" u="sng" dirty="0"/>
              <a:t>1-2 </a:t>
            </a:r>
            <a:r>
              <a:rPr lang="el-GR" sz="2400" dirty="0"/>
              <a:t>              </a:t>
            </a:r>
            <a:r>
              <a:rPr lang="el-GR" sz="2400" u="sng" dirty="0"/>
              <a:t>3-6</a:t>
            </a:r>
            <a:r>
              <a:rPr lang="el-GR" sz="2400" dirty="0"/>
              <a:t>             </a:t>
            </a:r>
            <a:r>
              <a:rPr lang="el-GR" sz="2400" u="sng" dirty="0"/>
              <a:t>7-9</a:t>
            </a:r>
            <a:r>
              <a:rPr lang="el-GR" sz="2400" dirty="0"/>
              <a:t>                  </a:t>
            </a:r>
            <a:r>
              <a:rPr lang="el-GR" sz="2400" u="sng" dirty="0"/>
              <a:t>ΣΥΝΟΛΟ</a:t>
            </a:r>
          </a:p>
          <a:p>
            <a:r>
              <a:rPr lang="el-GR" sz="2400" dirty="0"/>
              <a:t>ΓΛΩΣΣΑ                               14                18               10                        </a:t>
            </a:r>
            <a:r>
              <a:rPr lang="el-GR" sz="2400" dirty="0" smtClean="0"/>
              <a:t>42</a:t>
            </a:r>
            <a:endParaRPr lang="el-GR" sz="2400" dirty="0"/>
          </a:p>
          <a:p>
            <a:r>
              <a:rPr lang="el-GR" sz="2400" dirty="0"/>
              <a:t>ΜΑΘΗΜΑΤΙΚΑ                    6                 15               11                       </a:t>
            </a:r>
            <a:r>
              <a:rPr lang="el-GR" sz="2400" dirty="0" smtClean="0"/>
              <a:t> 32</a:t>
            </a:r>
            <a:endParaRPr lang="el-GR" sz="2400" dirty="0"/>
          </a:p>
          <a:p>
            <a:r>
              <a:rPr lang="el-GR" sz="2400" dirty="0"/>
              <a:t>ΞΕΝΗ ΓΛΩΣΣΑ                     2                  9                  7                        </a:t>
            </a:r>
            <a:r>
              <a:rPr lang="el-GR" sz="2400" dirty="0" smtClean="0"/>
              <a:t> 18</a:t>
            </a:r>
            <a:endParaRPr lang="el-GR" sz="2400" dirty="0"/>
          </a:p>
          <a:p>
            <a:r>
              <a:rPr lang="el-GR" sz="2400" dirty="0"/>
              <a:t>2</a:t>
            </a:r>
            <a:r>
              <a:rPr lang="el-GR" sz="2400" baseline="30000" dirty="0"/>
              <a:t>Η</a:t>
            </a:r>
            <a:r>
              <a:rPr lang="el-GR" sz="2400" dirty="0"/>
              <a:t> ΞΕΝΗ ΓΛΩΣΣΑ                 -                 </a:t>
            </a:r>
            <a:r>
              <a:rPr lang="el-GR" sz="2400" dirty="0" smtClean="0"/>
              <a:t> </a:t>
            </a:r>
            <a:r>
              <a:rPr lang="el-GR" sz="2400" dirty="0" smtClean="0"/>
              <a:t>2                  </a:t>
            </a:r>
            <a:r>
              <a:rPr lang="el-GR" sz="2400" dirty="0"/>
              <a:t>4                         </a:t>
            </a:r>
            <a:r>
              <a:rPr lang="el-GR" sz="2400" dirty="0" smtClean="0"/>
              <a:t> 6</a:t>
            </a:r>
            <a:endParaRPr lang="el-GR" sz="2400" dirty="0"/>
          </a:p>
          <a:p>
            <a:r>
              <a:rPr lang="el-GR" sz="2400" dirty="0"/>
              <a:t>ΕΠΙΣΤΗΜΕΣ                       (1-6)           </a:t>
            </a:r>
            <a:r>
              <a:rPr lang="el-GR" sz="2400" dirty="0" smtClean="0"/>
              <a:t>  14                17                       31</a:t>
            </a:r>
            <a:endParaRPr lang="el-GR" sz="2400" dirty="0"/>
          </a:p>
          <a:p>
            <a:r>
              <a:rPr lang="el-GR" sz="2400" dirty="0"/>
              <a:t>ΙΣΤΟΡΙΑ                                                  </a:t>
            </a:r>
            <a:r>
              <a:rPr lang="el-GR" sz="2400" dirty="0" smtClean="0"/>
              <a:t>  5                   7                        12</a:t>
            </a:r>
            <a:endParaRPr lang="el-GR" sz="2400" dirty="0"/>
          </a:p>
          <a:p>
            <a:r>
              <a:rPr lang="el-GR" sz="2400" dirty="0"/>
              <a:t>ΤΕΧΝΕΣ, ΣΠΟΡ, ΚΑΤΑΣΚΕΥΕΣ                                                              </a:t>
            </a:r>
            <a:r>
              <a:rPr lang="el-GR" sz="2400" dirty="0" smtClean="0"/>
              <a:t>  62</a:t>
            </a:r>
            <a:endParaRPr lang="el-GR" sz="2400" dirty="0"/>
          </a:p>
          <a:p>
            <a:pPr>
              <a:buNone/>
            </a:pPr>
            <a:r>
              <a:rPr lang="el-GR" sz="2400" dirty="0"/>
              <a:t>                                                      </a:t>
            </a:r>
            <a:r>
              <a:rPr lang="el-GR" sz="2400" dirty="0" smtClean="0"/>
              <a:t>         </a:t>
            </a:r>
            <a:r>
              <a:rPr lang="el-GR" sz="2400" dirty="0"/>
              <a:t>ΣΥΝΟΛΟ                                      224</a:t>
            </a:r>
          </a:p>
        </p:txBody>
      </p:sp>
    </p:spTree>
    <p:extLst>
      <p:ext uri="{BB962C8B-B14F-4D97-AF65-F5344CB8AC3E}">
        <p14:creationId xmlns:p14="http://schemas.microsoft.com/office/powerpoint/2010/main" xmlns="" val="195601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73D8674-F325-F340-16B8-54293D5AF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ΒΑΣΙΚΗ ΕΚΠΑΙΔΕΥΣΗ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927DE3D-74E3-6D39-25CC-014870A98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ΔΙΝΕΤΑΙ ΕΜΦΑΣΗ ΣΤΗ </a:t>
            </a:r>
            <a:r>
              <a:rPr lang="el-GR" u="sng" dirty="0"/>
              <a:t>ΣΥΜΜΕΤΟΧΗ </a:t>
            </a:r>
            <a:r>
              <a:rPr lang="el-GR" dirty="0"/>
              <a:t>ΤΩΝ ΠΑΙΔΙΩΝ</a:t>
            </a:r>
          </a:p>
          <a:p>
            <a:r>
              <a:rPr lang="el-GR" dirty="0"/>
              <a:t> ΣΕ ΟΜΑΔΙΚΕΣ ΕΡΓΑΣΙΕΣ</a:t>
            </a:r>
          </a:p>
          <a:p>
            <a:r>
              <a:rPr lang="el-GR" dirty="0"/>
              <a:t>ΣΕ ΕΞΕΤΑΣΗ ΦΥΣΙΚΩΝ ΦΑΙΝΟΜΕΝΩΝ</a:t>
            </a:r>
          </a:p>
          <a:p>
            <a:r>
              <a:rPr lang="el-GR" dirty="0"/>
              <a:t>ΑΣΚΗΣΕΙΣ ΜΕ ΠΡΑΓΜΑΤΙΚΑ ΠΡΟΒΛΗΜΑΤΑ</a:t>
            </a:r>
          </a:p>
          <a:p>
            <a:r>
              <a:rPr lang="el-GR" dirty="0"/>
              <a:t>ΕΠΙΣΚΕΨΕΙΣ ΣΤΗ ΦΥΣΗ </a:t>
            </a:r>
          </a:p>
          <a:p>
            <a:r>
              <a:rPr lang="el-GR" dirty="0"/>
              <a:t>ΕΠΙΣΚΕΨΕΙΣ ΣΕ ΜΟΥΣΕΙΑ ΚΑΙ ΕΚΠΑΙΔΕΥΤΙΚΑ ΙΝΣΤΙΤΟΥΤΑ</a:t>
            </a:r>
          </a:p>
          <a:p>
            <a:pPr marL="0" indent="0"/>
            <a:r>
              <a:rPr lang="el-GR" dirty="0"/>
              <a:t>  </a:t>
            </a:r>
            <a:r>
              <a:rPr lang="el-GR" dirty="0" smtClean="0"/>
              <a:t>ΕΚΤΟΣ </a:t>
            </a:r>
            <a:r>
              <a:rPr lang="el-GR" dirty="0"/>
              <a:t>ΑΠΟ ΤΑ ΒΑΣΙΚΑ ΜΑΘΗΜΑΤΑ ΥΠΑΡΧΟΥΝ ΚΑΙ ΤΑ ΠΡΑΚΤΙΚΑ:</a:t>
            </a:r>
          </a:p>
          <a:p>
            <a:pPr>
              <a:buNone/>
            </a:pPr>
            <a:r>
              <a:rPr lang="el-GR" dirty="0" smtClean="0"/>
              <a:t>    ΖΩΓΡΑΦΙΚΗ</a:t>
            </a:r>
            <a:r>
              <a:rPr lang="el-GR" dirty="0"/>
              <a:t>, ΜΟΥΣΙΚΗ, ΧΕΙΡΟΤΕΧΝΙΕΣ, ΜΑΓΕΙΡΙΚΗ, ΡΑΠΤΙΚΗ,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ΟΙΚΙΑΚΗ </a:t>
            </a:r>
            <a:r>
              <a:rPr lang="el-GR" dirty="0"/>
              <a:t>ΟΙΚΟΝΟΜΙΑ, ΞΥΛΟΥΡΓΙΚΗ.</a:t>
            </a:r>
          </a:p>
        </p:txBody>
      </p:sp>
    </p:spTree>
    <p:extLst>
      <p:ext uri="{BB962C8B-B14F-4D97-AF65-F5344CB8AC3E}">
        <p14:creationId xmlns:p14="http://schemas.microsoft.com/office/powerpoint/2010/main" xmlns="" val="936114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7FDF164-2458-1770-BD13-342619764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9193"/>
          </a:xfrm>
        </p:spPr>
        <p:txBody>
          <a:bodyPr>
            <a:normAutofit/>
          </a:bodyPr>
          <a:lstStyle/>
          <a:p>
            <a:r>
              <a:rPr lang="el-GR" sz="3600" dirty="0"/>
              <a:t>                           ΛΥΚΕΙΟ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F106614-82D4-1A07-1A0C-E605B1C0FB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ΕΥΕΛΙΚΤΟ</a:t>
            </a:r>
            <a:r>
              <a:rPr lang="el-GR" sz="2400" dirty="0" smtClean="0"/>
              <a:t>, ΕΥΠΡΟΣΑΡΜΟΣΤΟ</a:t>
            </a:r>
            <a:endParaRPr lang="el-GR" sz="2400" dirty="0"/>
          </a:p>
          <a:p>
            <a:r>
              <a:rPr lang="el-GR" sz="2400" dirty="0"/>
              <a:t>ΕΞΑΤΟΜΙΚΕΥΜΕΝΟ</a:t>
            </a:r>
          </a:p>
          <a:p>
            <a:r>
              <a:rPr lang="el-GR" sz="2400" dirty="0" smtClean="0"/>
              <a:t>ΣΥΝΔΥΑΖΕΙ </a:t>
            </a:r>
            <a:r>
              <a:rPr lang="el-GR" sz="2400" dirty="0"/>
              <a:t>ΣΠΟΥΔΕΣ ΓΕΝΙΚΟΥ ΚΑΙ ΕΠΑΓΓΕΛΜΑΤΙΚΟΥ ΛΥΚΕΙΟΥ</a:t>
            </a:r>
          </a:p>
          <a:p>
            <a:r>
              <a:rPr lang="el-GR" sz="2400" dirty="0"/>
              <a:t>ΕΧΕΙ Ο ΜΑΘΗΤΗΣ ΔΙΚΑΙΩΜΑ ΣΕ </a:t>
            </a:r>
            <a:r>
              <a:rPr lang="el-GR" sz="2400" dirty="0" smtClean="0"/>
              <a:t>ΥΨΗΛΟΤΕΡΕΣ </a:t>
            </a:r>
            <a:r>
              <a:rPr lang="el-GR" sz="2400" dirty="0"/>
              <a:t>ΣΠΟΥΔΕΣ</a:t>
            </a: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2FC277A9-E609-1373-217F-69AC2876F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36913"/>
            <a:ext cx="5543550" cy="4740049"/>
          </a:xfrm>
        </p:spPr>
        <p:txBody>
          <a:bodyPr>
            <a:normAutofit/>
          </a:bodyPr>
          <a:lstStyle/>
          <a:p>
            <a:r>
              <a:rPr lang="el-GR" sz="2400" dirty="0"/>
              <a:t>ΥΠΟΧΡΕΩΤΙΚΑ ΜΑΘΗΜΑΤΑ ΣΕ </a:t>
            </a:r>
            <a:r>
              <a:rPr lang="el-GR" sz="2400" dirty="0" smtClean="0"/>
              <a:t>ΜΟΝΑΔΕΣ (1 </a:t>
            </a:r>
            <a:r>
              <a:rPr lang="el-GR" sz="2400" dirty="0"/>
              <a:t>ΜΟΝΑΔΑ </a:t>
            </a:r>
            <a:r>
              <a:rPr lang="el-GR" sz="2400" dirty="0" smtClean="0"/>
              <a:t>= 9 </a:t>
            </a:r>
            <a:r>
              <a:rPr lang="el-GR" sz="2400" dirty="0"/>
              <a:t>ΔΙΔΑΚΤ. ΩΡΕΣ ΤΩΝ 75 ΛΕΠΤΩΝ)</a:t>
            </a:r>
          </a:p>
          <a:p>
            <a:r>
              <a:rPr lang="el-GR" sz="2400" dirty="0"/>
              <a:t>ΓΛΩΣΣΑ               </a:t>
            </a:r>
            <a:r>
              <a:rPr lang="el-GR" sz="2400" dirty="0" smtClean="0"/>
              <a:t>    12 </a:t>
            </a:r>
            <a:r>
              <a:rPr lang="el-GR" sz="2400" dirty="0"/>
              <a:t>ΜΟΝΑΔΕΣ</a:t>
            </a:r>
          </a:p>
          <a:p>
            <a:r>
              <a:rPr lang="el-GR" sz="2400" dirty="0"/>
              <a:t>ΞΕΝΗ ΓΛΩΣΣΑ     </a:t>
            </a:r>
            <a:r>
              <a:rPr lang="el-GR" sz="2400" dirty="0" smtClean="0"/>
              <a:t>   12</a:t>
            </a:r>
            <a:endParaRPr lang="el-GR" sz="2400" dirty="0"/>
          </a:p>
          <a:p>
            <a:r>
              <a:rPr lang="el-GR" sz="2400" dirty="0"/>
              <a:t>ΣΟΥΗΔΙΚΑ           </a:t>
            </a:r>
            <a:r>
              <a:rPr lang="el-GR" sz="2400" dirty="0" smtClean="0"/>
              <a:t>    12</a:t>
            </a:r>
            <a:endParaRPr lang="el-GR" sz="2400" dirty="0"/>
          </a:p>
          <a:p>
            <a:r>
              <a:rPr lang="el-GR" sz="2400" dirty="0"/>
              <a:t>ΜΑΘΗΜΑΤΙΚΑ  </a:t>
            </a:r>
            <a:r>
              <a:rPr lang="el-GR" sz="2400" dirty="0" smtClean="0"/>
              <a:t>     12-20</a:t>
            </a:r>
            <a:endParaRPr lang="el-GR" sz="2400" dirty="0"/>
          </a:p>
          <a:p>
            <a:r>
              <a:rPr lang="el-GR" sz="2400" dirty="0" smtClean="0"/>
              <a:t>ΠΕΡΙΒΑΛΛΟΝ+ΕΠΙΣΤΗΜΕΣ   </a:t>
            </a:r>
            <a:r>
              <a:rPr lang="el-GR" sz="2400" dirty="0"/>
              <a:t>10</a:t>
            </a:r>
          </a:p>
          <a:p>
            <a:r>
              <a:rPr lang="el-GR" sz="2400" dirty="0" smtClean="0"/>
              <a:t>ΑΝΘΡΩΠΙΣΜΟΣ+ΚΟΙΝΩΝΙΚΕΣ   </a:t>
            </a:r>
            <a:r>
              <a:rPr lang="el-GR" sz="2400" dirty="0"/>
              <a:t>22</a:t>
            </a:r>
          </a:p>
          <a:p>
            <a:r>
              <a:rPr lang="el-GR" sz="2400" dirty="0"/>
              <a:t>ΤΕΧΝΕΣ+ΣΠΟΡ+ΚΑΤΑΣΚΕΥΕΣ  8-12</a:t>
            </a:r>
          </a:p>
        </p:txBody>
      </p:sp>
    </p:spTree>
    <p:extLst>
      <p:ext uri="{BB962C8B-B14F-4D97-AF65-F5344CB8AC3E}">
        <p14:creationId xmlns:p14="http://schemas.microsoft.com/office/powerpoint/2010/main" xmlns="" val="3712839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97D83EA-0950-F056-D1A3-9F142C4BF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ΕΞΕΤΑΣΕΙΣ ΓΙΑ ΠΑΝΕΠΙΣΤΗΜΙΟ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0305467-771D-771D-1560-776C5B471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65036"/>
          </a:xfrm>
        </p:spPr>
        <p:txBody>
          <a:bodyPr>
            <a:normAutofit/>
          </a:bodyPr>
          <a:lstStyle/>
          <a:p>
            <a:r>
              <a:rPr lang="el-GR" sz="2400" dirty="0"/>
              <a:t>ΓΛΩΣΣΑ</a:t>
            </a:r>
          </a:p>
          <a:p>
            <a:r>
              <a:rPr lang="el-GR" sz="2400" dirty="0"/>
              <a:t>2</a:t>
            </a:r>
            <a:r>
              <a:rPr lang="el-GR" sz="2400" baseline="30000" dirty="0"/>
              <a:t>Η</a:t>
            </a:r>
            <a:r>
              <a:rPr lang="el-GR" sz="2400" dirty="0"/>
              <a:t>  ΕΘΝΙΚΗ ΓΛΩΣΣΑ</a:t>
            </a:r>
          </a:p>
          <a:p>
            <a:r>
              <a:rPr lang="el-GR" sz="2400" dirty="0"/>
              <a:t>ΞΕΝΗ ΓΛΩΣΣΑ</a:t>
            </a:r>
          </a:p>
          <a:p>
            <a:r>
              <a:rPr lang="el-GR" sz="2400" dirty="0"/>
              <a:t>ΜΑΘΗΜΑΤΙΚΑ</a:t>
            </a:r>
          </a:p>
          <a:p>
            <a:r>
              <a:rPr lang="el-GR" sz="2400" dirty="0"/>
              <a:t>ΕΝΑ </a:t>
            </a:r>
            <a:r>
              <a:rPr lang="el-GR" sz="2400" dirty="0" smtClean="0"/>
              <a:t>ΜΑΘΗΜΑ: ΕΠΙΣΤΗΜΕΣ </a:t>
            </a:r>
            <a:r>
              <a:rPr lang="el-GR" sz="2400" dirty="0"/>
              <a:t>ΚΑΙ ΚΛΑΣΙΚΕΣ ΣΠΟΥΔΕΣ</a:t>
            </a:r>
          </a:p>
        </p:txBody>
      </p:sp>
    </p:spTree>
    <p:extLst>
      <p:ext uri="{BB962C8B-B14F-4D97-AF65-F5344CB8AC3E}">
        <p14:creationId xmlns:p14="http://schemas.microsoft.com/office/powerpoint/2010/main" xmlns="" val="2521514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9705CA4-2E46-D2E2-976C-9B0C79648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ΣΧΟΛΙΚΑ ΚΤΗΡΙΑ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6C8D640-D221-6430-1110-A138F8B75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ΕΧΟΥΝ ΧΩΡΟΥΣ ΑΝΑΨΥΧΗΣ ΚΑΙ ΕΛΕΥΘΕΡΟΥ ΧΡΟΝΟΥ</a:t>
            </a:r>
          </a:p>
          <a:p>
            <a:r>
              <a:rPr lang="el-GR" dirty="0"/>
              <a:t>Ε</a:t>
            </a:r>
            <a:r>
              <a:rPr lang="el-GR" dirty="0" smtClean="0"/>
              <a:t>ΊΝΑΙ </a:t>
            </a:r>
            <a:r>
              <a:rPr lang="el-GR" dirty="0"/>
              <a:t>ΦΩΤΕΙΝΑ, ΔΙΑΚΟΣΜΗΜΕΝΑ ΜΕ ΕΡΓΑ ΤΩΝ ΠΑΙΔΙΩΝ</a:t>
            </a:r>
          </a:p>
          <a:p>
            <a:r>
              <a:rPr lang="el-GR" dirty="0"/>
              <a:t>ΧΩΡΙΣ ΝΑ ΧΤΥΠΑΕΙ ΚΟΥΔΟΥΝΙ</a:t>
            </a:r>
          </a:p>
          <a:p>
            <a:r>
              <a:rPr lang="el-GR" dirty="0"/>
              <a:t>ΔΙΑΘΕΤΟΥΝ ΑΝΕΤΕΣ ΚΑΙ ΦΩΤΕΙΝΕΣ ΤΡΑΠΕΖΑΡΙΕΣ</a:t>
            </a:r>
          </a:p>
          <a:p>
            <a:r>
              <a:rPr lang="el-GR" dirty="0"/>
              <a:t>ΕΝΤΥΠΩΣΙΑΚΕΣ ΑΙΘΟΥΣΕΣ ΜΟΥΣΙΚΗΣ ΜΕ ΟΛΑ ΤΑ ΟΡΓΑΝΑ</a:t>
            </a:r>
          </a:p>
          <a:p>
            <a:r>
              <a:rPr lang="el-GR" dirty="0"/>
              <a:t>ΑΡΤΙΕΣ ΥΠΟΔΟΜΕΣ ΣΤΑ ΓΥΜΝΑΣΤΗΡΙΑ</a:t>
            </a:r>
          </a:p>
        </p:txBody>
      </p:sp>
    </p:spTree>
    <p:extLst>
      <p:ext uri="{BB962C8B-B14F-4D97-AF65-F5344CB8AC3E}">
        <p14:creationId xmlns:p14="http://schemas.microsoft.com/office/powerpoint/2010/main" xmlns="" val="418095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AA88061-2011-C68D-86BA-1EAA95501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ΟΙ ΜΙΣΘΟΙ ΣΤΗ ΦΙΝΛΑΝΔΙΑ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850B38E-AFF8-BFD8-EE68-9AC8DE4E3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ΝΗΠΙΑΓΩΓΟΣ                                       2700  </a:t>
            </a:r>
            <a:r>
              <a:rPr lang="el-GR" dirty="0" smtClean="0"/>
              <a:t>ευρώ</a:t>
            </a:r>
            <a:endParaRPr lang="el-GR" dirty="0"/>
          </a:p>
          <a:p>
            <a:r>
              <a:rPr lang="el-GR" dirty="0"/>
              <a:t>ΔΑΣΚΑΛΟΣ                                           3700  </a:t>
            </a:r>
          </a:p>
          <a:p>
            <a:r>
              <a:rPr lang="el-GR" dirty="0"/>
              <a:t>ΚΑΘΗΓΗΤΗΣ  ΓΥΜΝΑΣΙΟΥ                 4100</a:t>
            </a:r>
          </a:p>
          <a:p>
            <a:r>
              <a:rPr lang="el-GR" dirty="0"/>
              <a:t>ΚΑΘΗΓΗΤΗΣ ΛΥΚΕΙΟΥ                        4600</a:t>
            </a:r>
          </a:p>
          <a:p>
            <a:r>
              <a:rPr lang="el-GR" dirty="0"/>
              <a:t>ΚΑΘΗΓΗΤΗΣ ΤΕΧΝΙΚΟΥ ΛΥΚΕΙΟΥ      4300</a:t>
            </a:r>
          </a:p>
          <a:p>
            <a:r>
              <a:rPr lang="el-GR" dirty="0"/>
              <a:t>ΔΙΕΥΘΥΝΤΗΣ ΓΕΝΙΚΗΣ ΕΚΠ/ΣΗΣ       5800</a:t>
            </a:r>
          </a:p>
          <a:p>
            <a:r>
              <a:rPr lang="el-GR" dirty="0"/>
              <a:t>ΔΙΕΥΘΥΝΤΗΣ ΛΥΚΕΙΟΥ                        6000</a:t>
            </a:r>
          </a:p>
          <a:p>
            <a:r>
              <a:rPr lang="el-GR" dirty="0"/>
              <a:t>ΜΕΣΟΣ ΜΙΣΘΟΣ ΕΡΓΑΖΟΜΕΝΟΥ ΣΤΟ ΔΗΜΟ ΤΟ 2018    </a:t>
            </a:r>
            <a:r>
              <a:rPr lang="el-GR"/>
              <a:t>3200 </a:t>
            </a:r>
            <a:r>
              <a:rPr lang="el-GR" smtClean="0"/>
              <a:t>ευρώ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7024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F5B136E-EE32-1334-59BC-8727C5843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l-GR" sz="3600" dirty="0"/>
              <a:t>ΜΕ ΛΙΓΑ ΛΟΓΙΑ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0AEA20A-2F92-E389-CF2F-2D4DFC870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ΠΛΗΘΥΣΜΟΣ   5,5 ΕΚΑΤ ( 18 ΚΑΤΟΙΚΟΙ ΑΝΑ Τ.Μ)</a:t>
            </a:r>
          </a:p>
          <a:p>
            <a:r>
              <a:rPr lang="el-GR" sz="2400" dirty="0"/>
              <a:t>ΔΥΟ ΕΠΙΣΗΜΕΣ ΓΛΩΣΣΕΣ   ΦΙΝΛΑΝΔΙΚΑ ΚΑΙ ΣΟΥΗΔΙΚΑ</a:t>
            </a:r>
          </a:p>
          <a:p>
            <a:r>
              <a:rPr lang="el-GR" sz="2400" dirty="0"/>
              <a:t>ΤΟ 7,5 ΤΟΥ ΠΛΗΘΥΣΜΟΥ ΕΧΕΙ ΞΕΝΟ ΥΠΟΒΑΘΡΟ</a:t>
            </a:r>
          </a:p>
          <a:p>
            <a:r>
              <a:rPr lang="el-GR" sz="2400" dirty="0"/>
              <a:t>90% ΕΊΝΑΙ ΦΙΝΛΑΝΔΟΙ 5% ΣΟΥΗΔΟΙ  5% ΑΛΛΟΙ</a:t>
            </a:r>
          </a:p>
          <a:p>
            <a:r>
              <a:rPr lang="el-GR" sz="2400" dirty="0"/>
              <a:t>50% ΣΤΑ ΣΧΟΛΕΙΑ ΤΟΥ ΕΛΣΙΝΚΙ ΕΊΝΑΙ ΞΕΝΟΙ</a:t>
            </a:r>
          </a:p>
          <a:p>
            <a:r>
              <a:rPr lang="el-GR" sz="2400" dirty="0"/>
              <a:t>ΣΤΟΥΣ ΕΡΓΑΖΟΜΕΝΟΥΣ ΤΟ 9% ΕΧΕΙ ΒΑΣΙΚΗ ΜΟΡΦΩΣΗ, ΤΟ 44% ΕΧΕΙ ΤΕΛΕΙΩΣΕΙ ΛΥΚΕΙΟ  ΚΑΙ ΤΟ 45% ΤΡΙΤΟΒΑΘΜΙΑ ΕΚΠΑΙΔΕΥΣΗ</a:t>
            </a:r>
            <a:r>
              <a:rPr lang="el-GR" dirty="0"/>
              <a:t>															</a:t>
            </a:r>
          </a:p>
        </p:txBody>
      </p:sp>
    </p:spTree>
    <p:extLst>
      <p:ext uri="{BB962C8B-B14F-4D97-AF65-F5344CB8AC3E}">
        <p14:creationId xmlns:p14="http://schemas.microsoft.com/office/powerpoint/2010/main" xmlns="" val="233458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CCB3EC9-7671-7360-9074-C77314459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Η ΕΚΠΑΙΔΕΥΣΗ </a:t>
            </a:r>
            <a:r>
              <a:rPr lang="el-GR" sz="3600" dirty="0" smtClean="0"/>
              <a:t>ΕΙΝΑΙ </a:t>
            </a:r>
            <a:r>
              <a:rPr lang="el-GR" sz="3600" dirty="0"/>
              <a:t>ΣΥΝΤΑΓΜΑΤΙΚΟ ΔΙΚΑΙΩΜΑ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556BAB9-46BD-87B3-70D8-3FC08BF72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15951"/>
          </a:xfrm>
        </p:spPr>
        <p:txBody>
          <a:bodyPr>
            <a:normAutofit fontScale="85000" lnSpcReduction="20000"/>
          </a:bodyPr>
          <a:lstStyle/>
          <a:p>
            <a:r>
              <a:rPr lang="el-GR" sz="2400" dirty="0"/>
              <a:t>ΟΛΟΙ ΕΧΟΥΝ ΤΟ ΔΙΚΑΙΩΜΑ ΣΤΗΝ ΔΩΡΕΑΝ ΕΚΠΑΙΔΕΥΣΗ</a:t>
            </a:r>
          </a:p>
          <a:p>
            <a:r>
              <a:rPr lang="el-GR" sz="2400" dirty="0"/>
              <a:t>ΙΣΕΣ ΕΥΚΑΙΡΙΕΣ ΣΥΜΦΩΝΑ ΜΕ ΤΙΣ ΙΚΑΝΟΤΗΤΕΣ ΚΑΙ ΤΙΣ ΕΙΔΙΚΕΣ ΑΝΑΓΚΕΣ ΤΟΥ ΚΑΘΕ ΜΑΘΗΤΗ</a:t>
            </a:r>
          </a:p>
          <a:p>
            <a:r>
              <a:rPr lang="el-GR" sz="2400" dirty="0"/>
              <a:t>ΔΩΡΕΑΝ ΥΠΟΛΟΓΙΣΤΕΣ ΚΑΙ </a:t>
            </a:r>
            <a:r>
              <a:rPr lang="el-GR" sz="2400" dirty="0" smtClean="0"/>
              <a:t>ΕΙΣ</a:t>
            </a:r>
            <a:r>
              <a:rPr lang="en-US" sz="2400" dirty="0" smtClean="0"/>
              <a:t>I</a:t>
            </a:r>
            <a:r>
              <a:rPr lang="el-GR" sz="2400" dirty="0" smtClean="0"/>
              <a:t>ΤΗΡΙΑ </a:t>
            </a:r>
            <a:r>
              <a:rPr lang="el-GR" sz="2400" dirty="0"/>
              <a:t>ΓΙΑ ΟΛΟΥΣ</a:t>
            </a:r>
          </a:p>
          <a:p>
            <a:pPr marL="0" indent="0">
              <a:buNone/>
            </a:pPr>
            <a:r>
              <a:rPr lang="el-GR" dirty="0"/>
              <a:t>  </a:t>
            </a:r>
          </a:p>
          <a:p>
            <a:pPr marL="0" indent="0">
              <a:buNone/>
            </a:pPr>
            <a:r>
              <a:rPr lang="el-GR" dirty="0"/>
              <a:t>    </a:t>
            </a:r>
          </a:p>
        </p:txBody>
      </p:sp>
      <p:sp>
        <p:nvSpPr>
          <p:cNvPr id="6" name="Θέση εικόνας 4">
            <a:extLst>
              <a:ext uri="{FF2B5EF4-FFF2-40B4-BE49-F238E27FC236}">
                <a16:creationId xmlns:a16="http://schemas.microsoft.com/office/drawing/2014/main" xmlns="" id="{105A7DA2-6184-F871-3CC0-39014100549A}"/>
              </a:ext>
            </a:extLst>
          </p:cNvPr>
          <p:cNvSpPr txBox="1">
            <a:spLocks/>
          </p:cNvSpPr>
          <p:nvPr/>
        </p:nvSpPr>
        <p:spPr>
          <a:xfrm>
            <a:off x="5180012" y="992187"/>
            <a:ext cx="6172200" cy="4873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8998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BFF252A-0C4C-9DB4-AFA4-DA049353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Η ΕΚΠΑΙΔΕΥΣΗ ΑΝΑΠΤΥΣΣΕΤΑΙ ΜΕ ΣΥΝΕΡΓΑΣΙΕΣ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05AF2A4-FD7D-B233-1925-13309744E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ΜΕ ΤΙΣ ΕΘΝΙΚΕΣ  ΥΠΗΡΕΣΙΕΣ</a:t>
            </a:r>
          </a:p>
          <a:p>
            <a:r>
              <a:rPr lang="el-GR" sz="2400" dirty="0"/>
              <a:t>ΤΙΣ ΤΟΠΙΚΕΣ ΑΡΧΕΣ</a:t>
            </a:r>
          </a:p>
          <a:p>
            <a:r>
              <a:rPr lang="el-GR" sz="2400" dirty="0"/>
              <a:t>ΜΕ ΤΙΣ ΕΝΩΣΕΙΣ ΔΑΣΚΑΛΩΝ ΚΑΙ ΚΑΘΗΓΗΤΩΝ</a:t>
            </a:r>
          </a:p>
          <a:p>
            <a:r>
              <a:rPr lang="el-GR" sz="2400" dirty="0"/>
              <a:t>ΤΟΥΣ ΓΟΝΕΙΣ</a:t>
            </a:r>
          </a:p>
          <a:p>
            <a:r>
              <a:rPr lang="el-GR" sz="2400" dirty="0"/>
              <a:t>ΤΟΥΣ ΜΑΘΗΤΕΣ</a:t>
            </a:r>
          </a:p>
          <a:p>
            <a:r>
              <a:rPr lang="el-GR" sz="2400" dirty="0"/>
              <a:t>ΤΑ ΙΝΣΤΙΤΟΥΤΑ ΕΡΕΥΝΩΝ</a:t>
            </a:r>
          </a:p>
          <a:p>
            <a:r>
              <a:rPr lang="el-GR" sz="2400" dirty="0"/>
              <a:t>ΚΟΙΝΩΝΙΚΕΣ ΥΠΗΡΕΣΙΕΣ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30135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EE33178-6F74-2D1E-CC28-57D2AA3DD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/>
              <a:t>ΔΕΝ</a:t>
            </a:r>
            <a:r>
              <a:rPr lang="el-GR" dirty="0"/>
              <a:t> </a:t>
            </a:r>
            <a:r>
              <a:rPr lang="el-GR" sz="3600" dirty="0"/>
              <a:t>ΥΠΑΡΧΟΥΝ</a:t>
            </a:r>
            <a:r>
              <a:rPr lang="el-GR" dirty="0"/>
              <a:t> </a:t>
            </a:r>
            <a:r>
              <a:rPr lang="el-GR" sz="3600" dirty="0"/>
              <a:t>ΑΔΙΕΞΟΔΑ ΣΤΟ ΕΚΠ/ΚΟ ΣΥΣΤΗΜΑ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8677215-8F69-0949-F0DA-EA0A445EA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29835"/>
          </a:xfrm>
        </p:spPr>
        <p:txBody>
          <a:bodyPr>
            <a:noAutofit/>
          </a:bodyPr>
          <a:lstStyle/>
          <a:p>
            <a:r>
              <a:rPr lang="el-GR" sz="2400" dirty="0"/>
              <a:t>ΗΛΙΚΙΑ 0-6   ΝΗΠΙΑΚΗ ΕΚΠ/ΣΗ  ΚΑΙ  ΑΠΑΣΧΟΛΗΣΗ</a:t>
            </a:r>
          </a:p>
          <a:p>
            <a:r>
              <a:rPr lang="el-GR" sz="2400" dirty="0"/>
              <a:t>ΗΛΙΚΙΑ 6        ΠΡΟΣΧΟΛΙΚΗ ΕΚΠ/ΣΗ </a:t>
            </a:r>
          </a:p>
          <a:p>
            <a:r>
              <a:rPr lang="el-GR" sz="2400" dirty="0"/>
              <a:t>7-15               ΒΑΣΙΚΗ ΕΚΠ/ΣΗ              9 </a:t>
            </a:r>
            <a:r>
              <a:rPr lang="el-GR" sz="2400" dirty="0" smtClean="0"/>
              <a:t>ΧΡΟΝΙΑ</a:t>
            </a:r>
            <a:endParaRPr lang="el-GR" sz="2400" dirty="0"/>
          </a:p>
          <a:p>
            <a:r>
              <a:rPr lang="el-GR" sz="2400" dirty="0" smtClean="0"/>
              <a:t>ΓΕΝΙΚΟ </a:t>
            </a:r>
            <a:r>
              <a:rPr lang="el-GR" sz="2400" dirty="0"/>
              <a:t>ΛΥΚΕΙΟ     </a:t>
            </a:r>
            <a:r>
              <a:rPr lang="el-GR" sz="2400" dirty="0" smtClean="0"/>
              <a:t>Ή      </a:t>
            </a:r>
            <a:r>
              <a:rPr lang="el-GR" sz="2400" dirty="0"/>
              <a:t>ΕΠΑΓΓΕΛΜΑΤΙΚΟ ΛΥΚΕΙΟ ΜΕ ΚΑΤΑΡΤΗΣΗ</a:t>
            </a:r>
          </a:p>
          <a:p>
            <a:r>
              <a:rPr lang="el-GR" sz="2400" dirty="0"/>
              <a:t>ΚΑΙ </a:t>
            </a:r>
            <a:r>
              <a:rPr lang="el-GR" sz="2400" dirty="0" smtClean="0"/>
              <a:t>ΑΠΟ </a:t>
            </a:r>
            <a:r>
              <a:rPr lang="el-GR" sz="2400" dirty="0"/>
              <a:t>ΤΑ ΔΥΟ  ΥΠΑΡΧΕΙ ΕΙΣΑΓΩΓΗ ΣΤΟ ΠΑΝΕΠΙΣΤΗΜΙΟ ΜΕ ΜΠΑΤΣΕΛΟΡ , ΜΑΣΤΕΡ ΚΑΙ ΔΙΔΑΚΤΟΡΙΚΟ  </a:t>
            </a:r>
          </a:p>
          <a:p>
            <a:r>
              <a:rPr lang="el-GR" sz="2400" dirty="0"/>
              <a:t>ΟΙ ΜΑΘΗΤΕΣ ΕΧΟΥΝ 1 ΧΡΟΝΟ ΝΑ ΒΕΛΤΙΩΣΟΥΝ ΤΟΥΣ ΒΑΘΜΟΥΣ ΤΟΥΣ ΚΑΙ ΝΑ ΕΠΙΣΚΕΦΤΟΥΝ ΕΠΑΓΓΕΛΜΑΤΙΚΑ  ΣΧΟΛΕΙΑ ΓΙΑ </a:t>
            </a:r>
            <a:r>
              <a:rPr lang="el-GR" sz="2400" dirty="0" smtClean="0"/>
              <a:t>ΝΑ </a:t>
            </a:r>
            <a:r>
              <a:rPr lang="el-GR" sz="2400" dirty="0"/>
              <a:t>ΑΠΟΦΑΣΙΣΟΥΝ</a:t>
            </a:r>
          </a:p>
          <a:p>
            <a:r>
              <a:rPr lang="el-GR" sz="2400" dirty="0"/>
              <a:t>ΠΑΝΕΠΙΣΤΗΜΙΟ 3 ΧΡΟΝΙΑ </a:t>
            </a:r>
          </a:p>
          <a:p>
            <a:r>
              <a:rPr lang="el-GR" sz="2400" dirty="0" smtClean="0"/>
              <a:t>ΑΠΟ </a:t>
            </a:r>
            <a:r>
              <a:rPr lang="el-GR" sz="2400" dirty="0"/>
              <a:t>ΤΟ ΕΠΑΓΓΕΛΜΑΤΙΚΟ ΜΠΟΡΕΙ ΚΑΠΟΙΟΣ ΝΑ ΒΡΕΙ ΔΟΥΛΕΙΑ </a:t>
            </a:r>
            <a:r>
              <a:rPr lang="el-GR" sz="2400" dirty="0" smtClean="0"/>
              <a:t>Ή </a:t>
            </a:r>
            <a:r>
              <a:rPr lang="el-GR" sz="2400" dirty="0"/>
              <a:t>ΝΑ ΑΠΟΚΤΗΣΕΙ ΕΠΙΠΛΕΟΝ ΠΡΟΣΟΝΤΑ </a:t>
            </a:r>
          </a:p>
        </p:txBody>
      </p:sp>
    </p:spTree>
    <p:extLst>
      <p:ext uri="{BB962C8B-B14F-4D97-AF65-F5344CB8AC3E}">
        <p14:creationId xmlns:p14="http://schemas.microsoft.com/office/powerpoint/2010/main" xmlns="" val="4124735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192F8AE-935C-E3E2-EA41-E4519580C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            ΤΙ ΓΙΝΕΤΑΙ ΜΕΤΑ ΤΗΝ ΔΕΥΤΕΡΟΒΑΘΜΙΑ </a:t>
            </a:r>
            <a:br>
              <a:rPr lang="el-GR" sz="3600" dirty="0"/>
            </a:br>
            <a:r>
              <a:rPr lang="el-GR" sz="3600" dirty="0"/>
              <a:t>                        ΕΚΠΑΙΔΕΥΣΗ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D26115EB-F4ED-ACEF-674D-480F3B2E1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47783"/>
            <a:ext cx="5181600" cy="1325564"/>
          </a:xfrm>
        </p:spPr>
        <p:txBody>
          <a:bodyPr>
            <a:normAutofit/>
          </a:bodyPr>
          <a:lstStyle/>
          <a:p>
            <a:r>
              <a:rPr lang="el-GR" sz="2400" dirty="0"/>
              <a:t>ΜΑΘΗΤΕΣ ΠΟΥ ΤΕΛΕΙΩΣΑΝ ΤΗΝ ΒΑΣΙΚΗ ΕΚΠΑΙΔΕΥΣΗ ΤΟ ΕΤΟΣ </a:t>
            </a:r>
          </a:p>
          <a:p>
            <a:pPr marL="0" indent="0">
              <a:buNone/>
            </a:pPr>
            <a:r>
              <a:rPr lang="el-GR" sz="2400" dirty="0"/>
              <a:t>   2019  </a:t>
            </a:r>
            <a:r>
              <a:rPr lang="el-GR" sz="2400" dirty="0" smtClean="0"/>
              <a:t>ΗΤΑΝ: </a:t>
            </a:r>
            <a:r>
              <a:rPr lang="el-GR" sz="2400" dirty="0"/>
              <a:t>57500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xmlns="" id="{9FF264F1-9E62-3D09-EEAA-A77FA55684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54%   ΛΥΚΕΙΟ</a:t>
            </a:r>
          </a:p>
          <a:p>
            <a:r>
              <a:rPr lang="el-GR" sz="2400" dirty="0"/>
              <a:t>39%   ΕΠΑΓΓΕΛΜΑΤΙΚΟ</a:t>
            </a:r>
          </a:p>
          <a:p>
            <a:r>
              <a:rPr lang="el-GR" sz="2400" dirty="0"/>
              <a:t>3,5%   ΆΛΛΗ ΕΚΠΑΙΔΕΥΣΗ</a:t>
            </a:r>
          </a:p>
          <a:p>
            <a:r>
              <a:rPr lang="el-GR" sz="2400" dirty="0"/>
              <a:t>2,6%  ΔΕΝ ΣΥΝΕΧΙΣΕ ΑΜΕΣΩΣ </a:t>
            </a:r>
          </a:p>
          <a:p>
            <a:pPr marL="0" indent="0">
              <a:buNone/>
            </a:pPr>
            <a:r>
              <a:rPr lang="el-GR" sz="2400" dirty="0"/>
              <a:t>        ΣΠΟΥΔΕΣ </a:t>
            </a:r>
          </a:p>
        </p:txBody>
      </p:sp>
    </p:spTree>
    <p:extLst>
      <p:ext uri="{BB962C8B-B14F-4D97-AF65-F5344CB8AC3E}">
        <p14:creationId xmlns:p14="http://schemas.microsoft.com/office/powerpoint/2010/main" xmlns="" val="2252267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8637451-2328-B385-DF30-8DDB6B08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ΤΑ ΚΑΛΥΤΕΡΑ ΤΟΥ ΦΙΝΛΑΝΔΙΚΟΥ ΣΥΣΤΗΜΑΤΟΣ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27D8284-17AD-7225-6A27-62C86DF3E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Η ΒΑΣΙΚΗ  ΕΚΠΑΙΔΕΥΣΗ ΞΕΚΙΝΑΕΙ ΣΤΑ 7 </a:t>
            </a:r>
          </a:p>
          <a:p>
            <a:r>
              <a:rPr lang="el-GR" sz="2400" dirty="0"/>
              <a:t>Η ΕΚΠΑΙΔΕΥΣΗ ΕΙΝΑΙ ΠΡΟΤΕΡΑΙΟΤΗΤΑ </a:t>
            </a:r>
          </a:p>
          <a:p>
            <a:r>
              <a:rPr lang="el-GR" sz="2400" dirty="0"/>
              <a:t>ΔΩΡΕΑΝ ΜΕ ΚΡΑΤΙΚΗ ΕΠΙΧΟΡΗΓΗΣΗ</a:t>
            </a:r>
          </a:p>
          <a:p>
            <a:r>
              <a:rPr lang="el-GR" sz="2400" dirty="0"/>
              <a:t>ΕΣΤΙΑΖΕΙ ΣΤΗΝ  ΥΠΟΣΤΗΡΙΞΗ ΤΟΥ ΜΑΘΗΤΗ </a:t>
            </a:r>
          </a:p>
          <a:p>
            <a:r>
              <a:rPr lang="el-GR" sz="2400" dirty="0"/>
              <a:t>ΣΥΝΕΡΓΑΣΙΑ ΚΑΘΗΓΗΤΩΝ </a:t>
            </a:r>
            <a:r>
              <a:rPr lang="el-GR" sz="2400" dirty="0" smtClean="0"/>
              <a:t>– ΜΑΘΗΤΩΝ - ΓΟΝΕΩΝ</a:t>
            </a:r>
            <a:endParaRPr lang="el-GR" sz="2400" dirty="0"/>
          </a:p>
          <a:p>
            <a:r>
              <a:rPr lang="el-GR" sz="2400" dirty="0"/>
              <a:t>ΕΜΠΙΣΤΟΣΥΝΗ ΣΤΟΥΣ ΚΑΘΗΓΗΤΕΣ </a:t>
            </a: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   ΠΟΥ ΔΙΝΟΥΝ ΚΙΝΗΤΡΑ ΚΑΙ ΕΙΝΑΙ ΥΨΗΛΑ ΕΚΠΑΙΔΕΥΜΕΝΟΙ</a:t>
            </a:r>
          </a:p>
          <a:p>
            <a:r>
              <a:rPr lang="el-GR" sz="2400" dirty="0" smtClean="0"/>
              <a:t>ΕΜΠΙΣΤΟΣΥΝΗ </a:t>
            </a:r>
            <a:r>
              <a:rPr lang="el-GR" sz="2400" dirty="0"/>
              <a:t>ΜΕΤΑΞΥ ΜΑΘΗΤΩΝ -ΚΑΘΗΓΗΤΩΝ</a:t>
            </a:r>
          </a:p>
          <a:p>
            <a:pPr marL="0" indent="0">
              <a:buNone/>
            </a:pPr>
            <a:r>
              <a:rPr lang="el-GR" dirty="0"/>
              <a:t> </a:t>
            </a: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097607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82D0EC8-6188-E9DF-B4C7-030070FB0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xmlns="" id="{0039FC42-9EB8-C043-95B1-5914DAA97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ΔΕΝ ΥΠΑΡΧΕΙ ΑΞΙΟΛΟΓΗΣΗ</a:t>
            </a:r>
          </a:p>
          <a:p>
            <a:r>
              <a:rPr lang="el-GR" sz="2400" dirty="0"/>
              <a:t>2 ΚΑΘΗΓΗΤΕΣ ΣΕ ΤΑΞΗ  ΜΑΘΗΤΩΝ ΜΕ ΕΙΔΙΚΕΣ ΑΝΑΓΚΕΣ</a:t>
            </a:r>
          </a:p>
          <a:p>
            <a:r>
              <a:rPr lang="el-GR" sz="2400" dirty="0"/>
              <a:t>Ο</a:t>
            </a:r>
            <a:r>
              <a:rPr lang="el-GR" sz="2400" dirty="0" smtClean="0"/>
              <a:t>ΧΙ </a:t>
            </a:r>
            <a:r>
              <a:rPr lang="el-GR" sz="2400" dirty="0"/>
              <a:t>ΧΩΡΙΣΤΑ ΟΙ ΜΑΘΗΤΕΣ ΜΕ ΜΑΘΗΣΙΑΚΕΣ ΔΥΣΚΟΛΙΕΣ</a:t>
            </a:r>
          </a:p>
          <a:p>
            <a:r>
              <a:rPr lang="el-GR" sz="2400" dirty="0"/>
              <a:t>24 ΩΡΕΣ ΤΗΝ  ΕΒΔΟΜΑΔΑ</a:t>
            </a:r>
          </a:p>
          <a:p>
            <a:r>
              <a:rPr lang="el-GR" sz="2400" dirty="0"/>
              <a:t>ΟΛΟΙ ΕΧΟΥΝ ΤΟΝ ΙΔΙΟ ΜΙΣΘΟ ΚΙ ΑΣ ΕΡΓΑΖΟΝΤΑΙ ΛΙΓΟΤΕΡΕΣ ΩΡΕΣ</a:t>
            </a:r>
          </a:p>
          <a:p>
            <a:r>
              <a:rPr lang="el-GR" sz="2400" dirty="0"/>
              <a:t>ΥΠΑΡΧΟΥΝ ΣΤΑΤΙΣΤΙΚΑ ΓΙΑ ΤΑ </a:t>
            </a:r>
            <a:r>
              <a:rPr lang="el-GR" sz="2400" dirty="0" smtClean="0"/>
              <a:t>ΣΧΟΛΕΙΑ, </a:t>
            </a:r>
            <a:r>
              <a:rPr lang="el-GR" sz="2400" dirty="0"/>
              <a:t>ΑΛΛΑ ΟΙ ΜΑΘΗΤΕΣ ΔΕΝ ΔΙΑΛΕΓΟΥΝ ΣΥΜΦΩΝΑ ΜΕ </a:t>
            </a:r>
            <a:r>
              <a:rPr lang="el-GR" sz="2400" dirty="0" smtClean="0"/>
              <a:t>ΑΥΤΆ, </a:t>
            </a:r>
            <a:r>
              <a:rPr lang="el-GR" sz="2400" dirty="0"/>
              <a:t>Ο ΜΑΘΗΤΗΣ ΠΗΓΑΙΝΕΙ ΚΟΝΤΑ ΣΤΟ ΣΠΙΤΙ ΤΟΥ</a:t>
            </a:r>
          </a:p>
          <a:p>
            <a:r>
              <a:rPr lang="el-GR" sz="2400" dirty="0"/>
              <a:t>ΥΠΑΡΧΟΥΝ ΕΞΕΤΑΣΕΙΣ ΚΑΘΕ 6,5 ΕΒΔΟΜΑΔΕΣ </a:t>
            </a:r>
          </a:p>
        </p:txBody>
      </p:sp>
    </p:spTree>
    <p:extLst>
      <p:ext uri="{BB962C8B-B14F-4D97-AF65-F5344CB8AC3E}">
        <p14:creationId xmlns:p14="http://schemas.microsoft.com/office/powerpoint/2010/main" xmlns="" val="2589790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4D87E60-A0BA-F963-2E4D-4D3D9E245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ΔΥΟ ΕΙΔΗ ΔΙΟΙΚΗΣΗΣ: ΥΠΟΥΡΓΕΙΟ ΚΑΙ ΕΘΝΙΚΟΣ ΦΟΡΕΑΣ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48A44C1-1A06-8B78-5CB3-C04D619811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sz="2400" u="sng" dirty="0"/>
              <a:t>ΤΟ ΥΠΟΥΡΓΕΙΟ ΕΙΝΑΙ ΥΠΕΥΘΥΝΟ </a:t>
            </a:r>
            <a:r>
              <a:rPr lang="el-GR" sz="2400" dirty="0"/>
              <a:t>ΓΙΑ ΤΗΝ ΕΚΠΑΙΔΕΥΤΙΚΗ ΠΟΛΙΤΙΚΗ, ΤΗΝ ΝΟΜΟΘΕΣΙΑ ΚΑΙ ΤΑ ΚΡΑΤΙΚΑ ΚΟΝΔΥΛΙΑ</a:t>
            </a:r>
          </a:p>
          <a:p>
            <a:r>
              <a:rPr lang="el-GR" sz="2400" u="sng" dirty="0"/>
              <a:t>Ο ΕΘΝΙΚΟΣ ΦΟΡΕΑΣ </a:t>
            </a:r>
            <a:r>
              <a:rPr lang="el-GR" sz="2400" dirty="0"/>
              <a:t>ΓΙΑ ΤΑ ΠΡΟΓΡΑΜΜΑΤΑ ΣΠΟΥΔΩΝ, ΤΗΝ ΠΙΣΤΟΠΟΙΗΣΗ, ΤΙΣ ΜΕΤΑΡΡΥΘΜΙΣΕΙΣ, ΤΗΝ ΕΞΥΠΗΡΕΤΗΣΗ ΤΩΝ ΜΑΘΗΤΩΝ, ΤΗΝ </a:t>
            </a:r>
            <a:r>
              <a:rPr lang="el-GR" sz="2400" dirty="0" smtClean="0"/>
              <a:t>ΥΠΟΣΤΗΡΙΞΗ </a:t>
            </a:r>
            <a:r>
              <a:rPr lang="el-GR" sz="2400" dirty="0"/>
              <a:t>ΤΗΣ ΔΙΕΘΝΟΠΟΙΗΣΗΣ 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91D32650-AA7A-441B-68EF-922533994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349690"/>
          </a:xfrm>
        </p:spPr>
        <p:txBody>
          <a:bodyPr>
            <a:normAutofit/>
          </a:bodyPr>
          <a:lstStyle/>
          <a:p>
            <a:r>
              <a:rPr lang="el-GR" sz="2400" dirty="0"/>
              <a:t>ΥΠΑΡΧΕΙ </a:t>
            </a:r>
            <a:r>
              <a:rPr lang="el-GR" sz="2400" u="sng" dirty="0"/>
              <a:t>ΚΕΝΤΡΙΚΗ ΚΑΤΕΥΘΥΝΣΗ </a:t>
            </a:r>
            <a:r>
              <a:rPr lang="el-GR" sz="2400" dirty="0"/>
              <a:t>ΓΙΑ ΤΟ ΕΘΝΙΚΟ ΠΡΟΓΡΑΜΜΑ ΣΠΟΥΔΩΝ, ΓΙΑ ΤΟ ΜΕΓΕΘΟΣ ΤΩΝ ΕΘΝΙΚΩΝ ΕΠΙΔΟΤΗΣΕΩΝ, ΤΙΣ ΩΡΕΣ ΔΙΔΑΣΚΑΛΙΑΣ</a:t>
            </a:r>
          </a:p>
          <a:p>
            <a:r>
              <a:rPr lang="el-GR" sz="2400" dirty="0"/>
              <a:t>ΥΠΑΡΧΕΙ  </a:t>
            </a:r>
            <a:r>
              <a:rPr lang="el-GR" sz="2400" u="sng" dirty="0"/>
              <a:t>ΤΟΠΙΚΗ ΚΑΤΕΥΘΥΝΣΗ </a:t>
            </a:r>
            <a:r>
              <a:rPr lang="el-GR" sz="2400" dirty="0"/>
              <a:t>ΓΙΑ ΤΟ ΤΟΠΙΚΟ ΠΡΟΓΡΑΜΜΑ ΣΠΟΥΔΩΝ,ΤΗΝ ΚΑΤΑΝΟΜΗ ΤΩΝ ΚΟΝΔΥΛΥΩΝ, ΤΟ ΜΕΓΕΘΟΣ ΤΩΝ ΤΑΞΕΩΝ,ΤΙΣ ΠΡΟΣΛΗΨΕΙΣ</a:t>
            </a:r>
          </a:p>
        </p:txBody>
      </p:sp>
    </p:spTree>
    <p:extLst>
      <p:ext uri="{BB962C8B-B14F-4D97-AF65-F5344CB8AC3E}">
        <p14:creationId xmlns:p14="http://schemas.microsoft.com/office/powerpoint/2010/main" xmlns="" val="61855069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816</Words>
  <Application>Microsoft Office PowerPoint</Application>
  <PresentationFormat>Προσαρμογή</PresentationFormat>
  <Paragraphs>146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ΕΛΣΙΝΚΙ 1-7 ΟΚΤΩΒΡΙΟΥ 2023 </vt:lpstr>
      <vt:lpstr> ΜΕ ΛΙΓΑ ΛΟΓΙΑ </vt:lpstr>
      <vt:lpstr>Η ΕΚΠΑΙΔΕΥΣΗ ΕΙΝΑΙ ΣΥΝΤΑΓΜΑΤΙΚΟ ΔΙΚΑΙΩΜΑ</vt:lpstr>
      <vt:lpstr>Η ΕΚΠΑΙΔΕΥΣΗ ΑΝΑΠΤΥΣΣΕΤΑΙ ΜΕ ΣΥΝΕΡΓΑΣΙΕΣ</vt:lpstr>
      <vt:lpstr>ΔΕΝ ΥΠΑΡΧΟΥΝ ΑΔΙΕΞΟΔΑ ΣΤΟ ΕΚΠ/ΚΟ ΣΥΣΤΗΜΑ </vt:lpstr>
      <vt:lpstr>            ΤΙ ΓΙΝΕΤΑΙ ΜΕΤΑ ΤΗΝ ΔΕΥΤΕΡΟΒΑΘΜΙΑ                          ΕΚΠΑΙΔΕΥΣΗ</vt:lpstr>
      <vt:lpstr>ΤΑ ΚΑΛΥΤΕΡΑ ΤΟΥ ΦΙΝΛΑΝΔΙΚΟΥ ΣΥΣΤΗΜΑΤΟΣ</vt:lpstr>
      <vt:lpstr>Διαφάνεια 8</vt:lpstr>
      <vt:lpstr>ΔΥΟ ΕΙΔΗ ΔΙΟΙΚΗΣΗΣ: ΥΠΟΥΡΓΕΙΟ ΚΑΙ ΕΘΝΙΚΟΣ ΦΟΡΕΑΣ</vt:lpstr>
      <vt:lpstr>ΤΡΕΧΟΝΤΑ ΘΕΜΑΤΑ</vt:lpstr>
      <vt:lpstr>ΕΞΟΔΑ ΑΝΑ ΜΑΘΗΤΗ</vt:lpstr>
      <vt:lpstr>ΠΡΟΣΧΟΛΙΚΗ ΕΚΠ/ΣΗ ΣΤΗΝ ΗΛΙΚΙΑ ΤΩΝ 6</vt:lpstr>
      <vt:lpstr>ΚΑΤΑΝΟΜΗ ΩΡΩΝ    ΔΗΜΟΤΙΚΟ- ΓΥΜΝΑΣΙΟ</vt:lpstr>
      <vt:lpstr>ΒΑΣΙΚΗ ΕΚΠΑΙΔΕΥΣΗ</vt:lpstr>
      <vt:lpstr>                           ΛΥΚΕΙΟ</vt:lpstr>
      <vt:lpstr>ΕΞΕΤΑΣΕΙΣ ΓΙΑ ΠΑΝΕΠΙΣΤΗΜΙΟ</vt:lpstr>
      <vt:lpstr>ΤΑ ΣΧΟΛΙΚΑ ΚΤΗΡΙΑ</vt:lpstr>
      <vt:lpstr>ΟΙ ΜΙΣΘΟΙ ΣΤΗ ΦΙΝΛΑΝΔΙΑ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ΕΛΣΙΝΚΙ 1-7 ΟΚΤΩΒΡΙΟΥ 2023</dc:title>
  <dc:creator>ΣΩΤΗΡΙΑ ΜΑΤΣΑΚΙΔΟΥ</dc:creator>
  <cp:lastModifiedBy>user</cp:lastModifiedBy>
  <cp:revision>26</cp:revision>
  <dcterms:created xsi:type="dcterms:W3CDTF">2023-10-22T16:02:44Z</dcterms:created>
  <dcterms:modified xsi:type="dcterms:W3CDTF">2024-02-22T09:24:18Z</dcterms:modified>
</cp:coreProperties>
</file>