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70" r:id="rId4"/>
    <p:sldId id="265" r:id="rId5"/>
    <p:sldId id="266" r:id="rId6"/>
    <p:sldId id="267" r:id="rId7"/>
    <p:sldId id="268" r:id="rId8"/>
    <p:sldId id="269" r:id="rId9"/>
    <p:sldId id="272" r:id="rId10"/>
    <p:sldId id="271" r:id="rId1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128" y="-4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3111FA2-DBFC-4C08-9DC2-BCFFE72897EC}" type="datetimeFigureOut">
              <a:rPr lang="el-GR"/>
              <a:pPr>
                <a:defRPr/>
              </a:pPr>
              <a:t>16/05/2016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F3A5ECD-4E88-4894-B2AE-60EC6BFD5254}"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1945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1945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C7059B-5EC6-41ED-90D4-A1814926BD48}" type="slidenum">
              <a:rPr lang="el-GR">
                <a:cs typeface="Arial" charset="0"/>
              </a:rPr>
              <a:pPr fontAlgn="base">
                <a:spcBef>
                  <a:spcPct val="0"/>
                </a:spcBef>
                <a:spcAft>
                  <a:spcPct val="0"/>
                </a:spcAft>
              </a:pPr>
              <a:t>5</a:t>
            </a:fld>
            <a:endParaRPr lang="el-G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9 - Θέση ημερομηνίας"/>
          <p:cNvSpPr>
            <a:spLocks noGrp="1"/>
          </p:cNvSpPr>
          <p:nvPr>
            <p:ph type="dt" sz="half" idx="10"/>
          </p:nvPr>
        </p:nvSpPr>
        <p:spPr/>
        <p:txBody>
          <a:bodyPr/>
          <a:lstStyle>
            <a:lvl1pPr>
              <a:defRPr/>
            </a:lvl1pPr>
          </a:lstStyle>
          <a:p>
            <a:pPr>
              <a:defRPr/>
            </a:pPr>
            <a:fld id="{4A33D635-11C2-4F37-99BF-6ED29944388E}" type="datetimeFigureOut">
              <a:rPr lang="el-GR"/>
              <a:pPr>
                <a:defRPr/>
              </a:pPr>
              <a:t>16/05/2016</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8A9A3F6E-56F4-451F-BBFA-EF832720E93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01D14E6-350E-44C3-B725-9E23A1E3D5CC}" type="datetimeFigureOut">
              <a:rPr lang="el-GR"/>
              <a:pPr>
                <a:defRPr/>
              </a:pPr>
              <a:t>16/05/2016</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317ECFC0-5F6A-485D-9739-49606C94EF3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2"/>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2"/>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9DF2E862-2C48-4020-9EDC-26187F001052}" type="datetimeFigureOut">
              <a:rPr lang="el-GR"/>
              <a:pPr>
                <a:defRPr/>
              </a:pPr>
              <a:t>16/05/2016</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2E1560ED-D32C-41E5-82AF-D4C789C376B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DD058EB-744B-4630-883D-B73452E12275}" type="datetimeFigureOut">
              <a:rPr lang="el-GR"/>
              <a:pPr>
                <a:defRPr/>
              </a:pPr>
              <a:t>16/05/2016</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95359353-0C64-4DAA-9D3B-FF1AA7DE9572}"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9 - Θέση ημερομηνίας"/>
          <p:cNvSpPr>
            <a:spLocks noGrp="1"/>
          </p:cNvSpPr>
          <p:nvPr>
            <p:ph type="dt" sz="half" idx="10"/>
          </p:nvPr>
        </p:nvSpPr>
        <p:spPr/>
        <p:txBody>
          <a:bodyPr/>
          <a:lstStyle>
            <a:lvl1pPr>
              <a:defRPr/>
            </a:lvl1pPr>
          </a:lstStyle>
          <a:p>
            <a:pPr>
              <a:defRPr/>
            </a:pPr>
            <a:fld id="{B39EF87F-F227-4639-84EA-86E92C3C481D}" type="datetimeFigureOut">
              <a:rPr lang="el-GR"/>
              <a:pPr>
                <a:defRPr/>
              </a:pPr>
              <a:t>16/05/2016</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2C476856-9EE7-4B98-8A58-9D6685B18B2B}"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E9DC5BBA-5B0F-4B71-BC6F-ECDC7505F693}" type="datetimeFigureOut">
              <a:rPr lang="el-GR"/>
              <a:pPr>
                <a:defRPr/>
              </a:pPr>
              <a:t>16/05/2016</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0C1CF6D4-FE60-4FBD-8718-B46CC597F94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460AF84B-9C02-4763-B982-3068B84BDA5B}" type="datetimeFigureOut">
              <a:rPr lang="el-GR"/>
              <a:pPr>
                <a:defRPr/>
              </a:pPr>
              <a:t>16/05/2016</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AD39127A-CE5C-4DEC-84DD-6BD8A373319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216B78C1-FE47-4A2B-A514-A6F4B159BD1C}" type="datetimeFigureOut">
              <a:rPr lang="el-GR"/>
              <a:pPr>
                <a:defRPr/>
              </a:pPr>
              <a:t>16/05/2016</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7740A4D1-790F-4B3E-BC12-374DCA87BB9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D730B502-839A-4F9C-82A9-8E3A8B3DDBD7}" type="datetimeFigureOut">
              <a:rPr lang="el-GR"/>
              <a:pPr>
                <a:defRPr/>
              </a:pPr>
              <a:t>16/05/2016</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2D02A660-8EDB-4B3C-943C-EA92700CF9C1}"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5A099F80-E2F0-487B-8873-402E90758A73}" type="datetimeFigureOut">
              <a:rPr lang="el-GR"/>
              <a:pPr>
                <a:defRPr/>
              </a:pPr>
              <a:t>16/05/2016</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310CFC99-6B46-4B53-A1CB-F4CD428D4A4B}"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8 - Ψαλίδισμα και στρογγύλεμα μίας γωνίας του ορθογωνίου"/>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 Ορθογώνιο τρίγωνο"/>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 Τίτλος"/>
          <p:cNvSpPr>
            <a:spLocks noGrp="1"/>
          </p:cNvSpPr>
          <p:nvPr>
            <p:ph type="title"/>
          </p:nvPr>
        </p:nvSpPr>
        <p:spPr>
          <a:xfrm>
            <a:off x="609600" y="1176997"/>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D2B70F6C-F984-4F7D-AFE0-BD9FC4D538BC}" type="datetimeFigureOut">
              <a:rPr lang="el-GR"/>
              <a:pPr>
                <a:defRPr/>
              </a:pPr>
              <a:t>16/05/2016</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0"/>
            <a:ext cx="609600" cy="365125"/>
          </a:xfrm>
        </p:spPr>
        <p:txBody>
          <a:bodyPr/>
          <a:lstStyle>
            <a:lvl1pPr>
              <a:defRPr/>
            </a:lvl1pPr>
          </a:lstStyle>
          <a:p>
            <a:pPr>
              <a:defRPr/>
            </a:pPr>
            <a:fld id="{EDD7AEFE-09E9-4442-B12C-A22B94FFC59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 Θέση τίτλου"/>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06FDBF0-8976-4A9E-90B8-1D08219497AF}" type="datetimeFigureOut">
              <a:rPr lang="el-GR"/>
              <a:pPr>
                <a:defRPr/>
              </a:pPr>
              <a:t>16/05/2016</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D3A12217-BA5E-4009-A9C3-58EB421F125C}" type="slidenum">
              <a:rPr lang="el-GR"/>
              <a:pPr>
                <a:defRPr/>
              </a:pPr>
              <a:t>‹#›</a:t>
            </a:fld>
            <a:endParaRPr lang="el-GR"/>
          </a:p>
        </p:txBody>
      </p:sp>
      <p:grpSp>
        <p:nvGrpSpPr>
          <p:cNvPr id="1033" name="1 - Ομάδα"/>
          <p:cNvGrpSpPr>
            <a:grpSpLocks/>
          </p:cNvGrpSpPr>
          <p:nvPr/>
        </p:nvGrpSpPr>
        <p:grpSpPr bwMode="auto">
          <a:xfrm>
            <a:off x="-19050"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72" r:id="rId9"/>
    <p:sldLayoutId id="2147483663" r:id="rId10"/>
    <p:sldLayoutId id="214748366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l.wikipedia.org/wiki/%CE%8C%CF%81%CE%BA%CE%B1" TargetMode="External"/><Relationship Id="rId3" Type="http://schemas.openxmlformats.org/officeDocument/2006/relationships/hyperlink" Target="http://thalassia-zoa-ypo-eksafanisi.blogspot.gr/" TargetMode="External"/><Relationship Id="rId7" Type="http://schemas.openxmlformats.org/officeDocument/2006/relationships/hyperlink" Target="https://www.google.gr/?espv=2" TargetMode="External"/><Relationship Id="rId12" Type="http://schemas.openxmlformats.org/officeDocument/2006/relationships/hyperlink" Target="http://blogs.sch.gr/stratilio/archives/3290" TargetMode="External"/><Relationship Id="rId2" Type="http://schemas.openxmlformats.org/officeDocument/2006/relationships/hyperlink" Target="https://www.google.gr/?gws_rd=ssl" TargetMode="External"/><Relationship Id="rId1" Type="http://schemas.openxmlformats.org/officeDocument/2006/relationships/slideLayout" Target="../slideLayouts/slideLayout2.xml"/><Relationship Id="rId6" Type="http://schemas.openxmlformats.org/officeDocument/2006/relationships/hyperlink" Target="https://en.wikipedia.org/wiki/Great_white_shark" TargetMode="External"/><Relationship Id="rId11" Type="http://schemas.openxmlformats.org/officeDocument/2006/relationships/hyperlink" Target="https://translate.google.gr/translate?hl=el&amp;sl=en&amp;u=https://en.wikipedia.org/wiki/Andre_(film)&amp;prev=search" TargetMode="External"/><Relationship Id="rId5" Type="http://schemas.openxmlformats.org/officeDocument/2006/relationships/hyperlink" Target="http://dim-rizou.pel.sch.gr/ergasies/zoa/page09.html" TargetMode="External"/><Relationship Id="rId10" Type="http://schemas.openxmlformats.org/officeDocument/2006/relationships/hyperlink" Target="https://www.google.gr/webhp?sourceid=chrome-instant&amp;ion=1&amp;espv=2&amp;ie=UTF-8" TargetMode="External"/><Relationship Id="rId4" Type="http://schemas.openxmlformats.org/officeDocument/2006/relationships/hyperlink" Target="http://giannakis3536.blogspot.gr/p/blog-page.html" TargetMode="External"/><Relationship Id="rId9" Type="http://schemas.openxmlformats.org/officeDocument/2006/relationships/hyperlink" Target="https://el.wikipedia.org/wiki/%CE%9C%CE%B5%CF%83%CE%BF%CE%B3%CE%B5%CE%B9%CE%B1%CE%BA%CE%AE_%CF%86%CF%8E%CE%BA%CE%B9%CE%B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leukoskarxariasPOWER.jpg"/>
          <p:cNvPicPr>
            <a:picLocks noChangeAspect="1"/>
          </p:cNvPicPr>
          <p:nvPr/>
        </p:nvPicPr>
        <p:blipFill>
          <a:blip r:embed="rId2"/>
          <a:stretch>
            <a:fillRect/>
          </a:stretch>
        </p:blipFill>
        <p:spPr>
          <a:xfrm>
            <a:off x="2714612" y="2285992"/>
            <a:ext cx="3503718" cy="3348000"/>
          </a:xfrm>
          <a:prstGeom prst="ellipse">
            <a:avLst/>
          </a:prstGeom>
          <a:ln>
            <a:noFill/>
          </a:ln>
          <a:effectLst>
            <a:softEdge rad="112500"/>
          </a:effectLst>
        </p:spPr>
      </p:pic>
      <p:sp>
        <p:nvSpPr>
          <p:cNvPr id="2" name="1 - Τίτλος"/>
          <p:cNvSpPr>
            <a:spLocks noGrp="1"/>
          </p:cNvSpPr>
          <p:nvPr>
            <p:ph type="ctrTitle"/>
          </p:nvPr>
        </p:nvSpPr>
        <p:spPr>
          <a:xfrm>
            <a:off x="642911" y="357167"/>
            <a:ext cx="7772400" cy="1470025"/>
          </a:xfrm>
        </p:spPr>
        <p:txBody>
          <a:bodyPr/>
          <a:lstStyle/>
          <a:p>
            <a:pPr fontAlgn="auto">
              <a:spcAft>
                <a:spcPts val="0"/>
              </a:spcAft>
              <a:defRPr/>
            </a:pPr>
            <a:r>
              <a:rPr lang="el-GR" b="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ΘΑΛΑΣΣΙΑ ΕΙΔΗ</a:t>
            </a:r>
            <a:endParaRPr lang="el-GR" b="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14339" name="2 - Υπότιτλος"/>
          <p:cNvSpPr>
            <a:spLocks noGrp="1"/>
          </p:cNvSpPr>
          <p:nvPr>
            <p:ph type="subTitle" idx="1"/>
          </p:nvPr>
        </p:nvSpPr>
        <p:spPr>
          <a:xfrm>
            <a:off x="1571625" y="1143000"/>
            <a:ext cx="6400800" cy="1752600"/>
          </a:xfrm>
        </p:spPr>
        <p:txBody>
          <a:bodyPr/>
          <a:lstStyle/>
          <a:p>
            <a:pPr marR="0"/>
            <a:endParaRPr lang="el-GR" smtClean="0"/>
          </a:p>
          <a:p>
            <a:pPr marR="0"/>
            <a:r>
              <a:rPr lang="el-GR" smtClean="0"/>
              <a:t>ΥΠΟ ΕΞΑΦΑΝΙΣΗ</a:t>
            </a:r>
          </a:p>
        </p:txBody>
      </p:sp>
      <p:pic>
        <p:nvPicPr>
          <p:cNvPr id="7" name="6 - Εικόνα" descr="delphiniPOWER.jpg"/>
          <p:cNvPicPr>
            <a:picLocks noChangeAspect="1"/>
          </p:cNvPicPr>
          <p:nvPr/>
        </p:nvPicPr>
        <p:blipFill>
          <a:blip r:embed="rId3"/>
          <a:stretch>
            <a:fillRect/>
          </a:stretch>
        </p:blipFill>
        <p:spPr>
          <a:xfrm>
            <a:off x="642910" y="4572008"/>
            <a:ext cx="3471172" cy="1719264"/>
          </a:xfrm>
          <a:prstGeom prst="snip2DiagRect">
            <a:avLst/>
          </a:prstGeom>
          <a:solidFill>
            <a:srgbClr val="FFFFFF">
              <a:shade val="85000"/>
            </a:srgbClr>
          </a:solidFill>
          <a:ln w="88900" cap="sq">
            <a:noFill/>
            <a:miter lim="800000"/>
          </a:ln>
          <a:effectLst>
            <a:outerShdw blurRad="88900" algn="tl" rotWithShape="0">
              <a:srgbClr val="000000">
                <a:alpha val="45000"/>
              </a:srgbClr>
            </a:outerShdw>
            <a:reflection blurRad="6350" stA="52000" endA="300" endPos="35000" dir="5400000" sy="-100000" algn="bl" rotWithShape="0"/>
          </a:effectLst>
          <a:scene3d>
            <a:camera prst="perspectiveHeroicExtremeRightFacing"/>
            <a:lightRig rig="twoPt" dir="t">
              <a:rot lat="0" lon="0" rev="7200000"/>
            </a:lightRig>
          </a:scene3d>
          <a:sp3d>
            <a:bevelT w="25400" h="19050"/>
            <a:contourClr>
              <a:srgbClr val="FFFFFF"/>
            </a:contourClr>
          </a:sp3d>
        </p:spPr>
      </p:pic>
      <p:pic>
        <p:nvPicPr>
          <p:cNvPr id="8" name="7 - Εικόνα" descr="CarettaPOWER.jpg"/>
          <p:cNvPicPr>
            <a:picLocks noChangeAspect="1"/>
          </p:cNvPicPr>
          <p:nvPr/>
        </p:nvPicPr>
        <p:blipFill>
          <a:blip r:embed="rId4"/>
          <a:stretch>
            <a:fillRect/>
          </a:stretch>
        </p:blipFill>
        <p:spPr>
          <a:xfrm rot="267348">
            <a:off x="5674831" y="2128727"/>
            <a:ext cx="3391044" cy="214314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Moderately"/>
            <a:lightRig rig="threePt" dir="t"/>
          </a:scene3d>
          <a:sp3d contourW="6350" prstMaterial="matte">
            <a:bevelT w="101600" h="101600"/>
            <a:contourClr>
              <a:srgbClr val="969696"/>
            </a:contourClr>
          </a:sp3d>
        </p:spPr>
      </p:pic>
      <p:pic>
        <p:nvPicPr>
          <p:cNvPr id="6" name="5 - Εικόνα" descr="orkaPOWER.jpg"/>
          <p:cNvPicPr>
            <a:picLocks noChangeAspect="1"/>
          </p:cNvPicPr>
          <p:nvPr/>
        </p:nvPicPr>
        <p:blipFill>
          <a:blip r:embed="rId5"/>
          <a:stretch>
            <a:fillRect/>
          </a:stretch>
        </p:blipFill>
        <p:spPr>
          <a:xfrm rot="512843">
            <a:off x="5629024" y="4419935"/>
            <a:ext cx="2905433" cy="194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8 - Εικόνα" descr="monaxousPOWER.jpg"/>
          <p:cNvPicPr>
            <a:picLocks noChangeAspect="1"/>
          </p:cNvPicPr>
          <p:nvPr/>
        </p:nvPicPr>
        <p:blipFill>
          <a:blip r:embed="rId6"/>
          <a:stretch>
            <a:fillRect/>
          </a:stretch>
        </p:blipFill>
        <p:spPr>
          <a:xfrm>
            <a:off x="214282" y="2285992"/>
            <a:ext cx="3261260" cy="216466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perspectiveHeroicExtremeRightFacing"/>
            <a:lightRig rig="twoPt" dir="t">
              <a:rot lat="0" lon="0" rev="7200000"/>
            </a:lightRig>
          </a:scene3d>
          <a:sp3d contourW="12700">
            <a:bevelT w="25400" h="19050"/>
            <a:contourClr>
              <a:srgbClr val="969696"/>
            </a:contourClr>
          </a:sp3d>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r>
              <a:rPr lang="el-GR" smtClean="0"/>
              <a:t>Η εργασία εκπονήθηκε από:</a:t>
            </a:r>
          </a:p>
        </p:txBody>
      </p:sp>
      <p:sp>
        <p:nvSpPr>
          <p:cNvPr id="24578" name="2 - Θέση περιεχομένου"/>
          <p:cNvSpPr>
            <a:spLocks noGrp="1"/>
          </p:cNvSpPr>
          <p:nvPr>
            <p:ph idx="1"/>
          </p:nvPr>
        </p:nvSpPr>
        <p:spPr/>
        <p:txBody>
          <a:bodyPr/>
          <a:lstStyle/>
          <a:p>
            <a:r>
              <a:rPr lang="el-GR" sz="4000" smtClean="0"/>
              <a:t>Γιελκοβάνη Χριστίνα</a:t>
            </a:r>
          </a:p>
          <a:p>
            <a:r>
              <a:rPr lang="el-GR" sz="4000" smtClean="0"/>
              <a:t>Νατσίδου Ιωάννα του Χρήστου</a:t>
            </a:r>
          </a:p>
          <a:p>
            <a:r>
              <a:rPr lang="el-GR" sz="4000" smtClean="0"/>
              <a:t>Παναπακίδης Νίκος</a:t>
            </a:r>
          </a:p>
          <a:p>
            <a:r>
              <a:rPr lang="el-GR" sz="4000" smtClean="0"/>
              <a:t>Τσακνάκης Αχιλλέας</a:t>
            </a:r>
          </a:p>
          <a:p>
            <a:r>
              <a:rPr lang="el-GR" sz="4000" smtClean="0"/>
              <a:t>Τσιπιτσούδη Μαρία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8229600" cy="1143000"/>
          </a:xfrm>
        </p:spPr>
        <p:txBody>
          <a:bodyPr>
            <a:normAutofit/>
          </a:bodyPr>
          <a:lstStyle/>
          <a:p>
            <a:pPr fontAlgn="auto">
              <a:spcAft>
                <a:spcPts val="0"/>
              </a:spcAft>
              <a:defRPr/>
            </a:pPr>
            <a:r>
              <a:rPr lang="el-GR" sz="5400" i="1" u="sng" dirty="0" smtClean="0">
                <a:ln w="19050">
                  <a:solidFill>
                    <a:schemeClr val="tx2">
                      <a:tint val="1000"/>
                    </a:schemeClr>
                  </a:solidFill>
                  <a:prstDash val="solid"/>
                </a:ln>
                <a:solidFill>
                  <a:schemeClr val="accent3"/>
                </a:solidFill>
                <a:effectLst>
                  <a:outerShdw blurRad="38100" dist="38100" dir="2700000" algn="tl">
                    <a:srgbClr val="000000">
                      <a:alpha val="43137"/>
                    </a:srgbClr>
                  </a:outerShdw>
                </a:effectLst>
              </a:rPr>
              <a:t>ΕΙΣΑΓΩΓΗ</a:t>
            </a:r>
            <a:endParaRPr lang="el-GR" i="1" u="sng" dirty="0"/>
          </a:p>
        </p:txBody>
      </p:sp>
      <p:sp>
        <p:nvSpPr>
          <p:cNvPr id="6" name="5 - Θέση περιεχομένου"/>
          <p:cNvSpPr>
            <a:spLocks noGrp="1"/>
          </p:cNvSpPr>
          <p:nvPr>
            <p:ph idx="1"/>
          </p:nvPr>
        </p:nvSpPr>
        <p:spPr>
          <a:xfrm>
            <a:off x="-357188" y="1214438"/>
            <a:ext cx="9144001" cy="5643562"/>
          </a:xfrm>
        </p:spPr>
        <p:txBody>
          <a:bodyPr anchor="ctr">
            <a:normAutofit lnSpcReduction="10000"/>
          </a:bodyPr>
          <a:lstStyle/>
          <a:p>
            <a:pPr marL="640080" lvl="1" indent="-246888" fontAlgn="auto">
              <a:spcAft>
                <a:spcPts val="0"/>
              </a:spcAft>
              <a:buFont typeface="Wingdings 2"/>
              <a:buNone/>
              <a:defRPr/>
            </a:pPr>
            <a:r>
              <a:rPr lang="en-US" dirty="0" smtClean="0">
                <a:latin typeface="Trebuchet MS" pitchFamily="34" charset="0"/>
              </a:rPr>
              <a:t>     </a:t>
            </a:r>
            <a:r>
              <a:rPr lang="el-GR" dirty="0" smtClean="0">
                <a:latin typeface="Trebuchet MS" pitchFamily="34" charset="0"/>
              </a:rPr>
              <a:t>Η κοινή αντίληψη ότι η θαλάσσια βιοποικιλότητα δεν απειλείται ή απειλείται πολύ λιγότερο από ότι η χερσαία βιοποικιλότητα είναι αβάσιμη. Η θαλάσσια ζωή στη Μεσόγειο απειλείται από την εντατική ανθρώπινη δραστηριότητα, όπως είναι η αλιεία, η ναυτιλία, η ρύπανση και η παράκτια ανάπτυξη. Μόνο την τελευταία δεκαετία έχει αναγνωριστεί ότι τα θαλάσσια οικοσυστήματα υποφέρουν σε παγκόσμιο επίπεδο από μαζική μείωση της βιοποικιλότητας και ανεπανόρθωτες αλλαγές στις λειτουργίες των οικοσυστημάτων. Στη Μεσόγειο, μετά από χιλιάδες χρόνια ανθρώπινης εκμετάλλευσης, υπάρχουν ακραίες συνθήκες ικανές να επιφέρουν σοβαρές επιπτώσεις στη θαλάσσια βιοποικιλότητα. Σήμερα κατά μήκος των ακτών της Μεσογείου υπάρχουν 601 πόλεις με πληθυσμό τουλάχιστον 10.000 κατοίκους και 175 εκατομμύρια τουρίστες που επισκέπτονται τις ακτές της κάθε χρόνο. </a:t>
            </a:r>
          </a:p>
          <a:p>
            <a:pPr marL="274320" indent="-274320" fontAlgn="auto">
              <a:spcAft>
                <a:spcPts val="0"/>
              </a:spcAft>
              <a:buClr>
                <a:schemeClr val="accent3"/>
              </a:buClr>
              <a:buFont typeface="Wingdings 2"/>
              <a:buChar char=""/>
              <a:defRPr/>
            </a:pPr>
            <a:endParaRPr lang="el-GR" dirty="0"/>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42875" y="785813"/>
            <a:ext cx="8715375" cy="5786437"/>
          </a:xfrm>
        </p:spPr>
        <p:txBody>
          <a:bodyPr>
            <a:normAutofit/>
          </a:bodyPr>
          <a:lstStyle/>
          <a:p>
            <a:pPr marR="0" algn="l">
              <a:lnSpc>
                <a:spcPct val="90000"/>
              </a:lnSpc>
            </a:pPr>
            <a:r>
              <a:rPr lang="en-US" sz="2000" b="1" smtClean="0"/>
              <a:t>  </a:t>
            </a:r>
            <a:r>
              <a:rPr lang="el-GR" sz="2400" b="1" smtClean="0">
                <a:latin typeface="Trebuchet MS" pitchFamily="34" charset="0"/>
              </a:rPr>
              <a:t>Οι άμεσες κύριες απειλές</a:t>
            </a:r>
            <a:r>
              <a:rPr lang="el-GR" sz="2400" smtClean="0">
                <a:latin typeface="Trebuchet MS" pitchFamily="34" charset="0"/>
              </a:rPr>
              <a:t> περιλαμβάνουν την υπερεκμετάλλευση των πόρων, την εισαγωγή ξενικών ειδών, τον κατακερματισμό και την απώλεια των φυσικών ενδιαιτημάτων, τη ρύπανση και την κλιματική αλλαγή. Ανάμεσα στις έμμεσες απειλές περιλαμβάνονται η διαχείριση των ποταμών και των ακτών προς όφελος της βιομηχανικής ανάπτυξης του τουρισμού και για οικιστικούς σκοπούς, αλλά και πολλές διαταραχές που συνδέονται με δραστηριότητες αναψυχής.</a:t>
            </a:r>
            <a:endParaRPr lang="en-US" sz="2400" smtClean="0">
              <a:latin typeface="Trebuchet MS" pitchFamily="34" charset="0"/>
            </a:endParaRPr>
          </a:p>
          <a:p>
            <a:pPr marR="0" algn="l">
              <a:lnSpc>
                <a:spcPct val="90000"/>
              </a:lnSpc>
            </a:pPr>
            <a:endParaRPr lang="en-US" sz="2200" smtClean="0">
              <a:latin typeface="Trebuchet MS" pitchFamily="34" charset="0"/>
            </a:endParaRPr>
          </a:p>
          <a:p>
            <a:pPr marR="0" algn="l">
              <a:lnSpc>
                <a:spcPct val="90000"/>
              </a:lnSpc>
              <a:buFont typeface="Wingdings" pitchFamily="2" charset="2"/>
              <a:buChar char="v"/>
            </a:pPr>
            <a:r>
              <a:rPr lang="el-GR" sz="2200" b="1" smtClean="0">
                <a:latin typeface="Trebuchet MS" pitchFamily="34" charset="0"/>
              </a:rPr>
              <a:t>ΑΠΩΛΕΙΑ/ΑΛΛ</a:t>
            </a:r>
            <a:r>
              <a:rPr lang="en-US" sz="2200" b="1" smtClean="0">
                <a:latin typeface="Trebuchet MS" pitchFamily="34" charset="0"/>
              </a:rPr>
              <a:t>O</a:t>
            </a:r>
            <a:r>
              <a:rPr lang="el-GR" sz="2200" b="1" smtClean="0">
                <a:latin typeface="Trebuchet MS" pitchFamily="34" charset="0"/>
              </a:rPr>
              <a:t>ΙΩΣΗ ΕΝΔΙΑΙΤΗΜΑΤΩΝ</a:t>
            </a:r>
          </a:p>
          <a:p>
            <a:pPr marR="0" algn="l">
              <a:lnSpc>
                <a:spcPct val="90000"/>
              </a:lnSpc>
              <a:buFont typeface="Wingdings" pitchFamily="2" charset="2"/>
              <a:buChar char="v"/>
            </a:pPr>
            <a:r>
              <a:rPr lang="el-GR" sz="2200" b="1" smtClean="0">
                <a:latin typeface="Trebuchet MS" pitchFamily="34" charset="0"/>
              </a:rPr>
              <a:t>ΡΥΠΑΝΣΗ </a:t>
            </a:r>
            <a:endParaRPr lang="el-GR" sz="2200" smtClean="0">
              <a:latin typeface="Trebuchet MS" pitchFamily="34" charset="0"/>
            </a:endParaRPr>
          </a:p>
          <a:p>
            <a:pPr marR="0" algn="l">
              <a:lnSpc>
                <a:spcPct val="90000"/>
              </a:lnSpc>
              <a:buFont typeface="Wingdings" pitchFamily="2" charset="2"/>
              <a:buChar char="v"/>
            </a:pPr>
            <a:r>
              <a:rPr lang="el-GR" sz="2200" b="1" smtClean="0">
                <a:latin typeface="Trebuchet MS" pitchFamily="34" charset="0"/>
              </a:rPr>
              <a:t>ΚΛΙΜΑΤΙΚΗ ΑΛΛΑΓΗ </a:t>
            </a:r>
            <a:endParaRPr lang="el-GR" sz="2200" smtClean="0">
              <a:latin typeface="Trebuchet MS" pitchFamily="34" charset="0"/>
            </a:endParaRPr>
          </a:p>
          <a:p>
            <a:pPr marR="0" algn="l">
              <a:lnSpc>
                <a:spcPct val="90000"/>
              </a:lnSpc>
              <a:buFont typeface="Wingdings" pitchFamily="2" charset="2"/>
              <a:buChar char="v"/>
            </a:pPr>
            <a:r>
              <a:rPr lang="el-GR" sz="2200" b="1" smtClean="0">
                <a:latin typeface="Trebuchet MS" pitchFamily="34" charset="0"/>
              </a:rPr>
              <a:t>ΑΥΞΗΣΗ ΟΞΥΤΗΤΑΣ ΤΗΣ ΘΑΛΑΣΣΑΣ</a:t>
            </a:r>
            <a:r>
              <a:rPr lang="el-GR" sz="2200" smtClean="0">
                <a:latin typeface="Trebuchet MS" pitchFamily="34" charset="0"/>
              </a:rPr>
              <a:t> </a:t>
            </a:r>
          </a:p>
          <a:p>
            <a:pPr marR="0" algn="l">
              <a:lnSpc>
                <a:spcPct val="90000"/>
              </a:lnSpc>
              <a:buFont typeface="Wingdings" pitchFamily="2" charset="2"/>
              <a:buChar char="v"/>
            </a:pPr>
            <a:r>
              <a:rPr lang="el-GR" sz="2200" b="1" smtClean="0">
                <a:latin typeface="Trebuchet MS" pitchFamily="34" charset="0"/>
              </a:rPr>
              <a:t>ΕΙΣΑΓΩΓΗ ΞΕΝΙΚΩΝ ΕΙΔΩΝ</a:t>
            </a:r>
            <a:endParaRPr lang="el-GR" sz="2200" smtClean="0">
              <a:latin typeface="Trebuchet MS" pitchFamily="34" charset="0"/>
            </a:endParaRPr>
          </a:p>
          <a:p>
            <a:pPr marR="0" algn="l">
              <a:lnSpc>
                <a:spcPct val="90000"/>
              </a:lnSpc>
              <a:buFont typeface="Wingdings" pitchFamily="2" charset="2"/>
              <a:buChar char="v"/>
            </a:pPr>
            <a:r>
              <a:rPr lang="el-GR" sz="2200" b="1" smtClean="0">
                <a:latin typeface="Trebuchet MS" pitchFamily="34" charset="0"/>
              </a:rPr>
              <a:t>ΝΑΥΣΙΠΛΟΪΑ </a:t>
            </a:r>
            <a:endParaRPr lang="el-GR" sz="2200" smtClean="0">
              <a:latin typeface="Trebuchet MS" pitchFamily="34" charset="0"/>
            </a:endParaRPr>
          </a:p>
          <a:p>
            <a:pPr marR="0" algn="l">
              <a:lnSpc>
                <a:spcPct val="90000"/>
              </a:lnSpc>
            </a:pPr>
            <a:endParaRPr lang="el-GR" sz="2200" smtClean="0"/>
          </a:p>
          <a:p>
            <a:pPr marR="0" algn="l">
              <a:lnSpc>
                <a:spcPct val="90000"/>
              </a:lnSpc>
              <a:buFont typeface="Arial" charset="0"/>
              <a:buChar char="•"/>
            </a:pPr>
            <a:endParaRPr lang="en-US" sz="2200" smtClean="0"/>
          </a:p>
          <a:p>
            <a:pPr marR="0" algn="l">
              <a:lnSpc>
                <a:spcPct val="90000"/>
              </a:lnSpc>
            </a:pPr>
            <a:endParaRPr lang="el-GR" sz="2200" smtClean="0"/>
          </a:p>
          <a:p>
            <a:pPr marR="0" algn="l">
              <a:lnSpc>
                <a:spcPct val="90000"/>
              </a:lnSpc>
            </a:pPr>
            <a:endParaRPr lang="el-GR" sz="2400" smtClean="0"/>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14290"/>
            <a:ext cx="8229600" cy="1143000"/>
          </a:xfrm>
        </p:spPr>
        <p:txBody>
          <a:bodyPr>
            <a:normAutofit/>
          </a:bodyPr>
          <a:lstStyle/>
          <a:p>
            <a:pPr algn="ctr" fontAlgn="auto">
              <a:spcAft>
                <a:spcPts val="0"/>
              </a:spcAft>
              <a:defRPr/>
            </a:pPr>
            <a:r>
              <a:rPr lang="el-GR" sz="4500" u="sng" dirty="0" smtClean="0">
                <a:ln w="19050">
                  <a:solidFill>
                    <a:schemeClr val="tx2">
                      <a:tint val="1000"/>
                    </a:schemeClr>
                  </a:solidFill>
                  <a:prstDash val="solid"/>
                </a:ln>
                <a:solidFill>
                  <a:schemeClr val="accent3"/>
                </a:solidFill>
                <a:effectLst>
                  <a:outerShdw blurRad="38100" dist="38100" dir="2700000" algn="tl">
                    <a:srgbClr val="000000">
                      <a:alpha val="43137"/>
                    </a:srgbClr>
                  </a:outerShdw>
                </a:effectLst>
              </a:rPr>
              <a:t>ΛΕΥΚΟΣ ΚΑΡΧΑΡΙΑΣ</a:t>
            </a:r>
            <a:endParaRPr lang="el-GR" sz="4500" u="sng" dirty="0">
              <a:ln w="19050">
                <a:solidFill>
                  <a:schemeClr val="tx2">
                    <a:tint val="1000"/>
                  </a:schemeClr>
                </a:solidFill>
                <a:prstDash val="solid"/>
              </a:ln>
              <a:solidFill>
                <a:schemeClr val="accent3"/>
              </a:solidFill>
              <a:effectLst>
                <a:outerShdw blurRad="38100" dist="38100" dir="2700000" algn="tl">
                  <a:srgbClr val="000000">
                    <a:alpha val="43137"/>
                  </a:srgbClr>
                </a:outerShdw>
              </a:effectLst>
            </a:endParaRPr>
          </a:p>
        </p:txBody>
      </p:sp>
      <p:graphicFrame>
        <p:nvGraphicFramePr>
          <p:cNvPr id="5" name="4 - Θέση περιεχομένου"/>
          <p:cNvGraphicFramePr>
            <a:graphicFrameLocks noGrp="1"/>
          </p:cNvGraphicFramePr>
          <p:nvPr>
            <p:ph sz="half" idx="1"/>
          </p:nvPr>
        </p:nvGraphicFramePr>
        <p:xfrm>
          <a:off x="214313" y="1571625"/>
          <a:ext cx="4186237" cy="4857750"/>
        </p:xfrm>
        <a:graphic>
          <a:graphicData uri="http://schemas.openxmlformats.org/drawingml/2006/table">
            <a:tbl>
              <a:tblPr/>
              <a:tblGrid>
                <a:gridCol w="2092325"/>
                <a:gridCol w="2093912"/>
              </a:tblGrid>
              <a:tr h="4048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smtClean="0">
                          <a:ln>
                            <a:noFill/>
                          </a:ln>
                          <a:solidFill>
                            <a:srgbClr val="FFFFFF"/>
                          </a:solidFill>
                          <a:effectLst/>
                          <a:latin typeface="Trebuchet MS" pitchFamily="34" charset="0"/>
                          <a:cs typeface="Times New Roman" pitchFamily="18" charset="0"/>
                        </a:rPr>
                        <a:t>ΤΑΥΤΟΤΗΤΑ</a:t>
                      </a:r>
                      <a:endParaRPr kumimoji="0" lang="el-GR" sz="16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l-GR" sz="8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r>
              <a:tr h="4048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Επιστημονικό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1" u="none" strike="noStrike" cap="none" normalizeH="0" baseline="0" smtClean="0">
                          <a:ln>
                            <a:noFill/>
                          </a:ln>
                          <a:solidFill>
                            <a:srgbClr val="000000"/>
                          </a:solidFill>
                          <a:effectLst/>
                          <a:latin typeface="Trebuchet MS" pitchFamily="34" charset="0"/>
                          <a:cs typeface="Times New Roman" pitchFamily="18" charset="0"/>
                        </a:rPr>
                        <a:t>Carcharodon carcharias</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4048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Κύριο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Λευκός καρχαρίας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4048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Βάρος: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2.240 χιλιόγραμμα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4048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Μήκος: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6+ μέτρα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12128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Χρώμα: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Λευκός στο κάτω μέρος του σώματος του και γκρίζος στο πάνω μέρος και στα πτερύγια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162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Βιότοπος: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Μεγαλύτερες συγκεντρώσεις στις Ηνωμένες Πολιτείες, τη Νότια Αφρική, την Ιαπωνία, την Ωκεανία, τη Χιλή και τη Μεσόγειο</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182" marR="51182"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DAEEF3"/>
                    </a:solidFill>
                  </a:tcPr>
                </a:tc>
              </a:tr>
            </a:tbl>
          </a:graphicData>
        </a:graphic>
      </p:graphicFrame>
      <p:pic>
        <p:nvPicPr>
          <p:cNvPr id="6" name="5 - Θέση περιεχομένου" descr="c69cccacc2315536bf4bee734a488557.jpg"/>
          <p:cNvPicPr>
            <a:picLocks noGrp="1" noChangeAspect="1"/>
          </p:cNvPicPr>
          <p:nvPr>
            <p:ph sz="half" idx="2"/>
          </p:nvPr>
        </p:nvPicPr>
        <p:blipFill>
          <a:blip r:embed="rId2"/>
          <a:stretch>
            <a:fillRect/>
          </a:stretch>
        </p:blipFill>
        <p:spPr>
          <a:xfrm rot="206744">
            <a:off x="6000760" y="3786190"/>
            <a:ext cx="2857500" cy="1961359"/>
          </a:xfrm>
          <a:effectLst>
            <a:outerShdw blurRad="292100" dist="139700" dir="2700000" algn="tl" rotWithShape="0">
              <a:srgbClr val="333333">
                <a:alpha val="65000"/>
              </a:srgbClr>
            </a:outerShdw>
          </a:effectLst>
          <a:scene3d>
            <a:camera prst="obliqueTopRight"/>
            <a:lightRig rig="threePt" dir="t"/>
          </a:scene3d>
        </p:spPr>
      </p:pic>
      <p:pic>
        <p:nvPicPr>
          <p:cNvPr id="7" name="6 - Εικόνα" descr="καρχαριας.jpg"/>
          <p:cNvPicPr>
            <a:picLocks noChangeAspect="1"/>
          </p:cNvPicPr>
          <p:nvPr/>
        </p:nvPicPr>
        <p:blipFill>
          <a:blip r:embed="rId3"/>
          <a:stretch>
            <a:fillRect/>
          </a:stretch>
        </p:blipFill>
        <p:spPr>
          <a:xfrm rot="21337714">
            <a:off x="4857752" y="2143116"/>
            <a:ext cx="3015818" cy="1690686"/>
          </a:xfrm>
          <a:prstGeom prst="rect">
            <a:avLst/>
          </a:prstGeom>
          <a:ln>
            <a:noFill/>
          </a:ln>
          <a:effectLst>
            <a:outerShdw blurRad="292100" dist="139700" dir="2700000" algn="tl" rotWithShape="0">
              <a:srgbClr val="333333">
                <a:alpha val="65000"/>
              </a:srgbClr>
            </a:outerShdw>
          </a:effectLst>
          <a:scene3d>
            <a:camera prst="obliqueBottomLeft"/>
            <a:lightRig rig="threePt" dir="t"/>
          </a:scene3d>
        </p:spPr>
      </p:pic>
    </p:spTree>
  </p:cSld>
  <p:clrMapOvr>
    <a:masterClrMapping/>
  </p:clrMapOvr>
  <p:transition>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 Εικόνα" descr="DELFINI.jpg"/>
          <p:cNvPicPr>
            <a:picLocks noChangeAspect="1"/>
          </p:cNvPicPr>
          <p:nvPr/>
        </p:nvPicPr>
        <p:blipFill>
          <a:blip r:embed="rId3"/>
          <a:stretch>
            <a:fillRect/>
          </a:stretch>
        </p:blipFill>
        <p:spPr>
          <a:xfrm rot="21012721">
            <a:off x="5984439" y="3884526"/>
            <a:ext cx="3010232" cy="2014540"/>
          </a:xfrm>
          <a:prstGeom prst="rect">
            <a:avLst/>
          </a:prstGeom>
          <a:ln>
            <a:noFill/>
          </a:ln>
          <a:effectLst>
            <a:softEdge rad="112500"/>
          </a:effectLst>
          <a:scene3d>
            <a:camera prst="obliqueTopLeft"/>
            <a:lightRig rig="threePt" dir="t"/>
          </a:scene3d>
        </p:spPr>
      </p:pic>
      <p:sp>
        <p:nvSpPr>
          <p:cNvPr id="2" name="1 - Τίτλος"/>
          <p:cNvSpPr>
            <a:spLocks noGrp="1"/>
          </p:cNvSpPr>
          <p:nvPr>
            <p:ph type="title"/>
          </p:nvPr>
        </p:nvSpPr>
        <p:spPr>
          <a:xfrm>
            <a:off x="428596" y="428604"/>
            <a:ext cx="8229600" cy="796086"/>
          </a:xfrm>
        </p:spPr>
        <p:txBody>
          <a:bodyPr>
            <a:normAutofit fontScale="90000"/>
          </a:bodyPr>
          <a:lstStyle/>
          <a:p>
            <a:pPr algn="ctr" fontAlgn="auto">
              <a:spcAft>
                <a:spcPts val="0"/>
              </a:spcAft>
              <a:defRPr/>
            </a:pPr>
            <a:r>
              <a:rPr lang="el-GR"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ΔΕΛΦΙΝΙΑ ΤΗΣ ΜΕΣΟΓΕΙΟΥ </a:t>
            </a:r>
            <a:endParaRPr lang="el-GR" u="sng"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graphicFrame>
        <p:nvGraphicFramePr>
          <p:cNvPr id="6" name="5 - Θέση περιεχομένου"/>
          <p:cNvGraphicFramePr>
            <a:graphicFrameLocks noGrp="1"/>
          </p:cNvGraphicFramePr>
          <p:nvPr>
            <p:ph sz="half" idx="1"/>
          </p:nvPr>
        </p:nvGraphicFramePr>
        <p:xfrm>
          <a:off x="142875" y="1428750"/>
          <a:ext cx="5822950" cy="5143500"/>
        </p:xfrm>
        <a:graphic>
          <a:graphicData uri="http://schemas.openxmlformats.org/drawingml/2006/table">
            <a:tbl>
              <a:tblPr/>
              <a:tblGrid>
                <a:gridCol w="1679575"/>
                <a:gridCol w="4143375"/>
              </a:tblGrid>
              <a:tr h="407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smtClean="0">
                          <a:ln>
                            <a:noFill/>
                          </a:ln>
                          <a:solidFill>
                            <a:srgbClr val="FFFFFF"/>
                          </a:solidFill>
                          <a:effectLst/>
                          <a:latin typeface="Calibri" pitchFamily="34" charset="0"/>
                          <a:cs typeface="Times New Roman" pitchFamily="18" charset="0"/>
                        </a:rPr>
                        <a:t>ΤΑΥΤΟΤΗΤΑ</a:t>
                      </a:r>
                      <a:endParaRPr kumimoji="0" lang="el-GR" sz="16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l-GR" sz="8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r>
              <a:tr h="246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Επιστημονικό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rebuchet MS" pitchFamily="34" charset="0"/>
                          <a:cs typeface="Times New Roman" pitchFamily="18" charset="0"/>
                        </a:rPr>
                        <a:t>Delphinus delphis</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246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Κοινό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Δελφίνι</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246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Βάρος: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75-110 κιλά</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3143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Μήκος: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1,5-2,0 μέτρα (μέγιστο 3,5 μέτρα)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1025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Σχήμα: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Λεπτό σώμα, προτεταμένο και μυτερό ρύγχος, ψηλό ραχιαίο πτερύγιο σε σχήμα μισοφέγγαρου, στο μέσο του σώματος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1025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Χρώμα: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Το χρώμα της ράχης ποικίλλει: μαύρο, σκούρο μπλε, γκρι. Κοιλιά και πλευρά ασπροκίτρινα και ουρά ανοιχτόχρωμη γκρίζα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5048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Βιότοπος: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Ζει σε ελληνικές θάλασσες, σε μικρές ομάδες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246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Μέσος όρος ζωής: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20-40 χρόνια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8826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Calibri" pitchFamily="34" charset="0"/>
                          <a:cs typeface="Times New Roman" pitchFamily="18" charset="0"/>
                        </a:rPr>
                        <a:t>Κύριες απειλές: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31849B"/>
                    </a:solidFill>
                  </a:tcPr>
                </a:tc>
                <a:tc>
                  <a:txBody>
                    <a:bodyPr/>
                    <a:lstStyle/>
                    <a:p>
                      <a:pPr marL="0" marR="0" lvl="0" indent="0" algn="l" defTabSz="914400" rtl="0" eaLnBrk="1" fontAlgn="base" latinLnBrk="0" hangingPunct="1">
                        <a:lnSpc>
                          <a:spcPts val="1500"/>
                        </a:lnSpc>
                        <a:spcBef>
                          <a:spcPct val="0"/>
                        </a:spcBef>
                        <a:spcAft>
                          <a:spcPts val="100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Η έλλειψη τροφής λόγω υπεραλίευσης, η θαλάσσια ρύπανση, η  αιχμαλωσία τους από διάφορα αλιευτικά εργαλεία, κυρίως αφρόδιχτα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51459" marR="51459"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A5D5E2"/>
                    </a:solidFill>
                  </a:tcPr>
                </a:tc>
              </a:tr>
            </a:tbl>
          </a:graphicData>
        </a:graphic>
      </p:graphicFrame>
      <p:pic>
        <p:nvPicPr>
          <p:cNvPr id="7" name="6 - Εικόνα" descr="image.jpg"/>
          <p:cNvPicPr>
            <a:picLocks noChangeAspect="1"/>
          </p:cNvPicPr>
          <p:nvPr/>
        </p:nvPicPr>
        <p:blipFill>
          <a:blip r:embed="rId4"/>
          <a:stretch>
            <a:fillRect/>
          </a:stretch>
        </p:blipFill>
        <p:spPr>
          <a:xfrm rot="472644">
            <a:off x="6148536" y="1686328"/>
            <a:ext cx="2863090" cy="2128838"/>
          </a:xfrm>
          <a:prstGeom prst="rect">
            <a:avLst/>
          </a:prstGeom>
          <a:ln>
            <a:noFill/>
          </a:ln>
          <a:effectLst>
            <a:outerShdw blurRad="190500" algn="tl" rotWithShape="0">
              <a:srgbClr val="000000">
                <a:alpha val="70000"/>
              </a:srgbClr>
            </a:outerShdw>
          </a:effectLst>
          <a:scene3d>
            <a:camera prst="obliqueBottomRight"/>
            <a:lightRig rig="threePt" dir="t"/>
          </a:scene3d>
        </p:spPr>
      </p:pic>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1143000"/>
          </a:xfrm>
        </p:spPr>
        <p:txBody>
          <a:bodyPr>
            <a:normAutofit/>
          </a:bodyPr>
          <a:lstStyle/>
          <a:p>
            <a:pPr algn="ctr" fontAlgn="auto">
              <a:spcAft>
                <a:spcPts val="0"/>
              </a:spcAft>
              <a:defRPr/>
            </a:pPr>
            <a:r>
              <a:rPr lang="el-GR" sz="4500"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ΧΕΛΩΝΑ</a:t>
            </a:r>
            <a:r>
              <a:rPr lang="el-GR"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el-GR" sz="4500"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ΚΑΡΕΤΤΑ</a:t>
            </a:r>
            <a:endParaRPr lang="el-GR" sz="4500" dirty="0"/>
          </a:p>
        </p:txBody>
      </p:sp>
      <p:graphicFrame>
        <p:nvGraphicFramePr>
          <p:cNvPr id="4" name="3 - Πίνακας"/>
          <p:cNvGraphicFramePr>
            <a:graphicFrameLocks noGrp="1"/>
          </p:cNvGraphicFramePr>
          <p:nvPr/>
        </p:nvGraphicFramePr>
        <p:xfrm>
          <a:off x="214313" y="1214438"/>
          <a:ext cx="5429250" cy="5429250"/>
        </p:xfrm>
        <a:graphic>
          <a:graphicData uri="http://schemas.openxmlformats.org/drawingml/2006/table">
            <a:tbl>
              <a:tblPr/>
              <a:tblGrid>
                <a:gridCol w="2714625"/>
                <a:gridCol w="2714625"/>
              </a:tblGrid>
              <a:tr h="3635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FFFFFF"/>
                          </a:solidFill>
                          <a:effectLst/>
                          <a:latin typeface="Trebuchet MS" pitchFamily="34" charset="0"/>
                          <a:cs typeface="Times New Roman" pitchFamily="18" charset="0"/>
                        </a:rPr>
                        <a:t>ΤΑΥΤΟΤΗΤΑ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r>
              <a:tr h="309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Επιστημονικό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Caretta-</a:t>
                      </a:r>
                      <a:r>
                        <a:rPr kumimoji="0" lang="en-US" sz="1400" b="0" i="0" u="none" strike="noStrike" cap="none" normalizeH="0" baseline="0" smtClean="0">
                          <a:ln>
                            <a:noFill/>
                          </a:ln>
                          <a:solidFill>
                            <a:srgbClr val="000000"/>
                          </a:solidFill>
                          <a:effectLst/>
                          <a:latin typeface="Trebuchet MS" pitchFamily="34" charset="0"/>
                          <a:cs typeface="Times New Roman" pitchFamily="18" charset="0"/>
                        </a:rPr>
                        <a:t>C</a:t>
                      </a: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aretta</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517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Κύριο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Χελώνα Καρέττα, Θαλασσοχελώνα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309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Βάρος: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90 κιλά</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309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Μήκος: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1 μέτρο</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5175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Χρώμα: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Το όστρακό της είναι κόκκινο-καφέ</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7762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Βιότοπος: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Ζάκυνθος, παραλίες Δ. Πελοποννήσου, Κρήτη, Κεφαλλονιά, Ρόδος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7762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Αναπαραγωγή:</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115 αυγά κατά μέσο όρο ανά γέννα, με περίοδο επώασης έως 66 ημέρες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1550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Κύριες απειλές: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Καταστροφή ή υποβάθμιση των περιοχών ωοτοκίας λόγω ανεξέλεγκτης τουριστικής ανάπτυξης, εμπλοκή σε αλιευτικά εργαλεία, ρύπανση των θαλασσών</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DAEEF3"/>
                    </a:solidFill>
                  </a:tcPr>
                </a:tc>
              </a:tr>
            </a:tbl>
          </a:graphicData>
        </a:graphic>
      </p:graphicFrame>
      <p:pic>
        <p:nvPicPr>
          <p:cNvPr id="1026" name="Picture 2" descr="\\Oldserver\SharedDocs\ΜΑΘΗΤΕΣ\ΖΩΑ ΥΠΟ ΕΞΑΦΑΝΙΣΗ\θαλασσια-2 oμαδα\kareta-karetajpeg.jpg"/>
          <p:cNvPicPr>
            <a:picLocks noChangeAspect="1" noChangeArrowheads="1"/>
          </p:cNvPicPr>
          <p:nvPr/>
        </p:nvPicPr>
        <p:blipFill>
          <a:blip r:embed="rId2" cstate="print"/>
          <a:srcRect/>
          <a:stretch>
            <a:fillRect/>
          </a:stretch>
        </p:blipFill>
        <p:spPr bwMode="auto">
          <a:xfrm>
            <a:off x="5857884" y="1571612"/>
            <a:ext cx="3000364" cy="1800218"/>
          </a:xfrm>
          <a:prstGeom prst="rect">
            <a:avLst/>
          </a:prstGeom>
          <a:ln>
            <a:noFill/>
          </a:ln>
          <a:effectLst>
            <a:innerShdw blurRad="63500" dist="50800" dir="18900000">
              <a:prstClr val="black">
                <a:alpha val="50000"/>
              </a:prstClr>
            </a:innerShdw>
            <a:reflection blurRad="6350" stA="50000" endA="300" endPos="55500" dist="50800" dir="5400000" sy="-100000" algn="bl" rotWithShape="0"/>
            <a:softEdge rad="31750"/>
          </a:effectLst>
          <a:scene3d>
            <a:camera prst="perspectiveHeroicExtremeLeftFacing"/>
            <a:lightRig rig="threePt" dir="t"/>
          </a:scene3d>
        </p:spPr>
      </p:pic>
      <p:pic>
        <p:nvPicPr>
          <p:cNvPr id="1027" name="Picture 3" descr="\\Oldserver\SharedDocs\ΜΑΘΗΤΕΣ\ΖΩΑ ΥΠΟ ΕΞΑΦΑΝΙΣΗ\θαλασσια-2 oμαδα\CarettaPOWER.jpg"/>
          <p:cNvPicPr>
            <a:picLocks noChangeAspect="1" noChangeArrowheads="1"/>
          </p:cNvPicPr>
          <p:nvPr/>
        </p:nvPicPr>
        <p:blipFill>
          <a:blip r:embed="rId3" cstate="print"/>
          <a:srcRect/>
          <a:stretch>
            <a:fillRect/>
          </a:stretch>
        </p:blipFill>
        <p:spPr bwMode="auto">
          <a:xfrm>
            <a:off x="5857884" y="3071810"/>
            <a:ext cx="3071802" cy="1941379"/>
          </a:xfrm>
          <a:prstGeom prst="rect">
            <a:avLst/>
          </a:prstGeom>
          <a:noFill/>
          <a:effectLst>
            <a:reflection blurRad="6350" stA="50000" endA="300" endPos="38500" dist="50800" dir="5400000" sy="-100000" algn="bl" rotWithShape="0"/>
            <a:softEdge rad="31750"/>
          </a:effectLst>
          <a:scene3d>
            <a:camera prst="perspectiveHeroicExtremeRightFacing"/>
            <a:lightRig rig="threePt" dir="t"/>
          </a:scene3d>
        </p:spPr>
      </p:pic>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normAutofit/>
          </a:bodyPr>
          <a:lstStyle/>
          <a:p>
            <a:pPr algn="ctr" fontAlgn="auto">
              <a:spcAft>
                <a:spcPts val="0"/>
              </a:spcAft>
              <a:defRPr/>
            </a:pPr>
            <a:r>
              <a:rPr lang="el-GR" sz="4500"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ΦΑΛΑΙΝΑ ΟΡΚΑ</a:t>
            </a:r>
            <a:endParaRPr lang="el-GR" sz="4500" dirty="0"/>
          </a:p>
        </p:txBody>
      </p:sp>
      <p:graphicFrame>
        <p:nvGraphicFramePr>
          <p:cNvPr id="4" name="3 - Πίνακας"/>
          <p:cNvGraphicFramePr>
            <a:graphicFrameLocks noGrp="1"/>
          </p:cNvGraphicFramePr>
          <p:nvPr/>
        </p:nvGraphicFramePr>
        <p:xfrm>
          <a:off x="214313" y="1285875"/>
          <a:ext cx="4929187" cy="5424488"/>
        </p:xfrm>
        <a:graphic>
          <a:graphicData uri="http://schemas.openxmlformats.org/drawingml/2006/table">
            <a:tbl>
              <a:tblPr/>
              <a:tblGrid>
                <a:gridCol w="2463800"/>
                <a:gridCol w="2465387"/>
              </a:tblGrid>
              <a:tr h="35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1" i="0" u="none" strike="noStrike" cap="none" normalizeH="0" baseline="0" smtClean="0">
                          <a:ln>
                            <a:noFill/>
                          </a:ln>
                          <a:solidFill>
                            <a:srgbClr val="FFFFFF"/>
                          </a:solidFill>
                          <a:effectLst/>
                          <a:latin typeface="Trebuchet MS" pitchFamily="34" charset="0"/>
                          <a:cs typeface="Times New Roman" pitchFamily="18" charset="0"/>
                        </a:rPr>
                        <a:t>ΤΑΥΤΟΤΗΤΑ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r>
              <a:tr h="35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Επιστημονικό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Orcinus orca</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35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Κύριο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Φάλαινα Όρκα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7048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Βάρος: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Θηλυκά: 3-4 τόνους </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Αρσενικά: 6+ τόνους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7048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Μήκος: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Θηλυκά: 5-7 μέτρα </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Αρσενικά: 6-8 μέτρα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10572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Χρώμα: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Η πλάτη τους είναι μαύρη, το στέρνο, οι πλευρές και μία περιοχή πάνω και πίσω από το μάτι είναι άσπρες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10572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Βιότοπος: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Σε όλες τις θάλασσες του κόσμου από τους δύο τροπικούς μέχρι τον Αρκτικό και τον Ανταρκτικό Ωκεανό</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35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Αναπαραγωγή:</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Περίοδος κύησης 15-18 μήνες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352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Κύριες απειλές: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Μόνη απειλή ο άνθρωπος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DAEEF3"/>
                    </a:solidFill>
                  </a:tcPr>
                </a:tc>
              </a:tr>
            </a:tbl>
          </a:graphicData>
        </a:graphic>
      </p:graphicFrame>
      <p:pic>
        <p:nvPicPr>
          <p:cNvPr id="2049" name="Picture 1" descr="\\Oldserver\SharedDocs\ΜΑΘΗΤΕΣ\ΖΩΑ ΥΠΟ ΕΞΑΦΑΝΙΣΗ\θαλασσια-2 oμαδα\1024px-Killerwhales_jumping.jpg"/>
          <p:cNvPicPr>
            <a:picLocks noChangeAspect="1" noChangeArrowheads="1"/>
          </p:cNvPicPr>
          <p:nvPr/>
        </p:nvPicPr>
        <p:blipFill>
          <a:blip r:embed="rId2"/>
          <a:srcRect/>
          <a:stretch>
            <a:fillRect/>
          </a:stretch>
        </p:blipFill>
        <p:spPr bwMode="auto">
          <a:xfrm>
            <a:off x="5857884" y="1928802"/>
            <a:ext cx="3121025" cy="2076450"/>
          </a:xfrm>
          <a:prstGeom prst="rect">
            <a:avLst/>
          </a:prstGeom>
          <a:noFill/>
          <a:ln>
            <a:noFill/>
          </a:ln>
          <a:effectLst>
            <a:reflection blurRad="6350" stA="50000" endA="300" endPos="90000" dir="5400000" sy="-100000" algn="bl" rotWithShape="0"/>
          </a:effectLst>
          <a:scene3d>
            <a:camera prst="perspectiveLeft"/>
            <a:lightRig rig="threePt" dir="t"/>
          </a:scene3d>
        </p:spPr>
      </p:pic>
      <p:pic>
        <p:nvPicPr>
          <p:cNvPr id="2050" name="Picture 2" descr="\\Oldserver\SharedDocs\ΜΑΘΗΤΕΣ\ΖΩΑ ΥΠΟ ΕΞΑΦΑΝΙΣΗ\θαλασσια-2 oμαδα\orkaPOWER.jpg"/>
          <p:cNvPicPr>
            <a:picLocks noChangeAspect="1" noChangeArrowheads="1"/>
          </p:cNvPicPr>
          <p:nvPr/>
        </p:nvPicPr>
        <p:blipFill>
          <a:blip r:embed="rId3"/>
          <a:srcRect/>
          <a:stretch>
            <a:fillRect/>
          </a:stretch>
        </p:blipFill>
        <p:spPr bwMode="auto">
          <a:xfrm>
            <a:off x="5286380" y="3643314"/>
            <a:ext cx="2953942" cy="1976456"/>
          </a:xfrm>
          <a:prstGeom prst="rect">
            <a:avLst/>
          </a:prstGeom>
          <a:noFill/>
          <a:effectLst>
            <a:reflection blurRad="6350" stA="52000" endA="300" endPos="35000" dir="5400000" sy="-100000" algn="bl" rotWithShape="0"/>
          </a:effectLst>
          <a:scene3d>
            <a:camera prst="perspectiveRight"/>
            <a:lightRig rig="threePt" dir="t"/>
          </a:scene3d>
        </p:spPr>
      </p:pic>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normAutofit/>
          </a:bodyPr>
          <a:lstStyle/>
          <a:p>
            <a:pPr algn="ctr" fontAlgn="auto">
              <a:spcAft>
                <a:spcPts val="0"/>
              </a:spcAft>
              <a:defRPr/>
            </a:pPr>
            <a:r>
              <a:rPr lang="el-GR" sz="4500"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ΦΩΚΙΑ ΜΟΝΑΧΟΣ</a:t>
            </a:r>
            <a:endParaRPr lang="el-GR" sz="4500" dirty="0"/>
          </a:p>
        </p:txBody>
      </p:sp>
      <p:graphicFrame>
        <p:nvGraphicFramePr>
          <p:cNvPr id="4" name="3 - Πίνακας"/>
          <p:cNvGraphicFramePr>
            <a:graphicFrameLocks noGrp="1"/>
          </p:cNvGraphicFramePr>
          <p:nvPr/>
        </p:nvGraphicFramePr>
        <p:xfrm>
          <a:off x="214313" y="1214438"/>
          <a:ext cx="5411787" cy="5489575"/>
        </p:xfrm>
        <a:graphic>
          <a:graphicData uri="http://schemas.openxmlformats.org/drawingml/2006/table">
            <a:tbl>
              <a:tblPr/>
              <a:tblGrid>
                <a:gridCol w="2714625"/>
                <a:gridCol w="2697162"/>
              </a:tblGrid>
              <a:tr h="2952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1" i="0" u="none" strike="noStrike" cap="none" normalizeH="0" baseline="0" smtClean="0">
                          <a:ln>
                            <a:noFill/>
                          </a:ln>
                          <a:solidFill>
                            <a:srgbClr val="FFFFFF"/>
                          </a:solidFill>
                          <a:effectLst/>
                          <a:latin typeface="Trebuchet MS" pitchFamily="34" charset="0"/>
                          <a:cs typeface="Times New Roman" pitchFamily="18" charset="0"/>
                        </a:rPr>
                        <a:t>ΤΑΥΤΟΤΗΤΑ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B6DDE8"/>
                    </a:solidFill>
                  </a:tcPr>
                </a:tc>
              </a:tr>
              <a:tr h="2952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Επιστημονικό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Monachus monachus</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487363">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Κύριο όνομα: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Μεσογειακή φώκια Μονάχους-Μονάχους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2952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Βάρος: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Έως 350 κιλά</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2952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Μήκος: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2-3 μέτρα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1746250">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Χρώμα: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Θηλυκά: ανοιχτό γκρίζο και μπεζ</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Αρσενικά: σκούρο καφέ και μαύρο, με ανοιχτόχρωμα τα σημεία του αυχένα και του λαιμού και με μία λευκή κηλίδα στην κοιλιά</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7397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Βιότοπος: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Στις μεσογειακές ακτές, την Μαύρη Θάλασσα και τον ανατολικό Ατλαντικό</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AEEF3"/>
                    </a:solidFill>
                  </a:tcPr>
                </a:tc>
              </a:tr>
              <a:tr h="590550">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Αναπαραγωγή:</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Γεννούν κάθε δύο χρόνια με διάρκεια κύησης 10 μηνών</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5D5E2"/>
                    </a:solidFill>
                  </a:tcPr>
                </a:tc>
              </a:tr>
              <a:tr h="7397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FFFFFF"/>
                          </a:solidFill>
                          <a:effectLst/>
                          <a:latin typeface="Trebuchet MS" pitchFamily="34" charset="0"/>
                          <a:cs typeface="Times New Roman" pitchFamily="18" charset="0"/>
                        </a:rPr>
                        <a:t>Κύριες απειλές:</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31849B"/>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2305050" algn="l"/>
                        </a:tabLst>
                      </a:pPr>
                      <a:r>
                        <a:rPr kumimoji="0" lang="el-GR" sz="1400" b="0" i="0" u="none" strike="noStrike" cap="none" normalizeH="0" baseline="0" smtClean="0">
                          <a:ln>
                            <a:noFill/>
                          </a:ln>
                          <a:solidFill>
                            <a:srgbClr val="000000"/>
                          </a:solidFill>
                          <a:effectLst/>
                          <a:latin typeface="Trebuchet MS" pitchFamily="34" charset="0"/>
                          <a:cs typeface="Times New Roman" pitchFamily="18" charset="0"/>
                        </a:rPr>
                        <a:t>Ο άνθρωπος με την υπεραλίευση και την παράνομη αλιεία.</a:t>
                      </a:r>
                      <a:endParaRPr kumimoji="0" lang="el-GR" sz="1400" b="0" i="0" u="none" strike="noStrike" cap="none" normalizeH="0" baseline="0" smtClean="0">
                        <a:ln>
                          <a:noFill/>
                        </a:ln>
                        <a:solidFill>
                          <a:srgbClr val="000000"/>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FFFFFF"/>
                      </a:solidFill>
                      <a:prstDash val="solid"/>
                      <a:round/>
                      <a:headEnd type="none" w="med" len="med"/>
                      <a:tailEnd type="none" w="med" len="med"/>
                    </a:lnT>
                    <a:lnB>
                      <a:noFill/>
                    </a:lnB>
                    <a:lnTlToBr>
                      <a:noFill/>
                    </a:lnTlToBr>
                    <a:lnBlToTr>
                      <a:noFill/>
                    </a:lnBlToTr>
                    <a:solidFill>
                      <a:srgbClr val="DAEEF3"/>
                    </a:solidFill>
                  </a:tcPr>
                </a:tc>
              </a:tr>
            </a:tbl>
          </a:graphicData>
        </a:graphic>
      </p:graphicFrame>
      <p:pic>
        <p:nvPicPr>
          <p:cNvPr id="20481" name="Picture 1" descr="\\Oldserver\SharedDocs\ΜΑΘΗΤΕΣ\ΖΩΑ ΥΠΟ ΕΞΑΦΑΝΙΣΗ\θαλασσια-2 oμαδα\monaxousPOWER.jpg"/>
          <p:cNvPicPr>
            <a:picLocks noChangeAspect="1" noChangeArrowheads="1"/>
          </p:cNvPicPr>
          <p:nvPr/>
        </p:nvPicPr>
        <p:blipFill>
          <a:blip r:embed="rId2"/>
          <a:srcRect/>
          <a:stretch>
            <a:fillRect/>
          </a:stretch>
        </p:blipFill>
        <p:spPr bwMode="auto">
          <a:xfrm>
            <a:off x="5715008" y="1643050"/>
            <a:ext cx="3143243" cy="2571768"/>
          </a:xfrm>
          <a:prstGeom prst="rect">
            <a:avLst/>
          </a:prstGeom>
          <a:solidFill>
            <a:srgbClr val="FFFFFF">
              <a:shade val="85000"/>
            </a:srgbClr>
          </a:solidFill>
          <a:ln>
            <a:noFill/>
          </a:ln>
          <a:effectLst>
            <a:reflection blurRad="12700" stA="38000" endPos="28000" dist="5000" dir="5400000" sy="-100000" algn="bl" rotWithShape="0"/>
          </a:effectLst>
          <a:scene3d>
            <a:camera prst="perspectiveHeroicExtremeLeftFacing"/>
            <a:lightRig rig="threePt" dir="t"/>
          </a:scene3d>
        </p:spPr>
      </p:pic>
      <p:pic>
        <p:nvPicPr>
          <p:cNvPr id="20482" name="Picture 2" descr="\\Oldserver\SharedDocs\ΜΑΘΗΤΕΣ\ΖΩΑ ΥΠΟ ΕΞΑΦΑΝΙΣΗ\θαλασσια-2 oμαδα\αρχείο λήψης.jpg"/>
          <p:cNvPicPr>
            <a:picLocks noChangeAspect="1" noChangeArrowheads="1"/>
          </p:cNvPicPr>
          <p:nvPr/>
        </p:nvPicPr>
        <p:blipFill>
          <a:blip r:embed="rId3"/>
          <a:srcRect/>
          <a:stretch>
            <a:fillRect/>
          </a:stretch>
        </p:blipFill>
        <p:spPr bwMode="auto">
          <a:xfrm>
            <a:off x="5715008" y="3643314"/>
            <a:ext cx="2786082" cy="2462119"/>
          </a:xfrm>
          <a:prstGeom prst="rect">
            <a:avLst/>
          </a:prstGeom>
          <a:solidFill>
            <a:srgbClr val="FFFFFF">
              <a:shade val="85000"/>
            </a:srgbClr>
          </a:solidFill>
          <a:ln>
            <a:noFill/>
          </a:ln>
          <a:effectLst>
            <a:reflection blurRad="12700" stA="38000" endPos="28000" dist="5000" dir="5400000" sy="-100000" algn="bl" rotWithShape="0"/>
          </a:effectLst>
          <a:scene3d>
            <a:camera prst="perspectiveHeroicExtremeRightFacing"/>
            <a:lightRig rig="threePt" dir="t"/>
          </a:scene3d>
        </p:spPr>
      </p:pic>
    </p:spTree>
  </p:cSld>
  <p:clrMapOvr>
    <a:masterClrMapping/>
  </p:clrMapOvr>
  <p:transition>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229600" cy="1143000"/>
          </a:xfrm>
        </p:spPr>
        <p:txBody>
          <a:bodyPr>
            <a:normAutofit/>
          </a:bodyPr>
          <a:lstStyle/>
          <a:p>
            <a:pPr algn="ctr" fontAlgn="auto">
              <a:spcAft>
                <a:spcPts val="0"/>
              </a:spcAft>
              <a:defRPr/>
            </a:pPr>
            <a:r>
              <a:rPr lang="el-GR" sz="5400" u="sng"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ΒΙΒΛΙΟΓΡΑΦΙΑ</a:t>
            </a:r>
            <a:endParaRPr lang="el-GR" dirty="0"/>
          </a:p>
        </p:txBody>
      </p:sp>
      <p:sp>
        <p:nvSpPr>
          <p:cNvPr id="3" name="2 - Θέση περιεχομένου"/>
          <p:cNvSpPr>
            <a:spLocks noGrp="1"/>
          </p:cNvSpPr>
          <p:nvPr>
            <p:ph idx="1"/>
          </p:nvPr>
        </p:nvSpPr>
        <p:spPr/>
        <p:txBody>
          <a:bodyPr>
            <a:normAutofit fontScale="70000" lnSpcReduction="20000"/>
          </a:bodyPr>
          <a:lstStyle/>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2"/>
              </a:rPr>
              <a:t>Θαλάσσια Βιοποικιλότητα</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3"/>
              </a:rPr>
              <a:t>Θαλάσσια Ζώα υπό Εξαφάνιση</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4"/>
              </a:rPr>
              <a:t>Ζώα υπό Εξαφάνιση</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5"/>
              </a:rPr>
              <a:t>Είδη υπό Εξαφάνιση</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6"/>
              </a:rPr>
              <a:t>Λευκός Καρχαρίας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7"/>
              </a:rPr>
              <a:t>Λιμάνια Μεσογείου</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8"/>
              </a:rPr>
              <a:t>Φάλαινα </a:t>
            </a:r>
            <a:r>
              <a:rPr lang="el-GR" sz="2800" u="sng" dirty="0" err="1" smtClean="0">
                <a:solidFill>
                  <a:schemeClr val="accent5">
                    <a:lumMod val="60000"/>
                    <a:lumOff val="40000"/>
                  </a:schemeClr>
                </a:solidFill>
                <a:latin typeface="Trebuchet MS" pitchFamily="34" charset="0"/>
                <a:hlinkClick r:id="rId8"/>
              </a:rPr>
              <a:t>Όρκα</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9"/>
              </a:rPr>
              <a:t>Μεσογειακή Φώκια</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0"/>
              </a:rPr>
              <a:t>Φάλαινα-ταινίες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0"/>
              </a:rPr>
              <a:t>Δελφίνι-ταινίες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0"/>
              </a:rPr>
              <a:t>Καρχαρίας-ταινίες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0"/>
              </a:rPr>
              <a:t>Θαλάσσιες χελώνες-ταινίες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1"/>
              </a:rPr>
              <a:t>Φώκια-ταινία</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r>
              <a:rPr lang="el-GR" sz="2800" u="sng" dirty="0" smtClean="0">
                <a:solidFill>
                  <a:schemeClr val="accent5">
                    <a:lumMod val="60000"/>
                    <a:lumOff val="40000"/>
                  </a:schemeClr>
                </a:solidFill>
                <a:latin typeface="Trebuchet MS" pitchFamily="34" charset="0"/>
                <a:hlinkClick r:id="rId12"/>
              </a:rPr>
              <a:t>Το μοιρολόγι της φώκιας</a:t>
            </a:r>
            <a:endParaRPr lang="el-GR" sz="2800" dirty="0" smtClean="0">
              <a:solidFill>
                <a:schemeClr val="accent5">
                  <a:lumMod val="60000"/>
                  <a:lumOff val="40000"/>
                </a:schemeClr>
              </a:solidFill>
              <a:latin typeface="Trebuchet MS" pitchFamily="34" charset="0"/>
            </a:endParaRPr>
          </a:p>
          <a:p>
            <a:pPr marL="274320" indent="-274320" fontAlgn="auto">
              <a:spcAft>
                <a:spcPts val="0"/>
              </a:spcAft>
              <a:buClr>
                <a:schemeClr val="accent3"/>
              </a:buClr>
              <a:buFont typeface="Wingdings 2"/>
              <a:buChar char=""/>
              <a:defRPr/>
            </a:pPr>
            <a:endParaRPr lang="el-GR"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114</TotalTime>
  <Words>583</Words>
  <PresentationFormat>On-screen Show (4:3)</PresentationFormat>
  <Paragraphs>120</Paragraphs>
  <Slides>10</Slides>
  <Notes>1</Notes>
  <HiddenSlides>0</HiddenSlides>
  <MMClips>0</MMClips>
  <ScaleCrop>false</ScaleCrop>
  <HeadingPairs>
    <vt:vector size="6" baseType="variant">
      <vt:variant>
        <vt:lpstr>Γραμματοσειρές που χρησιμοποιούνται</vt:lpstr>
      </vt:variant>
      <vt:variant>
        <vt:i4>7</vt:i4>
      </vt:variant>
      <vt:variant>
        <vt:lpstr>Πρότυπο σχεδίασης</vt:lpstr>
      </vt:variant>
      <vt:variant>
        <vt:i4>2</vt:i4>
      </vt:variant>
      <vt:variant>
        <vt:lpstr>Τίτλοι διαφανειών</vt:lpstr>
      </vt:variant>
      <vt:variant>
        <vt:i4>10</vt:i4>
      </vt:variant>
    </vt:vector>
  </HeadingPairs>
  <TitlesOfParts>
    <vt:vector size="19" baseType="lpstr">
      <vt:lpstr>Constantia</vt:lpstr>
      <vt:lpstr>Arial</vt:lpstr>
      <vt:lpstr>Calibri</vt:lpstr>
      <vt:lpstr>Wingdings 2</vt:lpstr>
      <vt:lpstr>Trebuchet MS</vt:lpstr>
      <vt:lpstr>Wingdings</vt:lpstr>
      <vt:lpstr>Times New Roman</vt:lpstr>
      <vt:lpstr>Ροή</vt:lpstr>
      <vt:lpstr>Ροή</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Η εργασία εκπονήθηκε από: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ΘΑΛΑΣΣΙΑ ΕΙΔΗ</dc:title>
  <cp:lastModifiedBy>lykeio</cp:lastModifiedBy>
  <cp:revision>21</cp:revision>
  <dcterms:modified xsi:type="dcterms:W3CDTF">2016-05-16T10:16:20Z</dcterms:modified>
</cp:coreProperties>
</file>