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1" r:id="rId6"/>
    <p:sldId id="260" r:id="rId7"/>
    <p:sldId id="263" r:id="rId8"/>
    <p:sldId id="262" r:id="rId9"/>
    <p:sldId id="264" r:id="rId10"/>
    <p:sldId id="265" r:id="rId11"/>
    <p:sldId id="266"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68504F-2033-4392-AA0B-8B3425FF0D04}" type="datetimeFigureOut">
              <a:rPr lang="el-GR" smtClean="0"/>
              <a:t>30/4/2015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A26CA2-519B-40D3-AB05-D99FE78CCFB4}"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33A26CA2-519B-40D3-AB05-D99FE78CCFB4}" type="slidenum">
              <a:rPr lang="el-GR" smtClean="0"/>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D2F4D7E-084B-4DFD-8669-45BCAC5DC70B}" type="datetimeFigureOut">
              <a:rPr lang="el-GR" smtClean="0"/>
              <a:pPr/>
              <a:t>30/4/2015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DA69F84-D7A8-4AB2-8BF4-B77D95A1B864}"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D2F4D7E-084B-4DFD-8669-45BCAC5DC70B}" type="datetimeFigureOut">
              <a:rPr lang="el-GR" smtClean="0"/>
              <a:pPr/>
              <a:t>30/4/2015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DA69F84-D7A8-4AB2-8BF4-B77D95A1B86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D2F4D7E-084B-4DFD-8669-45BCAC5DC70B}" type="datetimeFigureOut">
              <a:rPr lang="el-GR" smtClean="0"/>
              <a:pPr/>
              <a:t>30/4/2015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DA69F84-D7A8-4AB2-8BF4-B77D95A1B86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D2F4D7E-084B-4DFD-8669-45BCAC5DC70B}" type="datetimeFigureOut">
              <a:rPr lang="el-GR" smtClean="0"/>
              <a:pPr/>
              <a:t>30/4/2015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DA69F84-D7A8-4AB2-8BF4-B77D95A1B86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D2F4D7E-084B-4DFD-8669-45BCAC5DC70B}" type="datetimeFigureOut">
              <a:rPr lang="el-GR" smtClean="0"/>
              <a:pPr/>
              <a:t>30/4/2015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DA69F84-D7A8-4AB2-8BF4-B77D95A1B864}"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D2F4D7E-084B-4DFD-8669-45BCAC5DC70B}" type="datetimeFigureOut">
              <a:rPr lang="el-GR" smtClean="0"/>
              <a:pPr/>
              <a:t>30/4/2015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DA69F84-D7A8-4AB2-8BF4-B77D95A1B86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D2F4D7E-084B-4DFD-8669-45BCAC5DC70B}" type="datetimeFigureOut">
              <a:rPr lang="el-GR" smtClean="0"/>
              <a:pPr/>
              <a:t>30/4/2015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DA69F84-D7A8-4AB2-8BF4-B77D95A1B864}"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D2F4D7E-084B-4DFD-8669-45BCAC5DC70B}" type="datetimeFigureOut">
              <a:rPr lang="el-GR" smtClean="0"/>
              <a:pPr/>
              <a:t>30/4/2015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DA69F84-D7A8-4AB2-8BF4-B77D95A1B86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D2F4D7E-084B-4DFD-8669-45BCAC5DC70B}" type="datetimeFigureOut">
              <a:rPr lang="el-GR" smtClean="0"/>
              <a:pPr/>
              <a:t>30/4/2015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DA69F84-D7A8-4AB2-8BF4-B77D95A1B86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D2F4D7E-084B-4DFD-8669-45BCAC5DC70B}" type="datetimeFigureOut">
              <a:rPr lang="el-GR" smtClean="0"/>
              <a:pPr/>
              <a:t>30/4/2015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DA69F84-D7A8-4AB2-8BF4-B77D95A1B864}"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D2F4D7E-084B-4DFD-8669-45BCAC5DC70B}" type="datetimeFigureOut">
              <a:rPr lang="el-GR" smtClean="0"/>
              <a:pPr/>
              <a:t>30/4/2015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DA69F84-D7A8-4AB2-8BF4-B77D95A1B864}"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2F4D7E-084B-4DFD-8669-45BCAC5DC70B}" type="datetimeFigureOut">
              <a:rPr lang="el-GR" smtClean="0"/>
              <a:pPr/>
              <a:t>30/4/2015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A69F84-D7A8-4AB2-8BF4-B77D95A1B864}"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l.wikipedia.org/wiki/%CE%94%CE%B9%CE%B1%CE%B4%CE%AF%CE%BA%CF%84%CF%85%CE%B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99592" y="332656"/>
            <a:ext cx="7772400" cy="1470025"/>
          </a:xfrm>
        </p:spPr>
        <p:txBody>
          <a:bodyPr>
            <a:normAutofit/>
          </a:bodyPr>
          <a:lstStyle/>
          <a:p>
            <a:r>
              <a:rPr lang="el-GR" sz="2800" b="1" dirty="0" smtClean="0"/>
              <a:t>Εθισμός</a:t>
            </a:r>
            <a:r>
              <a:rPr lang="en-US" sz="2800" b="1" dirty="0" smtClean="0"/>
              <a:t>:</a:t>
            </a:r>
            <a:r>
              <a:rPr lang="el-GR" sz="2800" b="1" dirty="0" smtClean="0"/>
              <a:t> Πρόληψη-Συνέπειες-Αντιμετώπιση </a:t>
            </a:r>
            <a:endParaRPr lang="el-GR" sz="2800" b="1" dirty="0"/>
          </a:p>
        </p:txBody>
      </p:sp>
      <p:sp>
        <p:nvSpPr>
          <p:cNvPr id="3" name="2 - Υπότιτλος"/>
          <p:cNvSpPr>
            <a:spLocks noGrp="1"/>
          </p:cNvSpPr>
          <p:nvPr>
            <p:ph type="subTitle" idx="1"/>
          </p:nvPr>
        </p:nvSpPr>
        <p:spPr/>
        <p:txBody>
          <a:bodyPr>
            <a:normAutofit/>
          </a:bodyPr>
          <a:lstStyle/>
          <a:p>
            <a:pPr algn="l"/>
            <a:r>
              <a:rPr lang="el-GR" sz="2000" b="1" u="sng" dirty="0" smtClean="0">
                <a:solidFill>
                  <a:schemeClr val="tx1"/>
                </a:solidFill>
              </a:rPr>
              <a:t>Ομάδα 3</a:t>
            </a:r>
            <a:r>
              <a:rPr lang="en-US" sz="2000" b="1" dirty="0" smtClean="0">
                <a:solidFill>
                  <a:schemeClr val="tx1"/>
                </a:solidFill>
              </a:rPr>
              <a:t>: </a:t>
            </a:r>
            <a:r>
              <a:rPr lang="el-GR" sz="2000" b="1" dirty="0" err="1" smtClean="0">
                <a:solidFill>
                  <a:schemeClr val="tx1"/>
                </a:solidFill>
              </a:rPr>
              <a:t>Παπαλόπουλος</a:t>
            </a:r>
            <a:r>
              <a:rPr lang="el-GR" sz="2000" b="1" dirty="0" smtClean="0">
                <a:solidFill>
                  <a:schemeClr val="tx1"/>
                </a:solidFill>
              </a:rPr>
              <a:t> Γιάννης – </a:t>
            </a:r>
            <a:r>
              <a:rPr lang="el-GR" sz="2000" b="1" dirty="0" err="1" smtClean="0">
                <a:solidFill>
                  <a:schemeClr val="tx1"/>
                </a:solidFill>
              </a:rPr>
              <a:t>Σακαρέλου</a:t>
            </a:r>
            <a:r>
              <a:rPr lang="el-GR" sz="2000" b="1" dirty="0" smtClean="0">
                <a:solidFill>
                  <a:schemeClr val="tx1"/>
                </a:solidFill>
              </a:rPr>
              <a:t> Βασιλική – Σπύρου Έλλη – </a:t>
            </a:r>
            <a:r>
              <a:rPr lang="el-GR" sz="2000" b="1" dirty="0" err="1" smtClean="0">
                <a:solidFill>
                  <a:schemeClr val="tx1"/>
                </a:solidFill>
              </a:rPr>
              <a:t>Σταμπουλοπούλου</a:t>
            </a:r>
            <a:r>
              <a:rPr lang="el-GR" sz="2000" b="1" dirty="0" smtClean="0">
                <a:solidFill>
                  <a:schemeClr val="tx1"/>
                </a:solidFill>
              </a:rPr>
              <a:t> Αναστασία – </a:t>
            </a:r>
            <a:r>
              <a:rPr lang="el-GR" sz="2000" b="1" dirty="0" err="1" smtClean="0">
                <a:solidFill>
                  <a:schemeClr val="tx1"/>
                </a:solidFill>
              </a:rPr>
              <a:t>Στεφανιδέλης</a:t>
            </a:r>
            <a:r>
              <a:rPr lang="el-GR" sz="2000" b="1" dirty="0" smtClean="0">
                <a:solidFill>
                  <a:schemeClr val="tx1"/>
                </a:solidFill>
              </a:rPr>
              <a:t> Περικλής</a:t>
            </a:r>
          </a:p>
          <a:p>
            <a:pPr algn="l"/>
            <a:r>
              <a:rPr lang="el-GR" sz="2000" b="1" u="sng" dirty="0" smtClean="0">
                <a:solidFill>
                  <a:schemeClr val="tx1"/>
                </a:solidFill>
              </a:rPr>
              <a:t>Τάξη </a:t>
            </a:r>
            <a:r>
              <a:rPr lang="en-US" sz="2000" b="1" dirty="0" smtClean="0">
                <a:solidFill>
                  <a:schemeClr val="tx1"/>
                </a:solidFill>
              </a:rPr>
              <a:t>: B           </a:t>
            </a:r>
            <a:r>
              <a:rPr lang="en-US" sz="2000" b="1" u="sng" dirty="0" smtClean="0">
                <a:solidFill>
                  <a:schemeClr val="tx1"/>
                </a:solidFill>
              </a:rPr>
              <a:t> </a:t>
            </a:r>
            <a:r>
              <a:rPr lang="el-GR" sz="2000" b="1" u="sng" dirty="0" smtClean="0">
                <a:solidFill>
                  <a:schemeClr val="tx1"/>
                </a:solidFill>
              </a:rPr>
              <a:t>Τμήμα </a:t>
            </a:r>
            <a:r>
              <a:rPr lang="en-US" sz="2000" b="1" dirty="0" smtClean="0">
                <a:solidFill>
                  <a:schemeClr val="tx1"/>
                </a:solidFill>
              </a:rPr>
              <a:t>: 2o </a:t>
            </a:r>
            <a:endParaRPr lang="el-GR" sz="2000" b="1" dirty="0">
              <a:solidFill>
                <a:schemeClr val="tx1"/>
              </a:solidFill>
            </a:endParaRPr>
          </a:p>
        </p:txBody>
      </p:sp>
      <p:pic>
        <p:nvPicPr>
          <p:cNvPr id="1026" name="Picture 2" descr="C:\Users\User\Documents\B' ΛΥΚΕΙΟΥ\B'2\PROJECT ΟΜΑΔΑ 3\φωτογραφιες\Εικόνα1.jpg"/>
          <p:cNvPicPr>
            <a:picLocks noChangeAspect="1" noChangeArrowheads="1"/>
          </p:cNvPicPr>
          <p:nvPr/>
        </p:nvPicPr>
        <p:blipFill>
          <a:blip r:embed="rId3" cstate="print"/>
          <a:srcRect/>
          <a:stretch>
            <a:fillRect/>
          </a:stretch>
        </p:blipFill>
        <p:spPr bwMode="auto">
          <a:xfrm>
            <a:off x="1619672" y="1628800"/>
            <a:ext cx="5688632" cy="208823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Συμπεράσματα έρευνας</a:t>
            </a:r>
            <a:endParaRPr lang="el-GR" sz="3200" b="1" dirty="0"/>
          </a:p>
        </p:txBody>
      </p:sp>
      <p:sp>
        <p:nvSpPr>
          <p:cNvPr id="3" name="2 - Θέση περιεχομένου"/>
          <p:cNvSpPr>
            <a:spLocks noGrp="1"/>
          </p:cNvSpPr>
          <p:nvPr>
            <p:ph idx="1"/>
          </p:nvPr>
        </p:nvSpPr>
        <p:spPr/>
        <p:txBody>
          <a:bodyPr>
            <a:normAutofit/>
          </a:bodyPr>
          <a:lstStyle/>
          <a:p>
            <a:pPr algn="just"/>
            <a:r>
              <a:rPr lang="el-GR" sz="2200" dirty="0" smtClean="0"/>
              <a:t>Η πλειοψηφία απάντησε πως οι συνέπειες και τα συμπτώματα από την πολύωρη ενασχόληση με το Διαδίκτυο είναι η θλίψη, η κατάθλιψη, η εσωστρέφεια, το άγχος, οι φοβίες και η δυσφορία καθώς και τα </a:t>
            </a:r>
            <a:r>
              <a:rPr lang="el-GR" sz="2200" dirty="0" err="1" smtClean="0"/>
              <a:t>μυοσκελετικά</a:t>
            </a:r>
            <a:r>
              <a:rPr lang="el-GR" sz="2200" dirty="0" smtClean="0"/>
              <a:t> και τα οφθαλμολογικά προβλήματα, η παχυσαρκία και η απώλεια βάρους. </a:t>
            </a:r>
          </a:p>
          <a:p>
            <a:pPr algn="just"/>
            <a:r>
              <a:rPr lang="el-GR" sz="2200" dirty="0" smtClean="0"/>
              <a:t>Τα γνωστά τους εξαρτημένα άτομα αντιμετώπισαν το πρόβλημα με τη μείωση ωρών χρήσης του υπολογιστή τις δημιουργικές δραστηριότητες, τα κέντρα απεξάρτησης και το ισχυρό κοινωνικό περιβάλλον. </a:t>
            </a:r>
          </a:p>
          <a:p>
            <a:pPr algn="just"/>
            <a:r>
              <a:rPr lang="el-GR" sz="2200" dirty="0" smtClean="0"/>
              <a:t>Θεωρούν, τέλος, πως η πρόληψη ξεκινά από την οικογένεια ενώ καθοριστική είναι η συμβολή του σχολείου στον τομέα της ενημέρωσης και της ανάπτυξης κοινωνικότητας.</a:t>
            </a:r>
            <a:endParaRPr lang="el-GR" sz="2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Ευχαριστούμε για την προσοχή σας! </a:t>
            </a:r>
            <a:endParaRPr lang="el-GR" sz="3200" b="1" dirty="0"/>
          </a:p>
        </p:txBody>
      </p:sp>
      <p:sp>
        <p:nvSpPr>
          <p:cNvPr id="3" name="2 - Θέση περιεχομένου"/>
          <p:cNvSpPr>
            <a:spLocks noGrp="1"/>
          </p:cNvSpPr>
          <p:nvPr>
            <p:ph idx="1"/>
          </p:nvPr>
        </p:nvSpPr>
        <p:spPr/>
        <p:txBody>
          <a:bodyPr/>
          <a:lstStyle/>
          <a:p>
            <a:endParaRPr lang="el-GR" dirty="0"/>
          </a:p>
        </p:txBody>
      </p:sp>
      <p:pic>
        <p:nvPicPr>
          <p:cNvPr id="1026" name="Picture 2" descr="C:\Users\User\Documents\B' ΛΥΚΕΙΟΥ\B'2\PROJECT ΟΜΑΔΑ 3\φωτογραφιες\Internet-help.jpg"/>
          <p:cNvPicPr>
            <a:picLocks noChangeAspect="1" noChangeArrowheads="1"/>
          </p:cNvPicPr>
          <p:nvPr/>
        </p:nvPicPr>
        <p:blipFill>
          <a:blip r:embed="rId2" cstate="print"/>
          <a:srcRect/>
          <a:stretch>
            <a:fillRect/>
          </a:stretch>
        </p:blipFill>
        <p:spPr bwMode="auto">
          <a:xfrm>
            <a:off x="395536" y="1556792"/>
            <a:ext cx="8352928" cy="476862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Τι είναι ο εθισμός στο Διαδίκτυο; </a:t>
            </a:r>
            <a:endParaRPr lang="el-GR" sz="3200" b="1" dirty="0"/>
          </a:p>
        </p:txBody>
      </p:sp>
      <p:sp>
        <p:nvSpPr>
          <p:cNvPr id="3" name="2 - Θέση περιεχομένου"/>
          <p:cNvSpPr>
            <a:spLocks noGrp="1"/>
          </p:cNvSpPr>
          <p:nvPr>
            <p:ph idx="1"/>
          </p:nvPr>
        </p:nvSpPr>
        <p:spPr/>
        <p:txBody>
          <a:bodyPr/>
          <a:lstStyle/>
          <a:p>
            <a:pPr algn="just"/>
            <a:r>
              <a:rPr lang="el-GR" dirty="0"/>
              <a:t>Ο εθισμός στο </a:t>
            </a:r>
            <a:r>
              <a:rPr lang="el-GR" dirty="0" smtClean="0">
                <a:hlinkClick r:id="rId2" tooltip="Διαδίκτυο"/>
              </a:rPr>
              <a:t>Διαδίκτυο</a:t>
            </a:r>
            <a:r>
              <a:rPr lang="el-GR" dirty="0" smtClean="0"/>
              <a:t> είναι η </a:t>
            </a:r>
            <a:r>
              <a:rPr lang="el-GR" dirty="0"/>
              <a:t>καταναγκαστική, υπερβολική </a:t>
            </a:r>
            <a:r>
              <a:rPr lang="el-GR" dirty="0" smtClean="0"/>
              <a:t>χρήση του και κατά την στέρηση του προκαλείται εκνευρισμός </a:t>
            </a:r>
            <a:r>
              <a:rPr lang="el-GR" dirty="0"/>
              <a:t>ή </a:t>
            </a:r>
            <a:r>
              <a:rPr lang="el-GR" dirty="0" smtClean="0"/>
              <a:t> </a:t>
            </a:r>
            <a:r>
              <a:rPr lang="el-GR" dirty="0" err="1" smtClean="0"/>
              <a:t>δυσθυμική</a:t>
            </a:r>
            <a:r>
              <a:rPr lang="el-GR" dirty="0" smtClean="0"/>
              <a:t> συμπεριφορά.</a:t>
            </a:r>
            <a:endParaRPr lang="en-US" dirty="0" smtClean="0"/>
          </a:p>
          <a:p>
            <a:pPr algn="just"/>
            <a:r>
              <a:rPr lang="el-GR" dirty="0" smtClean="0"/>
              <a:t>Σύμφωνα με μια έρευνα το 8% των 15χρονων κάνει χρήση του Διαδικτύου πάνω από 20 ώρες την εβδομάδα και περίπου 3 στους 10 εφήβους σερφάρει σε καθημερινή βάση. </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Ποιες είναι οι συνέπειες από τη χρήση του Διαδικτύου; </a:t>
            </a:r>
            <a:endParaRPr lang="el-GR" sz="3200" b="1" dirty="0"/>
          </a:p>
        </p:txBody>
      </p:sp>
      <p:sp>
        <p:nvSpPr>
          <p:cNvPr id="3" name="2 - Θέση περιεχομένου"/>
          <p:cNvSpPr>
            <a:spLocks noGrp="1"/>
          </p:cNvSpPr>
          <p:nvPr>
            <p:ph idx="1"/>
          </p:nvPr>
        </p:nvSpPr>
        <p:spPr/>
        <p:txBody>
          <a:bodyPr>
            <a:normAutofit/>
          </a:bodyPr>
          <a:lstStyle/>
          <a:p>
            <a:r>
              <a:rPr lang="el-GR" sz="2800" u="sng" dirty="0" smtClean="0"/>
              <a:t>Ψυχολογικά προβλήματα:   </a:t>
            </a:r>
          </a:p>
          <a:p>
            <a:pPr algn="just"/>
            <a:r>
              <a:rPr lang="el-GR" sz="2400" dirty="0" smtClean="0"/>
              <a:t>  Είμαστε ανίκανοι να σταματήσουμε την δραστηριότητα. </a:t>
            </a:r>
          </a:p>
          <a:p>
            <a:pPr algn="just"/>
            <a:r>
              <a:rPr lang="el-GR" sz="2400" dirty="0" smtClean="0"/>
              <a:t>  Αποζητούμε όλο και περισσότερο χρόνο στον υπολογιστή. </a:t>
            </a:r>
          </a:p>
          <a:p>
            <a:pPr algn="just"/>
            <a:r>
              <a:rPr lang="el-GR" sz="2400" dirty="0" smtClean="0"/>
              <a:t>  Παραμελούμε οικογένεια και φίλους. </a:t>
            </a:r>
          </a:p>
          <a:p>
            <a:pPr algn="just"/>
            <a:r>
              <a:rPr lang="el-GR" sz="2400" dirty="0" smtClean="0"/>
              <a:t>  Νιώθουμε κενοί, θλιμμένοι και οξύθυμοι  </a:t>
            </a:r>
          </a:p>
          <a:p>
            <a:pPr algn="just"/>
            <a:r>
              <a:rPr lang="el-GR" sz="2400" dirty="0" smtClean="0"/>
              <a:t>  Λέμε ψέματα στην οικογένεια και τους φίλους μας για τις δραστηριότητες μας. </a:t>
            </a:r>
          </a:p>
          <a:p>
            <a:pPr algn="just"/>
            <a:r>
              <a:rPr lang="el-GR" sz="2400" dirty="0" smtClean="0"/>
              <a:t>  Αντιμετωπίζουμε προβλήματα με τη δουλειά και το σχολείο.</a:t>
            </a:r>
          </a:p>
          <a:p>
            <a:pPr>
              <a:buNone/>
            </a:pP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Ποιες οι συνέπειες από τη χρήση του Διαδικτύου;</a:t>
            </a:r>
            <a:endParaRPr lang="el-GR" sz="3200" b="1" dirty="0"/>
          </a:p>
        </p:txBody>
      </p:sp>
      <p:sp>
        <p:nvSpPr>
          <p:cNvPr id="3" name="2 - Θέση περιεχομένου"/>
          <p:cNvSpPr>
            <a:spLocks noGrp="1"/>
          </p:cNvSpPr>
          <p:nvPr>
            <p:ph idx="1"/>
          </p:nvPr>
        </p:nvSpPr>
        <p:spPr/>
        <p:txBody>
          <a:bodyPr>
            <a:normAutofit/>
          </a:bodyPr>
          <a:lstStyle/>
          <a:p>
            <a:r>
              <a:rPr lang="el-GR" sz="3000" u="sng" dirty="0" smtClean="0"/>
              <a:t>Σωματικά συμπτώματα:</a:t>
            </a:r>
          </a:p>
          <a:p>
            <a:pPr lvl="0"/>
            <a:r>
              <a:rPr lang="el-GR" sz="2400" dirty="0" smtClean="0"/>
              <a:t>Διατροφικές διαταραχές.</a:t>
            </a:r>
          </a:p>
          <a:p>
            <a:pPr lvl="0"/>
            <a:r>
              <a:rPr lang="el-GR" sz="2400" dirty="0" smtClean="0"/>
              <a:t>Διαταραχές του ύπνου και αλλαγή των συνηθειών ύπνου.</a:t>
            </a:r>
          </a:p>
          <a:p>
            <a:pPr lvl="0"/>
            <a:r>
              <a:rPr lang="el-GR" sz="2400" dirty="0" err="1" smtClean="0"/>
              <a:t>Μυοσκελετικές</a:t>
            </a:r>
            <a:r>
              <a:rPr lang="el-GR" sz="2400" dirty="0" smtClean="0"/>
              <a:t> παθήσεις (π.χ. σκολίωση).</a:t>
            </a:r>
          </a:p>
          <a:p>
            <a:pPr lvl="0"/>
            <a:r>
              <a:rPr lang="el-GR" sz="2400" dirty="0" smtClean="0"/>
              <a:t>Μειωμένη αθλητική δραστηριότητα.</a:t>
            </a:r>
          </a:p>
          <a:p>
            <a:pPr lvl="0"/>
            <a:r>
              <a:rPr lang="el-GR" sz="2400" dirty="0" smtClean="0"/>
              <a:t>Ξηρά μάτια - μυωπία.</a:t>
            </a:r>
          </a:p>
          <a:p>
            <a:pPr lvl="0"/>
            <a:r>
              <a:rPr lang="el-GR" sz="2400" dirty="0" smtClean="0"/>
              <a:t>Ημικρανίες.</a:t>
            </a:r>
          </a:p>
          <a:p>
            <a:pPr lvl="0"/>
            <a:r>
              <a:rPr lang="el-GR" sz="2400" dirty="0" smtClean="0"/>
              <a:t>Παραμέληση προσωπικής υγιεινής</a:t>
            </a:r>
          </a:p>
          <a:p>
            <a:endParaRPr lang="el-GR" dirty="0"/>
          </a:p>
        </p:txBody>
      </p:sp>
      <p:pic>
        <p:nvPicPr>
          <p:cNvPr id="2050" name="Picture 2" descr="C:\Users\User\Documents\B' ΛΥΚΕΙΟΥ\B'2\PROJECT ΟΜΑΔΑ 3\φωτογραφιες\ethismos-sto-diadiktyo.gif"/>
          <p:cNvPicPr>
            <a:picLocks noChangeAspect="1" noChangeArrowheads="1"/>
          </p:cNvPicPr>
          <p:nvPr/>
        </p:nvPicPr>
        <p:blipFill>
          <a:blip r:embed="rId2" cstate="print"/>
          <a:srcRect/>
          <a:stretch>
            <a:fillRect/>
          </a:stretch>
        </p:blipFill>
        <p:spPr bwMode="auto">
          <a:xfrm>
            <a:off x="5508104" y="3573016"/>
            <a:ext cx="3333750" cy="207645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60648"/>
            <a:ext cx="8229600" cy="1143000"/>
          </a:xfrm>
        </p:spPr>
        <p:txBody>
          <a:bodyPr>
            <a:normAutofit/>
          </a:bodyPr>
          <a:lstStyle/>
          <a:p>
            <a:r>
              <a:rPr lang="el-GR" sz="3200" b="1" dirty="0" smtClean="0"/>
              <a:t>Πρόληψη εθισμού</a:t>
            </a:r>
            <a:endParaRPr lang="el-GR" sz="3200" b="1" dirty="0"/>
          </a:p>
        </p:txBody>
      </p:sp>
      <p:sp>
        <p:nvSpPr>
          <p:cNvPr id="3" name="2 - Θέση περιεχομένου"/>
          <p:cNvSpPr>
            <a:spLocks noGrp="1"/>
          </p:cNvSpPr>
          <p:nvPr>
            <p:ph idx="1"/>
          </p:nvPr>
        </p:nvSpPr>
        <p:spPr/>
        <p:txBody>
          <a:bodyPr/>
          <a:lstStyle/>
          <a:p>
            <a:endParaRPr lang="el-GR"/>
          </a:p>
        </p:txBody>
      </p:sp>
      <p:pic>
        <p:nvPicPr>
          <p:cNvPr id="3074" name="Picture 2" descr="C:\Users\User\Documents\B' ΛΥΚΕΙΟΥ\B'2\PROJECT ΟΜΑΔΑ 3\φωτογραφιες\addiction.jpg"/>
          <p:cNvPicPr>
            <a:picLocks noChangeAspect="1" noChangeArrowheads="1"/>
          </p:cNvPicPr>
          <p:nvPr/>
        </p:nvPicPr>
        <p:blipFill>
          <a:blip r:embed="rId2" cstate="print"/>
          <a:srcRect/>
          <a:stretch>
            <a:fillRect/>
          </a:stretch>
        </p:blipFill>
        <p:spPr bwMode="auto">
          <a:xfrm>
            <a:off x="539552" y="1700808"/>
            <a:ext cx="8136904" cy="439248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Πώς προλαμβάνουμε τον εθισμό; </a:t>
            </a:r>
            <a:endParaRPr lang="el-GR" sz="3200" b="1" dirty="0"/>
          </a:p>
        </p:txBody>
      </p:sp>
      <p:sp>
        <p:nvSpPr>
          <p:cNvPr id="3" name="2 - Θέση περιεχομένου"/>
          <p:cNvSpPr>
            <a:spLocks noGrp="1"/>
          </p:cNvSpPr>
          <p:nvPr>
            <p:ph idx="1"/>
          </p:nvPr>
        </p:nvSpPr>
        <p:spPr/>
        <p:txBody>
          <a:bodyPr>
            <a:normAutofit/>
          </a:bodyPr>
          <a:lstStyle/>
          <a:p>
            <a:pPr lvl="0" algn="just"/>
            <a:r>
              <a:rPr lang="el-GR" sz="2400" dirty="0" smtClean="0"/>
              <a:t>Το </a:t>
            </a:r>
            <a:r>
              <a:rPr lang="el-GR" sz="2400" u="sng" dirty="0" smtClean="0"/>
              <a:t>οικογενειακό περιβάλλον </a:t>
            </a:r>
            <a:r>
              <a:rPr lang="el-GR" sz="2400" dirty="0" smtClean="0"/>
              <a:t>οφείλει να θέσει τα πρώτα όρια χρήσης του υπολογιστή, όσον αφορά το χρόνο αλλά και το είδος χρήσης του.</a:t>
            </a:r>
          </a:p>
          <a:p>
            <a:pPr algn="just"/>
            <a:r>
              <a:rPr lang="el-GR" sz="2400" dirty="0" smtClean="0"/>
              <a:t> Το</a:t>
            </a:r>
            <a:r>
              <a:rPr lang="el-GR" sz="2400" u="sng" dirty="0" smtClean="0"/>
              <a:t> σχολείο </a:t>
            </a:r>
            <a:r>
              <a:rPr lang="el-GR" sz="2400" dirty="0" smtClean="0"/>
              <a:t>πρέπει μέσα από το εκπαιδευτικό προσωπικό να ενημερώνει μαθητές και γονείς σχετικά με τους κινδύνους του Διαδικτύου. </a:t>
            </a:r>
          </a:p>
          <a:p>
            <a:pPr algn="just"/>
            <a:r>
              <a:rPr lang="el-GR" sz="2400" dirty="0" smtClean="0"/>
              <a:t>Το </a:t>
            </a:r>
            <a:r>
              <a:rPr lang="el-GR" sz="2400" u="sng" dirty="0" smtClean="0"/>
              <a:t>κοινωνικό περιβάλλον</a:t>
            </a:r>
            <a:r>
              <a:rPr lang="el-GR" sz="2400" dirty="0" smtClean="0"/>
              <a:t> και οι </a:t>
            </a:r>
            <a:r>
              <a:rPr lang="el-GR" sz="2400" u="sng" dirty="0" smtClean="0"/>
              <a:t>υπηρεσίες υγείας </a:t>
            </a:r>
            <a:r>
              <a:rPr lang="el-GR" sz="2400" dirty="0" smtClean="0"/>
              <a:t> πρέπει να παρέχουν ασφαλή ενημέρωση για τη χρήση του Διαδικτύου. </a:t>
            </a:r>
          </a:p>
          <a:p>
            <a:pPr lvl="0" algn="just"/>
            <a:r>
              <a:rPr lang="el-GR" sz="2400" dirty="0" smtClean="0"/>
              <a:t>Το </a:t>
            </a:r>
            <a:r>
              <a:rPr lang="el-GR" sz="2400" u="sng" dirty="0" smtClean="0"/>
              <a:t>κράτος </a:t>
            </a:r>
            <a:r>
              <a:rPr lang="el-GR" sz="2400" dirty="0" smtClean="0"/>
              <a:t>θα πρέπει να αναλάβει την ενημέρωση του κοινού και  την εφαρμογή των μέτρων για το σχολικό περιβάλλον και τη Νομοθεσία για τη λειτουργία των </a:t>
            </a:r>
            <a:r>
              <a:rPr lang="en-US" sz="2400" dirty="0" smtClean="0"/>
              <a:t>internet </a:t>
            </a:r>
            <a:r>
              <a:rPr lang="en-US" sz="2400" dirty="0" err="1" smtClean="0"/>
              <a:t>caf</a:t>
            </a:r>
            <a:r>
              <a:rPr lang="el-GR" sz="2400" dirty="0" smtClean="0"/>
              <a:t>é.</a:t>
            </a:r>
          </a:p>
          <a:p>
            <a:endParaRPr lang="el-GR" sz="2400" u="sn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Αντιμετώπιση εθισμού</a:t>
            </a:r>
            <a:endParaRPr lang="el-GR" sz="3200" b="1" dirty="0"/>
          </a:p>
        </p:txBody>
      </p:sp>
      <p:sp>
        <p:nvSpPr>
          <p:cNvPr id="3" name="2 - Θέση περιεχομένου"/>
          <p:cNvSpPr>
            <a:spLocks noGrp="1"/>
          </p:cNvSpPr>
          <p:nvPr>
            <p:ph idx="1"/>
          </p:nvPr>
        </p:nvSpPr>
        <p:spPr/>
        <p:txBody>
          <a:bodyPr/>
          <a:lstStyle/>
          <a:p>
            <a:endParaRPr lang="el-GR" dirty="0"/>
          </a:p>
        </p:txBody>
      </p:sp>
      <p:pic>
        <p:nvPicPr>
          <p:cNvPr id="4098" name="Picture 2" descr="C:\Users\User\Documents\B' ΛΥΚΕΙΟΥ\B'2\PROJECT ΟΜΑΔΑ 3\φωτογραφιες\images.jpeg"/>
          <p:cNvPicPr>
            <a:picLocks noChangeAspect="1" noChangeArrowheads="1"/>
          </p:cNvPicPr>
          <p:nvPr/>
        </p:nvPicPr>
        <p:blipFill>
          <a:blip r:embed="rId2" cstate="print"/>
          <a:srcRect/>
          <a:stretch>
            <a:fillRect/>
          </a:stretch>
        </p:blipFill>
        <p:spPr bwMode="auto">
          <a:xfrm>
            <a:off x="1043608" y="1700808"/>
            <a:ext cx="7056784" cy="439248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Πως αντιμετωπίζουμε τον εθισμό;</a:t>
            </a:r>
            <a:endParaRPr lang="el-GR" sz="3200" b="1" dirty="0"/>
          </a:p>
        </p:txBody>
      </p:sp>
      <p:sp>
        <p:nvSpPr>
          <p:cNvPr id="3" name="2 - Θέση περιεχομένου"/>
          <p:cNvSpPr>
            <a:spLocks noGrp="1"/>
          </p:cNvSpPr>
          <p:nvPr>
            <p:ph idx="1"/>
          </p:nvPr>
        </p:nvSpPr>
        <p:spPr/>
        <p:txBody>
          <a:bodyPr>
            <a:normAutofit/>
          </a:bodyPr>
          <a:lstStyle/>
          <a:p>
            <a:pPr algn="just"/>
            <a:r>
              <a:rPr lang="el-GR" sz="2000" dirty="0" smtClean="0"/>
              <a:t>Ιδιαίτερα σημαντική για την αντιμετώπιση του εθισμού στα παιδιά και στους εφήβους είναι η ύπαρξη κοινής στάσης των γονέων, η παροχή υποστήριξης αλλά όχι κάλυψης και η τοποθέτηση του υπολογιστή σε ένα ορατό σημείο στο σπίτι και όχι στο δωμάτιο του παιδιού.</a:t>
            </a:r>
          </a:p>
          <a:p>
            <a:pPr algn="just"/>
            <a:r>
              <a:rPr lang="el-GR" sz="2000" dirty="0" smtClean="0"/>
              <a:t>Για την αντιμετώπιση του φαινομένου έχει προταθεί η </a:t>
            </a:r>
            <a:r>
              <a:rPr lang="el-GR" sz="2000" dirty="0" err="1" smtClean="0"/>
              <a:t>κινητοποιητική</a:t>
            </a:r>
            <a:r>
              <a:rPr lang="el-GR" sz="2000" dirty="0" smtClean="0"/>
              <a:t> συνέντευξη ώστε να εντοπίζονται οι γνωστικές διαστρεβλώσεις που εκλύουν και διατηρούν την προβληματική χρήση του Διαδικτύου, προωθείται η </a:t>
            </a:r>
            <a:r>
              <a:rPr lang="el-GR" sz="2000" dirty="0" err="1" smtClean="0"/>
              <a:t>γνωσιακή</a:t>
            </a:r>
            <a:r>
              <a:rPr lang="el-GR" sz="2000" dirty="0" smtClean="0"/>
              <a:t> αναδόμηση και ένας πιο ισορροπημένος και προσαρμοστικός τρόπος σκέψης.</a:t>
            </a:r>
          </a:p>
          <a:p>
            <a:pPr algn="just"/>
            <a:r>
              <a:rPr lang="el-GR" sz="2000" dirty="0" smtClean="0"/>
              <a:t>Παράλληλα χρήσιμες είναι οι ομάδες απεξάρτησης που χρησιμοποιούν πρακτικές από άλλους εθισμούς, όπως το πρόγραμμα των 12 βημάτων ή βασίζονται στις αρχές της ομαδικής ψυχοθεραπείας. </a:t>
            </a:r>
            <a:endParaRPr lang="el-GR"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Περιγραφή της έρευνάς μας</a:t>
            </a:r>
            <a:endParaRPr lang="el-GR" sz="3200" b="1" dirty="0"/>
          </a:p>
        </p:txBody>
      </p:sp>
      <p:sp>
        <p:nvSpPr>
          <p:cNvPr id="3" name="2 - Θέση περιεχομένου"/>
          <p:cNvSpPr>
            <a:spLocks noGrp="1"/>
          </p:cNvSpPr>
          <p:nvPr>
            <p:ph idx="1"/>
          </p:nvPr>
        </p:nvSpPr>
        <p:spPr/>
        <p:txBody>
          <a:bodyPr>
            <a:normAutofit/>
          </a:bodyPr>
          <a:lstStyle/>
          <a:p>
            <a:pPr algn="just"/>
            <a:r>
              <a:rPr lang="el-GR" sz="2800" dirty="0" smtClean="0"/>
              <a:t>Στα πλαίσια της έρευνάς μας για την πρόληψη, την αντιμετώπιση και τις συνέπειες του εθισμού στο Διαδίκτυο, συντάξαμε ένα ερωτηματολόγιο, το οποίο διανείμαμε στο στενό φιλικό και οικογενειακό μας περιβάλλον. Στο ερωτηματολόγιο απάντησαν 18 άτομα, 10 γυναίκες και 8 άνδρες, διαφόρων ηλικιών. Σας παρουσιάζουμε λοιπόν τα αποτελέσματα της  έρευνάς μας.</a:t>
            </a:r>
            <a:r>
              <a:rPr lang="el-GR" sz="2800" b="1" dirty="0" smtClean="0"/>
              <a:t> </a:t>
            </a:r>
            <a:endParaRPr lang="el-GR"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590</Words>
  <Application>Microsoft Office PowerPoint</Application>
  <PresentationFormat>Προβολή στην οθόνη (4:3)</PresentationFormat>
  <Paragraphs>42</Paragraphs>
  <Slides>11</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Εθισμός: Πρόληψη-Συνέπειες-Αντιμετώπιση </vt:lpstr>
      <vt:lpstr>Τι είναι ο εθισμός στο Διαδίκτυο; </vt:lpstr>
      <vt:lpstr>Ποιες είναι οι συνέπειες από τη χρήση του Διαδικτύου; </vt:lpstr>
      <vt:lpstr>Ποιες οι συνέπειες από τη χρήση του Διαδικτύου;</vt:lpstr>
      <vt:lpstr>Πρόληψη εθισμού</vt:lpstr>
      <vt:lpstr>Πώς προλαμβάνουμε τον εθισμό; </vt:lpstr>
      <vt:lpstr>Αντιμετώπιση εθισμού</vt:lpstr>
      <vt:lpstr>Πως αντιμετωπίζουμε τον εθισμό;</vt:lpstr>
      <vt:lpstr>Περιγραφή της έρευνάς μας</vt:lpstr>
      <vt:lpstr>Συμπεράσματα έρευνας</vt:lpstr>
      <vt:lpstr>Ευχαριστούμε για την προσοχή σας!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Εθισμός: Πρόληψη-Συνέπειες-Αντιμετώπιση</dc:title>
  <dc:creator>User</dc:creator>
  <cp:lastModifiedBy>User</cp:lastModifiedBy>
  <cp:revision>29</cp:revision>
  <dcterms:created xsi:type="dcterms:W3CDTF">2015-03-26T09:28:16Z</dcterms:created>
  <dcterms:modified xsi:type="dcterms:W3CDTF">2015-04-30T09:25:37Z</dcterms:modified>
</cp:coreProperties>
</file>