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A59E6F8-2F30-4C16-9B43-DA542C4F28A0}" type="datetimeFigureOut">
              <a:rPr lang="el-GR" smtClean="0"/>
              <a:pPr/>
              <a:t>11/5/2015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863AC5-78B9-4F06-BA46-89C441385221}" type="slidenum">
              <a:rPr lang="el-GR" smtClean="0"/>
              <a:pPr/>
              <a:t>‹#›</a:t>
            </a:fld>
            <a:endParaRPr lang="el-G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59E6F8-2F30-4C16-9B43-DA542C4F28A0}" type="datetimeFigureOut">
              <a:rPr lang="el-GR" smtClean="0"/>
              <a:pPr/>
              <a:t>11/5/2015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863AC5-78B9-4F06-BA46-89C441385221}" type="slidenum">
              <a:rPr lang="el-GR" smtClean="0"/>
              <a:pP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59E6F8-2F30-4C16-9B43-DA542C4F28A0}" type="datetimeFigureOut">
              <a:rPr lang="el-GR" smtClean="0"/>
              <a:pPr/>
              <a:t>11/5/2015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863AC5-78B9-4F06-BA46-89C441385221}" type="slidenum">
              <a:rPr lang="el-GR" smtClean="0"/>
              <a:pPr/>
              <a:t>‹#›</a:t>
            </a:fld>
            <a:endParaRPr lang="el-G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59E6F8-2F30-4C16-9B43-DA542C4F28A0}" type="datetimeFigureOut">
              <a:rPr lang="el-GR" smtClean="0"/>
              <a:pPr/>
              <a:t>11/5/2015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863AC5-78B9-4F06-BA46-89C441385221}" type="slidenum">
              <a:rPr lang="el-GR" smtClean="0"/>
              <a:pPr/>
              <a:t>‹#›</a:t>
            </a:fld>
            <a:endParaRPr lang="el-G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A59E6F8-2F30-4C16-9B43-DA542C4F28A0}" type="datetimeFigureOut">
              <a:rPr lang="el-GR" smtClean="0"/>
              <a:pPr/>
              <a:t>11/5/2015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863AC5-78B9-4F06-BA46-89C441385221}" type="slidenum">
              <a:rPr lang="el-GR" smtClean="0"/>
              <a:pPr/>
              <a:t>‹#›</a:t>
            </a:fld>
            <a:endParaRPr lang="el-G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A59E6F8-2F30-4C16-9B43-DA542C4F28A0}" type="datetimeFigureOut">
              <a:rPr lang="el-GR" smtClean="0"/>
              <a:pPr/>
              <a:t>11/5/2015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3863AC5-78B9-4F06-BA46-89C441385221}" type="slidenum">
              <a:rPr lang="el-GR" smtClean="0"/>
              <a:pP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A59E6F8-2F30-4C16-9B43-DA542C4F28A0}" type="datetimeFigureOut">
              <a:rPr lang="el-GR" smtClean="0"/>
              <a:pPr/>
              <a:t>11/5/2015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3863AC5-78B9-4F06-BA46-89C441385221}" type="slidenum">
              <a:rPr lang="el-GR" smtClean="0"/>
              <a:pP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A59E6F8-2F30-4C16-9B43-DA542C4F28A0}" type="datetimeFigureOut">
              <a:rPr lang="el-GR" smtClean="0"/>
              <a:pPr/>
              <a:t>11/5/2015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3863AC5-78B9-4F06-BA46-89C441385221}" type="slidenum">
              <a:rPr lang="el-GR" smtClean="0"/>
              <a:pP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A59E6F8-2F30-4C16-9B43-DA542C4F28A0}" type="datetimeFigureOut">
              <a:rPr lang="el-GR" smtClean="0"/>
              <a:pPr/>
              <a:t>11/5/2015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3863AC5-78B9-4F06-BA46-89C441385221}" type="slidenum">
              <a:rPr lang="el-GR" smtClean="0"/>
              <a:pP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A59E6F8-2F30-4C16-9B43-DA542C4F28A0}" type="datetimeFigureOut">
              <a:rPr lang="el-GR" smtClean="0"/>
              <a:pPr/>
              <a:t>11/5/2015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3863AC5-78B9-4F06-BA46-89C441385221}" type="slidenum">
              <a:rPr lang="el-GR" smtClean="0"/>
              <a:pPr/>
              <a:t>‹#›</a:t>
            </a:fld>
            <a:endParaRPr lang="el-G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A59E6F8-2F30-4C16-9B43-DA542C4F28A0}" type="datetimeFigureOut">
              <a:rPr lang="el-GR" smtClean="0"/>
              <a:pPr/>
              <a:t>11/5/2015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3863AC5-78B9-4F06-BA46-89C441385221}" type="slidenum">
              <a:rPr lang="el-GR" smtClean="0"/>
              <a:pPr/>
              <a:t>‹#›</a:t>
            </a:fld>
            <a:endParaRPr lang="el-G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9E6F8-2F30-4C16-9B43-DA542C4F28A0}" type="datetimeFigureOut">
              <a:rPr lang="el-GR" smtClean="0"/>
              <a:pPr/>
              <a:t>11/5/2015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63AC5-78B9-4F06-BA46-89C44138522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e-mail.gr/media/Image/business/2010/02/social_media/social_media_700.jpg"/>
          <p:cNvPicPr>
            <a:picLocks noChangeAspect="1" noChangeArrowheads="1"/>
          </p:cNvPicPr>
          <p:nvPr/>
        </p:nvPicPr>
        <p:blipFill>
          <a:blip r:embed="rId2" cstate="print"/>
          <a:srcRect/>
          <a:stretch>
            <a:fillRect/>
          </a:stretch>
        </p:blipFill>
        <p:spPr bwMode="auto">
          <a:xfrm>
            <a:off x="0" y="1268759"/>
            <a:ext cx="9144000" cy="4381501"/>
          </a:xfrm>
          <a:prstGeom prst="rect">
            <a:avLst/>
          </a:prstGeom>
          <a:noFill/>
        </p:spPr>
      </p:pic>
      <p:pic>
        <p:nvPicPr>
          <p:cNvPr id="27650" name="Picture 2" descr="http://www.webpresence.tv/uk-blog/wp-content/uploads/2015/02/Social-Media.jpg"/>
          <p:cNvPicPr>
            <a:picLocks noChangeAspect="1" noChangeArrowheads="1"/>
          </p:cNvPicPr>
          <p:nvPr/>
        </p:nvPicPr>
        <p:blipFill>
          <a:blip r:embed="rId3" cstate="print"/>
          <a:stretch>
            <a:fillRect/>
          </a:stretch>
        </p:blipFill>
        <p:spPr bwMode="auto">
          <a:xfrm>
            <a:off x="0" y="0"/>
            <a:ext cx="9144000" cy="6858000"/>
          </a:xfrm>
          <a:prstGeom prst="rect">
            <a:avLst/>
          </a:prstGeom>
          <a:noFill/>
        </p:spPr>
      </p:pic>
      <p:sp>
        <p:nvSpPr>
          <p:cNvPr id="2" name="1 - Τίτλος"/>
          <p:cNvSpPr>
            <a:spLocks noGrp="1"/>
          </p:cNvSpPr>
          <p:nvPr>
            <p:ph type="ctrTitle"/>
          </p:nvPr>
        </p:nvSpPr>
        <p:spPr>
          <a:xfrm>
            <a:off x="0" y="476672"/>
            <a:ext cx="9144000" cy="2420888"/>
          </a:xfrm>
        </p:spPr>
        <p:txBody>
          <a:bodyPr>
            <a:normAutofit fontScale="90000"/>
          </a:bodyPr>
          <a:lstStyle/>
          <a:p>
            <a:r>
              <a:rPr lang="el-GR" sz="4900" b="1" dirty="0"/>
              <a:t>ΕΡΕΥΝΗΤΙΚΗ </a:t>
            </a:r>
            <a:r>
              <a:rPr lang="el-GR" sz="4900" b="1" dirty="0" smtClean="0"/>
              <a:t>ΕΡΓΑΣΙΑ</a:t>
            </a:r>
            <a:r>
              <a:rPr lang="el-GR" sz="4900" b="1" dirty="0"/>
              <a:t/>
            </a:r>
            <a:br>
              <a:rPr lang="el-GR" sz="4900" b="1" dirty="0"/>
            </a:br>
            <a:r>
              <a:rPr lang="el-GR" sz="4900" b="1" dirty="0" smtClean="0"/>
              <a:t> Β </a:t>
            </a:r>
            <a:r>
              <a:rPr lang="el-GR" sz="4900" b="1" dirty="0"/>
              <a:t>ΛΥΚΕΙΟΥ </a:t>
            </a:r>
            <a:r>
              <a:rPr lang="el-GR" sz="4900" b="1" dirty="0" smtClean="0"/>
              <a:t>ΕΥΗΝΟΧΩΡΙΟΥ</a:t>
            </a:r>
            <a:r>
              <a:rPr lang="el-GR" sz="4900" dirty="0"/>
              <a:t> </a:t>
            </a:r>
            <a:r>
              <a:rPr lang="el-GR" sz="4900" dirty="0" smtClean="0"/>
              <a:t/>
            </a:r>
            <a:br>
              <a:rPr lang="el-GR" sz="4900" dirty="0" smtClean="0"/>
            </a:br>
            <a:r>
              <a:rPr lang="el-GR" sz="4900" b="1" dirty="0" smtClean="0"/>
              <a:t>ΘΕΜΑ </a:t>
            </a:r>
            <a:r>
              <a:rPr lang="el-GR" sz="4900" b="1" dirty="0"/>
              <a:t>: ΗΛΕΚΤΡΟΝΙΚΟ ΕΜΠΟΡΙΟ ΚΑΙ </a:t>
            </a:r>
            <a:r>
              <a:rPr lang="el-GR" sz="4900" b="1" dirty="0" smtClean="0"/>
              <a:t>ΚΟΙΝΩΝΙΚΑ </a:t>
            </a:r>
            <a:r>
              <a:rPr lang="el-GR" sz="4900" b="1" dirty="0"/>
              <a:t>ΔΙΚΤΥΑ</a:t>
            </a:r>
            <a:r>
              <a:rPr lang="el-GR" dirty="0"/>
              <a:t/>
            </a:r>
            <a:br>
              <a:rPr lang="el-GR" dirty="0"/>
            </a:br>
            <a:endParaRPr lang="el-GR" dirty="0"/>
          </a:p>
        </p:txBody>
      </p:sp>
      <p:sp>
        <p:nvSpPr>
          <p:cNvPr id="3" name="2 - Υπότιτλος"/>
          <p:cNvSpPr>
            <a:spLocks noGrp="1"/>
          </p:cNvSpPr>
          <p:nvPr>
            <p:ph type="subTitle" idx="1"/>
          </p:nvPr>
        </p:nvSpPr>
        <p:spPr>
          <a:xfrm>
            <a:off x="323528" y="3573016"/>
            <a:ext cx="8064896" cy="2808312"/>
          </a:xfrm>
        </p:spPr>
        <p:txBody>
          <a:bodyPr>
            <a:normAutofit fontScale="25000" lnSpcReduction="20000"/>
          </a:bodyPr>
          <a:lstStyle/>
          <a:p>
            <a:r>
              <a:rPr lang="el-GR" b="1" dirty="0">
                <a:solidFill>
                  <a:schemeClr val="tx1"/>
                </a:solidFill>
              </a:rPr>
              <a:t> </a:t>
            </a:r>
          </a:p>
          <a:p>
            <a:r>
              <a:rPr lang="el-GR" sz="12800" b="1" dirty="0">
                <a:solidFill>
                  <a:schemeClr val="tx1"/>
                </a:solidFill>
              </a:rPr>
              <a:t>          </a:t>
            </a:r>
            <a:r>
              <a:rPr lang="el-GR" sz="12800" b="1" dirty="0" smtClean="0">
                <a:solidFill>
                  <a:schemeClr val="tx1"/>
                </a:solidFill>
              </a:rPr>
              <a:t>  </a:t>
            </a:r>
          </a:p>
          <a:p>
            <a:r>
              <a:rPr lang="el-GR" sz="12800" b="1" i="1" dirty="0" smtClean="0">
                <a:solidFill>
                  <a:schemeClr val="tx1"/>
                </a:solidFill>
              </a:rPr>
              <a:t>                                           ΜΥΡΤΩ ΜΠΕΤΣΙΟΥ</a:t>
            </a:r>
            <a:endParaRPr lang="el-GR" sz="12800" b="1" i="1" dirty="0">
              <a:solidFill>
                <a:schemeClr val="tx1"/>
              </a:solidFill>
            </a:endParaRPr>
          </a:p>
          <a:p>
            <a:r>
              <a:rPr lang="el-GR" sz="12800" b="1" i="1" dirty="0">
                <a:solidFill>
                  <a:schemeClr val="tx1"/>
                </a:solidFill>
              </a:rPr>
              <a:t>                         </a:t>
            </a:r>
            <a:r>
              <a:rPr lang="el-GR" sz="12800" b="1" i="1" dirty="0" smtClean="0">
                <a:solidFill>
                  <a:schemeClr val="tx1"/>
                </a:solidFill>
              </a:rPr>
              <a:t>                   ΠΑΝΟΣ </a:t>
            </a:r>
            <a:r>
              <a:rPr lang="el-GR" sz="12800" b="1" i="1" dirty="0">
                <a:solidFill>
                  <a:schemeClr val="tx1"/>
                </a:solidFill>
              </a:rPr>
              <a:t>ΜΠΕΡΤΣΙΑΣ</a:t>
            </a:r>
          </a:p>
          <a:p>
            <a:r>
              <a:rPr lang="el-GR" sz="12800" b="1" i="1" dirty="0">
                <a:solidFill>
                  <a:schemeClr val="tx1"/>
                </a:solidFill>
              </a:rPr>
              <a:t>                                </a:t>
            </a:r>
            <a:r>
              <a:rPr lang="en-US" sz="12800" b="1" i="1" dirty="0" smtClean="0">
                <a:solidFill>
                  <a:schemeClr val="tx1"/>
                </a:solidFill>
              </a:rPr>
              <a:t>   </a:t>
            </a:r>
            <a:r>
              <a:rPr lang="el-GR" sz="12800" b="1" i="1" dirty="0" smtClean="0">
                <a:solidFill>
                  <a:schemeClr val="tx1"/>
                </a:solidFill>
              </a:rPr>
              <a:t>   ΚΩΣΤΑΣ </a:t>
            </a:r>
            <a:r>
              <a:rPr lang="el-GR" sz="12800" b="1" i="1" dirty="0">
                <a:solidFill>
                  <a:schemeClr val="tx1"/>
                </a:solidFill>
              </a:rPr>
              <a:t>ΝΤΟΒΑΣ </a:t>
            </a:r>
          </a:p>
          <a:p>
            <a:r>
              <a:rPr lang="el-GR" sz="12800" b="1" i="1" dirty="0">
                <a:solidFill>
                  <a:schemeClr val="tx1"/>
                </a:solidFill>
              </a:rPr>
              <a:t>                            </a:t>
            </a:r>
            <a:r>
              <a:rPr lang="en-US" sz="12800" b="1" i="1" dirty="0" smtClean="0">
                <a:solidFill>
                  <a:schemeClr val="tx1"/>
                </a:solidFill>
              </a:rPr>
              <a:t>     </a:t>
            </a:r>
            <a:r>
              <a:rPr lang="el-GR" sz="12800" b="1" i="1" dirty="0" smtClean="0">
                <a:solidFill>
                  <a:schemeClr val="tx1"/>
                </a:solidFill>
              </a:rPr>
              <a:t>  ΒΑΣΩ </a:t>
            </a:r>
            <a:r>
              <a:rPr lang="el-GR" sz="12800" b="1" i="1" dirty="0">
                <a:solidFill>
                  <a:schemeClr val="tx1"/>
                </a:solidFill>
              </a:rPr>
              <a:t>ΤΡΑΟΥΣΗ</a:t>
            </a:r>
          </a:p>
          <a:p>
            <a:endParaRPr lang="el-GR" sz="12800" b="1" dirty="0">
              <a:solidFill>
                <a:schemeClr val="tx1"/>
              </a:solidFill>
            </a:endParaRPr>
          </a:p>
        </p:txBody>
      </p:sp>
      <p:sp>
        <p:nvSpPr>
          <p:cNvPr id="6" name="5 - TextBox"/>
          <p:cNvSpPr txBox="1"/>
          <p:nvPr/>
        </p:nvSpPr>
        <p:spPr>
          <a:xfrm>
            <a:off x="251520" y="4221088"/>
            <a:ext cx="3168352" cy="584775"/>
          </a:xfrm>
          <a:prstGeom prst="rect">
            <a:avLst/>
          </a:prstGeom>
          <a:noFill/>
        </p:spPr>
        <p:txBody>
          <a:bodyPr wrap="square" rtlCol="0">
            <a:spAutoFit/>
          </a:bodyPr>
          <a:lstStyle/>
          <a:p>
            <a:r>
              <a:rPr lang="el-GR" sz="3200" b="1" i="1" dirty="0" smtClean="0"/>
              <a:t> ΜΕΛΗ ΟΜΑΔΑΣ</a:t>
            </a:r>
            <a:r>
              <a:rPr lang="el-GR" sz="3200" b="1" i="1" dirty="0" smtClean="0">
                <a:solidFill>
                  <a:schemeClr val="tx2">
                    <a:lumMod val="50000"/>
                  </a:schemeClr>
                </a:solidFill>
              </a:rPr>
              <a:t>: </a:t>
            </a:r>
            <a:endParaRPr lang="el-GR" sz="32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nodeType="clickEffect">
                                  <p:stCondLst>
                                    <p:cond delay="0"/>
                                  </p:stCondLst>
                                  <p:iterate type="lt">
                                    <p:tmPct val="50000"/>
                                  </p:iterate>
                                  <p:childTnLst>
                                    <p:set>
                                      <p:cBhvr>
                                        <p:cTn id="16" dur="1" fill="hold">
                                          <p:stCondLst>
                                            <p:cond delay="0"/>
                                          </p:stCondLst>
                                        </p:cTn>
                                        <p:tgtEl>
                                          <p:spTgt spid="3">
                                            <p:txEl>
                                              <p:pRg st="2" end="2"/>
                                            </p:txEl>
                                          </p:spTgt>
                                        </p:tgtEl>
                                        <p:attrNameLst>
                                          <p:attrName>style.visibility</p:attrName>
                                        </p:attrNameLst>
                                      </p:cBhvr>
                                      <p:to>
                                        <p:strVal val="visible"/>
                                      </p:to>
                                    </p:set>
                                    <p:set>
                                      <p:cBhvr>
                                        <p:cTn id="17" dur="455" fill="hold">
                                          <p:stCondLst>
                                            <p:cond delay="0"/>
                                          </p:stCondLst>
                                        </p:cTn>
                                        <p:tgtEl>
                                          <p:spTgt spid="3">
                                            <p:txEl>
                                              <p:pRg st="2" end="2"/>
                                            </p:txEl>
                                          </p:spTgt>
                                        </p:tgtEl>
                                        <p:attrNameLst>
                                          <p:attrName>style.rotation</p:attrName>
                                        </p:attrNameLst>
                                      </p:cBhvr>
                                      <p:to>
                                        <p:strVal val="-45.0"/>
                                      </p:to>
                                    </p:set>
                                    <p:anim calcmode="lin" valueType="num">
                                      <p:cBhvr>
                                        <p:cTn id="18"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80">
                                          <p:stCondLst>
                                            <p:cond delay="0"/>
                                          </p:stCondLst>
                                        </p:cTn>
                                        <p:tgtEl>
                                          <p:spTgt spid="3">
                                            <p:txEl>
                                              <p:pRg st="3" end="3"/>
                                            </p:txEl>
                                          </p:spTgt>
                                        </p:tgtEl>
                                      </p:cBhvr>
                                    </p:animEffect>
                                    <p:anim calcmode="lin" valueType="num">
                                      <p:cBhvr>
                                        <p:cTn id="2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3" end="3"/>
                                            </p:txEl>
                                          </p:spTgt>
                                        </p:tgtEl>
                                      </p:cBhvr>
                                      <p:to x="100000" y="60000"/>
                                    </p:animScale>
                                    <p:animScale>
                                      <p:cBhvr>
                                        <p:cTn id="33" dur="166" decel="50000">
                                          <p:stCondLst>
                                            <p:cond delay="676"/>
                                          </p:stCondLst>
                                        </p:cTn>
                                        <p:tgtEl>
                                          <p:spTgt spid="3">
                                            <p:txEl>
                                              <p:pRg st="3" end="3"/>
                                            </p:txEl>
                                          </p:spTgt>
                                        </p:tgtEl>
                                      </p:cBhvr>
                                      <p:to x="100000" y="100000"/>
                                    </p:animScale>
                                    <p:animScale>
                                      <p:cBhvr>
                                        <p:cTn id="34" dur="26">
                                          <p:stCondLst>
                                            <p:cond delay="1312"/>
                                          </p:stCondLst>
                                        </p:cTn>
                                        <p:tgtEl>
                                          <p:spTgt spid="3">
                                            <p:txEl>
                                              <p:pRg st="3" end="3"/>
                                            </p:txEl>
                                          </p:spTgt>
                                        </p:tgtEl>
                                      </p:cBhvr>
                                      <p:to x="100000" y="80000"/>
                                    </p:animScale>
                                    <p:animScale>
                                      <p:cBhvr>
                                        <p:cTn id="35" dur="166" decel="50000">
                                          <p:stCondLst>
                                            <p:cond delay="1338"/>
                                          </p:stCondLst>
                                        </p:cTn>
                                        <p:tgtEl>
                                          <p:spTgt spid="3">
                                            <p:txEl>
                                              <p:pRg st="3" end="3"/>
                                            </p:txEl>
                                          </p:spTgt>
                                        </p:tgtEl>
                                      </p:cBhvr>
                                      <p:to x="100000" y="100000"/>
                                    </p:animScale>
                                    <p:animScale>
                                      <p:cBhvr>
                                        <p:cTn id="36" dur="26">
                                          <p:stCondLst>
                                            <p:cond delay="1642"/>
                                          </p:stCondLst>
                                        </p:cTn>
                                        <p:tgtEl>
                                          <p:spTgt spid="3">
                                            <p:txEl>
                                              <p:pRg st="3" end="3"/>
                                            </p:txEl>
                                          </p:spTgt>
                                        </p:tgtEl>
                                      </p:cBhvr>
                                      <p:to x="100000" y="90000"/>
                                    </p:animScale>
                                    <p:animScale>
                                      <p:cBhvr>
                                        <p:cTn id="37" dur="166" decel="50000">
                                          <p:stCondLst>
                                            <p:cond delay="1668"/>
                                          </p:stCondLst>
                                        </p:cTn>
                                        <p:tgtEl>
                                          <p:spTgt spid="3">
                                            <p:txEl>
                                              <p:pRg st="3" end="3"/>
                                            </p:txEl>
                                          </p:spTgt>
                                        </p:tgtEl>
                                      </p:cBhvr>
                                      <p:to x="100000" y="100000"/>
                                    </p:animScale>
                                    <p:animScale>
                                      <p:cBhvr>
                                        <p:cTn id="38" dur="26">
                                          <p:stCondLst>
                                            <p:cond delay="1808"/>
                                          </p:stCondLst>
                                        </p:cTn>
                                        <p:tgtEl>
                                          <p:spTgt spid="3">
                                            <p:txEl>
                                              <p:pRg st="3" end="3"/>
                                            </p:txEl>
                                          </p:spTgt>
                                        </p:tgtEl>
                                      </p:cBhvr>
                                      <p:to x="100000" y="95000"/>
                                    </p:animScale>
                                    <p:animScale>
                                      <p:cBhvr>
                                        <p:cTn id="39" dur="166" decel="50000">
                                          <p:stCondLst>
                                            <p:cond delay="1834"/>
                                          </p:stCondLst>
                                        </p:cTn>
                                        <p:tgtEl>
                                          <p:spTgt spid="3">
                                            <p:txEl>
                                              <p:pRg st="3" end="3"/>
                                            </p:txEl>
                                          </p:spTgt>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checkerboard(across)">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1"/>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TMVgglNiqwI/VCINvR3sVVI/AAAAAAAABy4/V2v8I8lDqe8/s1600/Social%2BMedia%2BMarketing%2Bfor%2BHealthcare%2BEscaype%2BEnterprises%2B2.jpg"/>
          <p:cNvPicPr>
            <a:picLocks noChangeAspect="1" noChangeArrowheads="1"/>
          </p:cNvPicPr>
          <p:nvPr/>
        </p:nvPicPr>
        <p:blipFill>
          <a:blip r:embed="rId2" cstate="print">
            <a:lum bright="20000"/>
          </a:blip>
          <a:srcRect/>
          <a:stretch>
            <a:fillRect/>
          </a:stretch>
        </p:blipFill>
        <p:spPr bwMode="auto">
          <a:xfrm>
            <a:off x="1" y="0"/>
            <a:ext cx="9144000" cy="6858000"/>
          </a:xfrm>
          <a:prstGeom prst="rect">
            <a:avLst/>
          </a:prstGeom>
          <a:noFill/>
        </p:spPr>
      </p:pic>
      <p:sp>
        <p:nvSpPr>
          <p:cNvPr id="3" name="2 - Θέση περιεχομένου"/>
          <p:cNvSpPr>
            <a:spLocks noGrp="1"/>
          </p:cNvSpPr>
          <p:nvPr>
            <p:ph idx="1"/>
          </p:nvPr>
        </p:nvSpPr>
        <p:spPr>
          <a:xfrm>
            <a:off x="395536" y="404664"/>
            <a:ext cx="8229600" cy="4525963"/>
          </a:xfrm>
        </p:spPr>
        <p:txBody>
          <a:bodyPr>
            <a:normAutofit fontScale="77500" lnSpcReduction="20000"/>
          </a:bodyPr>
          <a:lstStyle/>
          <a:p>
            <a:r>
              <a:rPr lang="el-GR" dirty="0" smtClean="0"/>
              <a:t>Όταν </a:t>
            </a:r>
            <a:r>
              <a:rPr lang="el-GR" dirty="0"/>
              <a:t>χρησιμοποιούμε τον όρο κοινωνικό δίκτυο, θεωρούμε ότι αναφερόμαστε στο σύνολο των σχέσεων που αναπτύσσονται σε μία συγκεκριμένη ομάδα. Σύμφωνα με πρόσφατες μελέτες σχετικά με το θέμα, οι γυναίκες εμφανίζονται να είναι πιο έμπειρες στην χρήση των μέσων κοινωνικής δικτύωσης σε σχέση με τους άνδρες</a:t>
            </a:r>
            <a:r>
              <a:rPr lang="el-GR" dirty="0" smtClean="0"/>
              <a:t>. H χρήση των κοινωνικών δικτύων από τους εργαζομένους στο πλαίσιο της εργασίας τους έχει τη δυναμική να μεταμορφώσει συνολικά τον κόσμο της εργασίας.</a:t>
            </a:r>
            <a:endParaRPr lang="en-US" dirty="0" smtClean="0"/>
          </a:p>
          <a:p>
            <a:r>
              <a:rPr lang="el-GR" dirty="0" smtClean="0"/>
              <a:t> Πολλές γνωστές εταιρείες αξιοποιούν τις δυνατότητες διασύνδεσης που προσφέρουν τα </a:t>
            </a:r>
            <a:r>
              <a:rPr lang="el-GR" dirty="0" err="1" smtClean="0"/>
              <a:t>social</a:t>
            </a:r>
            <a:r>
              <a:rPr lang="el-GR" dirty="0" smtClean="0"/>
              <a:t> </a:t>
            </a:r>
            <a:r>
              <a:rPr lang="el-GR" dirty="0" err="1" smtClean="0"/>
              <a:t>media</a:t>
            </a:r>
            <a:r>
              <a:rPr lang="el-GR" dirty="0" smtClean="0"/>
              <a:t> για να ενισχύσουν την παραγωγικότητα, την καινοτομία, τη φήμη, τη συνεργασία και τη δέσμευση των εργαζομένων τους με την εταιρεία.</a:t>
            </a:r>
          </a:p>
          <a:p>
            <a:endParaRPr lang="el-GR"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TMVgglNiqwI/VCINvR3sVVI/AAAAAAAABy4/V2v8I8lDqe8/s1600/Social%2BMedia%2BMarketing%2Bfor%2BHealthcare%2BEscaype%2BEnterprises%2B2.jpg"/>
          <p:cNvPicPr>
            <a:picLocks noChangeAspect="1" noChangeArrowheads="1"/>
          </p:cNvPicPr>
          <p:nvPr/>
        </p:nvPicPr>
        <p:blipFill>
          <a:blip r:embed="rId2" cstate="print"/>
          <a:stretch>
            <a:fillRect/>
          </a:stretch>
        </p:blipFill>
        <p:spPr bwMode="auto">
          <a:xfrm>
            <a:off x="790487" y="0"/>
            <a:ext cx="7563028" cy="6858000"/>
          </a:xfrm>
          <a:prstGeom prst="rect">
            <a:avLst/>
          </a:prstGeom>
          <a:noFill/>
        </p:spPr>
      </p:pic>
      <p:sp>
        <p:nvSpPr>
          <p:cNvPr id="3" name="2 - Θέση περιεχομένου"/>
          <p:cNvSpPr>
            <a:spLocks noGrp="1"/>
          </p:cNvSpPr>
          <p:nvPr>
            <p:ph idx="1"/>
          </p:nvPr>
        </p:nvSpPr>
        <p:spPr>
          <a:xfrm>
            <a:off x="251520" y="188640"/>
            <a:ext cx="8229600" cy="4525963"/>
          </a:xfrm>
        </p:spPr>
        <p:txBody>
          <a:bodyPr>
            <a:normAutofit lnSpcReduction="10000"/>
          </a:bodyPr>
          <a:lstStyle/>
          <a:p>
            <a:r>
              <a:rPr lang="el-GR" dirty="0"/>
              <a:t>H χρήση των κοινωνικών δικτύων από τους εργαζομένους στο πλαίσιο της εργασίας τους έχει τη δυναμική να μεταμορφώσει συνολικά τον κόσμο της εργασίας. Πολλές γνωστές εταιρείες αξιοποιούν τις δυνατότητες διασύνδεσης που προσφέρουν τα </a:t>
            </a:r>
            <a:r>
              <a:rPr lang="el-GR" dirty="0" err="1"/>
              <a:t>social</a:t>
            </a:r>
            <a:r>
              <a:rPr lang="el-GR" dirty="0"/>
              <a:t> </a:t>
            </a:r>
            <a:r>
              <a:rPr lang="el-GR" dirty="0" err="1"/>
              <a:t>media</a:t>
            </a:r>
            <a:r>
              <a:rPr lang="el-GR" dirty="0"/>
              <a:t> για να ενισχύσουν την παραγωγικότητα, την καινοτομία, τη φήμη, τη συνεργασία και τη δέσμευση των εργαζομένων τους με την εταιρεία.</a:t>
            </a: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TMVgglNiqwI/VCINvR3sVVI/AAAAAAAABy4/V2v8I8lDqe8/s1600/Social%2BMedia%2BMarketing%2Bfor%2BHealthcare%2BEscaype%2BEnterprises%2B2.jpg"/>
          <p:cNvPicPr>
            <a:picLocks noChangeAspect="1" noChangeArrowheads="1"/>
          </p:cNvPicPr>
          <p:nvPr/>
        </p:nvPicPr>
        <p:blipFill>
          <a:blip r:embed="rId2" cstate="print"/>
          <a:stretch>
            <a:fillRect/>
          </a:stretch>
        </p:blipFill>
        <p:spPr bwMode="auto">
          <a:xfrm>
            <a:off x="790487" y="0"/>
            <a:ext cx="7563028" cy="6858000"/>
          </a:xfrm>
          <a:prstGeom prst="rect">
            <a:avLst/>
          </a:prstGeom>
          <a:noFill/>
        </p:spPr>
      </p:pic>
      <p:sp>
        <p:nvSpPr>
          <p:cNvPr id="3" name="2 - Θέση περιεχομένου"/>
          <p:cNvSpPr>
            <a:spLocks noGrp="1"/>
          </p:cNvSpPr>
          <p:nvPr>
            <p:ph idx="1"/>
          </p:nvPr>
        </p:nvSpPr>
        <p:spPr>
          <a:xfrm>
            <a:off x="0" y="0"/>
            <a:ext cx="8229600" cy="4525963"/>
          </a:xfrm>
        </p:spPr>
        <p:txBody>
          <a:bodyPr/>
          <a:lstStyle/>
          <a:p>
            <a:r>
              <a:rPr lang="el-GR" dirty="0"/>
              <a:t>Σήμερα, υπάρχουν πολλοί </a:t>
            </a:r>
            <a:r>
              <a:rPr lang="el-GR" dirty="0" err="1"/>
              <a:t>ιστότοποι</a:t>
            </a:r>
            <a:r>
              <a:rPr lang="el-GR" dirty="0"/>
              <a:t> κοινωνικής δικτύωσης. Οι </a:t>
            </a:r>
            <a:r>
              <a:rPr lang="el-GR" dirty="0" err="1"/>
              <a:t>ιστότοποι</a:t>
            </a:r>
            <a:r>
              <a:rPr lang="el-GR" dirty="0"/>
              <a:t> διακρίνονται σε κατηγορίες ανάλογα με:</a:t>
            </a:r>
          </a:p>
          <a:p>
            <a:pPr lvl="0"/>
            <a:r>
              <a:rPr lang="el-GR" dirty="0"/>
              <a:t>το αντικείμενό τους,</a:t>
            </a:r>
          </a:p>
          <a:p>
            <a:pPr lvl="0"/>
            <a:r>
              <a:rPr lang="el-GR" dirty="0"/>
              <a:t>τον τρόπο εγγραφής και συμμετοχής μελών,</a:t>
            </a:r>
          </a:p>
          <a:p>
            <a:pPr lvl="0"/>
            <a:r>
              <a:rPr lang="el-GR" dirty="0"/>
              <a:t>τον τρόπο επικοινωνίας μεταξύ των μελών τους και</a:t>
            </a:r>
          </a:p>
          <a:p>
            <a:r>
              <a:rPr lang="el-GR" dirty="0"/>
              <a:t>το είδος του </a:t>
            </a:r>
            <a:r>
              <a:rPr lang="el-GR" dirty="0" smtClean="0"/>
              <a:t>περιεχομένου.</a:t>
            </a:r>
            <a:endParaRPr lang="el-GR" dirty="0"/>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ir.news.gr/cov/So/Social%20media%202_b2.jpg"/>
          <p:cNvPicPr>
            <a:picLocks noChangeAspect="1" noChangeArrowheads="1"/>
          </p:cNvPicPr>
          <p:nvPr/>
        </p:nvPicPr>
        <p:blipFill>
          <a:blip r:embed="rId2" cstate="print"/>
          <a:stretch>
            <a:fillRect/>
          </a:stretch>
        </p:blipFill>
        <p:spPr bwMode="auto">
          <a:xfrm>
            <a:off x="0" y="548680"/>
            <a:ext cx="9121014" cy="5472608"/>
          </a:xfrm>
          <a:prstGeom prst="rect">
            <a:avLst/>
          </a:prstGeom>
          <a:noFill/>
        </p:spPr>
      </p:pic>
      <p:sp>
        <p:nvSpPr>
          <p:cNvPr id="2" name="1 - Τίτλος"/>
          <p:cNvSpPr>
            <a:spLocks noGrp="1"/>
          </p:cNvSpPr>
          <p:nvPr>
            <p:ph type="title"/>
          </p:nvPr>
        </p:nvSpPr>
        <p:spPr/>
        <p:txBody>
          <a:bodyPr/>
          <a:lstStyle/>
          <a:p>
            <a:r>
              <a:rPr lang="en-US" dirty="0" smtClean="0"/>
              <a:t>FACEBOOK</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a:t>Σύμφωνα με έρευνες που έγιναν στον  Ελλαδικό χώρο, το πιο δημοφιλές κοινωνικό δίκτυο είναι το  </a:t>
            </a:r>
            <a:r>
              <a:rPr lang="en-US" b="1" dirty="0" err="1"/>
              <a:t>facebook</a:t>
            </a:r>
            <a:endParaRPr lang="el-GR" dirty="0"/>
          </a:p>
          <a:p>
            <a:r>
              <a:rPr lang="el-GR" dirty="0"/>
              <a:t>Το γνωστό πλέον σε </a:t>
            </a:r>
            <a:r>
              <a:rPr lang="el-GR" dirty="0" smtClean="0"/>
              <a:t>όλους </a:t>
            </a:r>
            <a:r>
              <a:rPr lang="el-GR" dirty="0"/>
              <a:t>μας </a:t>
            </a:r>
            <a:r>
              <a:rPr lang="el-GR" dirty="0" err="1"/>
              <a:t>Facebook</a:t>
            </a:r>
            <a:r>
              <a:rPr lang="el-GR" dirty="0"/>
              <a:t> ξεκίνησε το 2004 σαν ένα κοινωνικό </a:t>
            </a:r>
            <a:r>
              <a:rPr lang="el-GR" dirty="0" smtClean="0"/>
              <a:t>δίκτυο </a:t>
            </a:r>
            <a:r>
              <a:rPr lang="el-GR" dirty="0"/>
              <a:t>για τους φοιτητές του </a:t>
            </a:r>
            <a:r>
              <a:rPr lang="el-GR" dirty="0" err="1"/>
              <a:t>Harvard</a:t>
            </a:r>
            <a:r>
              <a:rPr lang="el-GR" dirty="0"/>
              <a:t> και έχει φτάσει </a:t>
            </a:r>
            <a:r>
              <a:rPr lang="el-GR" dirty="0" smtClean="0"/>
              <a:t>σήμερα </a:t>
            </a:r>
            <a:r>
              <a:rPr lang="el-GR" dirty="0"/>
              <a:t>να έ</a:t>
            </a:r>
            <a:r>
              <a:rPr lang="el-GR" dirty="0" smtClean="0"/>
              <a:t>χει πάνω </a:t>
            </a:r>
            <a:r>
              <a:rPr lang="el-GR" dirty="0"/>
              <a:t>από 1 δισεκατομμύριο ενεργούς </a:t>
            </a:r>
            <a:r>
              <a:rPr lang="el-GR" dirty="0" smtClean="0"/>
              <a:t>χρήστες</a:t>
            </a:r>
            <a:r>
              <a:rPr lang="el-GR" dirty="0"/>
              <a:t>! Οι χρήστες μπορούν να επικοινωνούν μέσω μηνυμάτων με τις επαφές τους και να τους ειδοποιούν όταν ανανεώνουν τις προσωπικές πληροφορίες τους. Όλοι έχουν ελεύθερη πρόσβαση στο να συμμετάσχουν </a:t>
            </a:r>
            <a:r>
              <a:rPr lang="el-GR" dirty="0" smtClean="0"/>
              <a:t>αρκεί </a:t>
            </a:r>
            <a:r>
              <a:rPr lang="el-GR" dirty="0"/>
              <a:t>να είναι ά</a:t>
            </a:r>
            <a:r>
              <a:rPr lang="el-GR" dirty="0" smtClean="0"/>
              <a:t>νω </a:t>
            </a:r>
            <a:r>
              <a:rPr lang="el-GR" dirty="0"/>
              <a:t>των 13 </a:t>
            </a:r>
            <a:r>
              <a:rPr lang="el-GR" dirty="0" smtClean="0"/>
              <a:t>χρόνων</a:t>
            </a:r>
            <a:r>
              <a:rPr lang="el-GR" dirty="0"/>
              <a:t>. Το </a:t>
            </a:r>
            <a:r>
              <a:rPr lang="el-GR" dirty="0" err="1"/>
              <a:t>Facebook</a:t>
            </a:r>
            <a:r>
              <a:rPr lang="el-GR" dirty="0"/>
              <a:t> ακόμα παρέχει παιχνίδια και υπάρχει η δυνατότητα ανεβάσματος φωτογραφιών και βίντεο. Το </a:t>
            </a:r>
            <a:r>
              <a:rPr lang="el-GR" dirty="0" err="1"/>
              <a:t>Facebook</a:t>
            </a:r>
            <a:r>
              <a:rPr lang="el-GR" dirty="0"/>
              <a:t> είναι ένας καλός τρόπος δικτύωσης με φίλους και γνωστούς</a:t>
            </a:r>
          </a:p>
        </p:txBody>
      </p:sp>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a:t>ΣΥΜΠΕΡΑΣΜΑΤΑ ΕΡΕΥΝΑΣ</a:t>
            </a:r>
            <a:r>
              <a:rPr lang="el-GR" dirty="0"/>
              <a:t/>
            </a:r>
            <a:br>
              <a:rPr lang="el-GR" dirty="0"/>
            </a:b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a:t> Αρχικά στην ερώτησή μας σχετικά με το πόσες  ώρες  είναι συνήθως  συνδεμένοι καθημερινά σε κάποιο κοινωνικό δίκτυο  , 8 στα 17 άτομα απάντησαν 1 ώρα ενώ 1 άτομο απάντησε καθόλου και ένα άλλο  άτομο απάντησε 5 ώρες. Στη δεύτερη ερώτηση, σχετικά με το αν  από τότε που ξεκίνησαν να χρησιμοποιούν τα κοινωνικά δίκτυα , οι ώρες έχουν αυξηθεί, ελαττωθεί ή είναι οι ίδιες όπως και πριν, η πλειονοψηφία απάντησε ότι έχουν αυξηθεί .Στην τρίτη ερώτηση, σχετικά με το ποιο μέσο χρησιμοποιούν συνήθως για να συνδεθούν σε κοινωνικά δίκτυα, υψηλά ποσοστά συγκέντρωσαν ο Η/Υ και το κινητό. Στην τέταρτη ερώτηση σχετικά με το πόσες ώρες αφιερώνουν στο να παίζουν παιχνίδια στα περιβάλλοντα κοινωνικής δικτύωσης  11 στα 17 απάντησε καμία ενώ 5 άτομα απάντησαν μισή ώρα. Στην πέμπτη ερώτηση σχετικά με το ποια κοινωνικά δίκτυα χρησιμοποιούν τα πιο δημοφιλή ήταν το </a:t>
            </a:r>
            <a:r>
              <a:rPr lang="en-US" dirty="0" err="1"/>
              <a:t>Facebook</a:t>
            </a:r>
            <a:r>
              <a:rPr lang="en-US" dirty="0"/>
              <a:t> </a:t>
            </a:r>
            <a:r>
              <a:rPr lang="el-GR" dirty="0"/>
              <a:t>και  το </a:t>
            </a:r>
            <a:r>
              <a:rPr lang="en-US" dirty="0"/>
              <a:t>Skype</a:t>
            </a:r>
            <a:r>
              <a:rPr lang="el-GR" dirty="0"/>
              <a:t>. Στην έκτη ερώτηση σχετικά με το πόσους φίλους έχουν στο δίκτυο που χρησιμοποιούν 5 στα 17 απάντησαν 501-1000 και 4 στα 17 1-50. </a:t>
            </a:r>
          </a:p>
        </p:txBody>
      </p:sp>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t>ΣΥΜΠΕΡΑΣΜΑΤΑ ΕΡΕΥΝΑΣ</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a:t>Στη συνέχεια στην έβδομη ερώτηση σχετικά με πόσους από τους φίλους τους γνωρίζουν προσωπικά η πλειοψηφία απάντησε  τους περισσότερους ενώ 2 στα 17 κανέναν. Στην όγδοη ερώτηση, αν επικοινωνούν με ξένους χρήστες διαφορετικής εθνικότητας στα κοινωνικά δίκτυα 13 στα 17 άτομα απάντησαν όχι. Η ένατη ερώτηση είχε θέμα: αν έχουν συναντήσει φαινόμενα σε σεξουαλικής παρενόχλησης στα περιβάλλοντα κοινωνικής δικτύωσης οι περισσότεροι απάντησαν όχι. Η δέκατη ερώτηση ήταν: κατά πόσο επηρεάζεστε από τις δημοσιεύσεις ή τα σχόλια στα κοινωνικά δίκτυα, 8 στα 17 απάντησαν λίγο, 6 στα 17 καθόλου ενώ 2 αρκετά</a:t>
            </a:r>
            <a:r>
              <a:rPr lang="el-GR" dirty="0" smtClean="0"/>
              <a:t>.</a:t>
            </a:r>
            <a:r>
              <a:rPr lang="el-GR" dirty="0"/>
              <a:t> Στην ενδέκατη ερώτηση σχετικά με τον επηρεασμό  των διαφημίσεων στα περιβάλλοντα κοινωνικής δικτύωσης 11 στους 17 ερωτηθέντες απάντησαν καθόλου. Η δωδέκατη ερώτηση είχε θέμα : Πόσα πιστεύετε ότι κερδίζουν οι επιχειρηματίες  από αυτές τις διαφημίσεις ; 12 στα 17 άτομα απάντησαν ότι πάρα πολλά έσοδα που βγάζουν οι επιχειρηματίες</a:t>
            </a:r>
            <a:r>
              <a:rPr lang="el-GR" dirty="0" smtClean="0"/>
              <a:t>. Στην δέκατη τρίτη ερώτηση , το κοινό ερωτήθηκε για το πόσο ασφαλή νοιώθει  για τα δημοσιευμένα προσωπικά του δεδομένα στα κοινωνικά δίκτυα. </a:t>
            </a:r>
            <a:endParaRPr lang="el-GR" dirty="0"/>
          </a:p>
        </p:txBody>
      </p:sp>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t>ΣΥΜΠΕΡΑΣΜΑΤΑ ΕΡΕΥΝΑΣ</a:t>
            </a:r>
            <a:r>
              <a:rPr lang="el-GR" dirty="0" smtClean="0"/>
              <a:t/>
            </a:r>
            <a:br>
              <a:rPr lang="el-GR" dirty="0" smtClean="0"/>
            </a:br>
            <a:endParaRPr lang="el-GR" dirty="0"/>
          </a:p>
        </p:txBody>
      </p:sp>
      <p:sp>
        <p:nvSpPr>
          <p:cNvPr id="3" name="2 - Θέση περιεχομένου"/>
          <p:cNvSpPr>
            <a:spLocks noGrp="1"/>
          </p:cNvSpPr>
          <p:nvPr>
            <p:ph idx="1"/>
          </p:nvPr>
        </p:nvSpPr>
        <p:spPr>
          <a:xfrm>
            <a:off x="0" y="980728"/>
            <a:ext cx="9144000" cy="5445224"/>
          </a:xfrm>
        </p:spPr>
        <p:txBody>
          <a:bodyPr>
            <a:normAutofit fontScale="62500" lnSpcReduction="20000"/>
          </a:bodyPr>
          <a:lstStyle/>
          <a:p>
            <a:r>
              <a:rPr lang="el-GR" dirty="0" smtClean="0"/>
              <a:t>Εδώ </a:t>
            </a:r>
            <a:r>
              <a:rPr lang="el-GR" dirty="0"/>
              <a:t>υπήρξε ποικιλομορφία απαντήσεων , καθώς  6 στους 17 απάντησαν  ότι έχουν αρκετή εμπιστοσύνη ως προς τη δημοσίευση των προσωπικών τους δεδομένων ,4 στους 17 αισθάνονται λίγο ασφαλείς και 3 στους 17 νοιώθουν  πάρα πολύ </a:t>
            </a:r>
            <a:r>
              <a:rPr lang="el-GR" dirty="0" err="1"/>
              <a:t>αφαλείς</a:t>
            </a:r>
            <a:r>
              <a:rPr lang="el-GR" dirty="0"/>
              <a:t>. Στην δέκατη τέταρτη σχετικά με το αν έχουν παραμελήσει ποτέ άλλες σημαντικές δραστηριότητες, για να ασχοληθούνε με τις κοινωνικές </a:t>
            </a:r>
            <a:r>
              <a:rPr lang="el-GR" dirty="0" err="1"/>
              <a:t>δρατηριότητες</a:t>
            </a:r>
            <a:r>
              <a:rPr lang="el-GR" dirty="0"/>
              <a:t> 5 στα 17 ά</a:t>
            </a:r>
            <a:r>
              <a:rPr lang="el-GR" dirty="0" smtClean="0"/>
              <a:t>τομα </a:t>
            </a:r>
            <a:r>
              <a:rPr lang="el-GR" dirty="0"/>
              <a:t>απάντησαν καθόλου. Στην δέκατη πέμπτη, το κοινό ερωτήθηκε σχετικά με το πόσες ώρες χρήσης κοινωνικών δικτύων θεωρείται εθισμός  η </a:t>
            </a:r>
            <a:r>
              <a:rPr lang="el-GR" dirty="0" err="1"/>
              <a:t>πλεοψηφία</a:t>
            </a:r>
            <a:r>
              <a:rPr lang="el-GR" dirty="0"/>
              <a:t> απάντησε 3-4 ώρες. Η δέκατη έκτη είχε θέμα τους τρόπους που θεωρούν </a:t>
            </a:r>
            <a:r>
              <a:rPr lang="el-GR" dirty="0" err="1" smtClean="0"/>
              <a:t>κατάλλους</a:t>
            </a:r>
            <a:r>
              <a:rPr lang="el-GR" dirty="0" smtClean="0"/>
              <a:t> </a:t>
            </a:r>
            <a:r>
              <a:rPr lang="el-GR" dirty="0"/>
              <a:t>για την αντιμετώπιση και πρόληψη του εθισμού στο διαδίκτυο η πλειοψηφία των ερωτηθέντων απάντησαν καλύτερη ενημέρωση για τους κινδύνους, ενασχόληση με εξωτερικές δραστηριότητες καθώς και συχνότερη προσωπική επαφή με φίλους. Στη προτελευταία ερώτηση σχετικά με τη  επιρροή της </a:t>
            </a:r>
            <a:r>
              <a:rPr lang="el-GR" dirty="0" err="1"/>
              <a:t>ανθρώπικης</a:t>
            </a:r>
            <a:r>
              <a:rPr lang="el-GR" dirty="0"/>
              <a:t> σκέψης και συμπεριφοράς από τα κοινωνικά δίκτυα 6 άτομα στα 17 απάντησαν πάρα πολύ όπως και 6 στα 17 πολύ. Στην δέκατη όγδοη ερώτηση το κοινό ερωτήθηκε αν νιώθει μοναξιά χωρίς τα κοινωνικά δίκτυα 7 στα 17 απάντησαν καθόλου και 7 στα 17 </a:t>
            </a:r>
            <a:r>
              <a:rPr lang="el-GR" dirty="0" smtClean="0"/>
              <a:t>αρκετά</a:t>
            </a:r>
            <a:r>
              <a:rPr lang="en-US" dirty="0" smtClean="0"/>
              <a:t>.</a:t>
            </a:r>
            <a:r>
              <a:rPr lang="el-GR" dirty="0"/>
              <a:t> Στη τελευταία ερώτηση σχετικά με το γιατί πιστεύουν ότι δημιουργήθηκαν τα κοινωνικά δίκτυα 9 στα 17 απάντησαν για να κερδίσουν λεφτά οι επιχειρηματίες από διαφημίσεις και 6 στα 17 για να φέρουν τους ανθρώπους πιο κοντά και για να εξαρτήσουν τους χρήστες από το διαδίκτυο.</a:t>
            </a:r>
          </a:p>
          <a:p>
            <a:endParaRPr lang="el-GR" dirty="0"/>
          </a:p>
        </p:txBody>
      </p:sp>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ΤΕΛΟΣ ΕΡΓΑΣΙΑΣ</a:t>
            </a:r>
            <a:endParaRPr lang="el-GR" dirty="0"/>
          </a:p>
        </p:txBody>
      </p:sp>
      <p:pic>
        <p:nvPicPr>
          <p:cNvPr id="1026" name="Picture 2" descr="http://aftovi.27210.gr/mediafiles/2014/11/ergasia-job-aftodioikisi.jpg"/>
          <p:cNvPicPr>
            <a:picLocks noChangeAspect="1" noChangeArrowheads="1"/>
          </p:cNvPicPr>
          <p:nvPr/>
        </p:nvPicPr>
        <p:blipFill>
          <a:blip r:embed="rId2" cstate="print"/>
          <a:srcRect/>
          <a:stretch>
            <a:fillRect/>
          </a:stretch>
        </p:blipFill>
        <p:spPr bwMode="auto">
          <a:xfrm>
            <a:off x="1331640" y="1484784"/>
            <a:ext cx="6816757" cy="4896544"/>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ebpresence.tv/uk-blog/wp-content/uploads/2015/02/Social-Media.jpg"/>
          <p:cNvPicPr>
            <a:picLocks noChangeAspect="1" noChangeArrowheads="1"/>
          </p:cNvPicPr>
          <p:nvPr/>
        </p:nvPicPr>
        <p:blipFill>
          <a:blip r:embed="rId2" cstate="print">
            <a:lum bright="50000"/>
          </a:blip>
          <a:srcRect r="11186"/>
          <a:stretch>
            <a:fillRect/>
          </a:stretch>
        </p:blipFill>
        <p:spPr bwMode="auto">
          <a:xfrm>
            <a:off x="-1" y="188640"/>
            <a:ext cx="9144001" cy="6120680"/>
          </a:xfrm>
          <a:prstGeom prst="rect">
            <a:avLst/>
          </a:prstGeom>
          <a:noFill/>
        </p:spPr>
      </p:pic>
      <p:pic>
        <p:nvPicPr>
          <p:cNvPr id="16386" name="Picture 2" descr="https://encrypted-tbn1.gstatic.com/images?q=tbn:ANd9GcQhvtM00z-p1Sh2XtRU42Fvzug02nZGRUHylbX_Ae89rZBNLXJlr33hMZbe"/>
          <p:cNvPicPr>
            <a:picLocks noChangeAspect="1" noChangeArrowheads="1"/>
          </p:cNvPicPr>
          <p:nvPr/>
        </p:nvPicPr>
        <p:blipFill>
          <a:blip r:embed="rId3" cstate="print">
            <a:lum bright="20000"/>
          </a:blip>
          <a:srcRect/>
          <a:stretch>
            <a:fillRect/>
          </a:stretch>
        </p:blipFill>
        <p:spPr bwMode="auto">
          <a:xfrm>
            <a:off x="0" y="0"/>
            <a:ext cx="9144000" cy="6858000"/>
          </a:xfrm>
          <a:prstGeom prst="rect">
            <a:avLst/>
          </a:prstGeom>
          <a:noFill/>
        </p:spPr>
      </p:pic>
      <p:sp>
        <p:nvSpPr>
          <p:cNvPr id="2" name="1 - Τίτλος"/>
          <p:cNvSpPr>
            <a:spLocks noGrp="1"/>
          </p:cNvSpPr>
          <p:nvPr>
            <p:ph type="title"/>
          </p:nvPr>
        </p:nvSpPr>
        <p:spPr/>
        <p:txBody>
          <a:bodyPr/>
          <a:lstStyle/>
          <a:p>
            <a:r>
              <a:rPr lang="en-US" b="1" i="1" u="sng" dirty="0"/>
              <a:t>O</a:t>
            </a:r>
            <a:r>
              <a:rPr lang="el-GR" b="1" i="1" u="sng" dirty="0"/>
              <a:t>ΡΙΣΜΟΣ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a:t>Ως </a:t>
            </a:r>
            <a:r>
              <a:rPr lang="el-GR" b="1" dirty="0"/>
              <a:t>Ηλεκτρονικό Εμπόριο</a:t>
            </a:r>
            <a:r>
              <a:rPr lang="el-GR" dirty="0"/>
              <a:t> (Η.Ε.),ή ευρέως γνωστό ως e-</a:t>
            </a:r>
            <a:r>
              <a:rPr lang="el-GR" dirty="0" err="1"/>
              <a:t>commerce</a:t>
            </a:r>
            <a:r>
              <a:rPr lang="el-GR" dirty="0"/>
              <a:t> ορίζεται το εμπόριο παροχής αγαθών και υπηρεσιών που πραγματοποιείται εξ αποστάσεως με ηλεκτρονικά μέσα, βασιζόμενο δηλαδή στην ηλεκτρονική μετάδοση δεδομένων, χωρίς να καθίσταται αναγκαία η φυσική παρουσία των συμβαλλομένων προϊόντα και υπηρεσίες. Το εύρος των ανταλλαγών που διεξάγονται ηλεκτρονικά, </a:t>
            </a:r>
            <a:r>
              <a:rPr lang="el-GR" dirty="0" smtClean="0"/>
              <a:t>έχει </a:t>
            </a:r>
            <a:r>
              <a:rPr lang="el-GR" dirty="0"/>
              <a:t>πωλητή-αγοραστή. Περιλαμβάνει το σύνολο των διαδικτυακών διαδικασιών: ανάπτυξης, προώθησης, πώλησης, παράδοσης, εξυπηρέτησης και πληρωμής για αυξηθεί ασυνήθιστα με την ευρεία χρήση του Διαδικτύου. </a:t>
            </a:r>
          </a:p>
          <a:p>
            <a:endParaRPr lang="el-GR"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ncrypted-tbn2.gstatic.com/images?q=tbn:ANd9GcTVy1QHfAqQAOo5ojLY2jcM0n_Nd2q8wefOVvypPMEZrpoD22eqkg"/>
          <p:cNvPicPr>
            <a:picLocks noChangeAspect="1" noChangeArrowheads="1"/>
          </p:cNvPicPr>
          <p:nvPr/>
        </p:nvPicPr>
        <p:blipFill>
          <a:blip r:embed="rId2" cstate="print"/>
          <a:srcRect/>
          <a:stretch>
            <a:fillRect/>
          </a:stretch>
        </p:blipFill>
        <p:spPr bwMode="auto">
          <a:xfrm>
            <a:off x="0" y="332656"/>
            <a:ext cx="9458108" cy="6858000"/>
          </a:xfrm>
          <a:prstGeom prst="rect">
            <a:avLst/>
          </a:prstGeom>
          <a:noFill/>
        </p:spPr>
      </p:pic>
      <p:pic>
        <p:nvPicPr>
          <p:cNvPr id="5" name="Picture 2" descr="http://www.webpresence.tv/uk-blog/wp-content/uploads/2015/02/Social-Media.jpg"/>
          <p:cNvPicPr>
            <a:picLocks noChangeAspect="1" noChangeArrowheads="1"/>
          </p:cNvPicPr>
          <p:nvPr/>
        </p:nvPicPr>
        <p:blipFill>
          <a:blip r:embed="rId3" cstate="print"/>
          <a:stretch>
            <a:fillRect/>
          </a:stretch>
        </p:blipFill>
        <p:spPr bwMode="auto">
          <a:xfrm>
            <a:off x="-505304" y="0"/>
            <a:ext cx="9900825" cy="7177874"/>
          </a:xfrm>
          <a:prstGeom prst="rect">
            <a:avLst/>
          </a:prstGeom>
          <a:noFill/>
        </p:spPr>
      </p:pic>
      <p:sp>
        <p:nvSpPr>
          <p:cNvPr id="3" name="2 - Θέση περιεχομένου"/>
          <p:cNvSpPr>
            <a:spLocks noGrp="1"/>
          </p:cNvSpPr>
          <p:nvPr>
            <p:ph idx="1"/>
          </p:nvPr>
        </p:nvSpPr>
        <p:spPr>
          <a:xfrm>
            <a:off x="467544" y="2060848"/>
            <a:ext cx="8229600" cy="4525963"/>
          </a:xfrm>
        </p:spPr>
        <p:txBody>
          <a:bodyPr>
            <a:normAutofit fontScale="85000" lnSpcReduction="20000"/>
          </a:bodyPr>
          <a:lstStyle/>
          <a:p>
            <a:pPr>
              <a:buNone/>
            </a:pPr>
            <a:r>
              <a:rPr lang="en-US" b="1" i="1" dirty="0" smtClean="0"/>
              <a:t>         </a:t>
            </a:r>
            <a:r>
              <a:rPr lang="el-GR" b="1" i="1" dirty="0" smtClean="0"/>
              <a:t>Για </a:t>
            </a:r>
            <a:r>
              <a:rPr lang="el-GR" b="1" i="1" dirty="0"/>
              <a:t>τις επιχειρήσεις: </a:t>
            </a:r>
            <a:endParaRPr lang="el-GR" dirty="0"/>
          </a:p>
          <a:p>
            <a:pPr>
              <a:buNone/>
            </a:pPr>
            <a:r>
              <a:rPr lang="en-US" dirty="0" smtClean="0"/>
              <a:t>         </a:t>
            </a:r>
            <a:r>
              <a:rPr lang="el-GR" dirty="0" smtClean="0"/>
              <a:t>Κανείς </a:t>
            </a:r>
            <a:r>
              <a:rPr lang="el-GR" dirty="0"/>
              <a:t>δεν είναι 100% ασφαλής </a:t>
            </a:r>
            <a:r>
              <a:rPr lang="el-GR" dirty="0" err="1"/>
              <a:t>on</a:t>
            </a:r>
            <a:r>
              <a:rPr lang="el-GR" dirty="0"/>
              <a:t>-</a:t>
            </a:r>
            <a:r>
              <a:rPr lang="el-GR" dirty="0" err="1"/>
              <a:t>line</a:t>
            </a:r>
            <a:r>
              <a:rPr lang="el-GR" dirty="0"/>
              <a:t>. Επιτήδειοι πάντοτε υπάρχουν, αλλά η κρυπτογράφηση και τα συστήματα ασφαλείας αναπτύσσονται συνεχώς. Ωστόσο, επενδυτές και αναλυτές συμφωνούν ότι οι συναλλαγές είναι λιγότερο επικίνδυνες στο Internet συγκριτικά με το «φυσικό» κόσμο. Για τις μικρομεσαίες επιχειρήσεις το ηλεκτρονικό εμπόριο είναι περισσότερο ασφαλές από ένα «πραγματικό» κατάστημα, το οποίο μπορεί να λεηλατηθεί, να καεί, να πλημμυρίσει. Η δυσκολία έγκειται στο να κάνουν τους πελάτες να εξοικειωθούν με την ιδέα ότι το ηλεκτρονικό εμπόριο είναι ασφαλές γι’ αυτούς. </a:t>
            </a:r>
          </a:p>
          <a:p>
            <a:endParaRPr lang="el-GR" dirty="0"/>
          </a:p>
        </p:txBody>
      </p:sp>
      <p:sp>
        <p:nvSpPr>
          <p:cNvPr id="4" name="3 - Τίτλος"/>
          <p:cNvSpPr>
            <a:spLocks noGrp="1"/>
          </p:cNvSpPr>
          <p:nvPr>
            <p:ph type="title"/>
          </p:nvPr>
        </p:nvSpPr>
        <p:spPr>
          <a:xfrm>
            <a:off x="539552" y="548680"/>
            <a:ext cx="8229600" cy="1143000"/>
          </a:xfrm>
        </p:spPr>
        <p:txBody>
          <a:bodyPr>
            <a:normAutofit fontScale="90000"/>
          </a:bodyPr>
          <a:lstStyle/>
          <a:p>
            <a:r>
              <a:rPr lang="el-GR" b="1" i="1" u="sng" dirty="0"/>
              <a:t>Είναι το ηλεκτρονικό εμπόριο ασφαλές για τις επιχειρήσεις και τους </a:t>
            </a:r>
            <a:r>
              <a:rPr lang="el-GR" b="1" i="1" u="sng" dirty="0" smtClean="0"/>
              <a:t>πελάτες</a:t>
            </a:r>
            <a:r>
              <a:rPr lang="el-GR" b="1" i="1" u="sng" dirty="0"/>
              <a:t>;</a:t>
            </a:r>
            <a:r>
              <a:rPr lang="el-GR" dirty="0"/>
              <a:t/>
            </a:r>
            <a:br>
              <a:rPr lang="el-GR" dirty="0"/>
            </a:br>
            <a:endParaRPr lang="el-GR"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patrasevents.gr/imgsrv/f/full/695830.jpg"/>
          <p:cNvPicPr>
            <a:picLocks noChangeAspect="1" noChangeArrowheads="1"/>
          </p:cNvPicPr>
          <p:nvPr/>
        </p:nvPicPr>
        <p:blipFill>
          <a:blip r:embed="rId2" cstate="print"/>
          <a:stretch>
            <a:fillRect/>
          </a:stretch>
        </p:blipFill>
        <p:spPr bwMode="auto">
          <a:xfrm>
            <a:off x="0" y="114403"/>
            <a:ext cx="9144000" cy="6629193"/>
          </a:xfrm>
          <a:prstGeom prst="rect">
            <a:avLst/>
          </a:prstGeom>
          <a:noFill/>
        </p:spPr>
      </p:pic>
      <p:sp>
        <p:nvSpPr>
          <p:cNvPr id="3" name="2 - Θέση περιεχομένου"/>
          <p:cNvSpPr>
            <a:spLocks noGrp="1"/>
          </p:cNvSpPr>
          <p:nvPr>
            <p:ph idx="1"/>
          </p:nvPr>
        </p:nvSpPr>
        <p:spPr>
          <a:xfrm>
            <a:off x="179512" y="188640"/>
            <a:ext cx="8435280" cy="5289451"/>
          </a:xfrm>
        </p:spPr>
        <p:txBody>
          <a:bodyPr>
            <a:normAutofit fontScale="70000" lnSpcReduction="20000"/>
          </a:bodyPr>
          <a:lstStyle/>
          <a:p>
            <a:r>
              <a:rPr lang="el-GR" b="1" i="1" u="sng" dirty="0"/>
              <a:t>Για τους πελάτες: </a:t>
            </a:r>
            <a:endParaRPr lang="el-GR" dirty="0"/>
          </a:p>
          <a:p>
            <a:r>
              <a:rPr lang="el-GR" dirty="0"/>
              <a:t>Παρόλο που τα προηγούμενα χρόνια, υπήρχε η εντύπωση ότι οι συναλλαγές μέσω πιστωτικής κάρτας στο Internet δεν ήταν ασφαλείς, οι ειδικοί υποστηρίζουν ότι το ηλεκτρονικό εμπόριο και οι </a:t>
            </a:r>
            <a:r>
              <a:rPr lang="el-GR" dirty="0" err="1"/>
              <a:t>on</a:t>
            </a:r>
            <a:r>
              <a:rPr lang="el-GR" dirty="0"/>
              <a:t>-</a:t>
            </a:r>
            <a:r>
              <a:rPr lang="el-GR" dirty="0" err="1"/>
              <a:t>line</a:t>
            </a:r>
            <a:r>
              <a:rPr lang="el-GR" dirty="0"/>
              <a:t> συναλλαγές εν γένει είναι ασφαλέστερες από τις αγορές με πιστωτικές κάρτες σε «φυσικά» καταστήματα. Κάθε φορά που ο πελάτης πληρώνει με πιστωτική κάρτα σε ένα κατάστημα ή εστιατόριο και κάθε φορά που πετά την απόδειξη μιας πιστωτικής κάρτας γίνεται περισσότερο ευάλωτος στην απάτη. Παράλληλα, έχουν αναπτυχθεί και αναπτύσσονται συνεχώς νέοι και ασφαλέστεροι τρόποι πληρωμής μέσω διαδικτύου, όπως οι υπηρεσίες </a:t>
            </a:r>
            <a:r>
              <a:rPr lang="el-GR" dirty="0" err="1"/>
              <a:t>onlíne</a:t>
            </a:r>
            <a:r>
              <a:rPr lang="el-GR" dirty="0"/>
              <a:t> μεταφοράς χρημάτων, οι προπληρωμένες και εξειδικευμένες πιστωτικές κάρτες για πληρωμή μέσω διαδικτύου, κλπ Ένα ηλεκτρονικό κατάστημα που μεριμνά για την ασφάλεια των πελατών του θα πρέπει να χρησιμοποιεί μια σειρά από «συστήματα ασφαλείας», προκειμένου να διασφαλίσει την ασφάλεια των συναλλαγών του: </a:t>
            </a:r>
          </a:p>
          <a:p>
            <a:endParaRPr lang="el-GR" dirty="0"/>
          </a:p>
        </p:txBody>
      </p:sp>
      <p:sp>
        <p:nvSpPr>
          <p:cNvPr id="23554" name="AutoShape 2" descr="https://encrypted-tbn1.gstatic.com/images?q=tbn:ANd9GcTNUkVV2wvJd1ce5K-_GWE1YSoObW5UQqs-jVtp7tMuygKaGOSqHg"/>
          <p:cNvSpPr>
            <a:spLocks noChangeAspect="1" noChangeArrowheads="1"/>
          </p:cNvSpPr>
          <p:nvPr/>
        </p:nvSpPr>
        <p:spPr bwMode="auto">
          <a:xfrm>
            <a:off x="1555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medinova.gr/wp-content/uploads/2015/01/social-537x350.jpg"/>
          <p:cNvPicPr>
            <a:picLocks noChangeAspect="1" noChangeArrowheads="1"/>
          </p:cNvPicPr>
          <p:nvPr/>
        </p:nvPicPr>
        <p:blipFill>
          <a:blip r:embed="rId2" cstate="print"/>
          <a:stretch>
            <a:fillRect/>
          </a:stretch>
        </p:blipFill>
        <p:spPr bwMode="auto">
          <a:xfrm>
            <a:off x="0" y="114403"/>
            <a:ext cx="9144000" cy="6629193"/>
          </a:xfrm>
          <a:prstGeom prst="rect">
            <a:avLst/>
          </a:prstGeom>
          <a:noFill/>
        </p:spPr>
      </p:pic>
      <p:sp>
        <p:nvSpPr>
          <p:cNvPr id="3" name="2 - Θέση περιεχομένου"/>
          <p:cNvSpPr>
            <a:spLocks noGrp="1"/>
          </p:cNvSpPr>
          <p:nvPr>
            <p:ph idx="1"/>
          </p:nvPr>
        </p:nvSpPr>
        <p:spPr/>
        <p:txBody>
          <a:bodyPr>
            <a:normAutofit fontScale="77500" lnSpcReduction="20000"/>
          </a:bodyPr>
          <a:lstStyle/>
          <a:p>
            <a:r>
              <a:rPr lang="el-GR" dirty="0"/>
              <a:t>Η αποστολή προσωπικών δεδομένων, όπως τα στοιχεία της κάρτας, θα πρέπει να γίνεται σε ασφαλές περιβάλλον, με τη χρήση ειδικών πρωτοκόλλων κρυπτογράφησης δεδομένων και ασφάλειας οικονομικών συναλλαγών. Για την εξασφάλιση της μυστικότητας, της ακεραιότητας και της προέλευσης μιας πληροφορίας κατά τη μετάδοση, χρησιμοποιείται η τεχνολογία δικτυακού πρωτοκόλλου ασφαλείας, όπως το </a:t>
            </a:r>
            <a:r>
              <a:rPr lang="en-US" dirty="0"/>
              <a:t>Secure Sockets </a:t>
            </a:r>
            <a:r>
              <a:rPr lang="en-US" dirty="0" err="1"/>
              <a:t>Sockets</a:t>
            </a:r>
            <a:r>
              <a:rPr lang="en-US" dirty="0"/>
              <a:t> </a:t>
            </a:r>
            <a:r>
              <a:rPr lang="en-US" dirty="0" err="1"/>
              <a:t>Sockets</a:t>
            </a:r>
            <a:r>
              <a:rPr lang="en-US" dirty="0"/>
              <a:t> Layer</a:t>
            </a:r>
            <a:r>
              <a:rPr lang="el-GR" dirty="0"/>
              <a:t> (</a:t>
            </a:r>
            <a:r>
              <a:rPr lang="en-US" dirty="0"/>
              <a:t>SSL</a:t>
            </a:r>
            <a:r>
              <a:rPr lang="el-GR" dirty="0"/>
              <a:t>) ή το </a:t>
            </a:r>
            <a:r>
              <a:rPr lang="en-US" dirty="0"/>
              <a:t>Secure Electronic</a:t>
            </a:r>
            <a:r>
              <a:rPr lang="el-GR" dirty="0"/>
              <a:t> </a:t>
            </a:r>
            <a:r>
              <a:rPr lang="el-GR" dirty="0" err="1"/>
              <a:t>Transaction</a:t>
            </a:r>
            <a:r>
              <a:rPr lang="el-GR" dirty="0"/>
              <a:t> (SET), με τη χρήση του οποίου οι πληροφορίες κρυπτογραφούνται προτού μεταδοθούν στο δίκτυο και αποκρυπτογραφούνται από τον παραλήπτη. Κατ’ αυτόν τον τρόπο, η συναλλαγή δεν μπορεί να αμφισβητηθεί ούτε ως προς την προέλευση ούτε ως προς το περιεχόμενο. </a:t>
            </a: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lectionawaazblog.files.wordpress.com/2014/03/social-media-services.jpg"/>
          <p:cNvPicPr>
            <a:picLocks noChangeAspect="1" noChangeArrowheads="1"/>
          </p:cNvPicPr>
          <p:nvPr/>
        </p:nvPicPr>
        <p:blipFill>
          <a:blip r:embed="rId2" cstate="print"/>
          <a:stretch>
            <a:fillRect/>
          </a:stretch>
        </p:blipFill>
        <p:spPr bwMode="auto">
          <a:xfrm>
            <a:off x="179512" y="158794"/>
            <a:ext cx="8316416" cy="6029214"/>
          </a:xfrm>
          <a:prstGeom prst="rect">
            <a:avLst/>
          </a:prstGeom>
          <a:noFill/>
        </p:spPr>
      </p:pic>
      <p:sp>
        <p:nvSpPr>
          <p:cNvPr id="3" name="2 - Θέση περιεχομένου"/>
          <p:cNvSpPr>
            <a:spLocks noGrp="1"/>
          </p:cNvSpPr>
          <p:nvPr>
            <p:ph idx="1"/>
          </p:nvPr>
        </p:nvSpPr>
        <p:spPr>
          <a:xfrm>
            <a:off x="179512" y="260648"/>
            <a:ext cx="8229600" cy="4525963"/>
          </a:xfrm>
        </p:spPr>
        <p:txBody>
          <a:bodyPr>
            <a:normAutofit fontScale="92500" lnSpcReduction="20000"/>
          </a:bodyPr>
          <a:lstStyle/>
          <a:p>
            <a:r>
              <a:rPr lang="el-GR" dirty="0"/>
              <a:t>Μια ξεχωριστή διαδικασία μπαίνει σε λειτουργία, όταν εκδηλώνεται η πρόθεση αγοράς από τον πελάτη. Για τη διευθέτηση του θέματος της πληρωμής, τρεις λύσεις είναι ουσιαστικά διαθέσιμες: η προκαταβολική πληρωμή σε τραπεζικό λογαριασμό, η αντικαταβολή και η χρέωση κάρτας. Από αυτές τις λύσεις, η χρήση της πιστωτικής κάρτας αποτελεί το βασικό μέσο για τη διεκπεραίωση μιας πλήρους ηλεκτρονικής συναλλαγής και, μάλιστα, για την εκκαθάριση των συναλλαγών με αυτόν τον τρόπο, έχει σχεδιαστεί ένα παγκόσμιο δίκτυο.</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news.networkmagazine.com.tw/wp-content/uploads/2011/09/Fotolia_33536624_L1.jpg"/>
          <p:cNvPicPr>
            <a:picLocks noChangeAspect="1" noChangeArrowheads="1"/>
          </p:cNvPicPr>
          <p:nvPr/>
        </p:nvPicPr>
        <p:blipFill>
          <a:blip r:embed="rId2" cstate="print"/>
          <a:stretch>
            <a:fillRect/>
          </a:stretch>
        </p:blipFill>
        <p:spPr bwMode="auto">
          <a:xfrm>
            <a:off x="669577" y="28760"/>
            <a:ext cx="7804845" cy="6829240"/>
          </a:xfrm>
          <a:prstGeom prst="rect">
            <a:avLst/>
          </a:prstGeom>
          <a:noFill/>
        </p:spPr>
      </p:pic>
      <p:sp>
        <p:nvSpPr>
          <p:cNvPr id="2" name="1 - Τίτλος"/>
          <p:cNvSpPr>
            <a:spLocks noGrp="1"/>
          </p:cNvSpPr>
          <p:nvPr>
            <p:ph type="title"/>
          </p:nvPr>
        </p:nvSpPr>
        <p:spPr/>
        <p:txBody>
          <a:bodyPr>
            <a:normAutofit fontScale="90000"/>
          </a:bodyPr>
          <a:lstStyle/>
          <a:p>
            <a:r>
              <a:rPr lang="el-GR" b="1" i="1" u="sng" dirty="0"/>
              <a:t>Πλεονεκτήματα</a:t>
            </a:r>
            <a:r>
              <a:rPr lang="el-GR" dirty="0"/>
              <a:t/>
            </a:r>
            <a:br>
              <a:rPr lang="el-GR" dirty="0"/>
            </a:b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dirty="0"/>
              <a:t>Τα πλεονεκτήματα του διαδικτυακού εμπορίου βασίζονται στο ότι οι τιμές πώλησης πλησιάζουν εκείνες της χονδρικής και γι’ αυτό το λόγω η διαφορά των τιμών είναι τόσο μεγάλη, ακόμα και μετά τα έξοδα μεταφοράς</a:t>
            </a:r>
          </a:p>
          <a:p>
            <a:r>
              <a:rPr lang="el-GR" dirty="0"/>
              <a:t>• Οι λόγοι που ωθούν τους Έλληνες e-</a:t>
            </a:r>
            <a:r>
              <a:rPr lang="el-GR" dirty="0" err="1"/>
              <a:t>buyers</a:t>
            </a:r>
            <a:r>
              <a:rPr lang="el-GR" dirty="0"/>
              <a:t> όλο και περισσότερο στις διαδικτυακές αγορές, είναι η έλλειψη χρόνου και οι δελεαστικές εκπτώσεις που γίνονται από τα </a:t>
            </a:r>
            <a:r>
              <a:rPr lang="el-GR" dirty="0" err="1"/>
              <a:t>online</a:t>
            </a:r>
            <a:r>
              <a:rPr lang="el-GR" dirty="0"/>
              <a:t>  </a:t>
            </a:r>
            <a:r>
              <a:rPr lang="el-GR" dirty="0" err="1"/>
              <a:t>shops</a:t>
            </a:r>
            <a:r>
              <a:rPr lang="el-GR" dirty="0"/>
              <a:t>  που κυμαίνονται από 30% μέχρι και 70%!• Ακόμη, μπορούμε να κλείσουμε εισιτήρια αεροπορικά, ή για κάποια συναυλία ή για ποδοσφαιρικό αγώνα,</a:t>
            </a:r>
          </a:p>
          <a:p>
            <a:r>
              <a:rPr lang="el-GR" dirty="0"/>
              <a:t>• όπως επίσης και να πληρώνουμε τους λογαριασμούς μας και όλα αυτά με το πάτημα ενός κουμπιού. </a:t>
            </a:r>
          </a:p>
          <a:p>
            <a:r>
              <a:rPr lang="el-GR" dirty="0"/>
              <a:t>• Το διαδίκτυο προσφέρει επίσης και άλλες δυνατότητες καθώς μπορούμε να κάνουμε γρήγορες έρευνες αγοράς και να διαλέξουμε μπροστά από την οθόνη του υπολογιστή μας όποιο προϊόν επιθυμούμε </a:t>
            </a:r>
          </a:p>
          <a:p>
            <a:endParaRPr lang="el-G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news.networkmagazine.com.tw/wp-content/uploads/2011/09/Fotolia_33536624_L1.jpg"/>
          <p:cNvPicPr>
            <a:picLocks noChangeAspect="1" noChangeArrowheads="1"/>
          </p:cNvPicPr>
          <p:nvPr/>
        </p:nvPicPr>
        <p:blipFill>
          <a:blip r:embed="rId2" cstate="print"/>
          <a:stretch>
            <a:fillRect/>
          </a:stretch>
        </p:blipFill>
        <p:spPr bwMode="auto">
          <a:xfrm>
            <a:off x="653143" y="0"/>
            <a:ext cx="7837714" cy="6858000"/>
          </a:xfrm>
          <a:prstGeom prst="rect">
            <a:avLst/>
          </a:prstGeom>
          <a:noFill/>
        </p:spPr>
      </p:pic>
      <p:sp>
        <p:nvSpPr>
          <p:cNvPr id="2" name="1 - Τίτλος"/>
          <p:cNvSpPr>
            <a:spLocks noGrp="1"/>
          </p:cNvSpPr>
          <p:nvPr>
            <p:ph type="title"/>
          </p:nvPr>
        </p:nvSpPr>
        <p:spPr/>
        <p:txBody>
          <a:bodyPr>
            <a:normAutofit fontScale="90000"/>
          </a:bodyPr>
          <a:lstStyle/>
          <a:p>
            <a:r>
              <a:rPr lang="el-GR" b="1" i="1" u="sng" dirty="0"/>
              <a:t>Μειονεκτήματα</a:t>
            </a:r>
            <a:r>
              <a:rPr lang="el-GR" dirty="0"/>
              <a:t/>
            </a:r>
            <a:br>
              <a:rPr lang="el-GR" dirty="0"/>
            </a:b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a:t>• Θα δημιουργηθούν προβλήματα βιωσιμότητας ορισμένων παραδοσιακών εμπορικών επιχειρήσεων</a:t>
            </a:r>
          </a:p>
          <a:p>
            <a:r>
              <a:rPr lang="el-GR" dirty="0"/>
              <a:t>• Θα εκλείψει η παραδοσιακή μορφή πώλησης σε καταστήματα, οπότε θα υπάρξουν απολύσεις εργαζομένων</a:t>
            </a:r>
          </a:p>
          <a:p>
            <a:r>
              <a:rPr lang="el-GR" dirty="0"/>
              <a:t>• Θα απαιτούνται αυξημένα και νέα προσόντα, ικανότητες και δεξιότητες απ’ την πλευρά των εργαζομένων, πράγμα το οποίο μπορεί να κάνει δύσκολη την προσαρμογή τους στις νέες συνθήκες εργασίας• Τα θέματα ασφάλειας και προστασίας προσωπικών δεδομένων αποτρέπουν τους πιθανούς πελάτες</a:t>
            </a:r>
          </a:p>
          <a:p>
            <a:r>
              <a:rPr lang="el-GR" dirty="0"/>
              <a:t>• Η γενικότερη έλλειψη εμπιστοσύνης στα συστήματα e-εμπορίου και σε άγνωστους προμηθευτές αποτρέπουν τους πιθανούς πελάτες</a:t>
            </a:r>
          </a:p>
          <a:p>
            <a:r>
              <a:rPr lang="el-GR" b="1" u="sng" dirty="0"/>
              <a:t>Συνεπώς</a:t>
            </a:r>
            <a:r>
              <a:rPr lang="el-GR" dirty="0"/>
              <a:t>: Το ηλεκτρονικό εμπόριο ελλοχεύει κινδύνους για τον ανυποψίαστο χρήστες</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TMVgglNiqwI/VCINvR3sVVI/AAAAAAAABy4/V2v8I8lDqe8/s1600/Social%2BMedia%2BMarketing%2Bfor%2BHealthcare%2BEscaype%2BEnterprises%2B2.jpg"/>
          <p:cNvPicPr>
            <a:picLocks noChangeAspect="1" noChangeArrowheads="1"/>
          </p:cNvPicPr>
          <p:nvPr/>
        </p:nvPicPr>
        <p:blipFill>
          <a:blip r:embed="rId2" cstate="print">
            <a:lum bright="20000"/>
          </a:blip>
          <a:srcRect/>
          <a:stretch>
            <a:fillRect/>
          </a:stretch>
        </p:blipFill>
        <p:spPr bwMode="auto">
          <a:xfrm>
            <a:off x="1" y="0"/>
            <a:ext cx="9144000" cy="6858000"/>
          </a:xfrm>
          <a:prstGeom prst="rect">
            <a:avLst/>
          </a:prstGeom>
          <a:noFill/>
        </p:spPr>
      </p:pic>
      <p:sp>
        <p:nvSpPr>
          <p:cNvPr id="2" name="1 - Τίτλος"/>
          <p:cNvSpPr>
            <a:spLocks noGrp="1"/>
          </p:cNvSpPr>
          <p:nvPr>
            <p:ph type="title"/>
          </p:nvPr>
        </p:nvSpPr>
        <p:spPr/>
        <p:txBody>
          <a:bodyPr/>
          <a:lstStyle/>
          <a:p>
            <a:r>
              <a:rPr lang="el-GR" b="1" u="sng" dirty="0"/>
              <a:t>ΚΟΙΝΩΝΙΚΑ   ΔΙΚΤΥΑ   </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a:t>Οι εταιρείες συχνά αργούν να βρουν τον τρόπο με τον οποίο θα αξιοποιήσουν μια νέα τεχνολογία. Στα πρώτα χρόνια λειτουργίας του Διαδικτύου, από τα μέσα και έως τα τέλη της δεκαετίας του 1990, πολλές επιχειρήσεις φοβούνταν ότι οι εργαζόμενοι θα έχαναν χρόνο σερφάροντας άσκοπα, για αυτό προσπάθησαν να ελέγξουν την πρόσβασή τους σε </a:t>
            </a:r>
            <a:r>
              <a:rPr lang="el-GR" dirty="0" smtClean="0"/>
              <a:t>αυτό. </a:t>
            </a:r>
            <a:r>
              <a:rPr lang="el-GR" dirty="0"/>
              <a:t>Παρότι ορισμένοι εργαζόμενοι όντως σέρφαραν άσκοπα, πολλοί ανακάλυψαν τρόπους να αξιοποιήσουν τη δύναμη του Internet ώστε να βελτιώσουν τη δουλειά τους, και το διαδίκτυο γρήγορα εξελίχθηκε σε πολύτιμη πηγή πληροφοριών, εξαιρετικό εργαλείο έρευνας και μέσο παρακολούθησης του ανταγωνισμού.</a:t>
            </a: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1719</Words>
  <Application>Microsoft Office PowerPoint</Application>
  <PresentationFormat>Προβολή στην οθόνη (4:3)</PresentationFormat>
  <Paragraphs>48</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ΕΡΕΥΝΗΤΙΚΗ ΕΡΓΑΣΙΑ  Β ΛΥΚΕΙΟΥ ΕΥΗΝΟΧΩΡΙΟΥ  ΘΕΜΑ : ΗΛΕΚΤΡΟΝΙΚΟ ΕΜΠΟΡΙΟ ΚΑΙ ΚΟΙΝΩΝΙΚΑ ΔΙΚΤΥΑ </vt:lpstr>
      <vt:lpstr>OΡΙΣΜΟΣ</vt:lpstr>
      <vt:lpstr>Είναι το ηλεκτρονικό εμπόριο ασφαλές για τις επιχειρήσεις και τους πελάτες; </vt:lpstr>
      <vt:lpstr>Διαφάνεια 4</vt:lpstr>
      <vt:lpstr>Διαφάνεια 5</vt:lpstr>
      <vt:lpstr>Διαφάνεια 6</vt:lpstr>
      <vt:lpstr>Πλεονεκτήματα </vt:lpstr>
      <vt:lpstr>Μειονεκτήματα </vt:lpstr>
      <vt:lpstr>ΚΟΙΝΩΝΙΚΑ   ΔΙΚΤΥΑ   </vt:lpstr>
      <vt:lpstr>Διαφάνεια 10</vt:lpstr>
      <vt:lpstr>Διαφάνεια 11</vt:lpstr>
      <vt:lpstr>Διαφάνεια 12</vt:lpstr>
      <vt:lpstr>FACEBOOK</vt:lpstr>
      <vt:lpstr>ΣΥΜΠΕΡΑΣΜΑΤΑ ΕΡΕΥΝΑΣ </vt:lpstr>
      <vt:lpstr>ΣΥΜΠΕΡΑΣΜΑΤΑ ΕΡΕΥΝΑΣ </vt:lpstr>
      <vt:lpstr>ΣΥΜΠΕΡΑΣΜΑΤΑ ΕΡΕΥΝΑΣ </vt:lpstr>
      <vt:lpstr>ΤΕΛΟΣ ΕΡΓΑΣΙΑΣ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ΕΡΕΥΝΗΤΙΚΗ ΕΡΓΑΣΙΑ  Β ΛΥΚΕΙΟΥ ΕΥΗΝΟΧΩΡΙΟΥ ΘΕΜΑ : ΗΛΕΚΤΡΟΝΙΚΟ ΕΜΠΟΡΙΟ ΚΑΙ ΚΟΙΝΩΝΙΚΑ ΔΙΚΤΥΑ</dc:title>
  <dc:creator>User</dc:creator>
  <cp:lastModifiedBy>User</cp:lastModifiedBy>
  <cp:revision>8</cp:revision>
  <dcterms:created xsi:type="dcterms:W3CDTF">2015-04-30T09:11:34Z</dcterms:created>
  <dcterms:modified xsi:type="dcterms:W3CDTF">2015-05-11T06:30:41Z</dcterms:modified>
</cp:coreProperties>
</file>