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1" r:id="rId3"/>
    <p:sldId id="257" r:id="rId4"/>
    <p:sldId id="262" r:id="rId5"/>
    <p:sldId id="258" r:id="rId6"/>
    <p:sldId id="259"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22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E47164-153A-4981-9FD9-703DFC8AD305}" type="datetimeFigureOut">
              <a:rPr lang="el-GR" smtClean="0"/>
              <a:pPr/>
              <a:t>5/5/2014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A5108-52CB-4944-8334-C73F31FD3C4D}"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5ADA5108-52CB-4944-8334-C73F31FD3C4D}" type="slidenum">
              <a:rPr lang="el-GR" smtClean="0"/>
              <a:pPr/>
              <a:t>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5ADA5108-52CB-4944-8334-C73F31FD3C4D}"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43B75E3-8AD2-41E3-8D7A-54346297CF57}" type="datetimeFigureOut">
              <a:rPr lang="el-GR" smtClean="0"/>
              <a:pPr/>
              <a:t>5/5/2014</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365E0D-8728-47C4-A753-EB52ECBDD2E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443B75E3-8AD2-41E3-8D7A-54346297CF57}" type="datetimeFigureOut">
              <a:rPr lang="el-GR" smtClean="0"/>
              <a:pPr/>
              <a:t>5/5/2014</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365E0D-8728-47C4-A753-EB52ECBDD2E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43B75E3-8AD2-41E3-8D7A-54346297CF57}" type="datetimeFigureOut">
              <a:rPr lang="el-GR" smtClean="0"/>
              <a:pPr/>
              <a:t>5/5/2014</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D9365E0D-8728-47C4-A753-EB52ECBDD2E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443B75E3-8AD2-41E3-8D7A-54346297CF57}" type="datetimeFigureOut">
              <a:rPr lang="el-GR" smtClean="0"/>
              <a:pPr/>
              <a:t>5/5/2014</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443B75E3-8AD2-41E3-8D7A-54346297CF57}" type="datetimeFigureOut">
              <a:rPr lang="el-GR" smtClean="0"/>
              <a:pPr/>
              <a:t>5/5/2014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9365E0D-8728-47C4-A753-EB52ECBDD2ED}"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43B75E3-8AD2-41E3-8D7A-54346297CF57}" type="datetimeFigureOut">
              <a:rPr lang="el-GR" smtClean="0"/>
              <a:pPr/>
              <a:t>5/5/2014</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365E0D-8728-47C4-A753-EB52ECBDD2E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http://www.energypoint.gr/images/stories/Viotech/Hydro/hydrocycle.jpg"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l.wikipedia.org/wiki/%CE%91%CF%87%CE%B5%CE%BB%CF%8E%CE%BF%CF%82"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214290"/>
            <a:ext cx="7715304" cy="2643206"/>
          </a:xfrm>
        </p:spPr>
        <p:txBody>
          <a:bodyPr>
            <a:normAutofit/>
          </a:bodyPr>
          <a:lstStyle/>
          <a:p>
            <a:r>
              <a:rPr lang="el-GR" b="1" dirty="0"/>
              <a:t>Λύκειο Ευηνοχωρίου</a:t>
            </a:r>
            <a:r>
              <a:rPr lang="el-GR" dirty="0"/>
              <a:t/>
            </a:r>
            <a:br>
              <a:rPr lang="el-GR" dirty="0"/>
            </a:br>
            <a:r>
              <a:rPr lang="el-GR" b="1" dirty="0"/>
              <a:t>Ερευνητική Εργασία</a:t>
            </a:r>
            <a:r>
              <a:rPr lang="el-GR" dirty="0"/>
              <a:t/>
            </a:r>
            <a:br>
              <a:rPr lang="el-GR" dirty="0"/>
            </a:br>
            <a:r>
              <a:rPr lang="el-GR" b="1" dirty="0"/>
              <a:t>&lt;&lt;Υδραυλική Ενέργεια&gt;&gt;</a:t>
            </a:r>
            <a:r>
              <a:rPr lang="el-GR" dirty="0"/>
              <a:t/>
            </a:r>
            <a:br>
              <a:rPr lang="el-GR" dirty="0"/>
            </a:br>
            <a:endParaRPr lang="el-GR" dirty="0"/>
          </a:p>
        </p:txBody>
      </p:sp>
      <p:sp>
        <p:nvSpPr>
          <p:cNvPr id="3" name="2 - Υπότιτλος"/>
          <p:cNvSpPr>
            <a:spLocks noGrp="1"/>
          </p:cNvSpPr>
          <p:nvPr>
            <p:ph type="subTitle" idx="1"/>
          </p:nvPr>
        </p:nvSpPr>
        <p:spPr>
          <a:xfrm>
            <a:off x="4357686" y="5286388"/>
            <a:ext cx="4500594" cy="1214446"/>
          </a:xfrm>
        </p:spPr>
        <p:txBody>
          <a:bodyPr>
            <a:normAutofit/>
          </a:bodyPr>
          <a:lstStyle/>
          <a:p>
            <a:r>
              <a:rPr lang="el-GR" b="1" dirty="0"/>
              <a:t>ΚΑΖΑΝΤΖΗΣ ΧΡΗΣΤΟΣ</a:t>
            </a:r>
            <a:endParaRPr lang="el-GR" dirty="0"/>
          </a:p>
          <a:p>
            <a:r>
              <a:rPr lang="el-GR" b="1" dirty="0"/>
              <a:t> </a:t>
            </a:r>
            <a:endParaRPr lang="el-GR" dirty="0"/>
          </a:p>
          <a:p>
            <a:r>
              <a:rPr lang="el-GR" b="1" dirty="0"/>
              <a:t>ΣΧΟΛΙΚΟ ΕΤΟΣ 2013-2014</a:t>
            </a:r>
            <a:endParaRPr lang="el-GR" dirty="0"/>
          </a:p>
          <a:p>
            <a:endParaRPr lang="el-GR" dirty="0"/>
          </a:p>
        </p:txBody>
      </p:sp>
      <p:pic>
        <p:nvPicPr>
          <p:cNvPr id="4" name="3 - Εικόνα" descr="C:\Documents and Settings\user8\Επιφάνεια εργασίας\udroilektriki-energeia-seminario.jpg"/>
          <p:cNvPicPr/>
          <p:nvPr/>
        </p:nvPicPr>
        <p:blipFill>
          <a:blip r:embed="rId2" cstate="print"/>
          <a:srcRect/>
          <a:stretch>
            <a:fillRect/>
          </a:stretch>
        </p:blipFill>
        <p:spPr bwMode="auto">
          <a:xfrm>
            <a:off x="500034" y="2571744"/>
            <a:ext cx="4000528" cy="285752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0"/>
            <a:ext cx="7239000" cy="1143000"/>
          </a:xfrm>
        </p:spPr>
        <p:txBody>
          <a:bodyPr/>
          <a:lstStyle/>
          <a:p>
            <a:pPr algn="ctr"/>
            <a:r>
              <a:rPr lang="el-GR" dirty="0" smtClean="0"/>
              <a:t>Ο </a:t>
            </a:r>
            <a:r>
              <a:rPr lang="el-GR" dirty="0" err="1" smtClean="0"/>
              <a:t>κυκλοσ</a:t>
            </a:r>
            <a:r>
              <a:rPr lang="el-GR" dirty="0" smtClean="0"/>
              <a:t> του </a:t>
            </a:r>
            <a:r>
              <a:rPr lang="el-GR" dirty="0" err="1" smtClean="0"/>
              <a:t>νερου</a:t>
            </a:r>
            <a:endParaRPr lang="el-GR" dirty="0"/>
          </a:p>
        </p:txBody>
      </p:sp>
      <p:pic>
        <p:nvPicPr>
          <p:cNvPr id="1026" name="Picture 2" descr="Image"/>
          <p:cNvPicPr>
            <a:picLocks noChangeAspect="1" noChangeArrowheads="1"/>
          </p:cNvPicPr>
          <p:nvPr/>
        </p:nvPicPr>
        <p:blipFill>
          <a:blip r:embed="rId2" r:link="rId3" cstate="print"/>
          <a:srcRect/>
          <a:stretch>
            <a:fillRect/>
          </a:stretch>
        </p:blipFill>
        <p:spPr bwMode="auto">
          <a:xfrm>
            <a:off x="214282" y="1214422"/>
            <a:ext cx="5836199" cy="3286148"/>
          </a:xfrm>
          <a:prstGeom prst="rect">
            <a:avLst/>
          </a:prstGeom>
          <a:noFill/>
          <a:ln w="9525">
            <a:noFill/>
            <a:miter lim="800000"/>
            <a:headEnd/>
            <a:tailEnd/>
          </a:ln>
        </p:spPr>
      </p:pic>
      <p:sp>
        <p:nvSpPr>
          <p:cNvPr id="5" name="4 - Ορθογώνιο"/>
          <p:cNvSpPr/>
          <p:nvPr/>
        </p:nvSpPr>
        <p:spPr>
          <a:xfrm>
            <a:off x="0" y="4549676"/>
            <a:ext cx="9144000" cy="2308324"/>
          </a:xfrm>
          <a:prstGeom prst="rect">
            <a:avLst/>
          </a:prstGeom>
        </p:spPr>
        <p:txBody>
          <a:bodyPr wrap="square">
            <a:spAutoFit/>
          </a:bodyPr>
          <a:lstStyle/>
          <a:p>
            <a:pPr algn="just"/>
            <a:r>
              <a:rPr lang="el-GR" sz="1600" dirty="0" smtClean="0"/>
              <a:t>Το νερό κάνοντας τον "κύκλο του" στη φύση έχει δυναμική ενέργεια, όταν βρίσκεται σε περιοχές με μεγάλο υψόμετρο, η οποία μετατρέπεται σε κινητική, όταν το νερό ρέει προς χαμηλότερες περιοχές. Με τα υδροηλεκτρικά έργα (υδροταμιευτήρας, φράγμα, κλειστός αγωγός πτώσεως, υδροστρόβιλος, ηλεκτρογεννήτρια, διώρυγα φυγής) εκμεταλλευόμαστε την ενέργεια του νερού για την παραγωγή ηλεκτρικού ρεύματος το οποίο διοχετεύεται στην κατανάλωση με το ηλεκτρικό δίκτυο. Η μετατροπή της ενέργειας των υδατοπτώσεων με τη χρήση υδραυλικών τουρμπίνων παράγει την υδροηλεκτρική ενέργεια. Η υδροηλεκτρική ενέργεια ταξινομείται σε μεγάλης και μικρής κλίμακας. Η μικρή κλίμακας υδροηλεκτρική ενέργεια διαφέρει σημαντικά από τη μεγάλης κλίμακας σε ότι αφορά τις επιπτώσεις στο περιβάλλον. </a:t>
            </a:r>
            <a:endParaRPr lang="el-GR"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8858280" cy="857256"/>
          </a:xfrm>
        </p:spPr>
        <p:txBody>
          <a:bodyPr/>
          <a:lstStyle/>
          <a:p>
            <a:r>
              <a:rPr lang="el-GR" sz="3600" dirty="0" smtClean="0"/>
              <a:t>Το ψηλότερο φράγμα στον κόσμο</a:t>
            </a:r>
            <a:endParaRPr lang="el-GR" sz="3600" dirty="0"/>
          </a:p>
        </p:txBody>
      </p:sp>
      <p:sp>
        <p:nvSpPr>
          <p:cNvPr id="3" name="2 - Υπότιτλος"/>
          <p:cNvSpPr>
            <a:spLocks noGrp="1"/>
          </p:cNvSpPr>
          <p:nvPr>
            <p:ph type="subTitle" idx="1"/>
          </p:nvPr>
        </p:nvSpPr>
        <p:spPr>
          <a:xfrm>
            <a:off x="3786182" y="1142984"/>
            <a:ext cx="5114778" cy="1101248"/>
          </a:xfrm>
        </p:spPr>
        <p:txBody>
          <a:bodyPr>
            <a:normAutofit/>
          </a:bodyPr>
          <a:lstStyle/>
          <a:p>
            <a:r>
              <a:rPr lang="el-GR" sz="3600" b="1" i="1" u="sng" dirty="0" smtClean="0">
                <a:solidFill>
                  <a:schemeClr val="bg1"/>
                </a:solidFill>
              </a:rPr>
              <a:t>ΤΟ ΦΡΑΓΜΑ ΤΟΥ ΑΣΣΟΥΑΝ </a:t>
            </a:r>
            <a:endParaRPr lang="el-GR" sz="3600" b="1" i="1" u="sng" dirty="0">
              <a:solidFill>
                <a:schemeClr val="bg1"/>
              </a:solidFill>
            </a:endParaRPr>
          </a:p>
        </p:txBody>
      </p:sp>
      <p:sp>
        <p:nvSpPr>
          <p:cNvPr id="4" name="3 - Ορθογώνιο"/>
          <p:cNvSpPr/>
          <p:nvPr/>
        </p:nvSpPr>
        <p:spPr>
          <a:xfrm>
            <a:off x="4071902" y="2786058"/>
            <a:ext cx="5072098" cy="2554545"/>
          </a:xfrm>
          <a:prstGeom prst="rect">
            <a:avLst/>
          </a:prstGeom>
        </p:spPr>
        <p:txBody>
          <a:bodyPr wrap="square">
            <a:spAutoFit/>
          </a:bodyPr>
          <a:lstStyle/>
          <a:p>
            <a:pPr algn="just"/>
            <a:r>
              <a:rPr lang="el-GR" sz="2000" dirty="0" smtClean="0"/>
              <a:t>Το τεράστιο αυτό φράγμα αποτέλεσε ένα υπερφιλόδοξο σχέδιο. Χτίστηκε προκειμένου να συγκρατήσει τα νερά του Νείλου, του μακρύτερου ποταμού στον κόσμο. Χάρη στο φράγμα εξασφαλίστηκε μια σταθερή ροή νερού όλο το χρόνο, ενώ παράλληλα παράγεται ηλεκτρισμός για τα εργοστάσια και τις πόλεις της Αιγύπτου.</a:t>
            </a:r>
            <a:endParaRPr lang="el-GR" sz="2000" dirty="0"/>
          </a:p>
        </p:txBody>
      </p:sp>
      <p:pic>
        <p:nvPicPr>
          <p:cNvPr id="5" name="4 - Εικόνα" descr="ΑΣΣΟΥΑΝ.jpeg"/>
          <p:cNvPicPr>
            <a:picLocks noChangeAspect="1"/>
          </p:cNvPicPr>
          <p:nvPr/>
        </p:nvPicPr>
        <p:blipFill>
          <a:blip r:embed="rId2" cstate="print"/>
          <a:stretch>
            <a:fillRect/>
          </a:stretch>
        </p:blipFill>
        <p:spPr>
          <a:xfrm>
            <a:off x="285720" y="1000108"/>
            <a:ext cx="3214710" cy="2678925"/>
          </a:xfrm>
          <a:prstGeom prst="rect">
            <a:avLst/>
          </a:prstGeom>
        </p:spPr>
      </p:pic>
      <p:pic>
        <p:nvPicPr>
          <p:cNvPr id="6" name="5 - Εικόνα" descr="ΑΣΣΟΥΑΝ 2.jpg"/>
          <p:cNvPicPr>
            <a:picLocks noChangeAspect="1"/>
          </p:cNvPicPr>
          <p:nvPr/>
        </p:nvPicPr>
        <p:blipFill>
          <a:blip r:embed="rId3" cstate="print"/>
          <a:stretch>
            <a:fillRect/>
          </a:stretch>
        </p:blipFill>
        <p:spPr>
          <a:xfrm>
            <a:off x="285720" y="3857628"/>
            <a:ext cx="3279027" cy="2571768"/>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57224" y="214290"/>
            <a:ext cx="7615044" cy="823898"/>
          </a:xfrm>
        </p:spPr>
        <p:txBody>
          <a:bodyPr/>
          <a:lstStyle/>
          <a:p>
            <a:r>
              <a:rPr lang="el-GR" dirty="0" smtClean="0"/>
              <a:t>ΥΔΡΟΗΛΕΚΤΡΙΚΈΣ ΜΟΝΆΔΕΣ</a:t>
            </a:r>
            <a:endParaRPr lang="el-GR" dirty="0"/>
          </a:p>
        </p:txBody>
      </p:sp>
      <p:sp>
        <p:nvSpPr>
          <p:cNvPr id="3" name="2 - Υπότιτλος"/>
          <p:cNvSpPr>
            <a:spLocks noGrp="1"/>
          </p:cNvSpPr>
          <p:nvPr>
            <p:ph type="subTitle" idx="1"/>
          </p:nvPr>
        </p:nvSpPr>
        <p:spPr>
          <a:xfrm>
            <a:off x="3428992" y="1285860"/>
            <a:ext cx="5500726" cy="4214842"/>
          </a:xfrm>
        </p:spPr>
        <p:txBody>
          <a:bodyPr>
            <a:normAutofit fontScale="92500" lnSpcReduction="20000"/>
          </a:bodyPr>
          <a:lstStyle/>
          <a:p>
            <a:r>
              <a:rPr lang="el-GR" dirty="0" smtClean="0"/>
              <a:t>Οι Υδροηλεκτρικές μονάδες δαμάζουν την ενέργεια του νερού και χρησιμοποιώντας μια απλή μέθοδο μετατρέπουν την ενέργεια αυτή σε ηλεκτρικό ρεύμα. Οι μονάδες αυτές βασίζονται στην κίνηση του νερού που περιστρέφει μια τουρμπίνα η οποία θέτει σε λειτουργία μια γεννήτρια. Οι περισσότερες υδροηλεκτρικές μονάδες χρησιμοποιούν ένα φράγμα το οποίο συγκρατεί μια μεγάλη ποσότητα νερού δημιουργώντας έτσι μια μεγάλη δεξαμενή. Κάποιες θύρες στο φράγμα ανοίγουν και λόγω της βαρύτητας το νερό περνάει σε έναν αγωγό ο οποίος το οδηγεί σε μια τουρμπίνα. Καθώς αυτό περνάει από τον αγωγό δημιουργεί μεγάλη πίεση. Το νερό πέφτει πάνω στις φτερωτές μιας τουρμπίνας και την περιστρέφει </a:t>
            </a:r>
            <a:endParaRPr lang="el-GR" dirty="0"/>
          </a:p>
        </p:txBody>
      </p:sp>
      <p:pic>
        <p:nvPicPr>
          <p:cNvPr id="4" name="3 - Εικόνα" descr="HydraulicEnergy.jpg"/>
          <p:cNvPicPr>
            <a:picLocks noChangeAspect="1"/>
          </p:cNvPicPr>
          <p:nvPr/>
        </p:nvPicPr>
        <p:blipFill>
          <a:blip r:embed="rId2" cstate="print"/>
          <a:stretch>
            <a:fillRect/>
          </a:stretch>
        </p:blipFill>
        <p:spPr>
          <a:xfrm>
            <a:off x="142844" y="3786190"/>
            <a:ext cx="3338584" cy="2857520"/>
          </a:xfrm>
          <a:prstGeom prst="rect">
            <a:avLst/>
          </a:prstGeom>
        </p:spPr>
      </p:pic>
      <p:sp>
        <p:nvSpPr>
          <p:cNvPr id="5" name="4 - Βέλος προς τα κάτω"/>
          <p:cNvSpPr/>
          <p:nvPr/>
        </p:nvSpPr>
        <p:spPr>
          <a:xfrm>
            <a:off x="1928794" y="1500174"/>
            <a:ext cx="428628" cy="16430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214290"/>
            <a:ext cx="8429684" cy="1109650"/>
          </a:xfrm>
        </p:spPr>
        <p:txBody>
          <a:bodyPr/>
          <a:lstStyle/>
          <a:p>
            <a:r>
              <a:rPr lang="el-GR" sz="3600" dirty="0" smtClean="0"/>
              <a:t>Τα μεγαλύτερα υδροηλεκτρικά συγκροτήματα της Ελλάδας</a:t>
            </a:r>
            <a:endParaRPr lang="el-GR" sz="3600" dirty="0"/>
          </a:p>
        </p:txBody>
      </p:sp>
      <p:sp>
        <p:nvSpPr>
          <p:cNvPr id="3" name="2 - Υπότιτλος"/>
          <p:cNvSpPr>
            <a:spLocks noGrp="1"/>
          </p:cNvSpPr>
          <p:nvPr>
            <p:ph type="subTitle" idx="1"/>
          </p:nvPr>
        </p:nvSpPr>
        <p:spPr>
          <a:xfrm>
            <a:off x="5143504" y="1785926"/>
            <a:ext cx="4000496" cy="1783616"/>
          </a:xfrm>
        </p:spPr>
        <p:txBody>
          <a:bodyPr/>
          <a:lstStyle/>
          <a:p>
            <a:pPr algn="l">
              <a:buFont typeface="Arial" pitchFamily="34" charset="0"/>
              <a:buChar char="•"/>
            </a:pPr>
            <a:r>
              <a:rPr lang="el-GR" dirty="0" smtClean="0"/>
              <a:t>Κρεμαστών - Καστρακίου</a:t>
            </a:r>
          </a:p>
          <a:p>
            <a:pPr algn="l">
              <a:buFont typeface="Arial" pitchFamily="34" charset="0"/>
              <a:buChar char="•"/>
            </a:pPr>
            <a:r>
              <a:rPr lang="el-GR" dirty="0" smtClean="0"/>
              <a:t>Πολυφύτου - Ασωμάτων</a:t>
            </a:r>
          </a:p>
          <a:p>
            <a:pPr algn="l">
              <a:buFont typeface="Arial" pitchFamily="34" charset="0"/>
              <a:buChar char="•"/>
            </a:pPr>
            <a:r>
              <a:rPr lang="el-GR" dirty="0" smtClean="0"/>
              <a:t>Πουρναριού </a:t>
            </a:r>
          </a:p>
          <a:p>
            <a:pPr algn="l">
              <a:buFont typeface="Arial" pitchFamily="34" charset="0"/>
              <a:buChar char="•"/>
            </a:pPr>
            <a:r>
              <a:rPr lang="el-GR" dirty="0" smtClean="0"/>
              <a:t>Θησαυρού - Πλατανόβρυσης</a:t>
            </a:r>
          </a:p>
          <a:p>
            <a:endParaRPr lang="el-GR" dirty="0"/>
          </a:p>
        </p:txBody>
      </p:sp>
      <p:sp>
        <p:nvSpPr>
          <p:cNvPr id="4" name="3 - Ορθογώνιο"/>
          <p:cNvSpPr/>
          <p:nvPr/>
        </p:nvSpPr>
        <p:spPr>
          <a:xfrm>
            <a:off x="4286248" y="4071942"/>
            <a:ext cx="4572000" cy="2585323"/>
          </a:xfrm>
          <a:prstGeom prst="rect">
            <a:avLst/>
          </a:prstGeom>
        </p:spPr>
        <p:txBody>
          <a:bodyPr>
            <a:spAutoFit/>
          </a:bodyPr>
          <a:lstStyle/>
          <a:p>
            <a:r>
              <a:rPr lang="el-GR" dirty="0" smtClean="0">
                <a:latin typeface="Comic Sans MS" pitchFamily="66" charset="0"/>
              </a:rPr>
              <a:t>Στην Ελλάδα, τα υδροηλεκτρικά έργα παρέχουν το 7% - 9% της συνολικά παραγόμενης ενέργειας . Σήμερα βρίσκονται σε λειτουργία 62 μικροί υδροηλεκτρικοί σταθμοί, συνολικής ισχύος περίπου 130 </a:t>
            </a:r>
            <a:r>
              <a:rPr lang="en-GB" dirty="0" smtClean="0">
                <a:latin typeface="Comic Sans MS" pitchFamily="66" charset="0"/>
              </a:rPr>
              <a:t>MW</a:t>
            </a:r>
            <a:r>
              <a:rPr lang="el-GR" dirty="0" smtClean="0">
                <a:latin typeface="Comic Sans MS" pitchFamily="66" charset="0"/>
              </a:rPr>
              <a:t>. Άλλα 200 περίπου μικρά υδροηλεκτρικά έχουν αδειοδοτηθεί, που μπορεί να αποδώσουν ακόμα 300 </a:t>
            </a:r>
            <a:r>
              <a:rPr lang="en-GB" dirty="0" smtClean="0">
                <a:latin typeface="Comic Sans MS" pitchFamily="66" charset="0"/>
              </a:rPr>
              <a:t>MW</a:t>
            </a:r>
            <a:r>
              <a:rPr lang="el-GR" dirty="0" smtClean="0">
                <a:latin typeface="Comic Sans MS" pitchFamily="66" charset="0"/>
              </a:rPr>
              <a:t> εγκατεστημένης . </a:t>
            </a:r>
          </a:p>
        </p:txBody>
      </p:sp>
      <p:pic>
        <p:nvPicPr>
          <p:cNvPr id="5" name="4 - Εικόνα" descr="kastraki.jpg"/>
          <p:cNvPicPr>
            <a:picLocks noChangeAspect="1"/>
          </p:cNvPicPr>
          <p:nvPr/>
        </p:nvPicPr>
        <p:blipFill>
          <a:blip r:embed="rId2" cstate="print"/>
          <a:stretch>
            <a:fillRect/>
          </a:stretch>
        </p:blipFill>
        <p:spPr>
          <a:xfrm>
            <a:off x="214282" y="2285992"/>
            <a:ext cx="3810000" cy="3295650"/>
          </a:xfrm>
          <a:prstGeom prst="rect">
            <a:avLst/>
          </a:prstGeom>
        </p:spPr>
      </p:pic>
      <p:sp>
        <p:nvSpPr>
          <p:cNvPr id="6" name="5 - TextBox"/>
          <p:cNvSpPr txBox="1"/>
          <p:nvPr/>
        </p:nvSpPr>
        <p:spPr>
          <a:xfrm>
            <a:off x="214282" y="5572140"/>
            <a:ext cx="2286016" cy="369332"/>
          </a:xfrm>
          <a:prstGeom prst="rect">
            <a:avLst/>
          </a:prstGeom>
          <a:noFill/>
        </p:spPr>
        <p:txBody>
          <a:bodyPr wrap="square" rtlCol="0">
            <a:spAutoFit/>
          </a:bodyPr>
          <a:lstStyle/>
          <a:p>
            <a:r>
              <a:rPr lang="el-GR" dirty="0" smtClean="0"/>
              <a:t>Φράγμα Καστρακίου</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472518" cy="894382"/>
          </a:xfrm>
        </p:spPr>
        <p:txBody>
          <a:bodyPr>
            <a:normAutofit/>
          </a:bodyPr>
          <a:lstStyle/>
          <a:p>
            <a:r>
              <a:rPr lang="el-GR" dirty="0" smtClean="0"/>
              <a:t>Ο υδροηλεκτρισμός στην Ελλάδα</a:t>
            </a:r>
            <a:endParaRPr lang="el-GR" dirty="0"/>
          </a:p>
        </p:txBody>
      </p:sp>
      <p:sp>
        <p:nvSpPr>
          <p:cNvPr id="3" name="2 - Ορθογώνιο"/>
          <p:cNvSpPr/>
          <p:nvPr/>
        </p:nvSpPr>
        <p:spPr>
          <a:xfrm>
            <a:off x="285720" y="1714488"/>
            <a:ext cx="5857900" cy="3416320"/>
          </a:xfrm>
          <a:prstGeom prst="rect">
            <a:avLst/>
          </a:prstGeom>
        </p:spPr>
        <p:txBody>
          <a:bodyPr wrap="square">
            <a:spAutoFit/>
          </a:bodyPr>
          <a:lstStyle/>
          <a:p>
            <a:r>
              <a:rPr lang="el-GR" sz="2400" dirty="0" smtClean="0">
                <a:latin typeface="Comic Sans MS" pitchFamily="66" charset="0"/>
              </a:rPr>
              <a:t>Στην Ελλάδα, τα υδροηλεκτρικά έργα παρέχουν το 7% - 9% της συνολικά παραγόμενης ενέργειας . Σήμερα βρίσκονται σε λειτουργία 62 μικροί υδροηλεκτρικοί σταθμοί, συνολικής ισχύος περίπου 130 </a:t>
            </a:r>
            <a:r>
              <a:rPr lang="en-GB" sz="2400" dirty="0" smtClean="0">
                <a:latin typeface="Comic Sans MS" pitchFamily="66" charset="0"/>
              </a:rPr>
              <a:t>MW</a:t>
            </a:r>
            <a:r>
              <a:rPr lang="el-GR" sz="2400" dirty="0" smtClean="0">
                <a:latin typeface="Comic Sans MS" pitchFamily="66" charset="0"/>
              </a:rPr>
              <a:t>. Άλλα 200 περίπου μικρά υδροηλεκτρικά έχουν αδειοδοτηθεί, που μπορεί να αποδώσουν ακόμα 300 </a:t>
            </a:r>
            <a:r>
              <a:rPr lang="en-GB" sz="2400" dirty="0" smtClean="0">
                <a:latin typeface="Comic Sans MS" pitchFamily="66" charset="0"/>
              </a:rPr>
              <a:t>MW</a:t>
            </a:r>
            <a:r>
              <a:rPr lang="el-GR" sz="2400" dirty="0" smtClean="0">
                <a:latin typeface="Comic Sans MS" pitchFamily="66" charset="0"/>
              </a:rPr>
              <a:t> εγκατεστημένης . </a:t>
            </a:r>
          </a:p>
        </p:txBody>
      </p:sp>
      <p:pic>
        <p:nvPicPr>
          <p:cNvPr id="4" name="3 - Εικόνα" descr="φραγμα+Πλαστηρα.jpg"/>
          <p:cNvPicPr>
            <a:picLocks noChangeAspect="1"/>
          </p:cNvPicPr>
          <p:nvPr/>
        </p:nvPicPr>
        <p:blipFill>
          <a:blip r:embed="rId2" cstate="print"/>
          <a:stretch>
            <a:fillRect/>
          </a:stretch>
        </p:blipFill>
        <p:spPr>
          <a:xfrm>
            <a:off x="5572132" y="1428736"/>
            <a:ext cx="3286116" cy="2714644"/>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 Εικόνα" descr="4045.JPG"/>
          <p:cNvPicPr>
            <a:picLocks noChangeAspect="1"/>
          </p:cNvPicPr>
          <p:nvPr/>
        </p:nvPicPr>
        <p:blipFill>
          <a:blip r:embed="rId2" cstate="print"/>
          <a:stretch>
            <a:fillRect/>
          </a:stretch>
        </p:blipFill>
        <p:spPr>
          <a:xfrm>
            <a:off x="0" y="0"/>
            <a:ext cx="3714744" cy="2443176"/>
          </a:xfrm>
          <a:prstGeom prst="rect">
            <a:avLst/>
          </a:prstGeom>
        </p:spPr>
      </p:pic>
      <p:pic>
        <p:nvPicPr>
          <p:cNvPr id="4" name="3 - Εικόνα" descr="53115.jpg"/>
          <p:cNvPicPr>
            <a:picLocks noChangeAspect="1"/>
          </p:cNvPicPr>
          <p:nvPr/>
        </p:nvPicPr>
        <p:blipFill>
          <a:blip r:embed="rId3" cstate="print"/>
          <a:stretch>
            <a:fillRect/>
          </a:stretch>
        </p:blipFill>
        <p:spPr>
          <a:xfrm>
            <a:off x="5621404" y="4500571"/>
            <a:ext cx="3522596" cy="2357429"/>
          </a:xfrm>
          <a:prstGeom prst="rect">
            <a:avLst/>
          </a:prstGeom>
        </p:spPr>
      </p:pic>
      <p:pic>
        <p:nvPicPr>
          <p:cNvPr id="5" name="4 - Εικόνα" descr="fragma_kina1.jpg"/>
          <p:cNvPicPr>
            <a:picLocks noChangeAspect="1"/>
          </p:cNvPicPr>
          <p:nvPr/>
        </p:nvPicPr>
        <p:blipFill>
          <a:blip r:embed="rId4" cstate="print"/>
          <a:stretch>
            <a:fillRect/>
          </a:stretch>
        </p:blipFill>
        <p:spPr>
          <a:xfrm>
            <a:off x="5500694" y="0"/>
            <a:ext cx="3643306" cy="2449598"/>
          </a:xfrm>
          <a:prstGeom prst="rect">
            <a:avLst/>
          </a:prstGeom>
        </p:spPr>
      </p:pic>
      <p:pic>
        <p:nvPicPr>
          <p:cNvPr id="6" name="5 - Εικόνα" descr="ydro.jpg"/>
          <p:cNvPicPr>
            <a:picLocks noChangeAspect="1"/>
          </p:cNvPicPr>
          <p:nvPr/>
        </p:nvPicPr>
        <p:blipFill>
          <a:blip r:embed="rId5" cstate="print"/>
          <a:stretch>
            <a:fillRect/>
          </a:stretch>
        </p:blipFill>
        <p:spPr>
          <a:xfrm>
            <a:off x="1" y="4500570"/>
            <a:ext cx="3720320" cy="2357430"/>
          </a:xfrm>
          <a:prstGeom prst="rect">
            <a:avLst/>
          </a:prstGeom>
        </p:spPr>
      </p:pic>
      <p:sp>
        <p:nvSpPr>
          <p:cNvPr id="7" name="6 - TextBox"/>
          <p:cNvSpPr txBox="1"/>
          <p:nvPr/>
        </p:nvSpPr>
        <p:spPr>
          <a:xfrm>
            <a:off x="357158" y="2714620"/>
            <a:ext cx="7786742" cy="1323439"/>
          </a:xfrm>
          <a:prstGeom prst="rect">
            <a:avLst/>
          </a:prstGeom>
          <a:noFill/>
        </p:spPr>
        <p:txBody>
          <a:bodyPr wrap="square" rtlCol="0">
            <a:spAutoFit/>
          </a:bodyPr>
          <a:lstStyle/>
          <a:p>
            <a:r>
              <a:rPr lang="el-GR" sz="4000" dirty="0" smtClean="0"/>
              <a:t>Φωτογραφίες από υδροηλεκτρικά φράγματα</a:t>
            </a:r>
            <a:endParaRPr lang="el-GR"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857280"/>
            <a:ext cx="7643866" cy="4214818"/>
          </a:xfrm>
        </p:spPr>
        <p:txBody>
          <a:bodyPr/>
          <a:lstStyle/>
          <a:p>
            <a:r>
              <a:rPr lang="el-GR" sz="15000" smtClean="0"/>
              <a:t>ΤΈΛΟΣ</a:t>
            </a:r>
            <a:endParaRPr lang="el-GR" sz="15000" dirty="0"/>
          </a:p>
        </p:txBody>
      </p:sp>
      <p:sp>
        <p:nvSpPr>
          <p:cNvPr id="3" name="2 - Υπότιτλος"/>
          <p:cNvSpPr>
            <a:spLocks noGrp="1"/>
          </p:cNvSpPr>
          <p:nvPr>
            <p:ph type="subTitle" idx="1"/>
          </p:nvPr>
        </p:nvSpPr>
        <p:spPr>
          <a:xfrm>
            <a:off x="4029222" y="5756752"/>
            <a:ext cx="5114778" cy="1101248"/>
          </a:xfrm>
        </p:spPr>
        <p:txBody>
          <a:bodyPr/>
          <a:lstStyle/>
          <a:p>
            <a:r>
              <a:rPr lang="el-GR" dirty="0" smtClean="0"/>
              <a:t>ΕΥΧΑΡΙΣΤΟΎΜΕ ΓΙΑ ΤΟ ΧΡΟΝΟ ΣΑΣ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a:t>
            </a:r>
            <a:r>
              <a:rPr lang="el-GR" dirty="0" smtClean="0"/>
              <a:t>Φράγμα</a:t>
            </a:r>
            <a:endParaRPr lang="el-GR" dirty="0"/>
          </a:p>
        </p:txBody>
      </p:sp>
      <p:sp>
        <p:nvSpPr>
          <p:cNvPr id="4" name="3 - Θέση κειμένου"/>
          <p:cNvSpPr>
            <a:spLocks noGrp="1"/>
          </p:cNvSpPr>
          <p:nvPr>
            <p:ph type="body" sz="half" idx="2"/>
          </p:nvPr>
        </p:nvSpPr>
        <p:spPr>
          <a:xfrm flipH="1" flipV="1">
            <a:off x="9143999" y="6857999"/>
            <a:ext cx="45719" cy="45719"/>
          </a:xfrm>
        </p:spPr>
        <p:txBody>
          <a:bodyPr>
            <a:normAutofit fontScale="25000" lnSpcReduction="20000"/>
          </a:bodyPr>
          <a:lstStyle/>
          <a:p>
            <a:r>
              <a:rPr lang="el-GR" sz="3200" dirty="0" smtClean="0"/>
              <a:t>   </a:t>
            </a:r>
            <a:endParaRPr lang="el-GR" sz="3200" dirty="0"/>
          </a:p>
        </p:txBody>
      </p:sp>
      <p:pic>
        <p:nvPicPr>
          <p:cNvPr id="5" name="4 - Θέση εικόνας" descr="udroilektriki-energeia-seminario.jpg"/>
          <p:cNvPicPr>
            <a:picLocks noGrp="1" noChangeAspect="1"/>
          </p:cNvPicPr>
          <p:nvPr>
            <p:ph type="pic" idx="1"/>
          </p:nvPr>
        </p:nvPicPr>
        <p:blipFill>
          <a:blip r:embed="rId2" cstate="print"/>
          <a:srcRect l="16526" r="16526"/>
          <a:stretch>
            <a:fillRect/>
          </a:stretch>
        </p:blipFill>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Ορισμός υδραυλικής ενέργειας</a:t>
            </a:r>
            <a:endParaRPr lang="el-GR" b="1" dirty="0"/>
          </a:p>
        </p:txBody>
      </p:sp>
      <p:sp>
        <p:nvSpPr>
          <p:cNvPr id="3" name="2 - Θέση περιεχομένου"/>
          <p:cNvSpPr>
            <a:spLocks noGrp="1"/>
          </p:cNvSpPr>
          <p:nvPr>
            <p:ph idx="1"/>
          </p:nvPr>
        </p:nvSpPr>
        <p:spPr/>
        <p:txBody>
          <a:bodyPr>
            <a:normAutofit fontScale="77500" lnSpcReduction="20000"/>
          </a:bodyPr>
          <a:lstStyle/>
          <a:p>
            <a:r>
              <a:rPr lang="el-GR" dirty="0" smtClean="0"/>
              <a:t>Υδραυλική και εν μέρει υδροηλεκτρική ενέργεια είναι η ενέργεια που αποταμιεύεται ως δυναμική ενέργεια μέσα σε βαρυτικό πεδίο με τη συσσώρευση μεγάλων ποσοτήτων νερού σε υψομετρική διαφορά από τη συνέχιση της ροής του ελεύθερου νερού, και αποδίδεται ως κινητική μέσω της υδατόπτωσης. Η κινητική ενέργεια, στη συνέχεια, μπορεί είτε να χρησιμοποιείται αυτούσια επιτόπου (π.χ. νερόμυλοι), είτε να μετατρέπεται σε ηλεκτρική ή άλλες, που την αποθηκεύσουν, ώστε τελικά να μεταφέρεται σε μεγάλες αποστάσεις. Στον γήινο κύκλο του νερού η ενέργεια προέρχεται κυρίως από τον ήλιο που εξατμίζει, σηκώνει ψηλά δηλαδή (στην ατμόσφαιρας), μεγάλες ποσότητες νερού. Η εκμετάλλευση της ενέργειας στον κύκλο αυτό γίνεται με τη χρήση υδροηλεκτρικών έργων(υδατομιευτήρες, φράγματα, κλειστοί αγωγοί πτώσεως</a:t>
            </a:r>
            <a:r>
              <a:rPr lang="el-GR" smtClean="0"/>
              <a:t>, υδροστρόβιλοι, </a:t>
            </a:r>
            <a:r>
              <a:rPr lang="el-GR" dirty="0" smtClean="0"/>
              <a:t>ηλεκτρογεννήτριες, διώρυγες φυγής).</a:t>
            </a:r>
            <a:endParaRPr lang="el-GR"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0" y="0"/>
            <a:ext cx="4786314" cy="804862"/>
          </a:xfrm>
        </p:spPr>
        <p:txBody>
          <a:bodyPr>
            <a:normAutofit/>
          </a:bodyPr>
          <a:lstStyle/>
          <a:p>
            <a:r>
              <a:rPr lang="el-GR" sz="2000" dirty="0" smtClean="0"/>
              <a:t>Υδροηλεκτρικό φράγμα Στράτου στον </a:t>
            </a:r>
            <a:r>
              <a:rPr lang="el-GR" sz="2000" dirty="0" smtClean="0">
                <a:hlinkClick r:id="rId2" tooltip="Αχελώος"/>
              </a:rPr>
              <a:t>Αχελώο</a:t>
            </a:r>
            <a:endParaRPr lang="el-GR" sz="2000" dirty="0"/>
          </a:p>
        </p:txBody>
      </p:sp>
      <p:pic>
        <p:nvPicPr>
          <p:cNvPr id="5" name="4 - Θέση εικόνας" descr="300px-Stratos_hydroelectric_power_plant.JPG"/>
          <p:cNvPicPr>
            <a:picLocks noGrp="1" noChangeAspect="1"/>
          </p:cNvPicPr>
          <p:nvPr>
            <p:ph type="pic" idx="1"/>
          </p:nvPr>
        </p:nvPicPr>
        <p:blipFill>
          <a:blip r:embed="rId3" cstate="print"/>
          <a:srcRect l="12486" r="12486"/>
          <a:stretch>
            <a:fillRect/>
          </a:stretch>
        </p:blipFill>
        <p:spPr/>
      </p:pic>
      <p:sp>
        <p:nvSpPr>
          <p:cNvPr id="6" name="5 - TextBox"/>
          <p:cNvSpPr txBox="1"/>
          <p:nvPr/>
        </p:nvSpPr>
        <p:spPr>
          <a:xfrm>
            <a:off x="5286380" y="4357694"/>
            <a:ext cx="3857620" cy="2308324"/>
          </a:xfrm>
          <a:prstGeom prst="rect">
            <a:avLst/>
          </a:prstGeom>
          <a:noFill/>
        </p:spPr>
        <p:txBody>
          <a:bodyPr wrap="square" rtlCol="0">
            <a:spAutoFit/>
          </a:bodyPr>
          <a:lstStyle/>
          <a:p>
            <a:r>
              <a:rPr lang="el-GR" dirty="0" smtClean="0"/>
              <a:t>Συνήθως η ενέργεια που τελικώς παράγεται, χρησιμοποιείται μόνο συμπληρωματικά με άλλες συμβατικές πηγές ενέργειας, σε ώρες αιχμής. Στη χώρα μας η υδροηλεκτρική ενέργεια ικανοποιεί το 10% των ενεργειακών μας αναγκών.</a:t>
            </a:r>
            <a:endParaRPr lang="el-GR" dirty="0"/>
          </a:p>
        </p:txBody>
      </p:sp>
    </p:spTree>
  </p:cSld>
  <p:clrMapOvr>
    <a:masterClrMapping/>
  </p:clrMapOvr>
  <p:transition>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428604"/>
            <a:ext cx="8229600" cy="1143000"/>
          </a:xfrm>
        </p:spPr>
        <p:txBody>
          <a:bodyPr>
            <a:normAutofit fontScale="90000"/>
          </a:bodyPr>
          <a:lstStyle/>
          <a:p>
            <a:r>
              <a:rPr lang="el-GR" sz="4900" b="1" dirty="0" smtClean="0"/>
              <a:t>Υδροηλεκτρικά έργα</a:t>
            </a: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1285860"/>
            <a:ext cx="7543824" cy="3500462"/>
          </a:xfrm>
        </p:spPr>
        <p:txBody>
          <a:bodyPr>
            <a:noAutofit/>
          </a:bodyPr>
          <a:lstStyle/>
          <a:p>
            <a:r>
              <a:rPr lang="el-GR" sz="1600" dirty="0" smtClean="0"/>
              <a:t>Τα υδροηλεκτρικά έργα ταξινομούνται σε μεγάλης και μικρής κλίμακας. Τα μικρής κλίμακας υδροηλεκτρικά έργα διαφέρουν σημαντικά από της μεγάλης κλίμακας σε ότι αφορά τις επιπτώσεις τους στο περιβάλλον.</a:t>
            </a:r>
          </a:p>
          <a:p>
            <a:r>
              <a:rPr lang="el-GR" sz="1600" dirty="0" smtClean="0"/>
              <a:t>Οι μεγάλης κλίμακας υδροηλεκτρικές μονάδες απαιτούν τη δημιουργία φραγμάτων και τεράστιων δεξαμενών με σημαντικές επιπτώσεις στο περιβάλλον. Η κατασκευή φραγμάτων περιορίζει τη μετακίνηση των ψαριών, της άγριας ζωής και επηρεάζει ολόκληρο το οικοσύστημα καθώς μεταβάλλει ριζικά τη μορφολογία της περιοχής.</a:t>
            </a:r>
          </a:p>
          <a:p>
            <a:r>
              <a:rPr lang="el-GR" sz="1600" dirty="0" smtClean="0"/>
              <a:t>Αντίθετα, τα μικρής κλίμακας υδροηλεκτρικά εγκαθίστανται δίπλα σε ποτάμια ή κανάλια και η λειτουργία τους παρουσιάζει πολύ μικρότερη περιβαλλοντική όχληση. Για το λόγο αυτό, οι υδροηλεκτρικές μονάδες μικρότερης δυναμικότητας των 30 MW χαρακτηρίζονται ως μικρής κλίμακας υδροηλεκτρικά έργα και συμπεριλαμβάνονται μεταξύ των εγκαταστάσεων παραγωγής ενέργειας από ανανεώσιμες πηγές. Κατά τη λειτουργία τους, μέρος της ροής ενός ποταμού οδηγείται σε στρόβιλο για την παραγωγή μηχανικής ενέργειας και συνακόλουθα ηλεκτρικής μέσω της γεννήτριας. Η χρησιμοποιούμενη ποσότητα νερού κατόπιν επιστρέφει στο φυσικό ταμιευτήρα ακολουθώντας τη φυσική της ροή.</a:t>
            </a:r>
          </a:p>
          <a:p>
            <a:r>
              <a:rPr lang="el-GR" sz="1600" dirty="0" smtClean="0"/>
              <a:t>Είναι ιδιαίτερα σημαντικό να ξέρουμε τον ρόλο και τις διαφορές αυτών καθώς παίζουν μεγάλο ρόλο ανάλογα με το σκοπό μας.</a:t>
            </a:r>
          </a:p>
          <a:p>
            <a:endParaRPr lang="el-GR" sz="1800" dirty="0"/>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Πλεονεκτήματα</a:t>
            </a:r>
            <a:br>
              <a:rPr lang="el-GR" b="1"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Οι υδροηλεκτρικοί σταθμοί είναι δυνατό να τεθούν σε λειτουργία αμέσως μόλις απαιτηθεί, σε αντίθεση με τους θερμικούς σταθμούς που απαιτούν σημαντικό χρόνο προετοιμασίας,</a:t>
            </a:r>
          </a:p>
          <a:p>
            <a:r>
              <a:rPr lang="el-GR" dirty="0" smtClean="0"/>
              <a:t>Είναι μία "καθαρή" και ανανεώσιμη πηγή ενέργειας, με τα προαναφερθέντα συνακόλουθα οφέλη (εξοικονόμηση συναλλάγματος, φυσικών πόρων, προστασία περιβάλλοντος),</a:t>
            </a:r>
          </a:p>
          <a:p>
            <a:r>
              <a:rPr lang="el-GR" dirty="0" smtClean="0"/>
              <a:t>Μέσω των υδατοταμιευτήρων δίνεται η δυνατότητα να ικανοποιηθούν και άλλες ανάγκες, όπως ύδρευση, άρδευση, ανάσχεση χειμάρρων, δημιουργία υγροτόπων, περιοχών αναψυχής και αθλητισμού.</a:t>
            </a:r>
          </a:p>
          <a:p>
            <a:endParaRPr lang="el-GR" dirty="0"/>
          </a:p>
        </p:txBody>
      </p:sp>
    </p:spTree>
  </p:cSld>
  <p:clrMapOvr>
    <a:masterClrMapping/>
  </p:clrMapOvr>
  <p:transition>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Μειονεκτήματα</a:t>
            </a:r>
            <a:br>
              <a:rPr lang="el-GR" b="1"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Μεγάλο κόστος κατασκευής φραγμάτων και εγκατάστασης εξοπλισμού, καθώς και ο συνήθως μεγάλος χρόνος που απαιτείται για την αποπεράτωση του έργου,</a:t>
            </a:r>
          </a:p>
          <a:p>
            <a:r>
              <a:rPr lang="el-GR" dirty="0" smtClean="0"/>
              <a:t>Η έντονη περιβαλλοντική αλλοίωση της περιοχής του έργου (συμπεριλαμβανομένων της γεωμορφολογίας, της πανίδας και της χλωρίδας), καθώς και η ενδεχόμενη μετακίνηση πληθυσμών, η υποβάθμιση περιοχών, οι απαιτούμενες αλλαγές χρήσης γης. Επιπλέον, σε περιοχές δημιουργίας μεγάλων έργων παρατηρήθηκαν αλλαγές του μικροκλίματος, αλλά και αύξηση της σεισμικής επικινδυνότητας τους.</a:t>
            </a:r>
          </a:p>
          <a:p>
            <a:endParaRPr lang="el-GR" dirty="0"/>
          </a:p>
        </p:txBody>
      </p:sp>
    </p:spTree>
  </p:cSld>
  <p:clrMapOvr>
    <a:masterClrMapping/>
  </p:clrMapOvr>
  <p:transition>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φραγμάτων </a:t>
            </a:r>
            <a:endParaRPr lang="el-GR" dirty="0"/>
          </a:p>
        </p:txBody>
      </p:sp>
      <p:sp>
        <p:nvSpPr>
          <p:cNvPr id="3" name="2 - Θέση περιεχομένου"/>
          <p:cNvSpPr>
            <a:spLocks noGrp="1"/>
          </p:cNvSpPr>
          <p:nvPr>
            <p:ph idx="1"/>
          </p:nvPr>
        </p:nvSpPr>
        <p:spPr/>
        <p:txBody>
          <a:bodyPr/>
          <a:lstStyle/>
          <a:p>
            <a:r>
              <a:rPr lang="el-GR" dirty="0" smtClean="0"/>
              <a:t>Φράγματα από σκυρόδεμα </a:t>
            </a:r>
          </a:p>
          <a:p>
            <a:pPr lvl="1"/>
            <a:r>
              <a:rPr lang="el-GR" dirty="0" smtClean="0"/>
              <a:t>Τοξωτά φράγματα</a:t>
            </a:r>
          </a:p>
          <a:p>
            <a:pPr lvl="1"/>
            <a:r>
              <a:rPr lang="el-GR" dirty="0" smtClean="0"/>
              <a:t>Φράγματα βαρύτητας</a:t>
            </a:r>
          </a:p>
          <a:p>
            <a:r>
              <a:rPr lang="el-GR" dirty="0" smtClean="0"/>
              <a:t>Φράγματα από κυλινδρούμενο σκυρόδεμα</a:t>
            </a:r>
          </a:p>
          <a:p>
            <a:r>
              <a:rPr lang="el-GR" dirty="0" smtClean="0"/>
              <a:t>Φράγματα από γαιώδη υλικά (λιθόρριπτα) </a:t>
            </a:r>
          </a:p>
          <a:p>
            <a:pPr lvl="1"/>
            <a:r>
              <a:rPr lang="el-GR" dirty="0" smtClean="0"/>
              <a:t>Ομοιογενή φράγματα</a:t>
            </a:r>
          </a:p>
          <a:p>
            <a:pPr lvl="1"/>
            <a:r>
              <a:rPr lang="el-GR" dirty="0" smtClean="0"/>
              <a:t>Φράγματα πολλαπλών ζωνών με αργιλικό υλικό</a:t>
            </a:r>
          </a:p>
          <a:p>
            <a:pPr lvl="1"/>
            <a:r>
              <a:rPr lang="el-GR" dirty="0" smtClean="0"/>
              <a:t>Φράγματα με ειδική στεγάνωση</a:t>
            </a:r>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34222" cy="1824030"/>
          </a:xfrm>
        </p:spPr>
        <p:txBody>
          <a:bodyPr/>
          <a:lstStyle/>
          <a:p>
            <a:r>
              <a:rPr lang="el-GR" dirty="0" smtClean="0"/>
              <a:t>Υπερχειλιστές</a:t>
            </a:r>
            <a:br>
              <a:rPr lang="el-GR" dirty="0" smtClean="0"/>
            </a:br>
            <a:endParaRPr lang="el-GR" dirty="0"/>
          </a:p>
        </p:txBody>
      </p:sp>
      <p:sp>
        <p:nvSpPr>
          <p:cNvPr id="3" name="2 - Υπότιτλος"/>
          <p:cNvSpPr>
            <a:spLocks noGrp="1"/>
          </p:cNvSpPr>
          <p:nvPr>
            <p:ph type="subTitle" idx="1"/>
          </p:nvPr>
        </p:nvSpPr>
        <p:spPr>
          <a:xfrm>
            <a:off x="2786050" y="2857496"/>
            <a:ext cx="6357950" cy="2357454"/>
          </a:xfrm>
        </p:spPr>
        <p:txBody>
          <a:bodyPr>
            <a:normAutofit/>
          </a:bodyPr>
          <a:lstStyle/>
          <a:p>
            <a:pPr algn="l"/>
            <a:r>
              <a:rPr lang="el-GR" dirty="0" smtClean="0"/>
              <a:t>Ο υπερχειλιστής συνήθως αποτελεί τμήμα του φράγματος. Είναι ουσιαστικά ο τρόπος να παροχετεύουμε νερό από τον συγκεντρωμένο όγκο υδάτων κατά βούληση.</a:t>
            </a:r>
            <a:endParaRPr lang="el-GR" dirty="0"/>
          </a:p>
        </p:txBody>
      </p:sp>
      <p:pic>
        <p:nvPicPr>
          <p:cNvPr id="4" name="3 - Εικόνα" descr="κατάλογος.jpeg"/>
          <p:cNvPicPr>
            <a:picLocks noChangeAspect="1"/>
          </p:cNvPicPr>
          <p:nvPr/>
        </p:nvPicPr>
        <p:blipFill>
          <a:blip r:embed="rId3" cstate="print"/>
          <a:stretch>
            <a:fillRect/>
          </a:stretch>
        </p:blipFill>
        <p:spPr>
          <a:xfrm>
            <a:off x="5572132" y="4357694"/>
            <a:ext cx="3220566" cy="214314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132</TotalTime>
  <Words>1009</Words>
  <Application>Microsoft Office PowerPoint</Application>
  <PresentationFormat>Προβολή στην οθόνη (4:3)</PresentationFormat>
  <Paragraphs>54</Paragraphs>
  <Slides>16</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Αφθονία</vt:lpstr>
      <vt:lpstr>Λύκειο Ευηνοχωρίου Ερευνητική Εργασία &lt;&lt;Υδραυλική Ενέργεια&gt;&gt; </vt:lpstr>
      <vt:lpstr> Φράγμα</vt:lpstr>
      <vt:lpstr>Ορισμός υδραυλικής ενέργειας</vt:lpstr>
      <vt:lpstr>Διαφάνεια 4</vt:lpstr>
      <vt:lpstr>Υδροηλεκτρικά έργα </vt:lpstr>
      <vt:lpstr>Πλεονεκτήματα </vt:lpstr>
      <vt:lpstr>Μειονεκτήματα </vt:lpstr>
      <vt:lpstr>Τύποι φραγμάτων </vt:lpstr>
      <vt:lpstr>Υπερχειλιστές </vt:lpstr>
      <vt:lpstr>Ο κυκλοσ του νερου</vt:lpstr>
      <vt:lpstr>Το ψηλότερο φράγμα στον κόσμο</vt:lpstr>
      <vt:lpstr>ΥΔΡΟΗΛΕΚΤΡΙΚΈΣ ΜΟΝΆΔΕΣ</vt:lpstr>
      <vt:lpstr>Τα μεγαλύτερα υδροηλεκτρικά συγκροτήματα της Ελλάδας</vt:lpstr>
      <vt:lpstr>Ο υδροηλεκτρισμός στην Ελλάδα</vt:lpstr>
      <vt:lpstr>Διαφάνεια 15</vt:lpstr>
      <vt:lpstr>ΤΈΛΟΣ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Λύκειο Ευηνοχωρίου Ερευνητική Εργασία &lt;&lt;Υδραυλική Ενέργεια&gt;&gt; </dc:title>
  <dc:creator>user8</dc:creator>
  <cp:lastModifiedBy>user8</cp:lastModifiedBy>
  <cp:revision>21</cp:revision>
  <dcterms:created xsi:type="dcterms:W3CDTF">2014-03-17T08:13:00Z</dcterms:created>
  <dcterms:modified xsi:type="dcterms:W3CDTF">2014-05-05T06:34:54Z</dcterms:modified>
</cp:coreProperties>
</file>