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8" r:id="rId4"/>
    <p:sldId id="260" r:id="rId5"/>
    <p:sldId id="261" r:id="rId6"/>
    <p:sldId id="257"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9FFEFCB-8D17-4A74-8C18-919A3F6EBACE}" type="datetimeFigureOut">
              <a:rPr lang="el-GR" smtClean="0"/>
              <a:pPr/>
              <a:t>15/5/2014</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DB9552D-6D5C-416B-AA35-84B4D1B4D25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9FFEFCB-8D17-4A74-8C18-919A3F6EBACE}" type="datetimeFigureOut">
              <a:rPr lang="el-GR" smtClean="0"/>
              <a:pPr/>
              <a:t>15/5/2014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DB9552D-6D5C-416B-AA35-84B4D1B4D2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D9FFEFCB-8D17-4A74-8C18-919A3F6EBACE}" type="datetimeFigureOut">
              <a:rPr lang="el-GR" smtClean="0"/>
              <a:pPr/>
              <a:t>15/5/2014</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DB9552D-6D5C-416B-AA35-84B4D1B4D2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9FFEFCB-8D17-4A74-8C18-919A3F6EBACE}" type="datetimeFigureOut">
              <a:rPr lang="el-GR" smtClean="0"/>
              <a:pPr/>
              <a:t>15/5/2014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DB9552D-6D5C-416B-AA35-84B4D1B4D2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9FFEFCB-8D17-4A74-8C18-919A3F6EBACE}" type="datetimeFigureOut">
              <a:rPr lang="el-GR" smtClean="0"/>
              <a:pPr/>
              <a:t>15/5/2014</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FDB9552D-6D5C-416B-AA35-84B4D1B4D25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D9FFEFCB-8D17-4A74-8C18-919A3F6EBACE}" type="datetimeFigureOut">
              <a:rPr lang="el-GR" smtClean="0"/>
              <a:pPr/>
              <a:t>15/5/2014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DB9552D-6D5C-416B-AA35-84B4D1B4D2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D9FFEFCB-8D17-4A74-8C18-919A3F6EBACE}" type="datetimeFigureOut">
              <a:rPr lang="el-GR" smtClean="0"/>
              <a:pPr/>
              <a:t>15/5/2014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FDB9552D-6D5C-416B-AA35-84B4D1B4D2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D9FFEFCB-8D17-4A74-8C18-919A3F6EBACE}" type="datetimeFigureOut">
              <a:rPr lang="el-GR" smtClean="0"/>
              <a:pPr/>
              <a:t>15/5/2014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FDB9552D-6D5C-416B-AA35-84B4D1B4D2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D9FFEFCB-8D17-4A74-8C18-919A3F6EBACE}" type="datetimeFigureOut">
              <a:rPr lang="el-GR" smtClean="0"/>
              <a:pPr/>
              <a:t>15/5/2014</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FDB9552D-6D5C-416B-AA35-84B4D1B4D2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D9FFEFCB-8D17-4A74-8C18-919A3F6EBACE}" type="datetimeFigureOut">
              <a:rPr lang="el-GR" smtClean="0"/>
              <a:pPr/>
              <a:t>15/5/2014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DB9552D-6D5C-416B-AA35-84B4D1B4D2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D9FFEFCB-8D17-4A74-8C18-919A3F6EBACE}" type="datetimeFigureOut">
              <a:rPr lang="el-GR" smtClean="0"/>
              <a:pPr/>
              <a:t>15/5/2014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DB9552D-6D5C-416B-AA35-84B4D1B4D25F}"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9FFEFCB-8D17-4A74-8C18-919A3F6EBACE}" type="datetimeFigureOut">
              <a:rPr lang="el-GR" smtClean="0"/>
              <a:pPr/>
              <a:t>15/5/2014</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DB9552D-6D5C-416B-AA35-84B4D1B4D2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el.wikipedia.org/wiki/%CE%98%CE%B5%CF%81%CE%BC%CE%BF%CE%BA%CE%AE%CF%80%CE%B9%CE%BF" TargetMode="External"/><Relationship Id="rId3" Type="http://schemas.openxmlformats.org/officeDocument/2006/relationships/hyperlink" Target="http://el.wikipedia.org/wiki/%CE%93%CE%B5%CF%89%CE%B8%CE%B5%CF%81%CE%BC%CE%B9%CE%BA%CE%AE_%CE%B5%CE%BD%CE%AD%CF%81%CE%B3%CE%B5%CE%B9%CE%B1#cite_note-1" TargetMode="External"/><Relationship Id="rId7" Type="http://schemas.openxmlformats.org/officeDocument/2006/relationships/hyperlink" Target="http://el.wikipedia.org/wiki/%CE%97%CE%BB%CE%B5%CE%BA%CF%84%CF%81%CE%B9%CF%83%CE%BC%CF%8C%CF%82" TargetMode="External"/><Relationship Id="rId2" Type="http://schemas.openxmlformats.org/officeDocument/2006/relationships/hyperlink" Target="http://el.wikipedia.org/wiki/%CE%98%CE%B5%CF%81%CE%BC%CF%8C%CF%84%CE%B7%CF%84%CE%B1" TargetMode="External"/><Relationship Id="rId1" Type="http://schemas.openxmlformats.org/officeDocument/2006/relationships/slideLayout" Target="../slideLayouts/slideLayout7.xml"/><Relationship Id="rId6" Type="http://schemas.openxmlformats.org/officeDocument/2006/relationships/hyperlink" Target="http://el.wikipedia.org/wiki/%CE%95%CE%BD%CE%B8%CE%B1%CE%BB%CF%80%CE%AF%CE%B1" TargetMode="External"/><Relationship Id="rId5" Type="http://schemas.openxmlformats.org/officeDocument/2006/relationships/hyperlink" Target="http://el.wikipedia.org/wiki/%CE%89%CF%80%CE%B9%CE%B5%CF%82_%CE%BC%CE%BF%CF%81%CF%86%CE%AD%CF%82_%CE%B5%CE%BD%CE%AD%CF%81%CE%B3%CE%B5%CE%B9%CE%B1%CF%82" TargetMode="External"/><Relationship Id="rId10" Type="http://schemas.openxmlformats.org/officeDocument/2006/relationships/image" Target="../media/image2.jpeg"/><Relationship Id="rId4" Type="http://schemas.openxmlformats.org/officeDocument/2006/relationships/hyperlink" Target="http://el.wikipedia.org/wiki/%CE%9B%CE%B9%CE%B8%CF%8C%CF%83%CF%86%CE%B1%CE%B9%CF%81%CE%B1" TargetMode="External"/><Relationship Id="rId9" Type="http://schemas.openxmlformats.org/officeDocument/2006/relationships/hyperlink" Target="http://el.wikipedia.org/wiki/%CE%99%CF%87%CE%B8%CF%85%CE%BF%CF%84%CF%81%CE%BF%CF%86%CE%B5%CE%AF%CE%B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el.wikipedia.org/w/index.php?title=%CE%93%CE%B5%CF%89%CE%B8%CE%B5%CF%81%CE%BC%CE%AF%CE%B1&amp;veaction=edit&amp;section=1" TargetMode="External"/><Relationship Id="rId3" Type="http://schemas.openxmlformats.org/officeDocument/2006/relationships/hyperlink" Target="http://el.wikipedia.org/wiki/%CE%93%CE%B5%CF%89%CE%B8%CE%B5%CF%81%CE%BC%CE%B9%CE%BA%CE%AE_%CE%B5%CE%BD%CE%AD%CF%81%CE%B3%CE%B5%CE%B9%CE%B1#.CE.97_.CE.93.CE.B5.CF.89.CE.B8.CE.B5.CF.81.CE.BC.CE.AF.CE.B1_.CF.83.CF.84.CE.B7.CE.BD_.CE.95.CE.BB.CE.BB.CE.AC.CE.B4.CE.B1" TargetMode="External"/><Relationship Id="rId7" Type="http://schemas.openxmlformats.org/officeDocument/2006/relationships/hyperlink" Target="http://el.wikipedia.org/wiki/%CE%93%CE%B5%CF%89%CE%B8%CE%B5%CF%81%CE%BC%CE%B9%CE%BA%CE%AE_%CE%B5%CE%BD%CE%AD%CF%81%CE%B3%CE%B5%CE%B9%CE%B1#.CE.A3.CE.B7.CE.BC.CE.B5.CE.B9.CF.8E.CF.83.CE.B5.CE.B9.CF.82.2C_.CE.B1.CE.BD.CE.B1.CF.86.CE.BF.CF.81.CE.AD.CF.82" TargetMode="External"/><Relationship Id="rId2" Type="http://schemas.openxmlformats.org/officeDocument/2006/relationships/hyperlink" Target="http://el.wikipedia.org/wiki/%CE%93%CE%B5%CF%89%CE%B8%CE%B5%CF%81%CE%BC%CE%B9%CE%BA%CE%AE_%CE%B5%CE%BD%CE%AD%CF%81%CE%B3%CE%B5%CE%B9%CE%B1" TargetMode="External"/><Relationship Id="rId1" Type="http://schemas.openxmlformats.org/officeDocument/2006/relationships/slideLayout" Target="../slideLayouts/slideLayout7.xml"/><Relationship Id="rId6" Type="http://schemas.openxmlformats.org/officeDocument/2006/relationships/hyperlink" Target="http://el.wikipedia.org/wiki/%CE%93%CE%B5%CF%89%CE%B8%CE%B5%CF%81%CE%BC%CE%B9%CE%BA%CE%AE_%CE%B5%CE%BD%CE%AD%CF%81%CE%B3%CE%B5%CE%B9%CE%B1#.CE.A0.CF.81.CE.BF.CE.B2.CE.BB.CE.AE.CE.BC.CE.B1.CF.84.CE.B1_.CE.BA.CE.B1.CE.B9_.CF.80.CE.BB.CE.B5.CE.BF.CE.BD.CE.B5.CE.BA.CF.84.CE.AE.CE.BC.CE.B1.CF.84.CE.B1" TargetMode="External"/><Relationship Id="rId5" Type="http://schemas.openxmlformats.org/officeDocument/2006/relationships/hyperlink" Target="http://el.wikipedia.org/wiki/%CE%93%CE%B5%CF%89%CE%B8%CE%B5%CF%81%CE%BC%CE%B9%CE%BA%CE%AE_%CE%B5%CE%BD%CE%AD%CF%81%CE%B3%CE%B5%CE%B9%CE%B1#.CE.95.CF.86.CE.B1.CF.81.CE.BC.CE.BF.CE.B3.CE.AD.CF.82_.CF.84.CE.B7.CF.82_.CE.93.CE.B5.CF.89.CE.B8.CE.B5.CF.81.CE.BC.CE.AF.CE.B1.CF.82" TargetMode="External"/><Relationship Id="rId10" Type="http://schemas.openxmlformats.org/officeDocument/2006/relationships/image" Target="../media/image3.jpeg"/><Relationship Id="rId4" Type="http://schemas.openxmlformats.org/officeDocument/2006/relationships/hyperlink" Target="http://el.wikipedia.org/wiki/%CE%93%CE%B5%CF%89%CE%B8%CE%B5%CF%81%CE%BC%CE%B9%CE%BA%CE%AE_%CE%B5%CE%BD%CE%AD%CF%81%CE%B3%CE%B5%CE%B9%CE%B1#.CE.97_.CF.87.CF.81.CE.AE.CF.83.CE.B7_.CF.84.CE.B7.CF.82_.CE.93.CE.B5.CF.89.CE.B8.CE.B5.CF.81.CE.BC.CE.AF.CE.B1.CF.82_.CF.80.CE.B1.CE.B3.CE.BA.CE.BF.CF.83.CE.BC.CE.AF.CF.89.CF.82" TargetMode="External"/><Relationship Id="rId9" Type="http://schemas.openxmlformats.org/officeDocument/2006/relationships/hyperlink" Target="http://el.wikipedia.org/w/index.php?title=%CE%93%CE%B5%CF%89%CE%B8%CE%B5%CF%81%CE%BC%CE%AF%CE%B1&amp;action=edit&amp;section=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l.wikipedia.org/wiki/%CE%91%CE%B9%CE%BF%CE%BB%CE%B9%CE%BA%CE%AE_%CE%B5%CE%BD%CE%AD%CF%81%CE%B3%CE%B5%CE%B9%CE%B1" TargetMode="External"/><Relationship Id="rId2" Type="http://schemas.openxmlformats.org/officeDocument/2006/relationships/hyperlink" Target="http://el.wikipedia.org/wiki/%CE%A6%CF%89%CF%84%CE%BF%CE%B2%CE%BF%CE%BB%CF%84%CE%B1%CF%8A%CE%BA%CE%AC" TargetMode="External"/><Relationship Id="rId1" Type="http://schemas.openxmlformats.org/officeDocument/2006/relationships/slideLayout" Target="../slideLayouts/slideLayout7.xml"/><Relationship Id="rId6" Type="http://schemas.openxmlformats.org/officeDocument/2006/relationships/hyperlink" Target="http://el.wikipedia.org/wiki/%CE%93%CE%B5%CF%89%CE%B8%CE%B5%CF%81%CE%BC%CE%B9%CE%BA%CE%AE_%CE%B5%CE%BD%CE%AD%CF%81%CE%B3%CE%B5%CE%B9%CE%B1#cite_note-fitikas-2" TargetMode="External"/><Relationship Id="rId5" Type="http://schemas.openxmlformats.org/officeDocument/2006/relationships/hyperlink" Target="http://el.wikipedia.org/wiki/%CE%A0%CF%81%CF%89%CF%84%CF%8C%CE%BA%CE%BF%CE%BB%CE%BB%CE%BF_%CF%84%CE%BF%CF%85_%CE%9A%CE%B9%CF%8C%CF%84%CE%BF" TargetMode="External"/><Relationship Id="rId4" Type="http://schemas.openxmlformats.org/officeDocument/2006/relationships/hyperlink" Target="http://el.wikipedia.org/wiki/%CE%9B%CE%B5%CF%85%CE%BA%CE%AE_%CE%92%CE%AF%CE%B2%CE%BB%CE%BF%CF%82"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l.wikipedia.org/wiki/%CE%93%CE%B5%CF%89%CE%B8%CE%B5%CF%81%CE%BC%CE%B9%CE%BA%CE%AE_%CE%B5%CE%BD%CE%AD%CF%81%CE%B3%CE%B5%CE%B9%CE%B1#cite_note-fitikas-2" TargetMode="External"/><Relationship Id="rId3" Type="http://schemas.openxmlformats.org/officeDocument/2006/relationships/hyperlink" Target="http://el.wikipedia.org/w/index.php?title=%CE%93%CE%B5%CF%89%CE%B8%CE%B5%CF%81%CE%BC%CE%AF%CE%B1&amp;action=edit&amp;section=2" TargetMode="External"/><Relationship Id="rId7" Type="http://schemas.openxmlformats.org/officeDocument/2006/relationships/hyperlink" Target="http://el.wikipedia.org/wiki/%CE%99%CF%83%CF%87%CF%8D%CF%82#.CE.98.CE.B5.CF.81.CE.BC.CE.B9.CE.BA.CE.AE_.CE.B9.CF.83.CF.87.CF.8D.CF.82" TargetMode="External"/><Relationship Id="rId2" Type="http://schemas.openxmlformats.org/officeDocument/2006/relationships/hyperlink" Target="http://el.wikipedia.org/w/index.php?title=%CE%93%CE%B5%CF%89%CE%B8%CE%B5%CF%81%CE%BC%CE%AF%CE%B1&amp;veaction=edit&amp;section=2" TargetMode="External"/><Relationship Id="rId1" Type="http://schemas.openxmlformats.org/officeDocument/2006/relationships/slideLayout" Target="../slideLayouts/slideLayout7.xml"/><Relationship Id="rId6" Type="http://schemas.openxmlformats.org/officeDocument/2006/relationships/hyperlink" Target="http://el.wikipedia.org/wiki/%CE%99%CF%83%CE%BB%CE%B1%CE%BD%CE%B4%CE%AF%CE%B1" TargetMode="External"/><Relationship Id="rId11" Type="http://schemas.openxmlformats.org/officeDocument/2006/relationships/hyperlink" Target="http://el.wikipedia.org/wiki/%CE%93%CE%B5%CF%89%CE%B8%CE%B5%CF%81%CE%BC%CE%B9%CE%BA%CE%AE_%CE%B5%CE%BD%CE%AD%CF%81%CE%B3%CE%B5%CE%B9%CE%B1#cite_note-3" TargetMode="External"/><Relationship Id="rId5" Type="http://schemas.openxmlformats.org/officeDocument/2006/relationships/hyperlink" Target="http://el.wikipedia.org/wiki/%CE%99%CF%84%CE%B1%CE%BB%CE%AF%CE%B1" TargetMode="External"/><Relationship Id="rId10" Type="http://schemas.openxmlformats.org/officeDocument/2006/relationships/hyperlink" Target="http://el.wikipedia.org/w/index.php?title=%CE%93%CE%B5%CF%89%CE%B8%CE%B5%CF%81%CE%BC%CE%AF%CE%B1&amp;action=edit&amp;section=3" TargetMode="External"/><Relationship Id="rId4" Type="http://schemas.openxmlformats.org/officeDocument/2006/relationships/hyperlink" Target="http://el.wikipedia.org/w/index.php?title=%CE%9B%CE%B1%CF%81%CE%BD%CF%84%CE%B1%CF%81%CE%AD%CE%BB%CE%BB%CE%BF&amp;action=edit&amp;redlink=1" TargetMode="External"/><Relationship Id="rId9" Type="http://schemas.openxmlformats.org/officeDocument/2006/relationships/hyperlink" Target="http://el.wikipedia.org/w/index.php?title=%CE%93%CE%B5%CF%89%CE%B8%CE%B5%CF%81%CE%BC%CE%AF%CE%B1&amp;veaction=edit&amp;section=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l.wikipedia.org/w/index.php?title=%CE%93%CE%B5%CF%89%CE%B8%CE%B5%CF%81%CE%BC%CE%AF%CE%B1&amp;action=edit&amp;section=4" TargetMode="External"/><Relationship Id="rId2" Type="http://schemas.openxmlformats.org/officeDocument/2006/relationships/hyperlink" Target="http://el.wikipedia.org/w/index.php?title=%CE%93%CE%B5%CF%89%CE%B8%CE%B5%CF%81%CE%BC%CE%AF%CE%B1&amp;veaction=edit&amp;section=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l.wikipedia.org/wiki/%CE%91%CE%B9%CE%BF%CE%BB%CE%B9%CE%BA%CE%AE_%CE%B5%CE%BD%CE%AD%CF%81%CE%B3%CE%B5%CE%B9%CE%B1" TargetMode="External"/><Relationship Id="rId2" Type="http://schemas.openxmlformats.org/officeDocument/2006/relationships/hyperlink" Target="http://el.wikipedia.org/wiki/%CE%A6%CF%89%CF%84%CE%BF%CE%B2%CE%BF%CE%BB%CF%84%CE%B1%CF%8A%CE%BA%CE%A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ΓΕΩΘΕΡΜΙΑ-ΒΙΟΜΑΖΑ</a:t>
            </a:r>
            <a:endParaRPr lang="el-GR" dirty="0"/>
          </a:p>
        </p:txBody>
      </p:sp>
      <p:sp>
        <p:nvSpPr>
          <p:cNvPr id="3" name="2 - Υπότιτλος"/>
          <p:cNvSpPr>
            <a:spLocks noGrp="1"/>
          </p:cNvSpPr>
          <p:nvPr>
            <p:ph type="subTitle" idx="1"/>
          </p:nvPr>
        </p:nvSpPr>
        <p:spPr/>
        <p:txBody>
          <a:bodyPr>
            <a:normAutofit lnSpcReduction="10000"/>
          </a:bodyPr>
          <a:lstStyle/>
          <a:p>
            <a:r>
              <a:rPr lang="el-GR" dirty="0" smtClean="0">
                <a:solidFill>
                  <a:srgbClr val="00B050"/>
                </a:solidFill>
                <a:latin typeface="Arial Black" pitchFamily="34" charset="0"/>
              </a:rPr>
              <a:t>Ομάδα</a:t>
            </a:r>
            <a:r>
              <a:rPr lang="en-US" dirty="0" smtClean="0">
                <a:solidFill>
                  <a:srgbClr val="00B050"/>
                </a:solidFill>
                <a:latin typeface="Arial Black" pitchFamily="34" charset="0"/>
              </a:rPr>
              <a:t>:</a:t>
            </a:r>
            <a:r>
              <a:rPr lang="el-GR" dirty="0" smtClean="0">
                <a:solidFill>
                  <a:srgbClr val="00B050"/>
                </a:solidFill>
                <a:latin typeface="Arial Black" pitchFamily="34" charset="0"/>
              </a:rPr>
              <a:t> Ι</a:t>
            </a:r>
            <a:r>
              <a:rPr lang="el-GR" b="1" dirty="0" smtClean="0">
                <a:solidFill>
                  <a:srgbClr val="00B050"/>
                </a:solidFill>
                <a:latin typeface="Arial Black" pitchFamily="34" charset="0"/>
              </a:rPr>
              <a:t>ωάννα </a:t>
            </a:r>
            <a:r>
              <a:rPr lang="el-GR" b="1" dirty="0" err="1" smtClean="0">
                <a:solidFill>
                  <a:srgbClr val="00B050"/>
                </a:solidFill>
                <a:latin typeface="Arial Black" pitchFamily="34" charset="0"/>
              </a:rPr>
              <a:t>Κουτσοντέμου</a:t>
            </a:r>
            <a:endParaRPr lang="el-GR" b="1" dirty="0" smtClean="0">
              <a:solidFill>
                <a:srgbClr val="00B050"/>
              </a:solidFill>
              <a:latin typeface="Arial Black" pitchFamily="34" charset="0"/>
            </a:endParaRPr>
          </a:p>
          <a:p>
            <a:r>
              <a:rPr lang="el-GR" dirty="0" smtClean="0">
                <a:solidFill>
                  <a:srgbClr val="00B050"/>
                </a:solidFill>
                <a:latin typeface="Arial Black" pitchFamily="34" charset="0"/>
              </a:rPr>
              <a:t>Κατερίνα </a:t>
            </a:r>
            <a:r>
              <a:rPr lang="el-GR" dirty="0" err="1" smtClean="0">
                <a:solidFill>
                  <a:srgbClr val="00B050"/>
                </a:solidFill>
                <a:latin typeface="Arial Black" pitchFamily="34" charset="0"/>
              </a:rPr>
              <a:t>Κούστα</a:t>
            </a:r>
            <a:r>
              <a:rPr lang="el-GR" dirty="0" smtClean="0">
                <a:solidFill>
                  <a:srgbClr val="00B050"/>
                </a:solidFill>
                <a:latin typeface="Arial Black" pitchFamily="34" charset="0"/>
              </a:rPr>
              <a:t> </a:t>
            </a:r>
          </a:p>
          <a:p>
            <a:r>
              <a:rPr lang="el-GR" dirty="0" smtClean="0">
                <a:solidFill>
                  <a:srgbClr val="00B050"/>
                </a:solidFill>
                <a:latin typeface="Arial Black" pitchFamily="34" charset="0"/>
              </a:rPr>
              <a:t>Σταθούλα </a:t>
            </a:r>
            <a:r>
              <a:rPr lang="el-GR" dirty="0" err="1" smtClean="0">
                <a:solidFill>
                  <a:srgbClr val="00B050"/>
                </a:solidFill>
                <a:latin typeface="Arial Black" pitchFamily="34" charset="0"/>
              </a:rPr>
              <a:t>Δάβουλου</a:t>
            </a:r>
            <a:endParaRPr lang="el-GR" dirty="0">
              <a:solidFill>
                <a:srgbClr val="00B050"/>
              </a:solidFill>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2844" y="674691"/>
            <a:ext cx="407196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Γης που διαρρέει από το </a:t>
            </a:r>
            <a:r>
              <a:rPr kumimoji="0" lang="el-GR"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Γεωθερμία</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ή </a:t>
            </a:r>
            <a:r>
              <a:rPr kumimoji="0" lang="el-GR"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Γεωθερμική ενέργεια</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ονομάζουμε τη φυσική θερμική ενέργεια της θερμό εσωτερικό του πλανήτη προς την επιφάνεια. Η μετάδοση </a:t>
            </a:r>
            <a:r>
              <a:rPr kumimoji="0" lang="el-GR" sz="12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2" tooltip="Θερμότητα"/>
              </a:rPr>
              <a:t>θερμότητας</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πραγματοποιείται με δύο τρόπους:</a:t>
            </a:r>
            <a:endParaRPr kumimoji="0" lang="el-G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 Με αγωγή από το εσωτερικό προς την επιφάνεια με ρυθμό 0,04 - 0,06 W/m</a:t>
            </a:r>
            <a:r>
              <a:rPr kumimoji="0" lang="el-GR" sz="1200" b="0"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2</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sz="1200" b="0" i="0" u="none" strike="noStrike" cap="none" normalizeH="0" baseline="30000" dirty="0" smtClean="0">
                <a:ln>
                  <a:noFill/>
                </a:ln>
                <a:solidFill>
                  <a:srgbClr val="0B0080"/>
                </a:solidFill>
                <a:effectLst/>
                <a:latin typeface="Calibri" pitchFamily="34" charset="0"/>
                <a:ea typeface="Times New Roman" pitchFamily="18" charset="0"/>
                <a:cs typeface="Times New Roman" pitchFamily="18" charset="0"/>
                <a:hlinkClick r:id="rId3"/>
              </a:rPr>
              <a:t>[1]</a:t>
            </a:r>
            <a:endParaRPr kumimoji="0" lang="el-G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β) Με ρεύματα μεταφοράς, που περιορίζονται όμως στις ζώνες κοντά στα όρια των </a:t>
            </a:r>
            <a:r>
              <a:rPr kumimoji="0" lang="el-GR" sz="1200" b="0" i="0" u="none" strike="noStrike" cap="none" normalizeH="0" baseline="0" dirty="0" err="1" smtClean="0">
                <a:ln>
                  <a:noFill/>
                </a:ln>
                <a:solidFill>
                  <a:srgbClr val="0B0080"/>
                </a:solidFill>
                <a:effectLst/>
                <a:latin typeface="Calibri" pitchFamily="34" charset="0"/>
                <a:ea typeface="Times New Roman" pitchFamily="18" charset="0"/>
                <a:cs typeface="Times New Roman" pitchFamily="18" charset="0"/>
                <a:hlinkClick r:id="rId4" tooltip="Λιθόσφαιρα"/>
              </a:rPr>
              <a:t>λιθοσφαιρικών</a:t>
            </a:r>
            <a:r>
              <a:rPr kumimoji="0" lang="el-GR" sz="12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4" tooltip="Λιθόσφαιρα"/>
              </a:rPr>
              <a:t> πλακών</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λόγω ηφαιστειακών και υδροθερμικών φαινομένων.</a:t>
            </a:r>
            <a:endParaRPr kumimoji="0" lang="el-G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Μεγάλη σημασία για τον άνθρωπο έχει η αξιοποίηση της γεωθερμικής ενέργειας για την κάλυψη αναγκών του, καθώς είναι μια </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πρακτικά</a:t>
            </a:r>
            <a:r>
              <a:rPr kumimoji="0" lang="el-GR" sz="1200" b="0" i="0" u="none" strike="noStrike" cap="none" normalizeH="0" baseline="0" dirty="0" err="1" smtClean="0">
                <a:ln>
                  <a:noFill/>
                </a:ln>
                <a:solidFill>
                  <a:srgbClr val="0B0080"/>
                </a:solidFill>
                <a:effectLst/>
                <a:latin typeface="Calibri" pitchFamily="34" charset="0"/>
                <a:ea typeface="Times New Roman" pitchFamily="18" charset="0"/>
                <a:cs typeface="Times New Roman" pitchFamily="18" charset="0"/>
                <a:hlinkClick r:id="rId5" tooltip="Ήπιες μορφές ενέργειας"/>
              </a:rPr>
              <a:t>ανεξάντλητη</a:t>
            </a:r>
            <a:r>
              <a:rPr kumimoji="0" lang="el-GR" sz="12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5" tooltip="Ήπιες μορφές ενέργειας"/>
              </a:rPr>
              <a:t> πηγή ενέργειας</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Ανάλογα με το θερμοκρασιακό της επίπεδο μπορεί να έχει διάφορες χρήσεις.</a:t>
            </a:r>
            <a:endParaRPr kumimoji="0" lang="el-G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H Υψηλής </a:t>
            </a:r>
            <a:r>
              <a:rPr kumimoji="0" lang="el-GR" sz="12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6" tooltip="Ενθαλπία"/>
              </a:rPr>
              <a:t>Ενθαλπίας</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(&gt;150 °C) χρησιμοποιείται συνήθως για </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παραγωγή</a:t>
            </a:r>
            <a:r>
              <a:rPr kumimoji="0" lang="el-GR" sz="1200" b="0" i="0" u="none" strike="noStrike" cap="none" normalizeH="0" baseline="0" dirty="0" err="1" smtClean="0">
                <a:ln>
                  <a:noFill/>
                </a:ln>
                <a:solidFill>
                  <a:srgbClr val="0B0080"/>
                </a:solidFill>
                <a:effectLst/>
                <a:latin typeface="Calibri" pitchFamily="34" charset="0"/>
                <a:ea typeface="Times New Roman" pitchFamily="18" charset="0"/>
                <a:cs typeface="Times New Roman" pitchFamily="18" charset="0"/>
                <a:hlinkClick r:id="rId7" tooltip="Ηλεκτρισμός"/>
              </a:rPr>
              <a:t>ηλεκτρικής</a:t>
            </a:r>
            <a:r>
              <a:rPr kumimoji="0" lang="el-GR" sz="12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7" tooltip="Ηλεκτρισμός"/>
              </a:rPr>
              <a:t> ενέργειας</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Η ισχύς τέτοιων εγκαταστάσεων το 1979 ήταν 1.916 ΜW με παραγόμενη ενέργεια 12×10</a:t>
            </a:r>
            <a:r>
              <a:rPr kumimoji="0" lang="el-GR" sz="1200" b="0"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6</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kWh</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yr</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l-GR" sz="1800" b="0" i="0" u="none" strike="noStrike" cap="none" normalizeH="0" baseline="0" dirty="0" smtClean="0">
              <a:ln>
                <a:noFill/>
              </a:ln>
              <a:solidFill>
                <a:schemeClr val="tx1"/>
              </a:solidFill>
              <a:effectLst/>
              <a:latin typeface="Arial" pitchFamily="34" charset="0"/>
            </a:endParaRPr>
          </a:p>
        </p:txBody>
      </p:sp>
      <p:sp>
        <p:nvSpPr>
          <p:cNvPr id="1026" name="Rectangle 2"/>
          <p:cNvSpPr>
            <a:spLocks noChangeArrowheads="1"/>
          </p:cNvSpPr>
          <p:nvPr/>
        </p:nvSpPr>
        <p:spPr bwMode="auto">
          <a:xfrm>
            <a:off x="214282" y="4429132"/>
            <a:ext cx="407196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Μέσης </a:t>
            </a:r>
            <a:r>
              <a:rPr kumimoji="0" lang="el-GR" sz="12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6" tooltip="Ενθαλπία"/>
              </a:rPr>
              <a:t>Ενθαλπίας</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(80 έως 150 °C) που χρησιμοποιείται για θέρμανση ή και ξήρανση ξυλείας και αγροτικών προϊόντων καθώς και μερικές φορές και για την παραγωγή ηλεκτρισμού (π.χ. με κλειστό κύκλωμα </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φρέον</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που έχει χαμηλό σημείο ζέσεως).</a:t>
            </a:r>
            <a:endParaRPr kumimoji="0" lang="el-G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Χαμηλής </a:t>
            </a:r>
            <a:r>
              <a:rPr kumimoji="0" lang="el-GR" sz="12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6" tooltip="Ενθαλπία"/>
              </a:rPr>
              <a:t>Ενθαλπίας</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(25 έως 80 °C) που χρησιμοποιείται για θέρμανση χώρων, για θέρμανση </a:t>
            </a:r>
            <a:r>
              <a:rPr kumimoji="0" lang="el-GR" sz="12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8" tooltip="Θερμοκήπιο"/>
              </a:rPr>
              <a:t>θερμοκηπίων</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για</a:t>
            </a:r>
            <a:r>
              <a:rPr kumimoji="0" lang="el-GR" sz="1200" b="0" i="0" u="none" strike="noStrike" cap="none" normalizeH="0" baseline="0" dirty="0" err="1" smtClean="0">
                <a:ln>
                  <a:noFill/>
                </a:ln>
                <a:solidFill>
                  <a:srgbClr val="0B0080"/>
                </a:solidFill>
                <a:effectLst/>
                <a:latin typeface="Calibri" pitchFamily="34" charset="0"/>
                <a:ea typeface="Times New Roman" pitchFamily="18" charset="0"/>
                <a:cs typeface="Times New Roman" pitchFamily="18" charset="0"/>
                <a:hlinkClick r:id="rId9" tooltip="Ιχθυοτροφείο"/>
              </a:rPr>
              <a:t>ιχθυοκαλλιέργειες</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για παραγωγή γλυκού νερού.</a:t>
            </a:r>
            <a:endParaRPr kumimoji="0" lang="el-GR" sz="1800" b="0" i="0" u="none" strike="noStrike" cap="none" normalizeH="0" baseline="0" dirty="0" smtClean="0">
              <a:ln>
                <a:noFill/>
              </a:ln>
              <a:solidFill>
                <a:schemeClr val="tx1"/>
              </a:solidFill>
              <a:effectLst/>
              <a:latin typeface="Arial" pitchFamily="34" charset="0"/>
            </a:endParaRPr>
          </a:p>
        </p:txBody>
      </p:sp>
      <p:pic>
        <p:nvPicPr>
          <p:cNvPr id="4" name="3 - Εικόνα" descr="http://www.cres.gr/services/media/24820/sb2.160.jpg"/>
          <p:cNvPicPr/>
          <p:nvPr/>
        </p:nvPicPr>
        <p:blipFill>
          <a:blip r:embed="rId10" cstate="print"/>
          <a:srcRect/>
          <a:stretch>
            <a:fillRect/>
          </a:stretch>
        </p:blipFill>
        <p:spPr bwMode="auto">
          <a:xfrm>
            <a:off x="4429124" y="785794"/>
            <a:ext cx="4429156" cy="528641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428596" y="736768"/>
            <a:ext cx="371477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l-GR" sz="14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Πίνακας περιεχομένων</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2"/>
              </a:rPr>
              <a:t>Απόκρυψη</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3"/>
              </a:rPr>
              <a:t>1 Η Γεωθερμία στην Ελλάδα</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4"/>
              </a:rPr>
              <a:t>2 Η χρήση της Γεωθερμίας παγκοσμίως</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5"/>
              </a:rPr>
              <a:t>3 Εφαρμογές της Γεωθερμίας</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6"/>
              </a:rPr>
              <a:t>4 Προβλήματα και πλεονεκτήματα</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7"/>
              </a:rPr>
              <a:t>5 Σημειώσεις, αναφορές</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Η Γεωθερμία στην Ελλάδα</a:t>
            </a:r>
            <a:r>
              <a:rPr kumimoji="0" lang="el-GR" sz="14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8" tooltip="Επεξεργασία ενότητας: Η Γεωθερμία στην Ελλάδα"/>
              </a:rPr>
              <a:t>Επεξεργασία</a:t>
            </a:r>
            <a:r>
              <a:rPr kumimoji="0" lang="el-GR" sz="14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 | </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9" tooltip="Επεξεργασία ενότητας: Η Γεωθερμία στην Ελλάδα"/>
              </a:rPr>
              <a:t>επεξεργασία κώδικα</a:t>
            </a:r>
            <a:r>
              <a:rPr kumimoji="0" lang="el-GR" sz="14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Λόγω κατάλληλων γεωλογικών συνθηκών, ο Ελλαδικός χώρος διαθέτει σημαντικές γεωθερμικές πηγές και των τριών κατηγοριών (υψηλής, μέσης και χαμηλής ενθαλπίας) σε οικονομικά βάθη (100-1500 μ). Σε μερικές περιπτώσεις τα βάθη των γεωθερμικών ταμιευτήρων είναι πολύ μικρά, κάνοντας ιδιαίτερα ελκυστική, από οικονομική άποψη, τη γεωθερμική εκμετάλλευση.</a:t>
            </a:r>
            <a:endParaRPr kumimoji="0" lang="el-GR" sz="1400" b="0" i="0" u="none" strike="noStrike" cap="none" normalizeH="0" baseline="0" dirty="0" smtClean="0">
              <a:ln>
                <a:noFill/>
              </a:ln>
              <a:solidFill>
                <a:schemeClr val="tx1"/>
              </a:solidFill>
              <a:effectLst/>
              <a:latin typeface="Arial" pitchFamily="34" charset="0"/>
            </a:endParaRPr>
          </a:p>
        </p:txBody>
      </p:sp>
      <p:pic>
        <p:nvPicPr>
          <p:cNvPr id="2051" name="Picture 3" descr="https://encrypted-tbn3.gstatic.com/images?q=tbn:ANd9GcTWUQ-R4hjd51iYmZanZ6zg5VENYGGd20SXOrbOJYiuZ8D3ScQEeA"/>
          <p:cNvPicPr>
            <a:picLocks noChangeAspect="1" noChangeArrowheads="1"/>
          </p:cNvPicPr>
          <p:nvPr/>
        </p:nvPicPr>
        <p:blipFill>
          <a:blip r:embed="rId10" cstate="print"/>
          <a:srcRect/>
          <a:stretch>
            <a:fillRect/>
          </a:stretch>
        </p:blipFill>
        <p:spPr bwMode="auto">
          <a:xfrm>
            <a:off x="4214810" y="428604"/>
            <a:ext cx="4714908" cy="5429288"/>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42844" y="455109"/>
            <a:ext cx="764386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κύρια ανησυχία από την αξιοποίηση της γεωθερμίας υψηλής ενθαλπίας προέρχεται από τη διάθεση των γεωθερμικών νερών στους υδάτινους αποδέκτες. Λόγω της υψηλής θερμοκρασίας και της περιεκτικότητάς του σε διάφορα χημικά συστατικά, το γεωθερμικό ρευστό προτού διατεθεί σε υδάτινους αποδέκτες θα πρέπει να υποστεί κάποια επεξεργασία και να μειωθεί η θερμοκρασία του. Τονίζεται ξανά ότι η περιβαλλοντικά περισσότερο αποδεκτή μέθοδος διάθεσης των γεωθερμικών ρευστών είναι η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επανεισαγωγή</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τους στον ταμιευτήρα.</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Συγκρινόμενη με τις άλλες ΑΠΕ, η γεωθερμία δεν υστερεί σε περιβαλλοντικά οφέλη. Αυτό βέβαια έρχεται σε προφανή αντίθεση με την εντύπωση που κυριαρχεί ότι ορισμένες ΑΠΕ (π.χ. </a:t>
            </a:r>
            <a:r>
              <a:rPr kumimoji="0" lang="el-GR" sz="1600" b="0" i="0" u="none" strike="noStrike" cap="none" normalizeH="0" baseline="0" dirty="0" err="1" smtClean="0">
                <a:ln>
                  <a:noFill/>
                </a:ln>
                <a:solidFill>
                  <a:srgbClr val="0B0080"/>
                </a:solidFill>
                <a:effectLst/>
                <a:latin typeface="Calibri" pitchFamily="34" charset="0"/>
                <a:ea typeface="Times New Roman" pitchFamily="18" charset="0"/>
                <a:cs typeface="Times New Roman" pitchFamily="18" charset="0"/>
                <a:hlinkClick r:id="rId2" tooltip="Φωτοβολταϊκά"/>
              </a:rPr>
              <a:t>φωτοβολταϊκά</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sz="16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3" tooltip="Αιολική ενέργεια"/>
              </a:rPr>
              <a:t>αιολική ενέργεια</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δεν επιβαρύνουν το περιβάλλον. Η εντύπωση αυτή μεταβάλλεται όταν κανείς συνυπολογίσει τις επιπτώσεις οποιασδήποτε μορφής ενέργειας σε ολόκληρο τον κύκλο ζωής μιας τεχνολογίας, αλλά και την επιβάρυνση στο περιβάλλον από την κατασκευή και λειτουργία των μονάδων.</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Τα περιβαλλοντικά οφέλη της γεωθερμίας μπορούν να συνοψιστούν ως εξής:</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Συνεχής παροχή ενέργειας, με υψηλό συντελεστή λειτουργίας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load</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factor</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&gt;90%.</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Μικρό λειτουργικό κόστος, αν και το κόστος παγίων είναι σημαντικά αυξημένο σε σχέση και με τις συμβατικές μορφές ενέργειας.* Μηδενικές ή μικρές εκπομπές αερίων στο περιβάλλον.</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Μικρή απαίτηση γης.</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Συμβολή στην επίτευξη των στόχων της </a:t>
            </a:r>
            <a:r>
              <a:rPr kumimoji="0" lang="el-GR" sz="16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4" tooltip="Λευκή Βίβλος"/>
              </a:rPr>
              <a:t>Λευκής Βίβλου</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της Ε.Ε. και του </a:t>
            </a:r>
            <a:r>
              <a:rPr kumimoji="0" lang="el-GR" sz="16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5" tooltip="Πρωτόκολλο του Κιότο"/>
              </a:rPr>
              <a:t>Πρωτοκόλλου του Κιότο</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Αποτελεί τοπική μορφή ενέργειας με συνέπεια την οικονομική ανάπτυξη της γεωθερμικής περιοχής.</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Συμβολή στην μείωση της ενεργειακής εξάρτησης μιας χώρας, με τον περιορισμό των εισαγωγών ορυκτών καυσίμων.</a:t>
            </a:r>
            <a:r>
              <a:rPr kumimoji="0" lang="el-GR" sz="1600" b="0" i="0" u="none" strike="noStrike" cap="none" normalizeH="0" baseline="30000" dirty="0" smtClean="0">
                <a:ln>
                  <a:noFill/>
                </a:ln>
                <a:solidFill>
                  <a:srgbClr val="0B0080"/>
                </a:solidFill>
                <a:effectLst/>
                <a:latin typeface="Calibri" pitchFamily="34" charset="0"/>
                <a:ea typeface="Times New Roman" pitchFamily="18" charset="0"/>
                <a:cs typeface="Times New Roman" pitchFamily="18" charset="0"/>
                <a:hlinkClick r:id="rId6"/>
              </a:rPr>
              <a:t>[2]</a:t>
            </a:r>
            <a:endParaRPr kumimoji="0" lang="el-GR" sz="16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128841"/>
            <a:ext cx="7358082"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Η χρήση της Γεωθερμίας παγκοσμίως</a:t>
            </a:r>
            <a:r>
              <a:rPr kumimoji="0" lang="el-GR" sz="14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2" tooltip="Επεξεργασία ενότητας: Η χρήση της Γεωθερμίας παγκοσμίως"/>
              </a:rPr>
              <a:t>Επεξεργασία</a:t>
            </a:r>
            <a:r>
              <a:rPr kumimoji="0" lang="el-GR" sz="14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 | </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3" tooltip="Επεξεργασία ενότητας: Η χρήση της Γεωθερμίας παγκοσμίως"/>
              </a:rPr>
              <a:t>επεξεργασία κώδικα</a:t>
            </a:r>
            <a:r>
              <a:rPr kumimoji="0" lang="el-GR" sz="14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πρώτη βιομηχανική εκμετάλλευση της γεωθερμικής ενέργειας έγινε στο </a:t>
            </a:r>
            <a:r>
              <a:rPr kumimoji="0" lang="el-GR" sz="1400" b="0" i="0" u="none" strike="noStrike" cap="none" normalizeH="0" baseline="0" dirty="0" err="1" smtClean="0">
                <a:ln>
                  <a:noFill/>
                </a:ln>
                <a:solidFill>
                  <a:srgbClr val="A55858"/>
                </a:solidFill>
                <a:effectLst/>
                <a:latin typeface="Calibri" pitchFamily="34" charset="0"/>
                <a:ea typeface="Times New Roman" pitchFamily="18" charset="0"/>
                <a:cs typeface="Times New Roman" pitchFamily="18" charset="0"/>
                <a:hlinkClick r:id="rId4" tooltip="Λαρνταρέλλο (δεν έχει γραφτεί ακόμα)"/>
              </a:rPr>
              <a:t>Λαρνταρέλλο</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Lardarello</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της </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5" tooltip="Ιταλία"/>
              </a:rPr>
              <a:t>Ιταλίας</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όπου από τα μέσα του 18ου αιώνα χρησιμοποιήθηκε ο φυσικός ατμός για να εξατμίσει τα νερά που περιείχαν βορικό οξύ αλλά και να θερμάνει διάφορα κτήρια. Το 1904 έγινε στο ίδιο μέρος η πρώτη παραγωγή ηλεκτρικού ρεύματος από τη γεωθερμία (σήμερα παράγονται εκεί 2,5 δισ. </a:t>
            </a:r>
            <a:r>
              <a:rPr kumimoji="0" lang="el-G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kWh</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/έτος). Σπουδαία είναι η αξιοποίηση της γεωθερμικής ενέργειας από την </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6" tooltip="Ισλανδία"/>
              </a:rPr>
              <a:t>Ισλανδία</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όπου καλύπτεται πολύ μεγάλο μέρος των αναγκών της χώρας σε ηλεκτρική ενέργεια και θέρμανση.</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Κατά το 2005, 72 χώρες έχουν αναπτύξει γεωθερμικές εφαρμογές χαμηλής-μέσης θερμοκρασίας, κάτι που δηλώνει σημαντική πρόοδο σε σχέση με το 1995, όταν είχαν αναφερθεί εφαρμογές μόνο σε 28 χώρες. Η εγκατεστημένη </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7" tooltip="Ισχύς"/>
              </a:rPr>
              <a:t>θερμική ισχύς</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γεωθερμικών μονάδων μέσης και χαμηλής θερμοκρασίας ανήλθε το 2007 στα 28268 </a:t>
            </a:r>
            <a:r>
              <a:rPr kumimoji="0" lang="el-G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MWt</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παρουσιάζοντας αύξηση 75% σε σχέση με το 2000, με μέση ετήσια αύξηση 12%. Αντίστοιχα, η χρήση ενέργειας αυξήθηκε κατά 43% σε σχέση με το 2000 και ανήλθε στα 273.372 TJ (75.940 </a:t>
            </a:r>
            <a:r>
              <a:rPr kumimoji="0" lang="el-G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GWh</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/έτος).</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Παραγωγή ηλεκτρικής ισχύος με γεωθερμική ενέργεια το 2008 γινόταν σε 24 χώρες. Το 2007 η εγκατεστημένη ισχύς των μονάδων παραγωγής ενέργειας στον κόσμο ανήλθε στα 9735 </a:t>
            </a:r>
            <a:r>
              <a:rPr kumimoji="0" lang="el-G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MWe</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σημειώνοντας αύξηση περισσότερων από 800 </a:t>
            </a:r>
            <a:r>
              <a:rPr kumimoji="0" lang="el-G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MWe</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σε σχέση με το 2005.</a:t>
            </a:r>
            <a:r>
              <a:rPr kumimoji="0" lang="el-GR" sz="1400" b="0" i="0" u="none" strike="noStrike" cap="none" normalizeH="0" baseline="30000" dirty="0" smtClean="0">
                <a:ln>
                  <a:noFill/>
                </a:ln>
                <a:solidFill>
                  <a:srgbClr val="0B0080"/>
                </a:solidFill>
                <a:effectLst/>
                <a:latin typeface="Calibri" pitchFamily="34" charset="0"/>
                <a:ea typeface="Times New Roman" pitchFamily="18" charset="0"/>
                <a:cs typeface="Times New Roman" pitchFamily="18" charset="0"/>
                <a:hlinkClick r:id="rId8"/>
              </a:rPr>
              <a:t>[2]</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Εφαρμογές της Γεωθερμίας</a:t>
            </a:r>
            <a:r>
              <a:rPr kumimoji="0" lang="el-GR" sz="14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9" tooltip="Επεξεργασία ενότητας: Εφαρμογές της Γεωθερμίας"/>
              </a:rPr>
              <a:t>Επεξεργασία</a:t>
            </a:r>
            <a:r>
              <a:rPr kumimoji="0" lang="el-GR" sz="14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 | </a:t>
            </a:r>
            <a:r>
              <a:rPr kumimoji="0" lang="el-GR" sz="1400" b="0" i="0" u="none" strike="noStrike" cap="none" normalizeH="0" baseline="0" dirty="0" smtClean="0">
                <a:ln>
                  <a:noFill/>
                </a:ln>
                <a:solidFill>
                  <a:srgbClr val="0B0080"/>
                </a:solidFill>
                <a:effectLst/>
                <a:latin typeface="Calibri" pitchFamily="34" charset="0"/>
                <a:ea typeface="Times New Roman" pitchFamily="18" charset="0"/>
                <a:cs typeface="Times New Roman" pitchFamily="18" charset="0"/>
                <a:hlinkClick r:id="rId10" tooltip="Επεξεργασία ενότητας: Εφαρμογές της Γεωθερμίας"/>
              </a:rPr>
              <a:t>επεξεργασία κώδικα</a:t>
            </a:r>
            <a:r>
              <a:rPr kumimoji="0" lang="el-GR" sz="14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Οι εφαρμογές της γεωθερμικής ενέργειας ποικίλουν ανάλογα με τη θερμοκρασία και περιλαμβάνουν </a:t>
            </a:r>
            <a:r>
              <a:rPr kumimoji="0" lang="el-GR" sz="1400" b="0" i="0" u="none" strike="noStrike" cap="none" normalizeH="0" baseline="30000" dirty="0" smtClean="0">
                <a:ln>
                  <a:noFill/>
                </a:ln>
                <a:solidFill>
                  <a:srgbClr val="0B0080"/>
                </a:solidFill>
                <a:effectLst/>
                <a:latin typeface="Calibri" pitchFamily="34" charset="0"/>
                <a:ea typeface="Times New Roman" pitchFamily="18" charset="0"/>
                <a:cs typeface="Times New Roman" pitchFamily="18" charset="0"/>
                <a:hlinkClick r:id="rId11"/>
              </a:rPr>
              <a:t>[3]</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ηλεκτροπαραγωγή (θ&gt;90 °C), (παραγωγή ηλεκτρικής ενέργειας με δυαδικό κύκλο)</a:t>
            </a:r>
            <a:endParaRPr kumimoji="0" lang="el-G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θέρμανση χώρων (με καλοριφέρ για θ&gt;60 °C, με αερόθερμα για θ&gt;40 °C, με </a:t>
            </a:r>
            <a:r>
              <a:rPr kumimoji="0" lang="el-G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ενδοδαπέδιο</a:t>
            </a:r>
            <a:r>
              <a:rPr kumimoji="0" lang="el-G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σύστημα (θ&gt;25 °C),</a:t>
            </a:r>
            <a:endParaRPr kumimoji="0" lang="el-GR" sz="1400" b="0" i="0" u="none" strike="noStrike" cap="none" normalizeH="0" baseline="0" dirty="0" smtClean="0">
              <a:ln>
                <a:noFill/>
              </a:ln>
              <a:solidFill>
                <a:schemeClr val="tx1"/>
              </a:solidFill>
              <a:effectLst/>
              <a:latin typeface="Arial" pitchFamily="34" charset="0"/>
            </a:endParaRPr>
          </a:p>
        </p:txBody>
      </p:sp>
      <p:sp>
        <p:nvSpPr>
          <p:cNvPr id="17411" name="Rectangle 3"/>
          <p:cNvSpPr>
            <a:spLocks noChangeArrowheads="1"/>
          </p:cNvSpPr>
          <p:nvPr/>
        </p:nvSpPr>
        <p:spPr bwMode="auto">
          <a:xfrm>
            <a:off x="0" y="5212316"/>
            <a:ext cx="692945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ψύξη και κλιματισμό (με αντλίες θερμότητας απορρόφησης για θ&gt;60 °C, ή με υδρόψυκτες αντλίες θερμότητας για θ&lt;30 °C)</a:t>
            </a:r>
            <a:endParaRPr kumimoji="0" lang="el-G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θέρμανση θερμοκηπίων και εδαφών επειδή τα φυτά αναπτύσσονται γρηγορότερα και γίνονται μεγαλύτερα με τη θερμότητα (θ&gt;25 °C), ή και για </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αντιπαγετική</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προστασία</a:t>
            </a:r>
            <a:endParaRPr kumimoji="0" lang="el-G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ιχθυοκαλλιέργειες (θ&gt;15 °C) επειδή τα ψάρια χρειάζονται ορισμένη θερμοκρασία για την ανάπτυξή τους</a:t>
            </a:r>
            <a:endParaRPr kumimoji="0" lang="el-G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βιομηχανικές εφαρμογές όπως αφαλάτωση θαλασσινού νερού (θ&gt;60 °C), ξήρανση αγροτικών προϊόντων, κλπ</a:t>
            </a:r>
            <a:endParaRPr kumimoji="0" lang="el-GR"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θερμά λουτρά για θ = 25-40 °C</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err="1" smtClean="0"/>
              <a:t>Προβληματα</a:t>
            </a:r>
            <a:r>
              <a:rPr lang="el-GR" sz="4000" dirty="0" smtClean="0"/>
              <a:t>-Πλεονεκτήματα</a:t>
            </a:r>
            <a:br>
              <a:rPr lang="el-GR" sz="4000" dirty="0" smtClean="0"/>
            </a:br>
            <a:endParaRPr lang="el-GR" sz="4000" dirty="0"/>
          </a:p>
        </p:txBody>
      </p:sp>
      <p:sp>
        <p:nvSpPr>
          <p:cNvPr id="3" name="2 - Θέση περιεχομένου"/>
          <p:cNvSpPr>
            <a:spLocks noGrp="1"/>
          </p:cNvSpPr>
          <p:nvPr>
            <p:ph idx="1"/>
          </p:nvPr>
        </p:nvSpPr>
        <p:spPr>
          <a:xfrm>
            <a:off x="0" y="1142984"/>
            <a:ext cx="8215338" cy="5715016"/>
          </a:xfrm>
        </p:spPr>
        <p:style>
          <a:lnRef idx="2">
            <a:schemeClr val="accent5"/>
          </a:lnRef>
          <a:fillRef idx="1">
            <a:schemeClr val="lt1"/>
          </a:fillRef>
          <a:effectRef idx="0">
            <a:schemeClr val="accent5"/>
          </a:effectRef>
          <a:fontRef idx="minor">
            <a:schemeClr val="dk1"/>
          </a:fontRef>
        </p:style>
        <p:txBody>
          <a:bodyPr>
            <a:normAutofit fontScale="62500" lnSpcReduction="20000"/>
          </a:bodyPr>
          <a:lstStyle/>
          <a:p>
            <a:r>
              <a:rPr lang="el-GR" dirty="0" smtClean="0"/>
              <a:t> Προβλήματα και πλεονεκτήματα[</a:t>
            </a:r>
            <a:r>
              <a:rPr lang="el-GR" dirty="0" smtClean="0">
                <a:hlinkClick r:id="rId2" tooltip="Επεξεργασία ενότητας: Προβλήματα και πλεονεκτήματα"/>
              </a:rPr>
              <a:t>Επεξεργασία</a:t>
            </a:r>
            <a:r>
              <a:rPr lang="el-GR" dirty="0" smtClean="0"/>
              <a:t> | </a:t>
            </a:r>
            <a:r>
              <a:rPr lang="el-GR" dirty="0" smtClean="0">
                <a:hlinkClick r:id="rId3" tooltip="Επεξεργασία ενότητας: Προβλήματα και πλεονεκτήματα"/>
              </a:rPr>
              <a:t>επεξεργασία κώδικα</a:t>
            </a:r>
            <a:r>
              <a:rPr lang="el-GR" dirty="0" smtClean="0"/>
              <a:t>]</a:t>
            </a:r>
          </a:p>
          <a:p>
            <a:r>
              <a:rPr lang="el-GR" dirty="0" smtClean="0"/>
              <a:t>Γενικά, η αξιοποίηση της γεωθερμικής ενέργειας συναντά ορισμένα βασικά προβλήματα, τα οποία θα πρέπει να λυθούν ικανοποιητικά για την οικονομική εκμετάλλευση της εναλλακτικής αυτής μορφής ενέργειας. Οι τύποι αυτοί των προβλημάτων είναι ο σχηματισμός </a:t>
            </a:r>
            <a:r>
              <a:rPr lang="el-GR" dirty="0" err="1" smtClean="0"/>
              <a:t>επικαθίσεων</a:t>
            </a:r>
            <a:r>
              <a:rPr lang="el-GR" dirty="0" smtClean="0"/>
              <a:t> (ή όπως συχνά λέγεται οι καθαλατώσεις ή αποθέσεις) σε κάθε σχεδόν επιφάνεια που έρχεται σε επαφή με το γεωθερμικό ρευστό, η διάβρωση των μεταλλικών επιφανειών, καθώς και ορισμένες περιβαλλοντικές επιβαρύνσεις (διάθεση των ρευστών μετά τη χρήση τους, εκπομπές τοξικών αερίων, ιδίως του </a:t>
            </a:r>
            <a:r>
              <a:rPr lang="el-GR" dirty="0" err="1" smtClean="0"/>
              <a:t>υδροθείου</a:t>
            </a:r>
            <a:r>
              <a:rPr lang="el-GR" dirty="0" smtClean="0"/>
              <a:t>).</a:t>
            </a:r>
          </a:p>
          <a:p>
            <a:r>
              <a:rPr lang="el-GR" dirty="0" smtClean="0"/>
              <a:t>Όλα αυτά τα προβλήματα σχετίζονται άμεσα με την ιδιάζουσα χημική σύσταση των περισσότερων γεωθερμικών ρευστών. Τα γεωθερμικά ρευστά λόγω της υψηλής θερμοκρασίας και της παραμονής τους σε επαφή με διάφορα πετρώματα περιέχουν κατά κανόνα σημαντικές διαλυμένων αλάτων και αερίων. Η αλλαγή των θερμοδυναμικών χαρακτηριστικών των ρευστών στο στάδιο της εκμετάλλευσης μπορεί να δημιουργήσει συνθήκες ευνοϊκές τόσο για τη χημική προσβολή των μεταλλικών επιφανειών, όσο και για την απόθεση ορισμένων διαλυμένων ή αιωρούμενων στερεών και την απελευθέρωση στο περιβάλλον επιβλαβών ουσιών.</a:t>
            </a:r>
          </a:p>
          <a:p>
            <a:r>
              <a:rPr lang="el-GR" dirty="0" smtClean="0"/>
              <a:t>Ο σχηματισμός </a:t>
            </a:r>
            <a:r>
              <a:rPr lang="el-GR" dirty="0" err="1" smtClean="0"/>
              <a:t>επικαθίσεων</a:t>
            </a:r>
            <a:r>
              <a:rPr lang="el-GR" dirty="0" smtClean="0"/>
              <a:t> σε γεωθερμικές μονάδες μπορεί να ελεγχθεί σε κάποιο βαθμό, αν όχι ολοκληρωτικά, με μια πληθώρα τεχνικών και μεθόδων. Μερικές από τις πιο τυπικές πρακτικές είναι ο σωστός σχεδιασμός της μονάδας και η επιλογή των κατάλληλων συνθηκών λειτουργίας της, η ρύθμιση του </a:t>
            </a:r>
            <a:r>
              <a:rPr lang="el-GR" dirty="0" err="1" smtClean="0"/>
              <a:t>pH</a:t>
            </a:r>
            <a:r>
              <a:rPr lang="el-GR" dirty="0" smtClean="0"/>
              <a:t> του ρευστού, η προσθήκη χημικών ουσιών (αναστολέων δημιουργίας </a:t>
            </a:r>
            <a:r>
              <a:rPr lang="el-GR" dirty="0" err="1" smtClean="0"/>
              <a:t>επικαθίσεων</a:t>
            </a:r>
            <a:r>
              <a:rPr lang="el-GR" dirty="0" smtClean="0"/>
              <a:t>) και, τέλος, η απομάκρυνση των σχηματιζόμενων στερεών με χημικά ή φυσικά μέσα, στη διάρκεια προγραμματισμένων ή όχι διακοπών λειτουργίας της μονάδας.</a:t>
            </a:r>
          </a:p>
          <a:p>
            <a:r>
              <a:rPr lang="el-GR" dirty="0" smtClean="0"/>
              <a:t>Οι διάφορες δυνατότητες ελέγχου της διάβρωσης στις γεωθερμικές μονάδες επικεντρώνονται (α) στην επιλογή του κατάλληλου υλικού κατασκευής (π.χ. χρήση </a:t>
            </a:r>
            <a:endParaRPr lang="el-G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Οι </a:t>
            </a:r>
            <a:r>
              <a:rPr lang="el-GR" dirty="0" err="1" smtClean="0"/>
              <a:t>ανησυχιεσ</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Η κύρια ανησυχία από την αξιοποίηση της γεωθερμίας υψηλής ενθαλπίας προέρχεται από τη διάθεση των γεωθερμικών νερών στους υδάτινους αποδέκτες. Λόγω της υψηλής θερμοκρασίας και της περιεκτικότητάς του σε διάφορα χημικά συστατικά, το γεωθερμικό ρευστό προτού διατεθεί σε υδάτινους αποδέκτες θα πρέπει να υποστεί κάποια επεξεργασία και να μειωθεί η θερμοκρασία του. Τονίζεται ξανά ότι η περιβαλλοντικά περισσότερο αποδεκτή μέθοδος διάθεσης των γεωθερμικών ρευστών είναι η </a:t>
            </a:r>
            <a:r>
              <a:rPr lang="el-GR" dirty="0" err="1" smtClean="0"/>
              <a:t>επανεισαγωγή</a:t>
            </a:r>
            <a:r>
              <a:rPr lang="el-GR" dirty="0" smtClean="0"/>
              <a:t> τους στον ταμιευτήρα.</a:t>
            </a:r>
          </a:p>
          <a:p>
            <a:r>
              <a:rPr lang="el-GR" dirty="0" smtClean="0"/>
              <a:t>Συγκρινόμενη με τις άλλες ΑΠΕ, η γεωθερμία δεν υστερεί σε περιβαλλοντικά οφέλη. Αυτό βέβαια έρχεται σε προφανή αντίθεση με την εντύπωση που κυριαρχεί ότι ορισμένες ΑΠΕ (π.χ. </a:t>
            </a:r>
            <a:r>
              <a:rPr lang="el-GR" dirty="0" err="1" smtClean="0">
                <a:hlinkClick r:id="rId2" tooltip="Φωτοβολταϊκά"/>
              </a:rPr>
              <a:t>φωτοβολταϊκά</a:t>
            </a:r>
            <a:r>
              <a:rPr lang="el-GR" dirty="0" smtClean="0"/>
              <a:t>, </a:t>
            </a:r>
            <a:r>
              <a:rPr lang="el-GR" dirty="0" smtClean="0">
                <a:hlinkClick r:id="rId3" tooltip="Αιολική ενέργεια"/>
              </a:rPr>
              <a:t>αιολική ενέργεια</a:t>
            </a:r>
            <a:r>
              <a:rPr lang="el-GR" dirty="0" smtClean="0"/>
              <a:t>) δεν επιβαρύνουν το περιβάλλον. Η εντύπωση αυτή μεταβάλλεται όταν κανείς συνυπολογίσει τις επιπτώσεις οποιασδήποτε μορφής ενέργειας σε ολόκληρο τον κύκλο ζωής μιας τεχνολογίας, αλλά και την επιβάρυνση στο περιβάλλον από την κατασκευή και λειτουργία των μονάδων.</a:t>
            </a:r>
          </a:p>
          <a:p>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72</TotalTime>
  <Words>330</Words>
  <Application>Microsoft Office PowerPoint</Application>
  <PresentationFormat>Προβολή στην οθόνη (4:3)</PresentationFormat>
  <Paragraphs>51</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Αφθονία</vt:lpstr>
      <vt:lpstr>ΓΕΩΘΕΡΜΙΑ-ΒΙΟΜΑΖΑ</vt:lpstr>
      <vt:lpstr>Διαφάνεια 2</vt:lpstr>
      <vt:lpstr>Διαφάνεια 3</vt:lpstr>
      <vt:lpstr>Διαφάνεια 4</vt:lpstr>
      <vt:lpstr>Διαφάνεια 5</vt:lpstr>
      <vt:lpstr>Προβληματα-Πλεονεκτήματα </vt:lpstr>
      <vt:lpstr>          Οι ανησυχιεσ</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ΓΕΩΘΕΡΜΙΑ-ΒΙΟΜΑΖΑ</dc:title>
  <dc:creator>user4</dc:creator>
  <cp:lastModifiedBy>user4</cp:lastModifiedBy>
  <cp:revision>21</cp:revision>
  <dcterms:created xsi:type="dcterms:W3CDTF">2014-04-28T06:22:13Z</dcterms:created>
  <dcterms:modified xsi:type="dcterms:W3CDTF">2014-05-15T08:27:51Z</dcterms:modified>
</cp:coreProperties>
</file>