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4" r:id="rId8"/>
    <p:sldId id="266" r:id="rId9"/>
    <p:sldId id="265" r:id="rId10"/>
    <p:sldId id="267" r:id="rId11"/>
    <p:sldId id="269"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78"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2" name="1 - Θέση υποσέλιδου"/>
          <p:cNvSpPr>
            <a:spLocks noGrp="1"/>
          </p:cNvSpPr>
          <p:nvPr>
            <p:ph type="ftr" sz="quarter" idx="11"/>
          </p:nvPr>
        </p:nvSpPr>
        <p:spPr/>
        <p:txBody>
          <a:bodyPr/>
          <a:lstStyle/>
          <a:p>
            <a:endParaRPr lang="el-GR" dirty="0"/>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2DF26A99-266F-44E6-BF11-9070F928EC3A}"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19" name="18 - Θέση υποσέλιδου"/>
          <p:cNvSpPr>
            <a:spLocks noGrp="1"/>
          </p:cNvSpPr>
          <p:nvPr>
            <p:ph type="ftr" sz="quarter" idx="11"/>
          </p:nvPr>
        </p:nvSpPr>
        <p:spPr>
          <a:xfrm>
            <a:off x="3581400" y="76200"/>
            <a:ext cx="2895600" cy="288925"/>
          </a:xfrm>
        </p:spPr>
        <p:txBody>
          <a:bodyPr/>
          <a:lstStyle/>
          <a:p>
            <a:endParaRPr lang="el-GR" dirty="0"/>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2DF26A99-266F-44E6-BF11-9070F928EC3A}"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11" name="10 - Θέση υποσέλιδου"/>
          <p:cNvSpPr>
            <a:spLocks noGrp="1"/>
          </p:cNvSpPr>
          <p:nvPr>
            <p:ph type="ftr" sz="quarter" idx="11"/>
          </p:nvPr>
        </p:nvSpPr>
        <p:spPr/>
        <p:txBody>
          <a:bodyPr/>
          <a:lstStyle/>
          <a:p>
            <a:endParaRPr lang="el-GR" dirty="0"/>
          </a:p>
        </p:txBody>
      </p:sp>
      <p:sp>
        <p:nvSpPr>
          <p:cNvPr id="16" name="15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10" name="9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2DF26A99-266F-44E6-BF11-9070F928EC3A}" type="slidenum">
              <a:rPr lang="el-GR" smtClean="0"/>
              <a:pPr/>
              <a:t>‹#›</a:t>
            </a:fld>
            <a:endParaRPr lang="el-GR" dirty="0"/>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21" name="20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24" name="23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29" name="28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7BFDBC66-ED59-43B1-8B71-7265563648C8}" type="datetimeFigureOut">
              <a:rPr lang="el-GR" smtClean="0"/>
              <a:pPr/>
              <a:t>5/5/2014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31" name="30 - Θέση αριθμού διαφάνειας"/>
          <p:cNvSpPr>
            <a:spLocks noGrp="1"/>
          </p:cNvSpPr>
          <p:nvPr>
            <p:ph type="sldNum" sz="quarter" idx="12"/>
          </p:nvPr>
        </p:nvSpPr>
        <p:spPr/>
        <p:txBody>
          <a:bodyPr/>
          <a:lstStyle/>
          <a:p>
            <a:fld id="{2DF26A99-266F-44E6-BF11-9070F928EC3A}" type="slidenum">
              <a:rPr lang="el-GR" smtClean="0"/>
              <a:pPr/>
              <a:t>‹#›</a:t>
            </a:fld>
            <a:endParaRPr lang="el-GR" dirty="0"/>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BFDBC66-ED59-43B1-8B71-7265563648C8}" type="datetimeFigureOut">
              <a:rPr lang="el-GR" smtClean="0"/>
              <a:pPr/>
              <a:t>5/5/2014</a:t>
            </a:fld>
            <a:endParaRPr lang="el-GR" dirty="0"/>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dirty="0"/>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DF26A99-266F-44E6-BF11-9070F928EC3A}" type="slidenum">
              <a:rPr lang="el-GR" smtClean="0"/>
              <a:pPr/>
              <a:t>‹#›</a:t>
            </a:fld>
            <a:endParaRPr lang="el-GR" dirty="0"/>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el.wikipedia.org/w/index.php?title=%CE%99%CF%83%CF%84%CE%B9%CE%BF%CF%86%CF%8C%CF%81%CE%BF_%CF%80%CE%BB%CE%BF%CE%AF%CE%BF&amp;action=edit&amp;redlink=1" TargetMode="External"/><Relationship Id="rId3" Type="http://schemas.openxmlformats.org/officeDocument/2006/relationships/hyperlink" Target="http://el.wikipedia.org/wiki/%CE%95%CE%BD%CE%AD%CF%81%CE%B3%CE%B5%CE%B9%CE%B1" TargetMode="External"/><Relationship Id="rId7" Type="http://schemas.openxmlformats.org/officeDocument/2006/relationships/hyperlink" Target="http://el.wikipedia.org/w/index.php?title=%CE%99%CF%83%CF%84%CE%AF%CE%BF&amp;action=edit&amp;redlink=1" TargetMode="External"/><Relationship Id="rId12"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el.wikipedia.org/w/index.php?title=%CE%A1%CF%8D%CF%80%CE%BF%CF%82&amp;action=edit&amp;redlink=1" TargetMode="External"/><Relationship Id="rId11" Type="http://schemas.openxmlformats.org/officeDocument/2006/relationships/hyperlink" Target="http://el.wikipedia.org/wiki/%CE%91%CE%AF%CE%BF%CE%BB%CE%BF%CF%82_(%CE%BC%CF%85%CE%B8%CE%BF%CE%BB%CE%BF%CE%B3%CE%AF%CE%B1)" TargetMode="External"/><Relationship Id="rId5" Type="http://schemas.openxmlformats.org/officeDocument/2006/relationships/hyperlink" Target="http://el.wikipedia.org/wiki/%CE%89%CF%80%CE%B9%CE%B5%CF%82_%CE%BC%CE%BF%CF%81%CF%86%CE%AD%CF%82_%CE%B5%CE%BD%CE%AD%CF%81%CE%B3%CE%B5%CE%B9%CE%B1%CF%82" TargetMode="External"/><Relationship Id="rId10" Type="http://schemas.openxmlformats.org/officeDocument/2006/relationships/hyperlink" Target="http://el.wikipedia.org/wiki/%CE%95%CE%BB%CE%BB%CE%B7%CE%BD%CE%B9%CE%BA%CE%AE_%CE%BC%CF%85%CE%B8%CE%BF%CE%BB%CE%BF%CE%B3%CE%AF%CE%B1" TargetMode="External"/><Relationship Id="rId4" Type="http://schemas.openxmlformats.org/officeDocument/2006/relationships/hyperlink" Target="http://el.wikipedia.org/wiki/%CE%86%CE%BD%CE%B5%CE%BC%CE%BF%CF%82" TargetMode="External"/><Relationship Id="rId9" Type="http://schemas.openxmlformats.org/officeDocument/2006/relationships/hyperlink" Target="http://el.wikipedia.org/wiki/%CE%91%CE%BD%CE%B5%CE%BC%CF%8C%CE%BC%CF%85%CE%BB%CE%BF%CF%8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ndex.php?title=%CE%95%CF%81%CE%B3%CE%BF%CF%83%CF%84%CE%AC%CF%83%CE%B9%CE%BF_%CE%B7%CE%BB%CE%B5%CE%BA%CF%84%CF%81%CE%BF%CF%80%CE%B1%CF%81%CE%B1%CE%B3%CF%89%CE%B3%CE%AE%CF%82&amp;action=edit&amp;redlink=1" TargetMode="External"/><Relationship Id="rId2" Type="http://schemas.openxmlformats.org/officeDocument/2006/relationships/hyperlink" Target="http://el.wikipedia.org/w/index.php?title=%CE%91%CE%AD%CF%81%CE%B9%CE%B1_%CE%B8%CE%B5%CF%81%CE%BC%CE%BF%CE%BA%CE%B7%CF%80%CE%AF%CE%BF%CF%85&amp;action=edit&amp;redlink=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el.wikipedia.org/wiki/%CE%94%CE%B9%CE%BF%CE%BE%CE%B5%CE%AF%CE%B4%CE%B9%CE%BF_%CF%84%CE%BF%CF%85_%CE%AC%CE%BD%CE%B8%CF%81%CE%B1%CE%BA%CE%B1" TargetMode="External"/><Relationship Id="rId2" Type="http://schemas.openxmlformats.org/officeDocument/2006/relationships/hyperlink" Target="http://el.wikipedia.org/wiki/%CE%91%CF%84%CE%BC%CF%8C%CF%83%CF%86%CE%B1%CE%B9%CF%81%CE%B1" TargetMode="Externa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hyperlink" Target="http://el.wikipedia.org/wiki/%CE%A6%CE%B1%CE%B9%CE%BD%CF%8C%CE%BC%CE%B5%CE%BD%CE%BF_%CF%84%CE%BF%CF%85_%CE%B8%CE%B5%CF%81%CE%BC%CE%BF%CE%BA%CE%B7%CF%80%CE%AF%CE%BF%CF%8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l.wikipedia.org/wiki/%CE%94%CE%B1%CE%BD%CE%AF%CE%B1" TargetMode="External"/><Relationship Id="rId2" Type="http://schemas.openxmlformats.org/officeDocument/2006/relationships/hyperlink" Target="http://el.wikipedia.org/wiki/%CE%9D%CE%B5%CF%81%CF%8C" TargetMode="Externa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hyperlink" Target="http://el.wikipedia.org/wiki/1991"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el.wikipedia.org/wiki/%CE%91%CE%BD%CE%B1%CE%BD%CE%B5%CF%8E%CF%83%CE%B9%CE%BC%CE%B7_%CF%80%CE%B7%CE%B3%CE%AE_%CE%B5%CE%BD%CE%AD%CF%81%CE%B3%CE%B5%CE%B9%CE%B1%CF%82" TargetMode="External"/><Relationship Id="rId7" Type="http://schemas.openxmlformats.org/officeDocument/2006/relationships/hyperlink" Target="http://el.wikipedia.org/wiki/%CE%86%CE%BD%CE%B5%CE%BC%CE%BF%CF%82" TargetMode="External"/><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hyperlink" Target="http://el.wikipedia.org/wiki/%CE%91%CF%84%CE%BC%CE%BF%CE%B7%CE%BB%CE%B5%CE%BA%CF%84%CF%81%CE%B9%CE%BA%CF%8C_%CE%B5%CF%81%CE%B3%CE%BF%CF%83%CF%84%CE%AC%CF%83%CE%B9%CE%BF" TargetMode="External"/><Relationship Id="rId5" Type="http://schemas.openxmlformats.org/officeDocument/2006/relationships/hyperlink" Target="http://el.wikipedia.org/wiki/%CE%97%CE%BB%CE%B5%CE%BA%CF%84%CF%81%CE%B9%CE%BA%CF%8C_%CF%81%CE%B5%CF%8D%CE%BC%CE%B1" TargetMode="External"/><Relationship Id="rId4" Type="http://schemas.openxmlformats.org/officeDocument/2006/relationships/hyperlink" Target="http://el.wikipedia.org/wiki/%CE%A0%CF%84%CE%B7%CE%BD%CE%A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solidFill>
                  <a:schemeClr val="tx1"/>
                </a:solidFill>
              </a:rPr>
              <a:t>ΑΙΟΛΙΚΗ ΕΝΕΡΓΕΙΑ</a:t>
            </a:r>
            <a:endParaRPr lang="el-GR" dirty="0">
              <a:solidFill>
                <a:schemeClr val="tx1"/>
              </a:solidFill>
            </a:endParaRPr>
          </a:p>
        </p:txBody>
      </p:sp>
      <p:sp>
        <p:nvSpPr>
          <p:cNvPr id="3" name="2 - Υπότιτλος"/>
          <p:cNvSpPr>
            <a:spLocks noGrp="1"/>
          </p:cNvSpPr>
          <p:nvPr>
            <p:ph type="subTitle" idx="1"/>
          </p:nvPr>
        </p:nvSpPr>
        <p:spPr/>
        <p:txBody>
          <a:bodyPr>
            <a:normAutofit fontScale="77500" lnSpcReduction="20000"/>
          </a:bodyPr>
          <a:lstStyle/>
          <a:p>
            <a:r>
              <a:rPr lang="el-GR" dirty="0" smtClean="0">
                <a:solidFill>
                  <a:schemeClr val="tx1"/>
                </a:solidFill>
              </a:rPr>
              <a:t>ΘΑΝΟΣ ΛΑΝΑΡΑΣ</a:t>
            </a:r>
          </a:p>
          <a:p>
            <a:r>
              <a:rPr lang="el-GR" dirty="0" smtClean="0">
                <a:solidFill>
                  <a:schemeClr val="tx1"/>
                </a:solidFill>
              </a:rPr>
              <a:t>ΑΡΝΤΙΤ ΝΤΟΥΛΑΪ</a:t>
            </a:r>
          </a:p>
          <a:p>
            <a:r>
              <a:rPr lang="el-GR" dirty="0" smtClean="0">
                <a:solidFill>
                  <a:schemeClr val="tx1"/>
                </a:solidFill>
              </a:rPr>
              <a:t>ΘΑΝΑΣΗΣ </a:t>
            </a:r>
            <a:r>
              <a:rPr lang="el-GR" dirty="0" smtClean="0">
                <a:solidFill>
                  <a:schemeClr val="tx1"/>
                </a:solidFill>
              </a:rPr>
              <a:t> ΚΟΥΤΣΟΣΠΥΡΟΣ</a:t>
            </a:r>
            <a:endParaRPr lang="el-G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2285992"/>
            <a:ext cx="492919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τις ανεμογεννήτριες με οριζόντιο άξονα, όπου ο δρομέας είναι τύπου έλικας και ο άξονας μπορεί να περιστρέφεται συνεχώς παράλληλα προς τον άνεμο </a:t>
            </a:r>
            <a:endParaRPr kumimoji="0" lang="el-G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Arial" pitchFamily="34" charset="0"/>
            </a:endParaRPr>
          </a:p>
        </p:txBody>
      </p:sp>
      <p:pic>
        <p:nvPicPr>
          <p:cNvPr id="5" name="4 - Εικόνα" descr="αι.ε2.jpeg"/>
          <p:cNvPicPr>
            <a:picLocks noChangeAspect="1"/>
          </p:cNvPicPr>
          <p:nvPr/>
        </p:nvPicPr>
        <p:blipFill>
          <a:blip r:embed="rId2" cstate="print"/>
          <a:stretch>
            <a:fillRect/>
          </a:stretch>
        </p:blipFill>
        <p:spPr>
          <a:xfrm>
            <a:off x="4786314" y="214290"/>
            <a:ext cx="4148160" cy="637120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1" y="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τις ανεμογεννήτριες με κατακόρυφο άξονα που παραμένει σταθερός</a:t>
            </a:r>
            <a:endParaRPr kumimoji="0" lang="el-GR" sz="24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endParaRPr>
          </a:p>
        </p:txBody>
      </p:sp>
      <p:pic>
        <p:nvPicPr>
          <p:cNvPr id="6" name="5 - Εικόνα" descr="Savonius-1.jpg"/>
          <p:cNvPicPr>
            <a:picLocks noChangeAspect="1"/>
          </p:cNvPicPr>
          <p:nvPr/>
        </p:nvPicPr>
        <p:blipFill>
          <a:blip r:embed="rId2" cstate="print"/>
          <a:stretch>
            <a:fillRect/>
          </a:stretch>
        </p:blipFill>
        <p:spPr>
          <a:xfrm>
            <a:off x="1214414" y="1285860"/>
            <a:ext cx="6572296" cy="4600607"/>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4282" y="452378"/>
            <a:ext cx="6858048"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Arial" pitchFamily="34" charset="0"/>
                <a:ea typeface="Times New Roman" pitchFamily="18" charset="0"/>
              </a:rPr>
              <a:t>Οι ανεμογεννήτριες χρησιμοποιούνται για την πλήρη κάλυψη ή και τη συμπλήρωση των ενεργειακών αναγκών. Το παραγόμενο από τις ανεμογεννήτριες ηλεκτρικό ρεύμα είτε καταναλώνεται επιτόπου, είτε εγχέεται και διοχετεύεται στο ηλεκτρικό δίκτυο για να καταναλωθεί αλλού. Η παραγόμενη ηλεκτρική ενέργεια από τις ανεμογεννήτριες, όταν η παραγωγή είναι μεγαλύτερη από τη ζήτηση, συχνά αποθηκεύεται για να χρησιμοποιηθεί αργότερα, όταν η ζήτηση είναι μεγαλύτερη από την παραγωγή. Η αποθήκευση σήμερα γίνεται με δύο οικονομικά βιώσιμους τρόπους, ανάλογα με το μέγεθος της παραγόμενης ενέργειας. Οι ηλεκτρικοί συσσωρευτές (μπαταρίες) είναι η πλέον γνωστή και διαδεδομένη μέθοδος αποθήκευσης ηλεκτρικής ενέργειας, η οποία χρησιμοποιείται για μικρής κλίμακας παραγωγικές μη διασυνδεδεμένες στο κεντρικό δίκτυο μονάδες. Η άντληση ύδατος με χρήση ηλεκτρικής ενέργειας παραγόμενης από ανεμογεννήτριες και η ταμίευσή του σε τεχνητές λίμνες κατασκευασμένες σε υψόμετρο το οποίο είναι ικανό να τροφοδοτήσει υδροηλεκτρικό σταθμό, είναι η μέθοδος αποθήκευσης που χρησιμοποιείται όταν η παραγόμενη ηλεκτρική ενέργεια είναι μεγάλη.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 Ορθογώνιο"/>
          <p:cNvSpPr/>
          <p:nvPr/>
        </p:nvSpPr>
        <p:spPr>
          <a:xfrm>
            <a:off x="214282" y="571480"/>
            <a:ext cx="3286132" cy="5632311"/>
          </a:xfrm>
          <a:prstGeom prst="rect">
            <a:avLst/>
          </a:prstGeom>
        </p:spPr>
        <p:txBody>
          <a:bodyPr wrap="square">
            <a:spAutoFit/>
          </a:bodyPr>
          <a:lstStyle/>
          <a:p>
            <a:r>
              <a:rPr lang="el-GR" dirty="0"/>
              <a:t>Γενικά </a:t>
            </a:r>
            <a:r>
              <a:rPr lang="el-GR" b="1" dirty="0"/>
              <a:t>αιολική ενέργεια</a:t>
            </a:r>
            <a:r>
              <a:rPr lang="el-GR" dirty="0"/>
              <a:t> ονομάζεται η </a:t>
            </a:r>
            <a:r>
              <a:rPr lang="el-GR" u="sng" dirty="0">
                <a:hlinkClick r:id="rId3" tooltip="Ενέργεια"/>
              </a:rPr>
              <a:t>ενέργεια</a:t>
            </a:r>
            <a:r>
              <a:rPr lang="el-GR" dirty="0"/>
              <a:t> που παράγεται από την εκμετάλλευση του πνέοντος </a:t>
            </a:r>
            <a:r>
              <a:rPr lang="el-GR" u="sng" dirty="0">
                <a:hlinkClick r:id="rId4" tooltip="Άνεμος"/>
              </a:rPr>
              <a:t>ανέμου</a:t>
            </a:r>
            <a:r>
              <a:rPr lang="el-GR" dirty="0"/>
              <a:t>. Η ενέργεια αυτή χαρακτηρίζεται "</a:t>
            </a:r>
            <a:r>
              <a:rPr lang="el-GR" u="sng" dirty="0">
                <a:hlinkClick r:id="rId5" tooltip="Ήπιες μορφές ενέργειας"/>
              </a:rPr>
              <a:t>ήπια μορφή ενέργειας</a:t>
            </a:r>
            <a:r>
              <a:rPr lang="el-GR" dirty="0"/>
              <a:t>" και περιλαμβάνεται στις "καθαρές" πηγές, όπως συνηθίζονται να λέγονται οι πηγές ενέργειας που δεν εκπέμπουν ή δεν προκαλούν </a:t>
            </a:r>
            <a:r>
              <a:rPr lang="el-GR" u="sng" dirty="0">
                <a:hlinkClick r:id="rId6" tooltip="Ρύπος (δεν έχει γραφτεί ακόμα)"/>
              </a:rPr>
              <a:t>ρύπους</a:t>
            </a:r>
            <a:r>
              <a:rPr lang="el-GR" dirty="0"/>
              <a:t>. Η αρχαιότερη μορφή εκμετάλλευσης της αιολικής ενέργειας ήταν τα </a:t>
            </a:r>
            <a:r>
              <a:rPr lang="el-GR" u="sng" dirty="0">
                <a:hlinkClick r:id="rId7" tooltip="Ιστίο (δεν έχει γραφτεί ακόμα)"/>
              </a:rPr>
              <a:t>ιστία</a:t>
            </a:r>
            <a:r>
              <a:rPr lang="el-GR" dirty="0"/>
              <a:t> (πανιά) των πρώτων </a:t>
            </a:r>
            <a:r>
              <a:rPr lang="el-GR" u="sng" dirty="0">
                <a:hlinkClick r:id="rId8" tooltip="Ιστιοφόρο πλοίο (δεν έχει γραφτεί ακόμα)"/>
              </a:rPr>
              <a:t>ιστιοφόρων πλοίων</a:t>
            </a:r>
            <a:r>
              <a:rPr lang="el-GR" dirty="0"/>
              <a:t> και πολύ αργότερα οι </a:t>
            </a:r>
            <a:r>
              <a:rPr lang="el-GR" u="sng" dirty="0">
                <a:hlinkClick r:id="rId9" tooltip="Ανεμόμυλος"/>
              </a:rPr>
              <a:t>ανεμόμυλοι</a:t>
            </a:r>
            <a:r>
              <a:rPr lang="el-GR" dirty="0"/>
              <a:t> στην ξηρά. Ονομάζεται αιολική γιατί στην </a:t>
            </a:r>
            <a:r>
              <a:rPr lang="el-GR" u="sng" dirty="0">
                <a:hlinkClick r:id="rId10" tooltip="Ελληνική μυθολογία"/>
              </a:rPr>
              <a:t>ελληνική μυθολογία</a:t>
            </a:r>
            <a:r>
              <a:rPr lang="el-GR" dirty="0"/>
              <a:t> ο </a:t>
            </a:r>
            <a:r>
              <a:rPr lang="el-GR" u="sng" dirty="0">
                <a:hlinkClick r:id="rId11" tooltip="Αίολος (μυθολογία)"/>
              </a:rPr>
              <a:t>Αίολος</a:t>
            </a:r>
            <a:r>
              <a:rPr lang="el-GR" dirty="0"/>
              <a:t> ήταν ο θεός του ανέμου.</a:t>
            </a:r>
          </a:p>
        </p:txBody>
      </p:sp>
      <p:pic>
        <p:nvPicPr>
          <p:cNvPr id="3" name="2 - Εικόνα" descr="αι.ε8.jpeg"/>
          <p:cNvPicPr>
            <a:picLocks noChangeAspect="1"/>
          </p:cNvPicPr>
          <p:nvPr/>
        </p:nvPicPr>
        <p:blipFill>
          <a:blip r:embed="rId12" cstate="print"/>
          <a:stretch>
            <a:fillRect/>
          </a:stretch>
        </p:blipFill>
        <p:spPr>
          <a:xfrm>
            <a:off x="3614730" y="642918"/>
            <a:ext cx="5386425" cy="414340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1 - Ορθογώνιο"/>
          <p:cNvSpPr/>
          <p:nvPr/>
        </p:nvSpPr>
        <p:spPr>
          <a:xfrm>
            <a:off x="285720" y="1500174"/>
            <a:ext cx="8501090" cy="1754326"/>
          </a:xfrm>
          <a:prstGeom prst="rect">
            <a:avLst/>
          </a:prstGeom>
        </p:spPr>
        <p:txBody>
          <a:bodyPr wrap="square">
            <a:spAutoFit/>
          </a:bodyPr>
          <a:lstStyle/>
          <a:p>
            <a:r>
              <a:rPr lang="el-GR" dirty="0"/>
              <a:t>Η αιολική ενέργεια αποτελεί σήμερα μια ελκυστική λύση στο πρόβλημα της ηλεκτροπαραγωγής. Το «καύσιμο» είναι άφθονο, αποκεντρωμένο και δωρεάν. Δεν εκλύονται </a:t>
            </a:r>
            <a:r>
              <a:rPr lang="el-GR" u="sng" dirty="0">
                <a:hlinkClick r:id="rId2" tooltip="Αέρια θερμοκηπίου (δεν έχει γραφτεί ακόμα)"/>
              </a:rPr>
              <a:t>αέρια θερμοκηπίου</a:t>
            </a:r>
            <a:r>
              <a:rPr lang="el-GR" dirty="0"/>
              <a:t> και άλλοι ρύποι, και οι επιπτώσεις στο περιβάλλον είναι μικρές σε σύγκριση με τα </a:t>
            </a:r>
            <a:r>
              <a:rPr lang="el-GR" u="sng" dirty="0">
                <a:hlinkClick r:id="rId3" tooltip="Εργοστάσιο ηλεκτροπαραγωγής (δεν έχει γραφτεί ακόμα)"/>
              </a:rPr>
              <a:t>εργοστάσια ηλεκτροπαραγωγής</a:t>
            </a:r>
            <a:r>
              <a:rPr lang="el-GR" dirty="0"/>
              <a:t> από συμβατικά καύσιμα. Επίσης, τα οικονομικά οφέλη μιας περιοχής από την ανάπτυξη της αιολικής βιομηχανίας είναι αξιοσημείωτα.</a:t>
            </a:r>
          </a:p>
        </p:txBody>
      </p:sp>
      <p:sp>
        <p:nvSpPr>
          <p:cNvPr id="3" name="2 - Ορθογώνιο"/>
          <p:cNvSpPr/>
          <p:nvPr/>
        </p:nvSpPr>
        <p:spPr>
          <a:xfrm>
            <a:off x="428596" y="3429000"/>
            <a:ext cx="8215370" cy="2308324"/>
          </a:xfrm>
          <a:prstGeom prst="rect">
            <a:avLst/>
          </a:prstGeom>
        </p:spPr>
        <p:txBody>
          <a:bodyPr wrap="square">
            <a:spAutoFit/>
          </a:bodyPr>
          <a:lstStyle/>
          <a:p>
            <a:r>
              <a:rPr lang="el-GR" dirty="0"/>
              <a:t>Η αιολική ενέργεια δημιουργείται έμμεσα από την ηλιακή ακτινοβολία, γιατί η ανομοιόμορφη θέρμανση της επιφάνειας της γης προκαλεί τη μετακίνηση μεγάλων μαζών αέρα από τη μια περιοχή στην άλλη, δημιουργώντας με τον τρόπο αυτό τους ανέμους. Είναι μια ήπια μορφή ενέργειας, φιλική προς το περιβάλλον, πρακτικά ανεξάντλητη. Αν υπήρχε η δυνατότητα, με τη σημερινή τεχνολογία, να καταστεί εκμεταλλεύσιμο το συνολικό αιολικό δυναμικό της γης, εκτιμάται ότι η παραγόμενη σε ένα χρόνο ηλεκτρική ενέργεια θα ήταν υπερδιπλάσια από τις ανάγκες της ανθρωπότητας στο ίδιο διάστημα</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1800510"/>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Χρησιμότητα Αιολικής Ενέργειας</a:t>
            </a: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συστηματική εκμετάλλευση του πολύ αξιόλογου αιολικού δυναμικού της χώρας μας θα συμβάλει:</a:t>
            </a: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στην αύξηση της παραγωγής ηλεκτρικής ενέργειας με ταυτόχρονη εξοικονόμηση σημαντικών ποσοτήτων συμβατικών καυσίμων, που συνεπάγεται συναλλαγματικά οφέλη</a:t>
            </a:r>
            <a:endPar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σε σημαντικό περιορισμό της ρύπανσης του περιβάλλοντος, αφού έχει υπολογισθεί ότι η παραγωγή ηλεκτρισμού μιας μόνο ανεμογεννήτριας ισχύος 550 kW σε ένα χρόνο , υποκαθιστά την ενέργεια που παράγεται από την καύση 2.700 βαρελιών πετρελαίου, δηλαδή αποτροπή της εκπομπής 735 περίπου τόνων CO2 ετησίως καθώς και 2 τόνων άλλων ρύπων</a:t>
            </a:r>
            <a:endPar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στη δημιουργία πολλών νέων θέσεων εργασίας, αφού εκτιμάται ότι για κάθε νέο Μεγαβάτ αιολικής ενέργειας δημιουργούνται 14 νέες θέσεις εργασίας</a:t>
            </a: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 TextBox"/>
          <p:cNvSpPr txBox="1"/>
          <p:nvPr/>
        </p:nvSpPr>
        <p:spPr>
          <a:xfrm>
            <a:off x="214282" y="357166"/>
            <a:ext cx="8501122" cy="2092881"/>
          </a:xfrm>
          <a:prstGeom prst="rect">
            <a:avLst/>
          </a:prstGeom>
          <a:noFill/>
        </p:spPr>
        <p:txBody>
          <a:bodyPr wrap="square" rtlCol="0">
            <a:spAutoFit/>
          </a:bodyPr>
          <a:lstStyle/>
          <a:p>
            <a:r>
              <a:rPr lang="el-GR" sz="1600" dirty="0" smtClean="0"/>
              <a:t>Την αιολική ενέργεια την εκμεταλλευόμαστε μέσω των αιολικών πάρκων.</a:t>
            </a:r>
          </a:p>
          <a:p>
            <a:r>
              <a:rPr lang="el-GR" b="1" dirty="0" smtClean="0"/>
              <a:t>Αιολικό πάρκο ή Αιολικός Σταθμός Παραγωγής Ηλεκτρικής Ενέργειας (ΑΣΠΗΕ)</a:t>
            </a:r>
            <a:r>
              <a:rPr lang="el-GR" dirty="0" smtClean="0"/>
              <a:t> </a:t>
            </a:r>
            <a:r>
              <a:rPr lang="el-GR" sz="1600" dirty="0" smtClean="0"/>
              <a:t>ονομάζεται η χερσαία ή θαλάσσια έκταση στην οποία έχει τοποθετηθεί ένας αριθμός ανεμογεννητριών με σκοπό τη μετατροπή της κινητικής ενέργειας του ανέμου σε ηλεκτρική.</a:t>
            </a:r>
          </a:p>
          <a:p>
            <a:r>
              <a:rPr lang="el-GR" sz="1600" dirty="0" smtClean="0"/>
              <a:t>Συγκεκριμένα είναι βιομηχανικές εγκαταστάσεις παραγωγής ηλεκτρικής ενέργειας οι οποίες αποτελούνται από τις ανεμογεννήτριες, τα καλώδια μεταφοράς ρεύματος, τους μετεωρολογικούς ιστούς, τους σταθμούς μετασχηματισμού και βοηθητικές υποδομές συμπεριλαμβανομένων των δρόμων.</a:t>
            </a:r>
            <a:endParaRPr lang="el-GR" sz="1600" dirty="0"/>
          </a:p>
        </p:txBody>
      </p:sp>
      <p:pic>
        <p:nvPicPr>
          <p:cNvPr id="3" name="2 - Εικόνα" descr="αι.ε5.jpeg"/>
          <p:cNvPicPr>
            <a:picLocks noChangeAspect="1"/>
          </p:cNvPicPr>
          <p:nvPr/>
        </p:nvPicPr>
        <p:blipFill>
          <a:blip r:embed="rId3" cstate="print"/>
          <a:stretch>
            <a:fillRect/>
          </a:stretch>
        </p:blipFill>
        <p:spPr>
          <a:xfrm>
            <a:off x="1928794" y="2500306"/>
            <a:ext cx="5339438" cy="399942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1 - TextBox"/>
          <p:cNvSpPr txBox="1"/>
          <p:nvPr/>
        </p:nvSpPr>
        <p:spPr>
          <a:xfrm>
            <a:off x="357158" y="500042"/>
            <a:ext cx="3786214" cy="4247317"/>
          </a:xfrm>
          <a:prstGeom prst="rect">
            <a:avLst/>
          </a:prstGeom>
          <a:noFill/>
        </p:spPr>
        <p:txBody>
          <a:bodyPr wrap="square" rtlCol="0">
            <a:spAutoFit/>
          </a:bodyPr>
          <a:lstStyle/>
          <a:p>
            <a:r>
              <a:rPr lang="el-GR" dirty="0" smtClean="0"/>
              <a:t>Κατά τη διάρκεια της λειτουργίας τους δε ρυπαίνουν την </a:t>
            </a:r>
            <a:r>
              <a:rPr lang="el-GR" u="sng" dirty="0" smtClean="0">
                <a:hlinkClick r:id="rId2" tooltip="Ατμόσφαιρα"/>
              </a:rPr>
              <a:t>ατμόσφαιρα</a:t>
            </a:r>
            <a:r>
              <a:rPr lang="el-GR" dirty="0" smtClean="0"/>
              <a:t> με τη παραγωγή </a:t>
            </a:r>
            <a:r>
              <a:rPr lang="el-GR" u="sng" dirty="0" smtClean="0">
                <a:hlinkClick r:id="rId3" tooltip="Διοξείδιο του άνθρακα"/>
              </a:rPr>
              <a:t>διοξειδίου του άνθρακα</a:t>
            </a:r>
            <a:r>
              <a:rPr lang="el-GR" dirty="0" smtClean="0"/>
              <a:t> ή άλλων αερίων που συμβάλλουν στο </a:t>
            </a:r>
            <a:r>
              <a:rPr lang="el-GR" u="sng" dirty="0" smtClean="0">
                <a:hlinkClick r:id="rId4" tooltip="Φαινόμενο του θερμοκηπίου"/>
              </a:rPr>
              <a:t>φαινόμενο του θερμοκηπίου</a:t>
            </a:r>
            <a:r>
              <a:rPr lang="el-GR" dirty="0" smtClean="0"/>
              <a:t>. Η ρύπανση που σχετίζεται με τους ΑΣΠΗΕ είναι έμμεση λόγω του ότι λαμβάνει χώρα κατά τη παραγωγή, τη μεταφορά, τη διάνοιξη δρόμων όπου θεωρηθεί αναγκαίο και την εγκατάσταση των στοιχείων που το απαρτίζουν καθώς επίσης και με τη δυνατότητα ανακύκλωσης ή μη, των υλικών μετά το πέρας λειτουργίας του ΑΣΠΗΕ.</a:t>
            </a:r>
            <a:endParaRPr lang="el-GR" dirty="0"/>
          </a:p>
        </p:txBody>
      </p:sp>
      <p:pic>
        <p:nvPicPr>
          <p:cNvPr id="3" name="2 - Εικόνα" descr="αι.ε3.jpeg"/>
          <p:cNvPicPr>
            <a:picLocks noChangeAspect="1"/>
          </p:cNvPicPr>
          <p:nvPr/>
        </p:nvPicPr>
        <p:blipFill>
          <a:blip r:embed="rId5" cstate="print"/>
          <a:stretch>
            <a:fillRect/>
          </a:stretch>
        </p:blipFill>
        <p:spPr>
          <a:xfrm>
            <a:off x="4021986" y="1142984"/>
            <a:ext cx="4925203" cy="407196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214290"/>
            <a:ext cx="8572560" cy="2308324"/>
          </a:xfrm>
          <a:prstGeom prst="rect">
            <a:avLst/>
          </a:prstGeom>
          <a:noFill/>
        </p:spPr>
        <p:txBody>
          <a:bodyPr wrap="square" rtlCol="0">
            <a:spAutoFit/>
          </a:bodyPr>
          <a:lstStyle/>
          <a:p>
            <a:r>
              <a:rPr lang="el-GR" dirty="0" smtClean="0"/>
              <a:t>Τα θαλάσσια αιολικά πάρκα παράγουν ρεύμα από τον άνεμο που φυσά στη θάλασσα. Τα θεμέλια των ανεμογεννητριών κατασκευάζονται στο βυθό της θάλασσας και ο πύργος της ανεμογεννήτριας έξω από το </a:t>
            </a:r>
            <a:r>
              <a:rPr lang="el-GR" u="sng" dirty="0" smtClean="0">
                <a:hlinkClick r:id="rId2" tooltip="Νερό"/>
              </a:rPr>
              <a:t>νερό</a:t>
            </a:r>
            <a:r>
              <a:rPr lang="el-GR" dirty="0" smtClean="0"/>
              <a:t>. Όμως υπάρχει τεράστιο κόστος, μεγαλύτερο από ένα επίγειο αιολικό πάρκο, για να κατασκευαστεί ένα θαλάσσιο αιολικό πάρκο, γι' αυτό ο αριθμός τους είναι πολύ περιορισμένος. Η πρώτη χώρα που κατασκεύασε θαλάσσιο αιολικό πάρκο ήταν η </a:t>
            </a:r>
            <a:r>
              <a:rPr lang="el-GR" u="sng" dirty="0" smtClean="0">
                <a:hlinkClick r:id="rId3" tooltip="Δανία"/>
              </a:rPr>
              <a:t>Δανία</a:t>
            </a:r>
            <a:r>
              <a:rPr lang="el-GR" dirty="0" smtClean="0"/>
              <a:t> το </a:t>
            </a:r>
            <a:r>
              <a:rPr lang="el-GR" u="sng" dirty="0" smtClean="0">
                <a:hlinkClick r:id="rId4" tooltip="1991"/>
              </a:rPr>
              <a:t>1991</a:t>
            </a:r>
            <a:r>
              <a:rPr lang="el-GR" dirty="0" smtClean="0"/>
              <a:t>.</a:t>
            </a:r>
          </a:p>
          <a:p>
            <a:r>
              <a:rPr lang="el-GR" dirty="0" smtClean="0"/>
              <a:t> </a:t>
            </a:r>
          </a:p>
          <a:p>
            <a:endParaRPr lang="el-GR" dirty="0"/>
          </a:p>
        </p:txBody>
      </p:sp>
      <p:pic>
        <p:nvPicPr>
          <p:cNvPr id="3" name="2 - Εικόνα" descr="αι.ε4.jpg"/>
          <p:cNvPicPr>
            <a:picLocks noChangeAspect="1"/>
          </p:cNvPicPr>
          <p:nvPr/>
        </p:nvPicPr>
        <p:blipFill>
          <a:blip r:embed="rId5" cstate="print"/>
          <a:stretch>
            <a:fillRect/>
          </a:stretch>
        </p:blipFill>
        <p:spPr>
          <a:xfrm>
            <a:off x="857224" y="2143116"/>
            <a:ext cx="7406810" cy="4395799"/>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 TextBox"/>
          <p:cNvSpPr txBox="1"/>
          <p:nvPr/>
        </p:nvSpPr>
        <p:spPr>
          <a:xfrm>
            <a:off x="571472" y="428604"/>
            <a:ext cx="7786742" cy="1754326"/>
          </a:xfrm>
          <a:prstGeom prst="rect">
            <a:avLst/>
          </a:prstGeom>
          <a:noFill/>
        </p:spPr>
        <p:txBody>
          <a:bodyPr wrap="square" rtlCol="0">
            <a:spAutoFit/>
          </a:bodyPr>
          <a:lstStyle/>
          <a:p>
            <a:r>
              <a:rPr lang="el-GR" b="1" dirty="0" smtClean="0"/>
              <a:t>Πλεονεκτήματα αιολικών πάρκων</a:t>
            </a:r>
          </a:p>
          <a:p>
            <a:pPr lvl="0"/>
            <a:r>
              <a:rPr lang="el-GR" dirty="0" smtClean="0"/>
              <a:t>Παράγουν ρεύμα από μία </a:t>
            </a:r>
            <a:r>
              <a:rPr lang="el-GR" u="sng" dirty="0" smtClean="0">
                <a:hlinkClick r:id="rId3" tooltip="Ανανεώσιμη πηγή ενέργειας"/>
              </a:rPr>
              <a:t>ανανεώσιμη πηγή ενέργειας</a:t>
            </a:r>
            <a:r>
              <a:rPr lang="el-GR" dirty="0" smtClean="0"/>
              <a:t>.</a:t>
            </a:r>
          </a:p>
          <a:p>
            <a:pPr lvl="0"/>
            <a:r>
              <a:rPr lang="el-GR" dirty="0" smtClean="0"/>
              <a:t>Τα αιολικά πάρκα δε ρυπαίνουν την ατμόσφαιρα όπως τα εργοστάσια παραγωγής ηλεκτρισμού τα οποία στηρίζονται στην καύση ορυκτών καυσίμων, όπως άνθρακα ή φυσικό αέριο. Οι ανεμογεννήτριες δεν εκλύουν χημικές ουσίες στο περιβάλλον οι οποίες προκαλούν όξινη βροχή ή αέρια του θερμοκηπίου.</a:t>
            </a:r>
            <a:endParaRPr lang="el-GR" dirty="0"/>
          </a:p>
        </p:txBody>
      </p:sp>
      <p:sp>
        <p:nvSpPr>
          <p:cNvPr id="3" name="2 - TextBox"/>
          <p:cNvSpPr txBox="1"/>
          <p:nvPr/>
        </p:nvSpPr>
        <p:spPr>
          <a:xfrm>
            <a:off x="642910" y="2928934"/>
            <a:ext cx="7929618" cy="2862322"/>
          </a:xfrm>
          <a:prstGeom prst="rect">
            <a:avLst/>
          </a:prstGeom>
          <a:noFill/>
        </p:spPr>
        <p:txBody>
          <a:bodyPr wrap="square" rtlCol="0">
            <a:spAutoFit/>
          </a:bodyPr>
          <a:lstStyle/>
          <a:p>
            <a:r>
              <a:rPr lang="el-GR" b="1" dirty="0" smtClean="0"/>
              <a:t>Μειονεκτήματα αιολικών πάρκων</a:t>
            </a:r>
          </a:p>
          <a:p>
            <a:pPr lvl="0"/>
            <a:r>
              <a:rPr lang="el-GR" dirty="0" smtClean="0"/>
              <a:t>Κάνουν θόρυβο.</a:t>
            </a:r>
          </a:p>
          <a:p>
            <a:pPr lvl="0"/>
            <a:r>
              <a:rPr lang="el-GR" dirty="0" smtClean="0"/>
              <a:t>Μπορεί τα πτερύγια των ανεμογεννητριών να τραυματίσουν ή σκοτώσουν </a:t>
            </a:r>
            <a:r>
              <a:rPr lang="el-GR" u="sng" dirty="0" smtClean="0">
                <a:hlinkClick r:id="rId4" tooltip="Πτηνά"/>
              </a:rPr>
              <a:t>πτηνά</a:t>
            </a:r>
            <a:r>
              <a:rPr lang="el-GR" dirty="0" smtClean="0"/>
              <a:t>.</a:t>
            </a:r>
          </a:p>
          <a:p>
            <a:pPr lvl="0"/>
            <a:r>
              <a:rPr lang="el-GR" dirty="0" smtClean="0"/>
              <a:t>Δεν παράγουν τόσο </a:t>
            </a:r>
            <a:r>
              <a:rPr lang="el-GR" u="sng" dirty="0" smtClean="0">
                <a:hlinkClick r:id="rId5" tooltip="Ηλεκτρικό ρεύμα"/>
              </a:rPr>
              <a:t>ρεύμα</a:t>
            </a:r>
            <a:r>
              <a:rPr lang="el-GR" dirty="0" smtClean="0"/>
              <a:t> όσο ένα </a:t>
            </a:r>
            <a:r>
              <a:rPr lang="el-GR" u="sng" dirty="0" smtClean="0">
                <a:hlinkClick r:id="rId6" tooltip="Ατμοηλεκτρικό εργοστάσιο"/>
              </a:rPr>
              <a:t>ατμοηλεκτρικό εργοστάσιο</a:t>
            </a:r>
            <a:r>
              <a:rPr lang="el-GR" dirty="0" smtClean="0"/>
              <a:t>.</a:t>
            </a:r>
          </a:p>
          <a:p>
            <a:pPr lvl="0"/>
            <a:r>
              <a:rPr lang="el-GR" dirty="0" smtClean="0"/>
              <a:t>Υπάρχει μεγάλο κόστος και χρειάζεται μεγάλη έκταση για να κατασκευαστεί ένα αιολικό πάρκο.</a:t>
            </a:r>
          </a:p>
          <a:p>
            <a:pPr lvl="0"/>
            <a:r>
              <a:rPr lang="el-GR" dirty="0" smtClean="0"/>
              <a:t>Χρειάζεται </a:t>
            </a:r>
            <a:r>
              <a:rPr lang="el-GR" u="sng" dirty="0" smtClean="0">
                <a:hlinkClick r:id="rId7" tooltip="Άνεμος"/>
              </a:rPr>
              <a:t>άνεμο</a:t>
            </a:r>
            <a:r>
              <a:rPr lang="el-GR" dirty="0" smtClean="0"/>
              <a:t> για να παράγουν ρεύμα και σε μία περιοχή δεν φυσάει συνέχεια όλο το χρόνο.</a:t>
            </a:r>
          </a:p>
          <a:p>
            <a:r>
              <a:rPr lang="el-GR" dirty="0" smtClean="0"/>
              <a:t>Για αυτό και τα κατάλληλα σημεία για τα αιολικά πάρκα είναι απομακρυσμένες περιοχές.</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0"/>
        </a:gradFill>
        <a:effectLst/>
      </p:bgPr>
    </p:bg>
    <p:spTree>
      <p:nvGrpSpPr>
        <p:cNvPr id="1" name=""/>
        <p:cNvGrpSpPr/>
        <p:nvPr/>
      </p:nvGrpSpPr>
      <p:grpSpPr>
        <a:xfrm>
          <a:off x="0" y="0"/>
          <a:ext cx="0" cy="0"/>
          <a:chOff x="0" y="0"/>
          <a:chExt cx="0" cy="0"/>
        </a:xfrm>
      </p:grpSpPr>
      <p:sp>
        <p:nvSpPr>
          <p:cNvPr id="4" name="3 - TextBox"/>
          <p:cNvSpPr txBox="1"/>
          <p:nvPr/>
        </p:nvSpPr>
        <p:spPr>
          <a:xfrm>
            <a:off x="1571604" y="1000108"/>
            <a:ext cx="5715040" cy="830997"/>
          </a:xfrm>
          <a:prstGeom prst="rect">
            <a:avLst/>
          </a:prstGeom>
          <a:noFill/>
        </p:spPr>
        <p:txBody>
          <a:bodyPr wrap="square" rtlCol="0">
            <a:spAutoFit/>
          </a:bodyPr>
          <a:lstStyle/>
          <a:p>
            <a:pPr algn="ctr"/>
            <a:r>
              <a:rPr lang="el-GR" sz="4800" dirty="0" smtClean="0"/>
              <a:t>ΑΝΕΜΟΓΕΝΝΉΤΡΙΕΣ</a:t>
            </a:r>
            <a:endParaRPr lang="el-GR" sz="4800" dirty="0"/>
          </a:p>
        </p:txBody>
      </p:sp>
      <p:sp>
        <p:nvSpPr>
          <p:cNvPr id="5" name="4 - TextBox"/>
          <p:cNvSpPr txBox="1"/>
          <p:nvPr/>
        </p:nvSpPr>
        <p:spPr>
          <a:xfrm>
            <a:off x="1142976" y="3214686"/>
            <a:ext cx="6929486" cy="1815882"/>
          </a:xfrm>
          <a:prstGeom prst="rect">
            <a:avLst/>
          </a:prstGeom>
          <a:noFill/>
        </p:spPr>
        <p:txBody>
          <a:bodyPr wrap="square" rtlCol="0">
            <a:spAutoFit/>
          </a:bodyPr>
          <a:lstStyle/>
          <a:p>
            <a:pPr lvl="0" fontAlgn="base">
              <a:spcBef>
                <a:spcPct val="0"/>
              </a:spcBef>
              <a:spcAft>
                <a:spcPct val="0"/>
              </a:spcAft>
            </a:pPr>
            <a:r>
              <a:rPr lang="el-GR" sz="2800" dirty="0" smtClean="0">
                <a:latin typeface="Calibri" pitchFamily="34" charset="0"/>
                <a:ea typeface="Times New Roman" pitchFamily="18" charset="0"/>
                <a:cs typeface="Times New Roman" pitchFamily="18" charset="0"/>
              </a:rPr>
              <a:t>Οι ανεμογεννήτριες είναι μηχανές που μετατρέπουν την ενέργεια του ανέμου σε ηλεκτρική και ονομάζονται ανεμογεννήτριες. Κατατάσσονται σε δύο βασικές κατηγορίες:</a:t>
            </a:r>
            <a:endParaRPr lang="en-US" sz="2800" dirty="0" smtClean="0">
              <a:latin typeface="Calibri" pitchFamily="34" charset="0"/>
              <a:ea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138</TotalTime>
  <Words>899</Words>
  <Application>Microsoft Office PowerPoint</Application>
  <PresentationFormat>Προβολή στην οθόνη (4:3)</PresentationFormat>
  <Paragraphs>34</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Διαστημικό</vt:lpstr>
      <vt:lpstr>ΑΙΟΛΙΚΗ ΕΝΕΡΓΕΙΑ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ΑΙΟΛΙΚΗ ΕΝΕΡΓΕΙΑ</dc:title>
  <dc:creator>user5</dc:creator>
  <cp:lastModifiedBy>user5</cp:lastModifiedBy>
  <cp:revision>26</cp:revision>
  <dcterms:created xsi:type="dcterms:W3CDTF">2014-03-31T06:45:31Z</dcterms:created>
  <dcterms:modified xsi:type="dcterms:W3CDTF">2014-05-05T07:15:05Z</dcterms:modified>
</cp:coreProperties>
</file>