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8"/>
  </p:notesMasterIdLst>
  <p:sldIdLst>
    <p:sldId id="256" r:id="rId2"/>
    <p:sldId id="257" r:id="rId3"/>
    <p:sldId id="260" r:id="rId4"/>
    <p:sldId id="261" r:id="rId5"/>
    <p:sldId id="279" r:id="rId6"/>
    <p:sldId id="273" r:id="rId7"/>
    <p:sldId id="262" r:id="rId8"/>
    <p:sldId id="271" r:id="rId9"/>
    <p:sldId id="263" r:id="rId10"/>
    <p:sldId id="264" r:id="rId11"/>
    <p:sldId id="265" r:id="rId12"/>
    <p:sldId id="266" r:id="rId13"/>
    <p:sldId id="267" r:id="rId14"/>
    <p:sldId id="268" r:id="rId15"/>
    <p:sldId id="270" r:id="rId16"/>
    <p:sldId id="274" r:id="rId17"/>
    <p:sldId id="275" r:id="rId18"/>
    <p:sldId id="276" r:id="rId19"/>
    <p:sldId id="277" r:id="rId20"/>
    <p:sldId id="278" r:id="rId21"/>
    <p:sldId id="294" r:id="rId22"/>
    <p:sldId id="295" r:id="rId23"/>
    <p:sldId id="296" r:id="rId24"/>
    <p:sldId id="298" r:id="rId25"/>
    <p:sldId id="297" r:id="rId26"/>
    <p:sldId id="299" r:id="rId27"/>
    <p:sldId id="300" r:id="rId28"/>
    <p:sldId id="301" r:id="rId29"/>
    <p:sldId id="302" r:id="rId30"/>
    <p:sldId id="303" r:id="rId31"/>
    <p:sldId id="283" r:id="rId32"/>
    <p:sldId id="282" r:id="rId33"/>
    <p:sldId id="281" r:id="rId34"/>
    <p:sldId id="284" r:id="rId35"/>
    <p:sldId id="286" r:id="rId36"/>
    <p:sldId id="280" r:id="rId37"/>
    <p:sldId id="287" r:id="rId38"/>
    <p:sldId id="288" r:id="rId39"/>
    <p:sldId id="289" r:id="rId40"/>
    <p:sldId id="290" r:id="rId41"/>
    <p:sldId id="291" r:id="rId42"/>
    <p:sldId id="292" r:id="rId43"/>
    <p:sldId id="293" r:id="rId44"/>
    <p:sldId id="304" r:id="rId45"/>
    <p:sldId id="272" r:id="rId46"/>
    <p:sldId id="305" r:id="rId47"/>
  </p:sldIdLst>
  <p:sldSz cx="9144000" cy="6858000" type="screen4x3"/>
  <p:notesSz cx="6877050" cy="1000125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2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80055" cy="500063"/>
          </a:xfrm>
          <a:prstGeom prst="rect">
            <a:avLst/>
          </a:prstGeom>
        </p:spPr>
        <p:txBody>
          <a:bodyPr vert="horz" lIns="96442" tIns="48221" rIns="96442" bIns="48221" rtlCol="0"/>
          <a:lstStyle>
            <a:lvl1pPr algn="l">
              <a:defRPr sz="1300"/>
            </a:lvl1pPr>
          </a:lstStyle>
          <a:p>
            <a:endParaRPr lang="el-GR"/>
          </a:p>
        </p:txBody>
      </p:sp>
      <p:sp>
        <p:nvSpPr>
          <p:cNvPr id="3" name="2 - Θέση ημερομηνίας"/>
          <p:cNvSpPr>
            <a:spLocks noGrp="1"/>
          </p:cNvSpPr>
          <p:nvPr>
            <p:ph type="dt" idx="1"/>
          </p:nvPr>
        </p:nvSpPr>
        <p:spPr>
          <a:xfrm>
            <a:off x="3895404" y="0"/>
            <a:ext cx="2980055" cy="500063"/>
          </a:xfrm>
          <a:prstGeom prst="rect">
            <a:avLst/>
          </a:prstGeom>
        </p:spPr>
        <p:txBody>
          <a:bodyPr vert="horz" lIns="96442" tIns="48221" rIns="96442" bIns="48221" rtlCol="0"/>
          <a:lstStyle>
            <a:lvl1pPr algn="r">
              <a:defRPr sz="1300"/>
            </a:lvl1pPr>
          </a:lstStyle>
          <a:p>
            <a:fld id="{81640442-B61B-46BA-90B7-0C3D56939F5B}" type="datetimeFigureOut">
              <a:rPr lang="el-GR" smtClean="0"/>
              <a:pPr/>
              <a:t>2/5/2014</a:t>
            </a:fld>
            <a:endParaRPr lang="el-GR"/>
          </a:p>
        </p:txBody>
      </p:sp>
      <p:sp>
        <p:nvSpPr>
          <p:cNvPr id="4" name="3 - Θέση εικόνας διαφάνειας"/>
          <p:cNvSpPr>
            <a:spLocks noGrp="1" noRot="1" noChangeAspect="1"/>
          </p:cNvSpPr>
          <p:nvPr>
            <p:ph type="sldImg" idx="2"/>
          </p:nvPr>
        </p:nvSpPr>
        <p:spPr>
          <a:xfrm>
            <a:off x="939800" y="750888"/>
            <a:ext cx="4997450" cy="3749675"/>
          </a:xfrm>
          <a:prstGeom prst="rect">
            <a:avLst/>
          </a:prstGeom>
          <a:noFill/>
          <a:ln w="12700">
            <a:solidFill>
              <a:prstClr val="black"/>
            </a:solidFill>
          </a:ln>
        </p:spPr>
        <p:txBody>
          <a:bodyPr vert="horz" lIns="96442" tIns="48221" rIns="96442" bIns="48221" rtlCol="0" anchor="ctr"/>
          <a:lstStyle/>
          <a:p>
            <a:endParaRPr lang="el-GR"/>
          </a:p>
        </p:txBody>
      </p:sp>
      <p:sp>
        <p:nvSpPr>
          <p:cNvPr id="5" name="4 - Θέση σημειώσεων"/>
          <p:cNvSpPr>
            <a:spLocks noGrp="1"/>
          </p:cNvSpPr>
          <p:nvPr>
            <p:ph type="body" sz="quarter" idx="3"/>
          </p:nvPr>
        </p:nvSpPr>
        <p:spPr>
          <a:xfrm>
            <a:off x="687705" y="4750594"/>
            <a:ext cx="5501640" cy="4500563"/>
          </a:xfrm>
          <a:prstGeom prst="rect">
            <a:avLst/>
          </a:prstGeom>
        </p:spPr>
        <p:txBody>
          <a:bodyPr vert="horz" lIns="96442" tIns="48221" rIns="96442" bIns="48221"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9499451"/>
            <a:ext cx="2980055" cy="500063"/>
          </a:xfrm>
          <a:prstGeom prst="rect">
            <a:avLst/>
          </a:prstGeom>
        </p:spPr>
        <p:txBody>
          <a:bodyPr vert="horz" lIns="96442" tIns="48221" rIns="96442" bIns="48221" rtlCol="0" anchor="b"/>
          <a:lstStyle>
            <a:lvl1pPr algn="l">
              <a:defRPr sz="1300"/>
            </a:lvl1pPr>
          </a:lstStyle>
          <a:p>
            <a:endParaRPr lang="el-GR"/>
          </a:p>
        </p:txBody>
      </p:sp>
      <p:sp>
        <p:nvSpPr>
          <p:cNvPr id="7" name="6 - Θέση αριθμού διαφάνειας"/>
          <p:cNvSpPr>
            <a:spLocks noGrp="1"/>
          </p:cNvSpPr>
          <p:nvPr>
            <p:ph type="sldNum" sz="quarter" idx="5"/>
          </p:nvPr>
        </p:nvSpPr>
        <p:spPr>
          <a:xfrm>
            <a:off x="3895404" y="9499451"/>
            <a:ext cx="2980055" cy="500063"/>
          </a:xfrm>
          <a:prstGeom prst="rect">
            <a:avLst/>
          </a:prstGeom>
        </p:spPr>
        <p:txBody>
          <a:bodyPr vert="horz" lIns="96442" tIns="48221" rIns="96442" bIns="48221" rtlCol="0" anchor="b"/>
          <a:lstStyle>
            <a:lvl1pPr algn="r">
              <a:defRPr sz="1300"/>
            </a:lvl1pPr>
          </a:lstStyle>
          <a:p>
            <a:fld id="{A2D5915D-0A31-4733-9901-848FFCF3A24B}"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1CA69AFE-B25F-445C-B0F7-B6B0D82686C6}" type="slidenum">
              <a:rPr lang="el-GR" smtClean="0"/>
              <a:pPr/>
              <a:t>37</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0C8EE115-779C-43E2-9D23-5C0CCDB321E8}" type="datetimeFigureOut">
              <a:rPr lang="el-GR" smtClean="0"/>
              <a:pPr/>
              <a:t>2/5/2014</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B0A51211-F5DC-482D-93D4-8B3D09D17D6E}"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0C8EE115-779C-43E2-9D23-5C0CCDB321E8}" type="datetimeFigureOut">
              <a:rPr lang="el-GR" smtClean="0"/>
              <a:pPr/>
              <a:t>2/5/2014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0A51211-F5DC-482D-93D4-8B3D09D17D6E}"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0C8EE115-779C-43E2-9D23-5C0CCDB321E8}" type="datetimeFigureOut">
              <a:rPr lang="el-GR" smtClean="0"/>
              <a:pPr/>
              <a:t>2/5/2014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0A51211-F5DC-482D-93D4-8B3D09D17D6E}"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0C8EE115-779C-43E2-9D23-5C0CCDB321E8}" type="datetimeFigureOut">
              <a:rPr lang="el-GR" smtClean="0"/>
              <a:pPr/>
              <a:t>2/5/2014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0A51211-F5DC-482D-93D4-8B3D09D17D6E}"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0C8EE115-779C-43E2-9D23-5C0CCDB321E8}" type="datetimeFigureOut">
              <a:rPr lang="el-GR" smtClean="0"/>
              <a:pPr/>
              <a:t>2/5/2014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0A51211-F5DC-482D-93D4-8B3D09D17D6E}"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0C8EE115-779C-43E2-9D23-5C0CCDB321E8}" type="datetimeFigureOut">
              <a:rPr lang="el-GR" smtClean="0"/>
              <a:pPr/>
              <a:t>2/5/2014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0A51211-F5DC-482D-93D4-8B3D09D17D6E}"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0C8EE115-779C-43E2-9D23-5C0CCDB321E8}" type="datetimeFigureOut">
              <a:rPr lang="el-GR" smtClean="0"/>
              <a:pPr/>
              <a:t>2/5/2014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B0A51211-F5DC-482D-93D4-8B3D09D17D6E}"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0C8EE115-779C-43E2-9D23-5C0CCDB321E8}" type="datetimeFigureOut">
              <a:rPr lang="el-GR" smtClean="0"/>
              <a:pPr/>
              <a:t>2/5/2014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B0A51211-F5DC-482D-93D4-8B3D09D17D6E}"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0C8EE115-779C-43E2-9D23-5C0CCDB321E8}" type="datetimeFigureOut">
              <a:rPr lang="el-GR" smtClean="0"/>
              <a:pPr/>
              <a:t>2/5/2014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B0A51211-F5DC-482D-93D4-8B3D09D17D6E}"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0C8EE115-779C-43E2-9D23-5C0CCDB321E8}" type="datetimeFigureOut">
              <a:rPr lang="el-GR" smtClean="0"/>
              <a:pPr/>
              <a:t>2/5/2014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0A51211-F5DC-482D-93D4-8B3D09D17D6E}"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C8EE115-779C-43E2-9D23-5C0CCDB321E8}" type="datetimeFigureOut">
              <a:rPr lang="el-GR" smtClean="0"/>
              <a:pPr/>
              <a:t>2/5/2014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B0A51211-F5DC-482D-93D4-8B3D09D17D6E}" type="slidenum">
              <a:rPr lang="el-GR" smtClean="0"/>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C8EE115-779C-43E2-9D23-5C0CCDB321E8}" type="datetimeFigureOut">
              <a:rPr lang="el-GR" smtClean="0"/>
              <a:pPr/>
              <a:t>2/5/2014</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0A51211-F5DC-482D-93D4-8B3D09D17D6E}" type="slidenum">
              <a:rPr lang="el-GR" smtClean="0"/>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395536" y="1700808"/>
            <a:ext cx="8064896" cy="3528392"/>
          </a:xfrm>
        </p:spPr>
        <p:txBody>
          <a:bodyPr>
            <a:normAutofit/>
          </a:bodyPr>
          <a:lstStyle/>
          <a:p>
            <a:pPr algn="ctr"/>
            <a:r>
              <a:rPr lang="el-GR" sz="6600" dirty="0" smtClean="0">
                <a:solidFill>
                  <a:srgbClr val="0070C0"/>
                </a:solidFill>
                <a:latin typeface="Times New Roman" pitchFamily="18" charset="0"/>
                <a:cs typeface="Times New Roman" pitchFamily="18" charset="0"/>
              </a:rPr>
              <a:t>ΕΝΔΟΣΧΟΛΙΚΗ ΒΙΑ- ΕΚΦΟΒΙΣΜΟΣ</a:t>
            </a:r>
            <a:endParaRPr lang="el-GR" sz="6600" dirty="0">
              <a:solidFill>
                <a:srgbClr val="0070C0"/>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274638"/>
            <a:ext cx="8147248" cy="1570186"/>
          </a:xfrm>
        </p:spPr>
        <p:txBody>
          <a:bodyPr/>
          <a:lstStyle/>
          <a:p>
            <a:pPr algn="ctr"/>
            <a:r>
              <a:rPr lang="el-GR" dirty="0" smtClean="0">
                <a:solidFill>
                  <a:srgbClr val="00B0F0"/>
                </a:solidFill>
                <a:latin typeface="Times New Roman" pitchFamily="18" charset="0"/>
                <a:cs typeface="Times New Roman" pitchFamily="18" charset="0"/>
              </a:rPr>
              <a:t>Ψυχολογική βία</a:t>
            </a:r>
            <a:endParaRPr lang="el-GR" dirty="0">
              <a:solidFill>
                <a:srgbClr val="00B0F0"/>
              </a:solidFill>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lstStyle/>
          <a:p>
            <a:endParaRPr lang="el-GR" dirty="0" smtClean="0"/>
          </a:p>
          <a:p>
            <a:r>
              <a:rPr lang="el-GR" dirty="0" smtClean="0">
                <a:latin typeface="Times New Roman" pitchFamily="18" charset="0"/>
                <a:cs typeface="Times New Roman" pitchFamily="18" charset="0"/>
              </a:rPr>
              <a:t>Σκοπός αυτής της βίας είναι η ηθική νοητική, καθώς και πνευματική ακεραιότητα</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solidFill>
                  <a:srgbClr val="00B0F0"/>
                </a:solidFill>
                <a:latin typeface="Times New Roman" pitchFamily="18" charset="0"/>
                <a:cs typeface="Times New Roman" pitchFamily="18" charset="0"/>
              </a:rPr>
              <a:t>Ηλεκτρονική βία</a:t>
            </a:r>
            <a:endParaRPr lang="el-GR" dirty="0">
              <a:solidFill>
                <a:srgbClr val="00B0F0"/>
              </a:solidFill>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lstStyle/>
          <a:p>
            <a:r>
              <a:rPr lang="el-GR" dirty="0" smtClean="0">
                <a:latin typeface="Times New Roman" pitchFamily="18" charset="0"/>
                <a:cs typeface="Times New Roman" pitchFamily="18" charset="0"/>
              </a:rPr>
              <a:t>Έχουμε όταν τα θύματα δέχονται απειλητικό και υβριστικό υλικό μέσω ηλεκτρονικού ταχυδρομείου, ή μέσω τηλεφώνων </a:t>
            </a:r>
            <a:r>
              <a:rPr lang="en-US" dirty="0" smtClean="0">
                <a:latin typeface="Times New Roman" pitchFamily="18" charset="0"/>
                <a:cs typeface="Times New Roman" pitchFamily="18" charset="0"/>
              </a:rPr>
              <a:t>MMS</a:t>
            </a:r>
            <a:r>
              <a:rPr lang="el-GR" dirty="0" smtClean="0">
                <a:latin typeface="Times New Roman" pitchFamily="18" charset="0"/>
                <a:cs typeface="Times New Roman" pitchFamily="18" charset="0"/>
              </a:rPr>
              <a:t> και </a:t>
            </a:r>
            <a:r>
              <a:rPr lang="en-US" dirty="0" smtClean="0">
                <a:latin typeface="Times New Roman" pitchFamily="18" charset="0"/>
                <a:cs typeface="Times New Roman" pitchFamily="18" charset="0"/>
              </a:rPr>
              <a:t>SMS </a:t>
            </a:r>
            <a:r>
              <a:rPr lang="el-GR" dirty="0" smtClean="0">
                <a:latin typeface="Times New Roman" pitchFamily="18" charset="0"/>
                <a:cs typeface="Times New Roman" pitchFamily="18" charset="0"/>
              </a:rPr>
              <a:t>με άγνωστο νούμερο, καθώς και μέσω </a:t>
            </a:r>
            <a:r>
              <a:rPr lang="el-GR" dirty="0" err="1" smtClean="0">
                <a:latin typeface="Times New Roman" pitchFamily="18" charset="0"/>
                <a:cs typeface="Times New Roman" pitchFamily="18" charset="0"/>
              </a:rPr>
              <a:t>ηλελκτρονικού</a:t>
            </a:r>
            <a:r>
              <a:rPr lang="el-GR" dirty="0" smtClean="0">
                <a:latin typeface="Times New Roman" pitchFamily="18" charset="0"/>
                <a:cs typeface="Times New Roman" pitchFamily="18" charset="0"/>
              </a:rPr>
              <a:t> υπολογιστή από το διαδίκτυο</a:t>
            </a:r>
            <a:r>
              <a:rPr lang="el-GR" dirty="0" smtClean="0"/>
              <a:t>.</a:t>
            </a: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274638"/>
            <a:ext cx="8147248" cy="1498178"/>
          </a:xfrm>
        </p:spPr>
        <p:txBody>
          <a:bodyPr/>
          <a:lstStyle/>
          <a:p>
            <a:pPr algn="ctr"/>
            <a:r>
              <a:rPr lang="el-GR" dirty="0" smtClean="0">
                <a:solidFill>
                  <a:srgbClr val="00B0F0"/>
                </a:solidFill>
                <a:latin typeface="Times New Roman" pitchFamily="18" charset="0"/>
                <a:cs typeface="Times New Roman" pitchFamily="18" charset="0"/>
              </a:rPr>
              <a:t>Σεξουαλική βία</a:t>
            </a:r>
            <a:endParaRPr lang="el-GR" dirty="0">
              <a:solidFill>
                <a:srgbClr val="00B0F0"/>
              </a:solidFill>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lstStyle/>
          <a:p>
            <a:endParaRPr lang="el-GR" dirty="0" smtClean="0">
              <a:latin typeface="Times New Roman" pitchFamily="18" charset="0"/>
              <a:cs typeface="Times New Roman" pitchFamily="18" charset="0"/>
            </a:endParaRPr>
          </a:p>
          <a:p>
            <a:r>
              <a:rPr lang="el-GR" dirty="0" smtClean="0">
                <a:latin typeface="Times New Roman" pitchFamily="18" charset="0"/>
                <a:cs typeface="Times New Roman" pitchFamily="18" charset="0"/>
              </a:rPr>
              <a:t>Τα θύματα δέχονται υβριστικά σχόλια, σκίτσα και γκράφιτι με σεξουαλικό περιεχόμενο, ανεπιθύμητα αγγίγματα, ανήθικες χειρονομίες, ακόμα και σοβαρές σεξουαλικές επιθέσεις.</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11560" y="274638"/>
            <a:ext cx="8075240" cy="1714202"/>
          </a:xfrm>
        </p:spPr>
        <p:txBody>
          <a:bodyPr/>
          <a:lstStyle/>
          <a:p>
            <a:pPr algn="ctr"/>
            <a:r>
              <a:rPr lang="el-GR" dirty="0" smtClean="0">
                <a:solidFill>
                  <a:srgbClr val="00B0F0"/>
                </a:solidFill>
                <a:latin typeface="Times New Roman" pitchFamily="18" charset="0"/>
                <a:cs typeface="Times New Roman" pitchFamily="18" charset="0"/>
              </a:rPr>
              <a:t>Οπτική βία</a:t>
            </a:r>
            <a:endParaRPr lang="el-GR" dirty="0">
              <a:solidFill>
                <a:srgbClr val="00B0F0"/>
              </a:solidFill>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lstStyle/>
          <a:p>
            <a:endParaRPr lang="el-GR" dirty="0" smtClean="0">
              <a:latin typeface="Times New Roman" pitchFamily="18" charset="0"/>
              <a:cs typeface="Times New Roman" pitchFamily="18" charset="0"/>
            </a:endParaRPr>
          </a:p>
          <a:p>
            <a:r>
              <a:rPr lang="el-GR" dirty="0" smtClean="0">
                <a:latin typeface="Times New Roman" pitchFamily="18" charset="0"/>
                <a:cs typeface="Times New Roman" pitchFamily="18" charset="0"/>
              </a:rPr>
              <a:t>Όταν κάποιος δράστης γράφει κάποιο προσβλητικό και υβριστικό σημείωμα και στη συνέχεια το περνάει στους υπόλοιπους συμμαθητές του από χέρι σε χέρι ή από κινητό σε κινητό.</a:t>
            </a:r>
          </a:p>
          <a:p>
            <a:pPr>
              <a:buNone/>
            </a:pP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274638"/>
            <a:ext cx="8219256" cy="1498178"/>
          </a:xfrm>
        </p:spPr>
        <p:txBody>
          <a:bodyPr/>
          <a:lstStyle/>
          <a:p>
            <a:pPr algn="ctr"/>
            <a:r>
              <a:rPr lang="el-GR" dirty="0" smtClean="0">
                <a:solidFill>
                  <a:srgbClr val="00B0F0"/>
                </a:solidFill>
                <a:latin typeface="Times New Roman" pitchFamily="18" charset="0"/>
                <a:cs typeface="Times New Roman" pitchFamily="18" charset="0"/>
              </a:rPr>
              <a:t>Ρατσιστικός εκφοβισμός</a:t>
            </a:r>
            <a:endParaRPr lang="el-GR" dirty="0">
              <a:solidFill>
                <a:srgbClr val="00B0F0"/>
              </a:solidFill>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lstStyle/>
          <a:p>
            <a:endParaRPr lang="el-GR" dirty="0" smtClean="0">
              <a:latin typeface="Times New Roman" pitchFamily="18" charset="0"/>
              <a:cs typeface="Times New Roman" pitchFamily="18" charset="0"/>
            </a:endParaRPr>
          </a:p>
          <a:p>
            <a:r>
              <a:rPr lang="el-GR" dirty="0" smtClean="0">
                <a:latin typeface="Times New Roman" pitchFamily="18" charset="0"/>
                <a:cs typeface="Times New Roman" pitchFamily="18" charset="0"/>
              </a:rPr>
              <a:t>Εξαιτίας της καταγωγής του, της κοινωνικής τάξης, της διαφορετικότητας, καθώς και της οικονομικής κατάστασης τα θύματα δέχονται ανούσια υβριστικά σχόλια.</a:t>
            </a:r>
          </a:p>
          <a:p>
            <a:pPr>
              <a:buNone/>
            </a:pP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endParaRPr lang="el-GR"/>
          </a:p>
        </p:txBody>
      </p:sp>
      <p:sp>
        <p:nvSpPr>
          <p:cNvPr id="13315" name="Rectangle 3"/>
          <p:cNvSpPr>
            <a:spLocks noGrp="1" noChangeArrowheads="1"/>
          </p:cNvSpPr>
          <p:nvPr>
            <p:ph idx="1"/>
          </p:nvPr>
        </p:nvSpPr>
        <p:spPr/>
        <p:txBody>
          <a:bodyPr/>
          <a:lstStyle/>
          <a:p>
            <a:endParaRPr lang="el-GR"/>
          </a:p>
        </p:txBody>
      </p:sp>
      <p:pic>
        <p:nvPicPr>
          <p:cNvPr id="13316" name="Picture 4" descr="ενδοσχολικη βια"/>
          <p:cNvPicPr>
            <a:picLocks noChangeAspect="1" noChangeArrowheads="1"/>
          </p:cNvPicPr>
          <p:nvPr/>
        </p:nvPicPr>
        <p:blipFill>
          <a:blip r:embed="rId2" cstate="print"/>
          <a:srcRect/>
          <a:stretch>
            <a:fillRect/>
          </a:stretch>
        </p:blipFill>
        <p:spPr bwMode="auto">
          <a:xfrm>
            <a:off x="395288" y="487363"/>
            <a:ext cx="8353425" cy="5883275"/>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42910" y="0"/>
            <a:ext cx="7817522" cy="1556792"/>
          </a:xfrm>
        </p:spPr>
        <p:txBody>
          <a:bodyPr>
            <a:normAutofit/>
          </a:bodyPr>
          <a:lstStyle/>
          <a:p>
            <a:pPr algn="ctr"/>
            <a:r>
              <a:rPr lang="el-GR" dirty="0" smtClean="0">
                <a:solidFill>
                  <a:srgbClr val="0070C0"/>
                </a:solidFill>
                <a:latin typeface="Times New Roman" pitchFamily="18" charset="0"/>
                <a:cs typeface="Times New Roman" pitchFamily="18" charset="0"/>
              </a:rPr>
              <a:t>ΑΙΤΙΑ</a:t>
            </a:r>
            <a:endParaRPr lang="el-GR" dirty="0">
              <a:solidFill>
                <a:srgbClr val="0070C0"/>
              </a:solidFill>
              <a:latin typeface="Times New Roman" pitchFamily="18" charset="0"/>
              <a:cs typeface="Times New Roman" pitchFamily="18" charset="0"/>
            </a:endParaRPr>
          </a:p>
        </p:txBody>
      </p:sp>
      <p:sp>
        <p:nvSpPr>
          <p:cNvPr id="3" name="2 - Υπότιτλος"/>
          <p:cNvSpPr>
            <a:spLocks noGrp="1"/>
          </p:cNvSpPr>
          <p:nvPr>
            <p:ph type="subTitle" idx="1"/>
          </p:nvPr>
        </p:nvSpPr>
        <p:spPr>
          <a:xfrm>
            <a:off x="571472" y="1556792"/>
            <a:ext cx="8032976" cy="4896544"/>
          </a:xfrm>
        </p:spPr>
        <p:txBody>
          <a:bodyPr>
            <a:normAutofit/>
          </a:bodyPr>
          <a:lstStyle/>
          <a:p>
            <a:pPr algn="ctr"/>
            <a:r>
              <a:rPr lang="el-GR" sz="3600" dirty="0" smtClean="0">
                <a:solidFill>
                  <a:srgbClr val="0070C0"/>
                </a:solidFill>
                <a:latin typeface="Times New Roman" pitchFamily="18" charset="0"/>
                <a:ea typeface="+mj-ea"/>
                <a:cs typeface="Times New Roman" pitchFamily="18" charset="0"/>
              </a:rPr>
              <a:t> </a:t>
            </a:r>
            <a:r>
              <a:rPr lang="el-GR" b="1" dirty="0">
                <a:solidFill>
                  <a:srgbClr val="0070C0"/>
                </a:solidFill>
                <a:latin typeface="Times New Roman" pitchFamily="18" charset="0"/>
                <a:ea typeface="+mj-ea"/>
                <a:cs typeface="Times New Roman" pitchFamily="18" charset="0"/>
              </a:rPr>
              <a:t>Για ποιους λόγους ένα </a:t>
            </a:r>
            <a:r>
              <a:rPr lang="el-GR" b="1" dirty="0" smtClean="0">
                <a:solidFill>
                  <a:srgbClr val="0070C0"/>
                </a:solidFill>
                <a:latin typeface="Times New Roman" pitchFamily="18" charset="0"/>
                <a:ea typeface="+mj-ea"/>
                <a:cs typeface="Times New Roman" pitchFamily="18" charset="0"/>
              </a:rPr>
              <a:t>παιδί μπορεί να δέχεται </a:t>
            </a:r>
            <a:r>
              <a:rPr lang="el-GR" b="1" dirty="0" err="1" smtClean="0">
                <a:solidFill>
                  <a:srgbClr val="0070C0"/>
                </a:solidFill>
                <a:latin typeface="Times New Roman" pitchFamily="18" charset="0"/>
                <a:ea typeface="+mj-ea"/>
                <a:cs typeface="Times New Roman" pitchFamily="18" charset="0"/>
              </a:rPr>
              <a:t>ενδοσχολική</a:t>
            </a:r>
            <a:r>
              <a:rPr lang="el-GR" b="1" dirty="0" smtClean="0">
                <a:solidFill>
                  <a:srgbClr val="0070C0"/>
                </a:solidFill>
                <a:latin typeface="Times New Roman" pitchFamily="18" charset="0"/>
                <a:ea typeface="+mj-ea"/>
                <a:cs typeface="Times New Roman" pitchFamily="18" charset="0"/>
              </a:rPr>
              <a:t> βία;</a:t>
            </a:r>
          </a:p>
          <a:p>
            <a:pPr algn="l"/>
            <a:r>
              <a:rPr lang="el-GR" sz="2800" dirty="0" smtClean="0">
                <a:solidFill>
                  <a:prstClr val="black"/>
                </a:solidFill>
                <a:latin typeface="Times New Roman" pitchFamily="18" charset="0"/>
                <a:ea typeface="+mj-ea"/>
                <a:cs typeface="Times New Roman" pitchFamily="18" charset="0"/>
              </a:rPr>
              <a:t>Πάρα πολλοί μαθητές σε όλον τον κόσμο δέχονται επιθέσεις εκφοβισμού και βίας στο σχολείο. Το γεγονός αυτό δεν σημαίνει ότι έχουν κάνει κάτι λανθασμένο που να δικαιολογεί την εκδήλωση τέτοιου είδους συμπεριφορών εναντίον τους. Πολλές φορές στόχος γίνεται το διαφορετικό, το οποίο μπορεί να αφορά σε οποιοδήποτε ανθρώπινο γνώρισμα είτε εξωτερικό είτε εσωτερικό.</a:t>
            </a:r>
          </a:p>
          <a:p>
            <a:endParaRPr lang="el-GR" sz="3600" dirty="0" smtClean="0">
              <a:solidFill>
                <a:prstClr val="black"/>
              </a:solidFill>
              <a:ea typeface="+mj-ea"/>
              <a:cs typeface="+mj-cs"/>
            </a:endParaRPr>
          </a:p>
          <a:p>
            <a:endParaRPr lang="el-GR" sz="3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3200" b="1" dirty="0" smtClean="0">
                <a:solidFill>
                  <a:srgbClr val="0070C0"/>
                </a:solidFill>
                <a:latin typeface="Times New Roman" pitchFamily="18" charset="0"/>
                <a:cs typeface="Times New Roman" pitchFamily="18" charset="0"/>
              </a:rPr>
              <a:t>Για ποιους λόγους ένας μαθητής αναπτύσσει βίαιες και εκφοβιστικές συμπεριφορές;</a:t>
            </a:r>
            <a:endParaRPr lang="el-GR" sz="3200" b="1" dirty="0">
              <a:solidFill>
                <a:srgbClr val="0070C0"/>
              </a:solidFill>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r>
              <a:rPr lang="el-GR" sz="2800" dirty="0" smtClean="0">
                <a:latin typeface="Times New Roman" pitchFamily="18" charset="0"/>
                <a:cs typeface="Times New Roman" pitchFamily="18" charset="0"/>
              </a:rPr>
              <a:t>Υπάρχουν πολλοί λόγοι που μπορεί να συμβάλουν ώστε ένα παιδί να εκδηλώνει επιθετικές και βίαιες συμπεριφορές. Η εκδήλωση εκφοβιστικών συμπεριφορών είναι σε μεγάλο βαθμό αποτέλεσμα πολυποίκιλων εμπειριών και ερεθισμάτων στα οποία έχει εκτεθεί το παιδί που εκφοβίζει κατά τη διάρκεια της αναπτυξιακής του πορείας. Τα παιδιά που εκφοβίζουν μπορεί σε άλλο χώρο ή χρόνο να ήταν ή και να είναι ακόμη αποδέκτες εκφοβιστικών  και βίαιων συμπεριφορών. </a:t>
            </a:r>
            <a:endParaRPr lang="el-GR" sz="28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417638"/>
          </a:xfrm>
        </p:spPr>
        <p:txBody>
          <a:bodyPr>
            <a:normAutofit/>
          </a:bodyPr>
          <a:lstStyle/>
          <a:p>
            <a:pPr algn="ctr"/>
            <a:r>
              <a:rPr lang="el-GR" sz="3600" b="1" dirty="0" smtClean="0">
                <a:solidFill>
                  <a:srgbClr val="0070C0"/>
                </a:solidFill>
                <a:latin typeface="Times New Roman" pitchFamily="18" charset="0"/>
                <a:cs typeface="Times New Roman" pitchFamily="18" charset="0"/>
              </a:rPr>
              <a:t>Γιατί εκφοβίζουν κάποιοι μαθητές</a:t>
            </a:r>
            <a:r>
              <a:rPr lang="el-GR" sz="3200" b="1" dirty="0" smtClean="0">
                <a:solidFill>
                  <a:srgbClr val="0070C0"/>
                </a:solidFill>
                <a:latin typeface="Times New Roman" pitchFamily="18" charset="0"/>
                <a:cs typeface="Times New Roman" pitchFamily="18" charset="0"/>
              </a:rPr>
              <a:t>;</a:t>
            </a:r>
            <a:endParaRPr lang="el-GR" sz="3200" b="1" dirty="0">
              <a:solidFill>
                <a:srgbClr val="0070C0"/>
              </a:solidFill>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484784"/>
            <a:ext cx="8291264" cy="4968552"/>
          </a:xfrm>
        </p:spPr>
        <p:txBody>
          <a:bodyPr>
            <a:normAutofit lnSpcReduction="10000"/>
          </a:bodyPr>
          <a:lstStyle/>
          <a:p>
            <a:r>
              <a:rPr lang="el-GR" sz="2800" dirty="0" smtClean="0">
                <a:latin typeface="Times New Roman" pitchFamily="18" charset="0"/>
                <a:cs typeface="Times New Roman" pitchFamily="18" charset="0"/>
              </a:rPr>
              <a:t>Οι μαθητές συχνά εκφοβίζουν για να νιώθουν ανώτεροι από τους άλλους καθώς αντλούν ισχύ και δύναμη από τη συγκεκριμένη μορφή συμπεριφοράς.</a:t>
            </a:r>
          </a:p>
          <a:p>
            <a:r>
              <a:rPr lang="el-GR" sz="2800" dirty="0" smtClean="0">
                <a:latin typeface="Times New Roman" pitchFamily="18" charset="0"/>
                <a:cs typeface="Times New Roman" pitchFamily="18" charset="0"/>
              </a:rPr>
              <a:t>Επίσης, μέσα από την εκδήλωση εκφοβιστικών συμπεριφορών μπορεί να στοχεύουν στο να τραβήξουν την προσοχή, να τύχουν αποδοχής και να γίνουν περισσότερο δημοφιλείς από ότι ήταν στο παρελθόν. </a:t>
            </a:r>
          </a:p>
          <a:p>
            <a:r>
              <a:rPr lang="el-GR" sz="2800" dirty="0" smtClean="0">
                <a:latin typeface="Times New Roman" pitchFamily="18" charset="0"/>
                <a:cs typeface="Times New Roman" pitchFamily="18" charset="0"/>
              </a:rPr>
              <a:t>Στην πραγματικότητα όμως δεν γίνονται περισσότερο δημοφιλείς αλλά αντίθετα η πλειοψηφία της μαθητικής κοινότητας τους φοβάται και προσπαθεί να τους αποφύγει.  </a:t>
            </a:r>
            <a:endParaRPr lang="el-GR" sz="28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3600" b="1" dirty="0" smtClean="0">
                <a:solidFill>
                  <a:srgbClr val="0070C0"/>
                </a:solidFill>
                <a:latin typeface="Times New Roman" pitchFamily="18" charset="0"/>
                <a:cs typeface="Times New Roman" pitchFamily="18" charset="0"/>
              </a:rPr>
              <a:t>Γιατί κάποιοι μαθητές εκφοβίζουν;</a:t>
            </a:r>
            <a:endParaRPr lang="el-GR" sz="3600" b="1" dirty="0">
              <a:solidFill>
                <a:srgbClr val="0070C0"/>
              </a:solidFill>
              <a:latin typeface="Times New Roman" pitchFamily="18" charset="0"/>
              <a:cs typeface="Times New Roman" pitchFamily="18" charset="0"/>
            </a:endParaRPr>
          </a:p>
        </p:txBody>
      </p:sp>
      <p:sp>
        <p:nvSpPr>
          <p:cNvPr id="3" name="2 - Θέση περιεχομένου"/>
          <p:cNvSpPr>
            <a:spLocks noGrp="1"/>
          </p:cNvSpPr>
          <p:nvPr>
            <p:ph idx="1"/>
          </p:nvPr>
        </p:nvSpPr>
        <p:spPr>
          <a:xfrm>
            <a:off x="467544" y="1988840"/>
            <a:ext cx="8291264" cy="4661872"/>
          </a:xfrm>
        </p:spPr>
        <p:txBody>
          <a:bodyPr>
            <a:normAutofit/>
          </a:bodyPr>
          <a:lstStyle/>
          <a:p>
            <a:r>
              <a:rPr lang="el-GR" sz="2800" dirty="0" smtClean="0">
                <a:latin typeface="Times New Roman" pitchFamily="18" charset="0"/>
                <a:cs typeface="Times New Roman" pitchFamily="18" charset="0"/>
              </a:rPr>
              <a:t>Οι μαθητές που εκφοβίζουν σε αρκετές περιπτώσεις είναι δυστυχισμένοι και προσπαθούν να μεταφέρουν το έλλειμμα χαράς που νιώθουν στους άλλους.</a:t>
            </a:r>
          </a:p>
          <a:p>
            <a:r>
              <a:rPr lang="el-GR" dirty="0" smtClean="0">
                <a:latin typeface="Times New Roman" pitchFamily="18" charset="0"/>
                <a:cs typeface="Times New Roman" pitchFamily="18" charset="0"/>
              </a:rPr>
              <a:t> Ένα άλλο στοιχείο είναι και τα συναισθήματα ζήλιας που μπορεί να νιώθει το παιδί που εκφοβίζει για τον αποδέκτη της εκφοβιστικής συμπεριφοράς. </a:t>
            </a:r>
          </a:p>
          <a:p>
            <a:r>
              <a:rPr lang="el-GR" dirty="0" smtClean="0">
                <a:latin typeface="Times New Roman" pitchFamily="18" charset="0"/>
                <a:cs typeface="Times New Roman" pitchFamily="18" charset="0"/>
              </a:rPr>
              <a:t>Οι μαθητές που εκφοβίζουν στοχεύουν στη «διαφορετικότητα» του άλλου για να τον κάνουν να νιώσει άσχημα για τον εαυτό του και να τον απαξιώσουν.  </a:t>
            </a:r>
            <a:endParaRPr lang="el-GR"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23528" y="116632"/>
            <a:ext cx="8352928" cy="1224136"/>
          </a:xfrm>
        </p:spPr>
        <p:txBody>
          <a:bodyPr>
            <a:normAutofit fontScale="90000"/>
          </a:bodyPr>
          <a:lstStyle/>
          <a:p>
            <a:pPr algn="ctr"/>
            <a:r>
              <a:rPr lang="el-GR" sz="4400" dirty="0" smtClean="0">
                <a:solidFill>
                  <a:srgbClr val="0070C0"/>
                </a:solidFill>
                <a:latin typeface="Times New Roman" pitchFamily="18" charset="0"/>
                <a:cs typeface="Times New Roman" pitchFamily="18" charset="0"/>
              </a:rPr>
              <a:t>Τι</a:t>
            </a:r>
            <a:r>
              <a:rPr lang="el-GR" dirty="0" smtClean="0">
                <a:solidFill>
                  <a:srgbClr val="0070C0"/>
                </a:solidFill>
                <a:latin typeface="Times New Roman" pitchFamily="18" charset="0"/>
                <a:cs typeface="Times New Roman" pitchFamily="18" charset="0"/>
              </a:rPr>
              <a:t> είναι η </a:t>
            </a:r>
            <a:r>
              <a:rPr lang="el-GR" dirty="0" err="1" smtClean="0">
                <a:solidFill>
                  <a:srgbClr val="0070C0"/>
                </a:solidFill>
                <a:latin typeface="Times New Roman" pitchFamily="18" charset="0"/>
                <a:cs typeface="Times New Roman" pitchFamily="18" charset="0"/>
              </a:rPr>
              <a:t>ενδοσχολική</a:t>
            </a:r>
            <a:r>
              <a:rPr lang="el-GR" dirty="0" smtClean="0">
                <a:solidFill>
                  <a:srgbClr val="0070C0"/>
                </a:solidFill>
                <a:latin typeface="Times New Roman" pitchFamily="18" charset="0"/>
                <a:cs typeface="Times New Roman" pitchFamily="18" charset="0"/>
              </a:rPr>
              <a:t> βία και ο </a:t>
            </a:r>
            <a:r>
              <a:rPr lang="el-GR" sz="4400" dirty="0" smtClean="0">
                <a:solidFill>
                  <a:srgbClr val="0070C0"/>
                </a:solidFill>
                <a:latin typeface="Times New Roman" pitchFamily="18" charset="0"/>
                <a:cs typeface="Times New Roman" pitchFamily="18" charset="0"/>
              </a:rPr>
              <a:t>εκφοβισμός</a:t>
            </a:r>
            <a:endParaRPr lang="el-GR" sz="4400" dirty="0">
              <a:solidFill>
                <a:srgbClr val="0070C0"/>
              </a:solidFill>
              <a:latin typeface="Times New Roman" pitchFamily="18" charset="0"/>
              <a:cs typeface="Times New Roman" pitchFamily="18" charset="0"/>
            </a:endParaRPr>
          </a:p>
        </p:txBody>
      </p:sp>
      <p:sp>
        <p:nvSpPr>
          <p:cNvPr id="3" name="2 - Θέση περιεχομένου"/>
          <p:cNvSpPr>
            <a:spLocks noGrp="1"/>
          </p:cNvSpPr>
          <p:nvPr>
            <p:ph idx="1"/>
          </p:nvPr>
        </p:nvSpPr>
        <p:spPr>
          <a:xfrm>
            <a:off x="467544" y="1556792"/>
            <a:ext cx="8157592" cy="4886003"/>
          </a:xfrm>
        </p:spPr>
        <p:txBody>
          <a:bodyPr>
            <a:normAutofit fontScale="40000" lnSpcReduction="20000"/>
          </a:bodyPr>
          <a:lstStyle/>
          <a:p>
            <a:r>
              <a:rPr lang="el-GR" sz="3500" dirty="0" smtClean="0">
                <a:latin typeface="Times New Roman" pitchFamily="18" charset="0"/>
                <a:cs typeface="Times New Roman" pitchFamily="18" charset="0"/>
              </a:rPr>
              <a:t>Ο εκφοβισμός και η βία στο σχολείο είναι ένα σοβαρό πρόβλημα. Είναι κάτι που μπορεί να το βιώνουν πολλά παιδιά και να τα τρομάζει τόσο πολύ, ώστε να φοβούνται να πάνε στο σχολείο.</a:t>
            </a:r>
          </a:p>
          <a:p>
            <a:endParaRPr lang="el-GR" sz="3500" dirty="0" smtClean="0">
              <a:latin typeface="Times New Roman" pitchFamily="18" charset="0"/>
              <a:cs typeface="Times New Roman" pitchFamily="18" charset="0"/>
            </a:endParaRPr>
          </a:p>
          <a:p>
            <a:r>
              <a:rPr lang="el-GR" sz="3500" dirty="0" smtClean="0">
                <a:latin typeface="Times New Roman" pitchFamily="18" charset="0"/>
                <a:cs typeface="Times New Roman" pitchFamily="18" charset="0"/>
              </a:rPr>
              <a:t>Γενικά, εκφοβισμός είναι όταν ένα παιδί (ή μια ομάδα παιδιών) προσπαθεί σκόπιμα να πληγώσει σωματικά ή ψυχικά ένα άλλο παιδί, με αρνητικές πράξεις ή αρνητικά λόγια εναντίον του. Αυτό συμβαίνει πολλές φορές και προκαλεί λύπη και φόβο στο παιδί που εκφοβίζεται και δεν μπορεί να υπερασπιστεί τον εαυτό του.</a:t>
            </a:r>
            <a:endParaRPr lang="el-GR" sz="3500" dirty="0" smtClean="0"/>
          </a:p>
          <a:p>
            <a:endParaRPr lang="el-GR" sz="3500" dirty="0" smtClean="0"/>
          </a:p>
          <a:p>
            <a:r>
              <a:rPr lang="el-GR" sz="3500" dirty="0" smtClean="0">
                <a:latin typeface="Times New Roman" pitchFamily="18" charset="0"/>
                <a:cs typeface="Times New Roman" pitchFamily="18" charset="0"/>
              </a:rPr>
              <a:t>Η </a:t>
            </a:r>
            <a:r>
              <a:rPr lang="el-GR" sz="3500" dirty="0" err="1" smtClean="0">
                <a:latin typeface="Times New Roman" pitchFamily="18" charset="0"/>
                <a:cs typeface="Times New Roman" pitchFamily="18" charset="0"/>
              </a:rPr>
              <a:t>ενδοσχολική</a:t>
            </a:r>
            <a:r>
              <a:rPr lang="el-GR" sz="3500" dirty="0" smtClean="0">
                <a:latin typeface="Times New Roman" pitchFamily="18" charset="0"/>
                <a:cs typeface="Times New Roman" pitchFamily="18" charset="0"/>
              </a:rPr>
              <a:t> βία και ο εκφοβισμός μεταξύ των μαθητών έχει αρχίσει να γίνεται αντικείμενο προσοχής, συζήτησης και μελέτης και στην Ελλάδα. Θεωρείται πλέον κοινωνικό πρόβλημα, σύμφωνα με τα αποτελέσματα σχετικών ερευνών που διεξάγονται σε σχολεία της χώρας μας.</a:t>
            </a:r>
          </a:p>
          <a:p>
            <a:endParaRPr lang="el-GR" sz="3500" dirty="0" smtClean="0">
              <a:latin typeface="Times New Roman" pitchFamily="18" charset="0"/>
              <a:cs typeface="Times New Roman" pitchFamily="18" charset="0"/>
            </a:endParaRPr>
          </a:p>
          <a:p>
            <a:r>
              <a:rPr lang="el-GR" sz="3500" dirty="0" smtClean="0">
                <a:latin typeface="Times New Roman" pitchFamily="18" charset="0"/>
                <a:cs typeface="Times New Roman" pitchFamily="18" charset="0"/>
              </a:rPr>
              <a:t>Οι </a:t>
            </a:r>
            <a:r>
              <a:rPr lang="el-GR" sz="3500" dirty="0">
                <a:latin typeface="Times New Roman" pitchFamily="18" charset="0"/>
                <a:cs typeface="Times New Roman" pitchFamily="18" charset="0"/>
              </a:rPr>
              <a:t>όροι που χρησιμοποιούνται για να περιγράψουν το φαινόμενο είναι: «</a:t>
            </a:r>
            <a:r>
              <a:rPr lang="el-GR" sz="3500" dirty="0" err="1">
                <a:latin typeface="Times New Roman" pitchFamily="18" charset="0"/>
                <a:cs typeface="Times New Roman" pitchFamily="18" charset="0"/>
              </a:rPr>
              <a:t>ενδοσχολική</a:t>
            </a:r>
            <a:r>
              <a:rPr lang="el-GR" sz="3500" dirty="0">
                <a:latin typeface="Times New Roman" pitchFamily="18" charset="0"/>
                <a:cs typeface="Times New Roman" pitchFamily="18" charset="0"/>
              </a:rPr>
              <a:t> βία», «εκφοβισμός» και «</a:t>
            </a:r>
            <a:r>
              <a:rPr lang="el-GR" sz="3500" dirty="0" err="1">
                <a:latin typeface="Times New Roman" pitchFamily="18" charset="0"/>
                <a:cs typeface="Times New Roman" pitchFamily="18" charset="0"/>
              </a:rPr>
              <a:t>θυματοποίηση</a:t>
            </a:r>
            <a:r>
              <a:rPr lang="el-GR" sz="3500" dirty="0">
                <a:latin typeface="Times New Roman" pitchFamily="18" charset="0"/>
                <a:cs typeface="Times New Roman" pitchFamily="18" charset="0"/>
              </a:rPr>
              <a:t>». Ορίζουν μια κατάσταση κατά την οποία ασκείται </a:t>
            </a:r>
            <a:r>
              <a:rPr lang="el-GR" sz="3500" b="1" dirty="0">
                <a:latin typeface="Times New Roman" pitchFamily="18" charset="0"/>
                <a:cs typeface="Times New Roman" pitchFamily="18" charset="0"/>
              </a:rPr>
              <a:t>εσκεμμένη, απρόκλητη, συστηματική και επαναλαμβανόμενη βία και επιθετική συμπεριφορά με σκοπό την επιβολή, την καταδυνάστευση και την πρόκληση σωματικού και ψυχικού πόνου σε μαθητές από συμμαθητές τους, εντός και εκτός σχολείου</a:t>
            </a:r>
            <a:r>
              <a:rPr lang="el-GR" sz="3500" b="1" dirty="0" smtClean="0">
                <a:latin typeface="Times New Roman" pitchFamily="18" charset="0"/>
                <a:cs typeface="Times New Roman" pitchFamily="18" charset="0"/>
              </a:rPr>
              <a:t>.</a:t>
            </a:r>
          </a:p>
          <a:p>
            <a:endParaRPr lang="el-GR" sz="3500" dirty="0">
              <a:latin typeface="Times New Roman" pitchFamily="18" charset="0"/>
              <a:cs typeface="Times New Roman" pitchFamily="18" charset="0"/>
            </a:endParaRPr>
          </a:p>
          <a:p>
            <a:r>
              <a:rPr lang="el-GR" sz="3500" dirty="0">
                <a:latin typeface="Times New Roman" pitchFamily="18" charset="0"/>
                <a:cs typeface="Times New Roman" pitchFamily="18" charset="0"/>
              </a:rPr>
              <a:t>Δυστυχώς, σε πολλές περιπτώσεις τα περιστατικά βίας και εκφοβισμού στα σχολεία δεν αντιμετωπίζονται κατάλληλα. Σε ορισμένες περιπτώσεις μάλιστα τα περιστατικά </a:t>
            </a:r>
            <a:r>
              <a:rPr lang="el-GR" sz="3500" dirty="0" err="1">
                <a:latin typeface="Times New Roman" pitchFamily="18" charset="0"/>
                <a:cs typeface="Times New Roman" pitchFamily="18" charset="0"/>
              </a:rPr>
              <a:t>ενδοσχολικής</a:t>
            </a:r>
            <a:r>
              <a:rPr lang="el-GR" sz="3500" dirty="0">
                <a:latin typeface="Times New Roman" pitchFamily="18" charset="0"/>
                <a:cs typeface="Times New Roman" pitchFamily="18" charset="0"/>
              </a:rPr>
              <a:t> βίας αποσιωπούνται διότι θεωρείται ότι εκθέτουν και στιγματίζουν τους θύτες, τα θύματα και το κύρος του σχολείου. Γενικά, παρατηρείται έλλειμμα ενημέρωσης, περιορισμένη ευαισθητοποίηση και σχετική άγνοια για τον τρόπο αντιμετώπισης του προβλήματος, καθώς οι γονείς μιλούν ελάχιστα για το πρόβλημα με τα παιδιά τους, οι μαθητές-θύματα συχνά αντιδρούν με απόσυρση και αποφεύγουν να ζητήσουν βοήθεια από τους ενήλικες και τέλος οι εκπαιδευτικοί συζητούν ελάχιστα στην τάξη τις συμπεριφορές βίας και εκφοβισμού</a:t>
            </a:r>
            <a:r>
              <a:rPr lang="el-GR" sz="3500" dirty="0" smtClean="0">
                <a:latin typeface="Times New Roman" pitchFamily="18" charset="0"/>
                <a:cs typeface="Times New Roman" pitchFamily="18" charset="0"/>
              </a:rPr>
              <a:t>.</a:t>
            </a:r>
          </a:p>
          <a:p>
            <a:endParaRPr lang="el-GR" dirty="0">
              <a:latin typeface="Times New Roman" pitchFamily="18" charset="0"/>
              <a:cs typeface="Times New Roman" pitchFamily="18" charset="0"/>
            </a:endParaRPr>
          </a:p>
          <a:p>
            <a:endParaRPr lang="el-GR"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620688"/>
            <a:ext cx="8136904" cy="936104"/>
          </a:xfrm>
        </p:spPr>
        <p:txBody>
          <a:bodyPr>
            <a:normAutofit/>
          </a:bodyPr>
          <a:lstStyle/>
          <a:p>
            <a:pPr algn="ctr"/>
            <a:r>
              <a:rPr lang="el-GR" sz="3600" b="1" dirty="0" smtClean="0">
                <a:solidFill>
                  <a:srgbClr val="0070C0"/>
                </a:solidFill>
                <a:latin typeface="Times New Roman" pitchFamily="18" charset="0"/>
                <a:cs typeface="Times New Roman" pitchFamily="18" charset="0"/>
              </a:rPr>
              <a:t>Γιατί εκδηλώνεται η βία στο σχολείο;</a:t>
            </a:r>
            <a:endParaRPr lang="el-GR" sz="3600" b="1" dirty="0">
              <a:solidFill>
                <a:srgbClr val="0070C0"/>
              </a:solidFill>
              <a:latin typeface="Times New Roman" pitchFamily="18" charset="0"/>
              <a:cs typeface="Times New Roman" pitchFamily="18" charset="0"/>
            </a:endParaRPr>
          </a:p>
        </p:txBody>
      </p:sp>
      <p:sp>
        <p:nvSpPr>
          <p:cNvPr id="3" name="2 - Θέση περιεχομένου"/>
          <p:cNvSpPr>
            <a:spLocks noGrp="1"/>
          </p:cNvSpPr>
          <p:nvPr>
            <p:ph idx="1"/>
          </p:nvPr>
        </p:nvSpPr>
        <p:spPr>
          <a:xfrm>
            <a:off x="683568" y="1916832"/>
            <a:ext cx="7941568" cy="4265379"/>
          </a:xfrm>
        </p:spPr>
        <p:txBody>
          <a:bodyPr>
            <a:normAutofit fontScale="85000" lnSpcReduction="10000"/>
          </a:bodyPr>
          <a:lstStyle/>
          <a:p>
            <a:r>
              <a:rPr lang="el-GR" sz="2800" dirty="0" smtClean="0">
                <a:latin typeface="Times New Roman" pitchFamily="18" charset="0"/>
                <a:cs typeface="Times New Roman" pitchFamily="18" charset="0"/>
              </a:rPr>
              <a:t>Το φαινόμενο της ενδοσχολικής βίας και του εκφοβισμού είναι σύνθετο και στην εκδήλωσή του συμβάλλει η αλληλεπίδραση ατομικών και περιβαλλοντικών παραγόντων.</a:t>
            </a:r>
          </a:p>
          <a:p>
            <a:r>
              <a:rPr lang="el-GR" sz="2800" dirty="0" smtClean="0">
                <a:latin typeface="Times New Roman" pitchFamily="18" charset="0"/>
                <a:cs typeface="Times New Roman" pitchFamily="18" charset="0"/>
              </a:rPr>
              <a:t>Ειδικότερα, ρόλο παίζουν τα ατομικά χαρακτηριστικά των παιδιών, τα χαρακτηριστικά του οικογενειακού τους περιβάλλοντος, οι διάφορες πλευρές του σχολικού περιβάλλοντος, το ψυχολογικό κλίμα του σχολείου, οι πολιτικές του εκπαιδευτικού συστήματος, οι στάσεις των ίδιων των παιδιών, των γονέων και των εκπαιδευτικών απέναντι στη βία, ο τρόπος προβολής της βίας από τα ΜΜΕ, καθώς και γενικότερα κοινωνικά προβλήματα που ενισχύουν τις αντικοινωνικές συμπεριφορές. </a:t>
            </a:r>
            <a:endParaRPr lang="el-GR" sz="28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467544" y="188641"/>
            <a:ext cx="7772400" cy="1152128"/>
          </a:xfrm>
        </p:spPr>
        <p:txBody>
          <a:bodyPr/>
          <a:lstStyle/>
          <a:p>
            <a:pPr algn="ctr"/>
            <a:r>
              <a:rPr lang="el-GR" dirty="0" smtClean="0">
                <a:solidFill>
                  <a:srgbClr val="00B0F0"/>
                </a:solidFill>
                <a:latin typeface="Times New Roman" pitchFamily="18" charset="0"/>
                <a:cs typeface="Times New Roman" pitchFamily="18" charset="0"/>
              </a:rPr>
              <a:t>ΕΠΙΠΤΩΣΕΙΣ</a:t>
            </a:r>
            <a:endParaRPr lang="el-GR" dirty="0">
              <a:solidFill>
                <a:srgbClr val="00B0F0"/>
              </a:solidFill>
              <a:latin typeface="Times New Roman" pitchFamily="18" charset="0"/>
              <a:cs typeface="Times New Roman" pitchFamily="18" charset="0"/>
            </a:endParaRPr>
          </a:p>
        </p:txBody>
      </p:sp>
      <p:sp>
        <p:nvSpPr>
          <p:cNvPr id="3" name="2 - Υπότιτλος"/>
          <p:cNvSpPr>
            <a:spLocks noGrp="1"/>
          </p:cNvSpPr>
          <p:nvPr>
            <p:ph type="subTitle" idx="1"/>
          </p:nvPr>
        </p:nvSpPr>
        <p:spPr>
          <a:xfrm>
            <a:off x="827584" y="1484784"/>
            <a:ext cx="7416824" cy="4154016"/>
          </a:xfrm>
        </p:spPr>
        <p:txBody>
          <a:bodyPr>
            <a:normAutofit/>
          </a:bodyPr>
          <a:lstStyle/>
          <a:p>
            <a:pPr algn="l"/>
            <a:r>
              <a:rPr lang="en-US" dirty="0" smtClean="0">
                <a:solidFill>
                  <a:schemeClr val="tx1">
                    <a:lumMod val="95000"/>
                    <a:lumOff val="5000"/>
                  </a:schemeClr>
                </a:solidFill>
                <a:latin typeface="Times New Roman" pitchFamily="18" charset="0"/>
                <a:cs typeface="Times New Roman" pitchFamily="18" charset="0"/>
              </a:rPr>
              <a:t>       </a:t>
            </a:r>
            <a:r>
              <a:rPr lang="el-GR" dirty="0" smtClean="0">
                <a:solidFill>
                  <a:schemeClr val="tx1">
                    <a:lumMod val="95000"/>
                    <a:lumOff val="5000"/>
                  </a:schemeClr>
                </a:solidFill>
                <a:latin typeface="Times New Roman" pitchFamily="18" charset="0"/>
                <a:cs typeface="Times New Roman" pitchFamily="18" charset="0"/>
              </a:rPr>
              <a:t>Το παιδί που βιώνει εκφοβισμό γεννά πολλές φορές αντικρουόμενα συναισθήματα. Πολλές φορές γεννά συναισθήματα θυμού προς γονείς, εκπαιδευτικούς και συμμαθητές, καθώς είτε δεν του αναγνωρίζουν την αδυναμία του να αντιδράσει, είτε θεωρούν ότι αυτό ευθύνεται για τον εκφοβισμό που βιώνει</a:t>
            </a:r>
            <a:r>
              <a:rPr lang="el-GR" dirty="0" smtClean="0">
                <a:solidFill>
                  <a:schemeClr val="tx1">
                    <a:lumMod val="95000"/>
                    <a:lumOff val="5000"/>
                  </a:schemeClr>
                </a:solidFill>
              </a:rPr>
              <a:t>.</a:t>
            </a:r>
            <a:endParaRPr lang="el-GR"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39552" y="836712"/>
            <a:ext cx="8176422" cy="2640925"/>
          </a:xfrm>
        </p:spPr>
        <p:txBody>
          <a:bodyPr/>
          <a:lstStyle/>
          <a:p>
            <a:pPr>
              <a:buNone/>
            </a:pPr>
            <a:r>
              <a:rPr lang="el-GR" dirty="0"/>
              <a:t> </a:t>
            </a:r>
            <a:r>
              <a:rPr lang="el-GR" dirty="0" smtClean="0"/>
              <a:t>   </a:t>
            </a:r>
            <a:r>
              <a:rPr lang="el-GR" dirty="0" smtClean="0">
                <a:latin typeface="Times New Roman" pitchFamily="18" charset="0"/>
                <a:cs typeface="Times New Roman" pitchFamily="18" charset="0"/>
              </a:rPr>
              <a:t>Σε γενικές γραμμές πολλά από τα στοιχεία της προσωπικότητας του παιδιού που βιώνει εκφοβισμό ευνοούν την </a:t>
            </a:r>
            <a:r>
              <a:rPr lang="el-GR" dirty="0" err="1" smtClean="0">
                <a:latin typeface="Times New Roman" pitchFamily="18" charset="0"/>
                <a:cs typeface="Times New Roman" pitchFamily="18" charset="0"/>
              </a:rPr>
              <a:t>στοχοποίησή</a:t>
            </a:r>
            <a:r>
              <a:rPr lang="el-GR" smtClean="0">
                <a:latin typeface="Times New Roman" pitchFamily="18" charset="0"/>
                <a:cs typeface="Times New Roman" pitchFamily="18" charset="0"/>
              </a:rPr>
              <a:t> του. </a:t>
            </a:r>
            <a:r>
              <a:rPr lang="el-GR" dirty="0" smtClean="0">
                <a:latin typeface="Times New Roman" pitchFamily="18" charset="0"/>
                <a:cs typeface="Times New Roman" pitchFamily="18" charset="0"/>
              </a:rPr>
              <a:t>Στο σημείο αυτό έχει αναφερθεί ότι τα παιδιά που βιώνουν εκφοβισμό παρουσιάζουν διάφορα προβλήματα.</a:t>
            </a:r>
          </a:p>
          <a:p>
            <a:pPr>
              <a:buNone/>
            </a:pPr>
            <a:endParaRPr lang="el-GR" dirty="0">
              <a:latin typeface="Times New Roman" pitchFamily="18" charset="0"/>
              <a:cs typeface="Times New Roman" pitchFamily="18" charset="0"/>
            </a:endParaRPr>
          </a:p>
        </p:txBody>
      </p:sp>
      <p:pic>
        <p:nvPicPr>
          <p:cNvPr id="5" name="4 - Εικόνα" descr="181113125413_3800.jpg"/>
          <p:cNvPicPr>
            <a:picLocks noChangeAspect="1"/>
          </p:cNvPicPr>
          <p:nvPr/>
        </p:nvPicPr>
        <p:blipFill>
          <a:blip r:embed="rId2" cstate="print"/>
          <a:stretch>
            <a:fillRect/>
          </a:stretch>
        </p:blipFill>
        <p:spPr>
          <a:xfrm>
            <a:off x="2143108" y="3786190"/>
            <a:ext cx="4929222" cy="2571768"/>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95536" y="1124744"/>
            <a:ext cx="8291264" cy="5001419"/>
          </a:xfrm>
        </p:spPr>
        <p:txBody>
          <a:bodyPr>
            <a:normAutofit/>
          </a:bodyPr>
          <a:lstStyle/>
          <a:p>
            <a:pPr>
              <a:buNone/>
            </a:pPr>
            <a:r>
              <a:rPr lang="el-GR" dirty="0" smtClean="0"/>
              <a:t>    </a:t>
            </a:r>
          </a:p>
          <a:p>
            <a:pPr algn="ctr">
              <a:buNone/>
            </a:pPr>
            <a:r>
              <a:rPr lang="el-GR" dirty="0" smtClean="0">
                <a:latin typeface="Times New Roman" pitchFamily="18" charset="0"/>
                <a:cs typeface="Times New Roman" pitchFamily="18" charset="0"/>
              </a:rPr>
              <a:t>Ειδικότερα, τα παιδιά που εκφοβίζονται              παρουσιάζουν:  </a:t>
            </a:r>
          </a:p>
          <a:p>
            <a:r>
              <a:rPr lang="el-GR" dirty="0" smtClean="0">
                <a:latin typeface="Times New Roman" pitchFamily="18" charset="0"/>
                <a:cs typeface="Times New Roman" pitchFamily="18" charset="0"/>
              </a:rPr>
              <a:t>Έχουν περισσότερες πιθανότητες να υποφέρουν από κατάθλιψη και άγχος και μερικά συμπτώματα που αναγράφονται παρακάτω μπορεί να συνεχίσουν να υπάρχουν μέχρι την ενηλικίωση:  </a:t>
            </a:r>
          </a:p>
          <a:p>
            <a:r>
              <a:rPr lang="el-GR" dirty="0" smtClean="0">
                <a:latin typeface="Times New Roman" pitchFamily="18" charset="0"/>
                <a:cs typeface="Times New Roman" pitchFamily="18" charset="0"/>
              </a:rPr>
              <a:t>   Έχουν συχνά τάσεις αυτοκτονίας. Σε μια μελέτη, οι ενήλικες που υπήρξαν θύματα σχολικού εκφοβισμού ήταν τρεις φορές πιο πιθανό να κάνουν σκέψεις για αυτοκτονία</a:t>
            </a:r>
            <a:r>
              <a:rPr lang="el-GR" dirty="0" smtClean="0"/>
              <a:t>.</a:t>
            </a:r>
            <a:endParaRPr lang="el-G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39552" y="1268760"/>
            <a:ext cx="8147248" cy="4857403"/>
          </a:xfrm>
        </p:spPr>
        <p:txBody>
          <a:bodyPr>
            <a:normAutofit/>
          </a:bodyPr>
          <a:lstStyle/>
          <a:p>
            <a:r>
              <a:rPr lang="el-GR" dirty="0" smtClean="0">
                <a:latin typeface="Times New Roman" pitchFamily="18" charset="0"/>
                <a:cs typeface="Times New Roman" pitchFamily="18" charset="0"/>
              </a:rPr>
              <a:t>Είναι πιο πιθανό να παραπονιούνται για την υγεία τους. Σε μια μελέτη, η </a:t>
            </a:r>
            <a:r>
              <a:rPr lang="el-GR" dirty="0" err="1" smtClean="0">
                <a:latin typeface="Times New Roman" pitchFamily="18" charset="0"/>
                <a:cs typeface="Times New Roman" pitchFamily="18" charset="0"/>
              </a:rPr>
              <a:t>θυματοποίηση</a:t>
            </a:r>
            <a:r>
              <a:rPr lang="el-GR" dirty="0" smtClean="0">
                <a:latin typeface="Times New Roman" pitchFamily="18" charset="0"/>
                <a:cs typeface="Times New Roman" pitchFamily="18" charset="0"/>
              </a:rPr>
              <a:t> σχετίστηκε με την κατάσταση υγείας χρόνια αργότερα.</a:t>
            </a:r>
          </a:p>
          <a:p>
            <a:r>
              <a:rPr lang="el-GR" dirty="0" smtClean="0">
                <a:latin typeface="Times New Roman" pitchFamily="18" charset="0"/>
                <a:cs typeface="Times New Roman" pitchFamily="18" charset="0"/>
              </a:rPr>
              <a:t>Μείωση της σχολικής απόδοσης και παρουσίασης στο σχολείο, όπως και αυξημένες πιθανότητες να παρατήσουν εντελώς το σχολείο.</a:t>
            </a:r>
          </a:p>
          <a:p>
            <a:r>
              <a:rPr lang="el-GR" dirty="0" smtClean="0">
                <a:latin typeface="Times New Roman" pitchFamily="18" charset="0"/>
                <a:cs typeface="Times New Roman" pitchFamily="18" charset="0"/>
              </a:rPr>
              <a:t>Έχουν περισσότερες πιθανότητες να αντιδράσουν με εξαιρετικά βίαιο τρόπο. Σε 12 από τα 15 περιστατικά στην δεκαετία του 1990, όπου οι μαθητές έριξαν πύρα στο σχολείο τους, οι σκοπευτές ήταν θύματα σχολικού εκφοβισμού.</a:t>
            </a:r>
          </a:p>
          <a:p>
            <a:pPr>
              <a:buFont typeface="Courier New" pitchFamily="49" charset="0"/>
              <a:buChar char="o"/>
            </a:pPr>
            <a:endParaRPr lang="el-G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95536" y="1484784"/>
            <a:ext cx="8229600" cy="5911873"/>
          </a:xfrm>
        </p:spPr>
        <p:txBody>
          <a:bodyPr/>
          <a:lstStyle/>
          <a:p>
            <a:r>
              <a:rPr lang="el-GR" dirty="0" smtClean="0">
                <a:latin typeface="Times New Roman" pitchFamily="18" charset="0"/>
                <a:cs typeface="Times New Roman" pitchFamily="18" charset="0"/>
              </a:rPr>
              <a:t>Είναι πιο πιθανόν να παρουσιάσουν σωματικά συμπτώματα που περιλαμβάνουν πονοκεφάλους, ημικρανίες, δερματικά προβλήματα (π.χ. έκζεμα ή ψωρίαση), έλκος, τρέμουλο, αυξημένους παλμούς, κρίση πανικού κ.α.</a:t>
            </a:r>
          </a:p>
          <a:p>
            <a:r>
              <a:rPr lang="el-GR" dirty="0" smtClean="0">
                <a:latin typeface="Times New Roman" pitchFamily="18" charset="0"/>
                <a:cs typeface="Times New Roman" pitchFamily="18" charset="0"/>
              </a:rPr>
              <a:t>Σχετική έρευνα έδειξε ότι τα θύματα σχολικού εκφοβισμού -δημοτικής ηλικίας- έχουν διπλάσιες πιθανότητες να εμφανίσουν ψυχωτικά συμπτώματα στην εφηβεία.</a:t>
            </a:r>
          </a:p>
          <a:p>
            <a:pPr>
              <a:buFont typeface="Courier New" pitchFamily="49" charset="0"/>
              <a:buChar char="o"/>
            </a:pPr>
            <a:endParaRPr lang="el-G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39552" y="980728"/>
            <a:ext cx="8280920" cy="1800200"/>
          </a:xfrm>
        </p:spPr>
        <p:txBody>
          <a:bodyPr/>
          <a:lstStyle/>
          <a:p>
            <a:r>
              <a:rPr lang="el-GR" dirty="0" smtClean="0">
                <a:latin typeface="Times New Roman" pitchFamily="18" charset="0"/>
                <a:cs typeface="Times New Roman" pitchFamily="18" charset="0"/>
              </a:rPr>
              <a:t>Αυξημένο αίσθημα θλίψης και μοναξιάς. </a:t>
            </a:r>
          </a:p>
          <a:p>
            <a:r>
              <a:rPr lang="el-GR" dirty="0" smtClean="0">
                <a:latin typeface="Times New Roman" pitchFamily="18" charset="0"/>
                <a:cs typeface="Times New Roman" pitchFamily="18" charset="0"/>
              </a:rPr>
              <a:t>Αλλαγές στον ύπνο και στις διατροφικές συνήθειες.</a:t>
            </a:r>
          </a:p>
          <a:p>
            <a:r>
              <a:rPr lang="el-GR" dirty="0" smtClean="0">
                <a:latin typeface="Times New Roman" pitchFamily="18" charset="0"/>
                <a:cs typeface="Times New Roman" pitchFamily="18" charset="0"/>
              </a:rPr>
              <a:t>Απώλεια ενδιαφέροντος για δραστηριότητες.</a:t>
            </a:r>
          </a:p>
          <a:p>
            <a:pPr>
              <a:buFont typeface="Courier New" pitchFamily="49" charset="0"/>
              <a:buChar char="o"/>
            </a:pPr>
            <a:endParaRPr lang="el-GR" dirty="0"/>
          </a:p>
        </p:txBody>
      </p:sp>
      <p:pic>
        <p:nvPicPr>
          <p:cNvPr id="4" name="3 - Εικόνα" descr="13500383682130105024.jpg"/>
          <p:cNvPicPr>
            <a:picLocks noChangeAspect="1"/>
          </p:cNvPicPr>
          <p:nvPr/>
        </p:nvPicPr>
        <p:blipFill>
          <a:blip r:embed="rId2" cstate="print"/>
          <a:stretch>
            <a:fillRect/>
          </a:stretch>
        </p:blipFill>
        <p:spPr>
          <a:xfrm>
            <a:off x="1643042" y="2852936"/>
            <a:ext cx="5619750" cy="3672408"/>
          </a:xfrm>
          <a:prstGeom prst="rect">
            <a:avLst/>
          </a:prstGeo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4000" dirty="0" smtClean="0">
                <a:solidFill>
                  <a:srgbClr val="00B0F0"/>
                </a:solidFill>
                <a:latin typeface="Times New Roman" pitchFamily="18" charset="0"/>
                <a:cs typeface="Times New Roman" pitchFamily="18" charset="0"/>
              </a:rPr>
              <a:t>Τα παιδιά που εκφοβίζουν</a:t>
            </a:r>
            <a:endParaRPr lang="el-GR" sz="4000" dirty="0">
              <a:solidFill>
                <a:srgbClr val="00B0F0"/>
              </a:solidFill>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lstStyle/>
          <a:p>
            <a:r>
              <a:rPr lang="el-GR" dirty="0" smtClean="0">
                <a:latin typeface="Times New Roman" pitchFamily="18" charset="0"/>
                <a:cs typeface="Times New Roman" pitchFamily="18" charset="0"/>
              </a:rPr>
              <a:t>Έχουν αυξημένες πιθανότητες κατάχρησης αλκοόλ και ναρκωτικών κατά την περίοδο της εφηβείας καθώς και ως ενήλικες.</a:t>
            </a:r>
          </a:p>
          <a:p>
            <a:r>
              <a:rPr lang="el-GR" dirty="0" smtClean="0">
                <a:latin typeface="Times New Roman" pitchFamily="18" charset="0"/>
                <a:cs typeface="Times New Roman" pitchFamily="18" charset="0"/>
              </a:rPr>
              <a:t>Είναι πιο πιθανό να εμπλακούν σε καυγάδες, σε βανδαλισμούς και να παρατήσουν το σχολείο.</a:t>
            </a:r>
          </a:p>
          <a:p>
            <a:r>
              <a:rPr lang="el-GR" dirty="0" smtClean="0">
                <a:latin typeface="Times New Roman" pitchFamily="18" charset="0"/>
                <a:cs typeface="Times New Roman" pitchFamily="18" charset="0"/>
              </a:rPr>
              <a:t>Είναι πιο πιθανό να ασκήσουν πρόωρη σεξουαλική δραστηριότητα.</a:t>
            </a:r>
          </a:p>
          <a:p>
            <a:endParaRPr lang="el-GR"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7544" y="1628800"/>
            <a:ext cx="8219256" cy="5073427"/>
          </a:xfrm>
        </p:spPr>
        <p:txBody>
          <a:bodyPr/>
          <a:lstStyle/>
          <a:p>
            <a:r>
              <a:rPr lang="el-GR" dirty="0" smtClean="0">
                <a:latin typeface="Times New Roman" pitchFamily="18" charset="0"/>
                <a:cs typeface="Times New Roman" pitchFamily="18" charset="0"/>
              </a:rPr>
              <a:t>Είναι πιο πιθανό να έχουν προβλήματα με τον νόμο όταν ενηλικιωθούν. Σε μια μελέτη 60% των αγοριών που εκφόβισαν στο γυμνάσιο είχαν ήδη προβλήματα πριν συμπληρώσουν τα 24 έτη. Επίσης, αυτά τα άτομα όταν ενηλικιωθούν είναι πιθανό να ασκούν βία στους συντρόφους τους και στα παιδιά τους και αδυνατούν να κρατήσουν τις φιλικές τους σχέσεις.</a:t>
            </a:r>
          </a:p>
          <a:p>
            <a:endParaRPr lang="el-G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4400" dirty="0" smtClean="0">
                <a:solidFill>
                  <a:srgbClr val="00B0F0"/>
                </a:solidFill>
                <a:latin typeface="Times New Roman" pitchFamily="18" charset="0"/>
                <a:cs typeface="Times New Roman" pitchFamily="18" charset="0"/>
              </a:rPr>
              <a:t>Τα παιδιά παρατηρητές</a:t>
            </a:r>
            <a:endParaRPr lang="el-GR" sz="4400" dirty="0">
              <a:solidFill>
                <a:srgbClr val="00B0F0"/>
              </a:solidFill>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2276872"/>
            <a:ext cx="8147248" cy="4047728"/>
          </a:xfrm>
        </p:spPr>
        <p:txBody>
          <a:bodyPr/>
          <a:lstStyle/>
          <a:p>
            <a:r>
              <a:rPr lang="el-GR" dirty="0" smtClean="0">
                <a:latin typeface="Times New Roman" pitchFamily="18" charset="0"/>
                <a:cs typeface="Times New Roman" pitchFamily="18" charset="0"/>
              </a:rPr>
              <a:t>Έχουν αυξημένες πιθανότητες να καπνίζουν και να κάνουν κατάχρηση αλκοόλης ή άλλων ναρκωτικών. </a:t>
            </a:r>
          </a:p>
          <a:p>
            <a:r>
              <a:rPr lang="el-GR" dirty="0" smtClean="0">
                <a:latin typeface="Times New Roman" pitchFamily="18" charset="0"/>
                <a:cs typeface="Times New Roman" pitchFamily="18" charset="0"/>
              </a:rPr>
              <a:t>Έχουν αυξημένα προβλήματα ψυχικής υγείας, συμπεριλαμβανομένων της κατάθλιψης και το άγχος. </a:t>
            </a:r>
          </a:p>
          <a:p>
            <a:r>
              <a:rPr lang="el-GR" dirty="0" smtClean="0">
                <a:latin typeface="Times New Roman" pitchFamily="18" charset="0"/>
                <a:cs typeface="Times New Roman" pitchFamily="18" charset="0"/>
              </a:rPr>
              <a:t>Είναι πιο πιθανόν να απουσιάζουν συχνά από το σχολείο.</a:t>
            </a:r>
          </a:p>
          <a:p>
            <a:pPr>
              <a:buNone/>
            </a:pPr>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260648"/>
            <a:ext cx="8208912" cy="1268760"/>
          </a:xfrm>
        </p:spPr>
        <p:txBody>
          <a:bodyPr>
            <a:noAutofit/>
          </a:bodyPr>
          <a:lstStyle/>
          <a:p>
            <a:pPr algn="ctr"/>
            <a:r>
              <a:rPr lang="el-GR" sz="4000" dirty="0" smtClean="0">
                <a:latin typeface="Times New Roman" pitchFamily="18" charset="0"/>
                <a:cs typeface="Times New Roman" pitchFamily="18" charset="0"/>
              </a:rPr>
              <a:t/>
            </a:r>
            <a:br>
              <a:rPr lang="el-GR"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l-GR" sz="4000" dirty="0" smtClean="0">
                <a:solidFill>
                  <a:srgbClr val="0070C0"/>
                </a:solidFill>
                <a:latin typeface="Times New Roman" pitchFamily="18" charset="0"/>
                <a:cs typeface="Times New Roman" pitchFamily="18" charset="0"/>
              </a:rPr>
              <a:t>Η </a:t>
            </a:r>
            <a:r>
              <a:rPr lang="el-GR" sz="4000" dirty="0" err="1" smtClean="0">
                <a:solidFill>
                  <a:srgbClr val="0070C0"/>
                </a:solidFill>
                <a:latin typeface="Times New Roman" pitchFamily="18" charset="0"/>
                <a:cs typeface="Times New Roman" pitchFamily="18" charset="0"/>
              </a:rPr>
              <a:t>ενδοσχολική</a:t>
            </a:r>
            <a:r>
              <a:rPr lang="el-GR" sz="4000" dirty="0" smtClean="0">
                <a:solidFill>
                  <a:srgbClr val="0070C0"/>
                </a:solidFill>
                <a:latin typeface="Times New Roman" pitchFamily="18" charset="0"/>
                <a:cs typeface="Times New Roman" pitchFamily="18" charset="0"/>
              </a:rPr>
              <a:t> βία μπορεί να είναι:</a:t>
            </a:r>
            <a:endParaRPr lang="el-GR" sz="4000" dirty="0">
              <a:solidFill>
                <a:srgbClr val="0070C0"/>
              </a:solidFill>
              <a:latin typeface="Times New Roman" pitchFamily="18" charset="0"/>
              <a:cs typeface="Times New Roman" pitchFamily="18" charset="0"/>
            </a:endParaRPr>
          </a:p>
        </p:txBody>
      </p:sp>
      <p:sp>
        <p:nvSpPr>
          <p:cNvPr id="3" name="2 - Θέση περιεχομένου"/>
          <p:cNvSpPr>
            <a:spLocks noGrp="1"/>
          </p:cNvSpPr>
          <p:nvPr>
            <p:ph idx="1"/>
          </p:nvPr>
        </p:nvSpPr>
        <p:spPr>
          <a:xfrm>
            <a:off x="467544" y="1700808"/>
            <a:ext cx="8280920" cy="4824536"/>
          </a:xfrm>
        </p:spPr>
        <p:txBody>
          <a:bodyPr>
            <a:normAutofit fontScale="70000" lnSpcReduction="20000"/>
          </a:bodyPr>
          <a:lstStyle/>
          <a:p>
            <a:pPr marL="514350" indent="-514350"/>
            <a:r>
              <a:rPr lang="el-GR" dirty="0" smtClean="0">
                <a:latin typeface="Times New Roman" pitchFamily="18" charset="0"/>
                <a:cs typeface="Times New Roman" pitchFamily="18" charset="0"/>
              </a:rPr>
              <a:t>Η συνεχής κοροϊδία, η καζούρα, οι γκριμάτσες και τα καψώνια.</a:t>
            </a:r>
          </a:p>
          <a:p>
            <a:pPr marL="514350" indent="-514350"/>
            <a:r>
              <a:rPr lang="el-GR" dirty="0" smtClean="0">
                <a:latin typeface="Times New Roman" pitchFamily="18" charset="0"/>
                <a:cs typeface="Times New Roman" pitchFamily="18" charset="0"/>
              </a:rPr>
              <a:t> Οι κλωτσιές, οι τρικλοποδιές, οι σπρωξιές, τα χτυπήματα, το φτύσιμο, μαλλιοτράβηγμα, δάγκωμα ή οποιαδήποτε άλλης μορφής σωματικής επίθεσης.</a:t>
            </a:r>
          </a:p>
          <a:p>
            <a:pPr marL="514350" indent="-514350"/>
            <a:r>
              <a:rPr lang="el-GR" dirty="0" smtClean="0">
                <a:latin typeface="Times New Roman" pitchFamily="18" charset="0"/>
                <a:cs typeface="Times New Roman" pitchFamily="18" charset="0"/>
              </a:rPr>
              <a:t>Η αρπαγή, απόκρυψη ή καταστροφή των πραγμάτων του άλλου.</a:t>
            </a:r>
          </a:p>
          <a:p>
            <a:pPr marL="514350" indent="-514350"/>
            <a:r>
              <a:rPr lang="el-GR" dirty="0" smtClean="0">
                <a:latin typeface="Times New Roman" pitchFamily="18" charset="0"/>
                <a:cs typeface="Times New Roman" pitchFamily="18" charset="0"/>
              </a:rPr>
              <a:t>Οι απειλές και εκβιασμός.</a:t>
            </a:r>
          </a:p>
          <a:p>
            <a:pPr marL="514350" indent="-514350"/>
            <a:r>
              <a:rPr lang="el-GR" dirty="0" smtClean="0">
                <a:latin typeface="Times New Roman" pitchFamily="18" charset="0"/>
                <a:cs typeface="Times New Roman" pitchFamily="18" charset="0"/>
              </a:rPr>
              <a:t>Η στέρηση φίλων, η απομόνωση και ο αποκλεισμός από το παιχνίδι.</a:t>
            </a:r>
          </a:p>
          <a:p>
            <a:pPr marL="514350" indent="-514350"/>
            <a:r>
              <a:rPr lang="el-GR" dirty="0" smtClean="0">
                <a:latin typeface="Times New Roman" pitchFamily="18" charset="0"/>
                <a:cs typeface="Times New Roman" pitchFamily="18" charset="0"/>
              </a:rPr>
              <a:t>Η διάδοση φημών και οι συκοφαντίες.</a:t>
            </a:r>
          </a:p>
          <a:p>
            <a:pPr marL="514350" indent="-514350"/>
            <a:r>
              <a:rPr lang="el-GR" dirty="0" smtClean="0">
                <a:latin typeface="Times New Roman" pitchFamily="18" charset="0"/>
                <a:cs typeface="Times New Roman" pitchFamily="18" charset="0"/>
              </a:rPr>
              <a:t>Ρατσιστικές, μεροληπτικές δηλώσεις και συμπεριφορές που αφορούν, την προέλευση, το παρουσιαστικό, την ταυτότητα, τη σεξουαλική τοποθέτηση, τη δυσκολία, την ιδιαιτερότητα, την ασθένεια του άλλου.</a:t>
            </a:r>
          </a:p>
          <a:p>
            <a:pPr marL="514350" indent="-514350"/>
            <a:r>
              <a:rPr lang="el-GR" dirty="0" smtClean="0">
                <a:latin typeface="Times New Roman" pitchFamily="18" charset="0"/>
                <a:cs typeface="Times New Roman" pitchFamily="18" charset="0"/>
              </a:rPr>
              <a:t>Τα σεξουαλικά υπονοούμενα σε βάρος κάποιου.</a:t>
            </a:r>
          </a:p>
          <a:p>
            <a:pPr marL="514350" indent="-514350"/>
            <a:r>
              <a:rPr lang="el-GR" dirty="0" smtClean="0">
                <a:latin typeface="Times New Roman" pitchFamily="18" charset="0"/>
                <a:cs typeface="Times New Roman" pitchFamily="18" charset="0"/>
              </a:rPr>
              <a:t>Υπονοούμενα ή συκοφαντία σχετικά με την σεξουαλική ταυτότητα του άλλου.</a:t>
            </a:r>
          </a:p>
          <a:p>
            <a:pPr marL="514350" indent="-514350"/>
            <a:r>
              <a:rPr lang="el-GR" dirty="0" smtClean="0">
                <a:latin typeface="Times New Roman" pitchFamily="18" charset="0"/>
                <a:cs typeface="Times New Roman" pitchFamily="18" charset="0"/>
              </a:rPr>
              <a:t>Η αποκάλυψη όσων σου εκμυστηρεύτηκε  ο άλλος.</a:t>
            </a:r>
          </a:p>
          <a:p>
            <a:pPr marL="514350" indent="-514350"/>
            <a:r>
              <a:rPr lang="el-GR" dirty="0" smtClean="0">
                <a:latin typeface="Times New Roman" pitchFamily="18" charset="0"/>
                <a:cs typeface="Times New Roman" pitchFamily="18" charset="0"/>
              </a:rPr>
              <a:t>Τα κακοήθη μηνύματα ή σιωπηλές κλήσεις κινητού.</a:t>
            </a:r>
          </a:p>
          <a:p>
            <a:pPr marL="514350" indent="-514350"/>
            <a:r>
              <a:rPr lang="el-GR" dirty="0" smtClean="0">
                <a:latin typeface="Times New Roman" pitchFamily="18" charset="0"/>
                <a:cs typeface="Times New Roman" pitchFamily="18" charset="0"/>
              </a:rPr>
              <a:t>Η φωτογραφία  ή μαγνητοσκόπηση χωρίς τη συγκατάθεση του άλλου.</a:t>
            </a:r>
          </a:p>
          <a:p>
            <a:pPr marL="514350" indent="-514350"/>
            <a:r>
              <a:rPr lang="el-GR" dirty="0" smtClean="0">
                <a:latin typeface="Times New Roman" pitchFamily="18" charset="0"/>
                <a:cs typeface="Times New Roman" pitchFamily="18" charset="0"/>
              </a:rPr>
              <a:t>Η τοποθέτηση στο διαδίκτυο υλικού και κειμένων που αφορούν κάποιον χωρίς τη συγκατάθεση του.</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340768"/>
            <a:ext cx="8219256" cy="4785395"/>
          </a:xfrm>
        </p:spPr>
        <p:txBody>
          <a:bodyPr>
            <a:normAutofit/>
          </a:bodyPr>
          <a:lstStyle/>
          <a:p>
            <a:pPr>
              <a:buNone/>
            </a:pPr>
            <a:r>
              <a:rPr lang="el-GR" dirty="0" smtClean="0">
                <a:latin typeface="Times New Roman" pitchFamily="18" charset="0"/>
                <a:cs typeface="Times New Roman" pitchFamily="18" charset="0"/>
              </a:rPr>
              <a:t>    Κλείνοντας, είναι έκδηλο πως οι συνέπειες της </a:t>
            </a:r>
            <a:r>
              <a:rPr lang="el-GR" dirty="0" err="1" smtClean="0">
                <a:latin typeface="Times New Roman" pitchFamily="18" charset="0"/>
                <a:cs typeface="Times New Roman" pitchFamily="18" charset="0"/>
              </a:rPr>
              <a:t>ενδοσχολικής</a:t>
            </a:r>
            <a:r>
              <a:rPr lang="el-GR" dirty="0" smtClean="0">
                <a:latin typeface="Times New Roman" pitchFamily="18" charset="0"/>
                <a:cs typeface="Times New Roman" pitchFamily="18" charset="0"/>
              </a:rPr>
              <a:t> βίας και του εκφοβισμού στα παιδιά είναι σοβαρές και καθοριστικές για την ψυχοκοινωνική τους ανάπτυξη και εξέλιξη. Γι’ αυτό η σημαντική πρόληψη και η κατάλληλη αντιμετώπιση κάθε μορφής βίας στο σχολείο είναι πολύ σημαντική. Δεν πρέπει να ξεχνάμε ότι τα παιδιά έχουν απόλυτο δικαίωμα να βρίσκονται σε ένα σχολικό περιβάλλον το οποίο να τους παρέχει ασφάλεια και προστασία.</a:t>
            </a:r>
            <a:endParaRPr lang="el-G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Documents and Settings\user9\Επιφάνεια εργασίας\Α2 project - Αντιμετωπιση Ενδοσχολικης Βιας\1849.jpg"/>
          <p:cNvPicPr>
            <a:picLocks noGrp="1" noChangeAspect="1" noChangeArrowheads="1"/>
          </p:cNvPicPr>
          <p:nvPr>
            <p:ph idx="1"/>
          </p:nvPr>
        </p:nvPicPr>
        <p:blipFill>
          <a:blip r:embed="rId2" cstate="print"/>
          <a:srcRect/>
          <a:stretch>
            <a:fillRect/>
          </a:stretch>
        </p:blipFill>
        <p:spPr bwMode="auto">
          <a:xfrm>
            <a:off x="827584" y="2420888"/>
            <a:ext cx="3048000" cy="3220255"/>
          </a:xfrm>
          <a:prstGeom prst="rect">
            <a:avLst/>
          </a:prstGeom>
          <a:noFill/>
        </p:spPr>
      </p:pic>
      <p:pic>
        <p:nvPicPr>
          <p:cNvPr id="4" name="Picture 2" descr="C:\Documents and Settings\user9\Επιφάνεια εργασίας\Α2 project - Αντιμετωπιση Ενδοσχολικης Βιας\images0152.jpeg"/>
          <p:cNvPicPr>
            <a:picLocks noChangeAspect="1" noChangeArrowheads="1"/>
          </p:cNvPicPr>
          <p:nvPr/>
        </p:nvPicPr>
        <p:blipFill>
          <a:blip r:embed="rId3" cstate="print"/>
          <a:srcRect/>
          <a:stretch>
            <a:fillRect/>
          </a:stretch>
        </p:blipFill>
        <p:spPr bwMode="auto">
          <a:xfrm>
            <a:off x="4283968" y="2420888"/>
            <a:ext cx="4142025" cy="3168352"/>
          </a:xfrm>
          <a:prstGeom prst="rect">
            <a:avLst/>
          </a:prstGeom>
          <a:noFill/>
        </p:spPr>
      </p:pic>
      <p:sp>
        <p:nvSpPr>
          <p:cNvPr id="8" name="7 - Ορθογώνιο"/>
          <p:cNvSpPr/>
          <p:nvPr/>
        </p:nvSpPr>
        <p:spPr>
          <a:xfrm>
            <a:off x="323528" y="692696"/>
            <a:ext cx="8064896" cy="1015663"/>
          </a:xfrm>
          <a:prstGeom prst="rect">
            <a:avLst/>
          </a:prstGeom>
        </p:spPr>
        <p:txBody>
          <a:bodyPr wrap="square">
            <a:spAutoFit/>
          </a:bodyPr>
          <a:lstStyle/>
          <a:p>
            <a:pPr algn="ctr"/>
            <a:r>
              <a:rPr lang="el-GR" sz="6000" dirty="0" smtClean="0">
                <a:solidFill>
                  <a:srgbClr val="00B0F0"/>
                </a:solidFill>
                <a:latin typeface="Times New Roman" pitchFamily="18" charset="0"/>
                <a:cs typeface="Times New Roman" pitchFamily="18" charset="0"/>
              </a:rPr>
              <a:t>ΑΝΤΙΜΕΤΩΠΙΣΗ</a:t>
            </a:r>
            <a:endParaRPr lang="el-GR" sz="6000" dirty="0">
              <a:solidFill>
                <a:srgbClr val="00B0F0"/>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3 - Θέση περιεχομένου" descr="bia afisa.jpg"/>
          <p:cNvPicPr>
            <a:picLocks noGrp="1" noChangeAspect="1"/>
          </p:cNvPicPr>
          <p:nvPr>
            <p:ph idx="1"/>
          </p:nvPr>
        </p:nvPicPr>
        <p:blipFill>
          <a:blip r:embed="rId2" cstate="print"/>
          <a:stretch>
            <a:fillRect/>
          </a:stretch>
        </p:blipFill>
        <p:spPr>
          <a:xfrm>
            <a:off x="428596" y="357166"/>
            <a:ext cx="8215370" cy="5734865"/>
          </a:xfrm>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7" name="6 - Θέση περιεχομένου" descr="Bullying 002 2.jpg"/>
          <p:cNvPicPr>
            <a:picLocks noGrp="1" noChangeAspect="1"/>
          </p:cNvPicPr>
          <p:nvPr>
            <p:ph idx="1"/>
          </p:nvPr>
        </p:nvPicPr>
        <p:blipFill>
          <a:blip r:embed="rId2" cstate="print"/>
          <a:stretch>
            <a:fillRect/>
          </a:stretch>
        </p:blipFill>
        <p:spPr>
          <a:xfrm>
            <a:off x="357158" y="214290"/>
            <a:ext cx="8286808" cy="6286544"/>
          </a:xfrm>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260648"/>
            <a:ext cx="8208912" cy="1944216"/>
          </a:xfrm>
        </p:spPr>
        <p:txBody>
          <a:bodyPr>
            <a:normAutofit fontScale="90000"/>
          </a:bodyPr>
          <a:lstStyle/>
          <a:p>
            <a:pPr algn="ctr"/>
            <a:r>
              <a:rPr lang="en-US" b="1" dirty="0" smtClean="0">
                <a:solidFill>
                  <a:srgbClr val="00B0F0"/>
                </a:solidFill>
                <a:latin typeface="Times New Roman" pitchFamily="18" charset="0"/>
                <a:cs typeface="Times New Roman" pitchFamily="18" charset="0"/>
              </a:rPr>
              <a:t/>
            </a:r>
            <a:br>
              <a:rPr lang="en-US" b="1" dirty="0" smtClean="0">
                <a:solidFill>
                  <a:srgbClr val="00B0F0"/>
                </a:solidFill>
                <a:latin typeface="Times New Roman" pitchFamily="18" charset="0"/>
                <a:cs typeface="Times New Roman" pitchFamily="18" charset="0"/>
              </a:rPr>
            </a:br>
            <a:r>
              <a:rPr lang="en-US" b="1" dirty="0" smtClean="0">
                <a:solidFill>
                  <a:srgbClr val="00B0F0"/>
                </a:solidFill>
                <a:latin typeface="Times New Roman" pitchFamily="18" charset="0"/>
                <a:cs typeface="Times New Roman" pitchFamily="18" charset="0"/>
              </a:rPr>
              <a:t/>
            </a:r>
            <a:br>
              <a:rPr lang="en-US" b="1" dirty="0" smtClean="0">
                <a:solidFill>
                  <a:srgbClr val="00B0F0"/>
                </a:solidFill>
                <a:latin typeface="Times New Roman" pitchFamily="18" charset="0"/>
                <a:cs typeface="Times New Roman" pitchFamily="18" charset="0"/>
              </a:rPr>
            </a:br>
            <a:r>
              <a:rPr lang="en-US" b="1" dirty="0" smtClean="0">
                <a:solidFill>
                  <a:srgbClr val="00B0F0"/>
                </a:solidFill>
                <a:latin typeface="Times New Roman" pitchFamily="18" charset="0"/>
                <a:cs typeface="Times New Roman" pitchFamily="18" charset="0"/>
              </a:rPr>
              <a:t/>
            </a:r>
            <a:br>
              <a:rPr lang="en-US" b="1" dirty="0" smtClean="0">
                <a:solidFill>
                  <a:srgbClr val="00B0F0"/>
                </a:solidFill>
                <a:latin typeface="Times New Roman" pitchFamily="18" charset="0"/>
                <a:cs typeface="Times New Roman" pitchFamily="18" charset="0"/>
              </a:rPr>
            </a:br>
            <a:r>
              <a:rPr lang="en-US" b="1" dirty="0" smtClean="0">
                <a:solidFill>
                  <a:srgbClr val="00B0F0"/>
                </a:solidFill>
                <a:latin typeface="Times New Roman" pitchFamily="18" charset="0"/>
                <a:cs typeface="Times New Roman" pitchFamily="18" charset="0"/>
              </a:rPr>
              <a:t/>
            </a:r>
            <a:br>
              <a:rPr lang="en-US" b="1" dirty="0" smtClean="0">
                <a:solidFill>
                  <a:srgbClr val="00B0F0"/>
                </a:solidFill>
                <a:latin typeface="Times New Roman" pitchFamily="18" charset="0"/>
                <a:cs typeface="Times New Roman" pitchFamily="18" charset="0"/>
              </a:rPr>
            </a:br>
            <a:r>
              <a:rPr lang="en-US" b="1" dirty="0" smtClean="0">
                <a:solidFill>
                  <a:srgbClr val="00B0F0"/>
                </a:solidFill>
                <a:latin typeface="Times New Roman" pitchFamily="18" charset="0"/>
                <a:cs typeface="Times New Roman" pitchFamily="18" charset="0"/>
              </a:rPr>
              <a:t/>
            </a:r>
            <a:br>
              <a:rPr lang="en-US" b="1" dirty="0" smtClean="0">
                <a:solidFill>
                  <a:srgbClr val="00B0F0"/>
                </a:solidFill>
                <a:latin typeface="Times New Roman" pitchFamily="18" charset="0"/>
                <a:cs typeface="Times New Roman" pitchFamily="18" charset="0"/>
              </a:rPr>
            </a:br>
            <a:r>
              <a:rPr lang="el-GR" b="1" dirty="0" smtClean="0">
                <a:solidFill>
                  <a:srgbClr val="00B0F0"/>
                </a:solidFill>
                <a:latin typeface="Times New Roman" pitchFamily="18" charset="0"/>
                <a:cs typeface="Times New Roman" pitchFamily="18" charset="0"/>
              </a:rPr>
              <a:t>Σε επίπεδο σχολείου:</a:t>
            </a:r>
            <a:r>
              <a:rPr lang="el-GR" dirty="0" smtClean="0">
                <a:solidFill>
                  <a:srgbClr val="00B0F0"/>
                </a:solidFill>
                <a:latin typeface="Times New Roman" pitchFamily="18" charset="0"/>
                <a:cs typeface="Times New Roman" pitchFamily="18" charset="0"/>
              </a:rPr>
              <a:t/>
            </a:r>
            <a:br>
              <a:rPr lang="el-GR" dirty="0" smtClean="0">
                <a:solidFill>
                  <a:srgbClr val="00B0F0"/>
                </a:solidFill>
                <a:latin typeface="Times New Roman" pitchFamily="18" charset="0"/>
                <a:cs typeface="Times New Roman" pitchFamily="18" charset="0"/>
              </a:rPr>
            </a:br>
            <a:endParaRPr lang="el-GR" dirty="0">
              <a:solidFill>
                <a:srgbClr val="00B0F0"/>
              </a:solidFill>
              <a:latin typeface="Times New Roman" pitchFamily="18" charset="0"/>
              <a:cs typeface="Times New Roman" pitchFamily="18" charset="0"/>
            </a:endParaRPr>
          </a:p>
        </p:txBody>
      </p:sp>
      <p:sp>
        <p:nvSpPr>
          <p:cNvPr id="3" name="2 - Θέση περιεχομένου"/>
          <p:cNvSpPr>
            <a:spLocks noGrp="1"/>
          </p:cNvSpPr>
          <p:nvPr>
            <p:ph idx="1"/>
          </p:nvPr>
        </p:nvSpPr>
        <p:spPr>
          <a:xfrm>
            <a:off x="683568" y="2276872"/>
            <a:ext cx="8003232" cy="4047728"/>
          </a:xfrm>
        </p:spPr>
        <p:txBody>
          <a:bodyPr>
            <a:normAutofit/>
          </a:bodyPr>
          <a:lstStyle/>
          <a:p>
            <a:r>
              <a:rPr lang="el-GR" sz="2400" dirty="0" smtClean="0">
                <a:latin typeface="Times New Roman" pitchFamily="18" charset="0"/>
                <a:cs typeface="Times New Roman" pitchFamily="18" charset="0"/>
              </a:rPr>
              <a:t>σύνταξη Σχολικής Επιτροπής ενάντια στον εκφοβισμό &amp; την </a:t>
            </a:r>
            <a:r>
              <a:rPr lang="el-GR" sz="2400" dirty="0" err="1" smtClean="0">
                <a:latin typeface="Times New Roman" pitchFamily="18" charset="0"/>
                <a:cs typeface="Times New Roman" pitchFamily="18" charset="0"/>
              </a:rPr>
              <a:t>ενδοσχολική</a:t>
            </a:r>
            <a:r>
              <a:rPr lang="el-GR" sz="2400" dirty="0" smtClean="0">
                <a:latin typeface="Times New Roman" pitchFamily="18" charset="0"/>
                <a:cs typeface="Times New Roman" pitchFamily="18" charset="0"/>
              </a:rPr>
              <a:t> βία</a:t>
            </a:r>
          </a:p>
          <a:p>
            <a:r>
              <a:rPr lang="el-GR" sz="2400" dirty="0" smtClean="0">
                <a:latin typeface="Times New Roman" pitchFamily="18" charset="0"/>
                <a:cs typeface="Times New Roman" pitchFamily="18" charset="0"/>
              </a:rPr>
              <a:t>σύνταξη Διακήρυξης του σχολείου ενάντια στη βία: δικαιώματα-υποχρεώσεις-καθήκοντα για όλα τα μέλη της σχολικής κοινότητας</a:t>
            </a:r>
          </a:p>
          <a:p>
            <a:r>
              <a:rPr lang="el-GR" sz="2400" dirty="0" smtClean="0">
                <a:latin typeface="Times New Roman" pitchFamily="18" charset="0"/>
                <a:cs typeface="Times New Roman" pitchFamily="18" charset="0"/>
              </a:rPr>
              <a:t>αύξηση της επίβλεψης του σχολικού χώρου</a:t>
            </a:r>
          </a:p>
          <a:p>
            <a:r>
              <a:rPr lang="el-GR" sz="2400" dirty="0" smtClean="0">
                <a:latin typeface="Times New Roman" pitchFamily="18" charset="0"/>
                <a:cs typeface="Times New Roman" pitchFamily="18" charset="0"/>
              </a:rPr>
              <a:t>ευαισθητοποίηση και συνεργασία με τους γονείς, προκειμένου να σταματήσει ο κύκλος αναπαραγωγής και ενθάρρυνσης της </a:t>
            </a:r>
            <a:r>
              <a:rPr lang="el-GR" sz="2400" dirty="0" err="1" smtClean="0">
                <a:latin typeface="Times New Roman" pitchFamily="18" charset="0"/>
                <a:cs typeface="Times New Roman" pitchFamily="18" charset="0"/>
              </a:rPr>
              <a:t>ενδοσχολικής</a:t>
            </a:r>
            <a:r>
              <a:rPr lang="el-GR" sz="2400" dirty="0" smtClean="0">
                <a:latin typeface="Times New Roman" pitchFamily="18" charset="0"/>
                <a:cs typeface="Times New Roman" pitchFamily="18" charset="0"/>
              </a:rPr>
              <a:t> βίας</a:t>
            </a:r>
            <a:r>
              <a:rPr lang="el-GR" sz="1400" dirty="0" smtClean="0"/>
              <a:t/>
            </a:r>
            <a:br>
              <a:rPr lang="el-GR" sz="1400" dirty="0" smtClean="0"/>
            </a:br>
            <a:endParaRPr lang="el-GR" sz="1400" dirty="0" smtClean="0"/>
          </a:p>
          <a:p>
            <a:endParaRPr lang="el-GR" sz="14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500042"/>
            <a:ext cx="8229600" cy="1285884"/>
          </a:xfrm>
        </p:spPr>
        <p:txBody>
          <a:bodyPr>
            <a:normAutofit fontScale="90000"/>
          </a:bodyPr>
          <a:lstStyle/>
          <a:p>
            <a:pPr algn="ctr"/>
            <a:r>
              <a:rPr lang="el-GR" dirty="0" smtClean="0">
                <a:solidFill>
                  <a:srgbClr val="00B0F0"/>
                </a:solidFill>
                <a:latin typeface="Times New Roman" pitchFamily="18" charset="0"/>
                <a:cs typeface="Times New Roman" pitchFamily="18" charset="0"/>
              </a:rPr>
              <a:t>Άμεσες Δράσεις:</a:t>
            </a:r>
            <a:br>
              <a:rPr lang="el-GR" dirty="0" smtClean="0">
                <a:solidFill>
                  <a:srgbClr val="00B0F0"/>
                </a:solidFill>
                <a:latin typeface="Times New Roman" pitchFamily="18" charset="0"/>
                <a:cs typeface="Times New Roman" pitchFamily="18" charset="0"/>
              </a:rPr>
            </a:br>
            <a:r>
              <a:rPr lang="el-GR" dirty="0" smtClean="0">
                <a:solidFill>
                  <a:srgbClr val="00B0F0"/>
                </a:solidFill>
                <a:latin typeface="Times New Roman" pitchFamily="18" charset="0"/>
                <a:cs typeface="Times New Roman" pitchFamily="18" charset="0"/>
              </a:rPr>
              <a:t> Διευθυντής</a:t>
            </a:r>
            <a:endParaRPr lang="el-GR" dirty="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3" name="2 - Θέση περιεχομένου"/>
          <p:cNvSpPr>
            <a:spLocks noGrp="1"/>
          </p:cNvSpPr>
          <p:nvPr>
            <p:ph idx="1"/>
          </p:nvPr>
        </p:nvSpPr>
        <p:spPr>
          <a:xfrm>
            <a:off x="539552" y="2060848"/>
            <a:ext cx="8261520" cy="4465355"/>
          </a:xfrm>
        </p:spPr>
        <p:txBody>
          <a:bodyPr>
            <a:normAutofit fontScale="70000" lnSpcReduction="20000"/>
          </a:bodyPr>
          <a:lstStyle/>
          <a:p>
            <a:pPr>
              <a:buNone/>
            </a:pPr>
            <a:endParaRPr lang="el-GR" sz="6400" dirty="0" smtClean="0"/>
          </a:p>
          <a:p>
            <a:r>
              <a:rPr lang="el-GR" dirty="0" smtClean="0">
                <a:latin typeface="Times New Roman" pitchFamily="18" charset="0"/>
                <a:cs typeface="Times New Roman" pitchFamily="18" charset="0"/>
              </a:rPr>
              <a:t>Καταγράψτε το περιστατικό, δίνοντας πληροφορίες για το πού και πότε συνέβη το περιστατικό, για το ποιοι συμμετείχαν, ποιοι παρατηρούσαν, τι μορφή εκφοβισμού ασκήθηκε και περιγράφοντας το τι ακριβώς έγινε.</a:t>
            </a:r>
          </a:p>
          <a:p>
            <a:r>
              <a:rPr lang="el-GR" dirty="0" smtClean="0">
                <a:latin typeface="Times New Roman" pitchFamily="18" charset="0"/>
                <a:cs typeface="Times New Roman" pitchFamily="18" charset="0"/>
              </a:rPr>
              <a:t>Διατηρείστε αρχείο καταγραφής των περιστατικών, ώστε να μπορούν να έχουν εύκολη πρόσβαση σε αυτό και τα υπόλοιπα ενδιαφερόμενα μέρη</a:t>
            </a:r>
          </a:p>
          <a:p>
            <a:r>
              <a:rPr lang="el-GR" dirty="0" smtClean="0">
                <a:latin typeface="Times New Roman" pitchFamily="18" charset="0"/>
                <a:cs typeface="Times New Roman" pitchFamily="18" charset="0"/>
              </a:rPr>
              <a:t>Προσδιορίστε αν πρόκειται για επαναλαμβανόμενη συμπεριφορά παραβίασης των κανόνων ενάντια στη βία</a:t>
            </a:r>
          </a:p>
          <a:p>
            <a:r>
              <a:rPr lang="el-GR" dirty="0" smtClean="0">
                <a:latin typeface="Times New Roman" pitchFamily="18" charset="0"/>
                <a:cs typeface="Times New Roman" pitchFamily="18" charset="0"/>
              </a:rPr>
              <a:t>Αν πρόκειται για επαναλαμβανόμενη εκφοβιστική συμπεριφορά, επικοινωνήστε με τους γονείς του παιδιού τηλεφωνικά και κανονίστε μια συνάντηση για να συζητήσετε</a:t>
            </a:r>
          </a:p>
          <a:p>
            <a:r>
              <a:rPr lang="el-GR" dirty="0" smtClean="0">
                <a:latin typeface="Times New Roman" pitchFamily="18" charset="0"/>
                <a:cs typeface="Times New Roman" pitchFamily="18" charset="0"/>
              </a:rPr>
              <a:t>Καθορίστε τις συνέπειες για το παιδί που εκφοβίζει, ύστερα από τη συζήτηση με τους γονείς, το παιδί που εκφοβίζει, τα παιδιά-υποστηρικτές του παιδιού που εκφοβίζει, και τη Σχολική Επιτροπή</a:t>
            </a:r>
          </a:p>
          <a:p>
            <a:r>
              <a:rPr lang="el-GR" dirty="0" smtClean="0">
                <a:latin typeface="Times New Roman" pitchFamily="18" charset="0"/>
                <a:cs typeface="Times New Roman" pitchFamily="18" charset="0"/>
              </a:rPr>
              <a:t>Σχεδιάστε τον τρόπο παρακολούθησης του προβλήματος ώστε να έχετε εποπτεία της εξέλιξης της κατάστασης</a:t>
            </a:r>
          </a:p>
          <a:p>
            <a:pPr>
              <a:buNone/>
            </a:pPr>
            <a:endParaRPr lang="el-GR" dirty="0" smtClean="0"/>
          </a:p>
          <a:p>
            <a:endParaRPr lang="el-GR" b="1"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3200" b="1" dirty="0" smtClean="0"/>
              <a:t>6 Μαρτίου, Παγκόσμια ημέρα κατά της </a:t>
            </a:r>
            <a:r>
              <a:rPr lang="el-GR" sz="3200" b="1" dirty="0" err="1" smtClean="0"/>
              <a:t>ενδοσχολικής</a:t>
            </a:r>
            <a:r>
              <a:rPr lang="el-GR" sz="3200" b="1" dirty="0" smtClean="0"/>
              <a:t> βίας</a:t>
            </a:r>
            <a:endParaRPr lang="el-GR" sz="3200" b="1" dirty="0"/>
          </a:p>
        </p:txBody>
      </p:sp>
      <p:pic>
        <p:nvPicPr>
          <p:cNvPr id="4" name="3 - Θέση περιεχομένου" descr="6 μαρτιου.jpg"/>
          <p:cNvPicPr>
            <a:picLocks noGrp="1" noChangeAspect="1"/>
          </p:cNvPicPr>
          <p:nvPr>
            <p:ph idx="1"/>
          </p:nvPr>
        </p:nvPicPr>
        <p:blipFill>
          <a:blip r:embed="rId2" cstate="print"/>
          <a:stretch>
            <a:fillRect/>
          </a:stretch>
        </p:blipFill>
        <p:spPr>
          <a:xfrm>
            <a:off x="3124200" y="2224881"/>
            <a:ext cx="2895600" cy="3810000"/>
          </a:xfrm>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692696"/>
            <a:ext cx="8280920" cy="1287016"/>
          </a:xfrm>
        </p:spPr>
        <p:txBody>
          <a:bodyPr>
            <a:normAutofit fontScale="90000"/>
          </a:bodyPr>
          <a:lstStyle/>
          <a:p>
            <a:pPr algn="ctr"/>
            <a:r>
              <a:rPr lang="en-US" b="1" dirty="0" smtClean="0">
                <a:solidFill>
                  <a:srgbClr val="00B0F0"/>
                </a:solidFill>
              </a:rPr>
              <a:t/>
            </a:r>
            <a:br>
              <a:rPr lang="en-US" b="1" dirty="0" smtClean="0">
                <a:solidFill>
                  <a:srgbClr val="00B0F0"/>
                </a:solidFill>
              </a:rPr>
            </a:br>
            <a:r>
              <a:rPr lang="el-GR" sz="4400" b="1" dirty="0" smtClean="0">
                <a:solidFill>
                  <a:srgbClr val="00B0F0"/>
                </a:solidFill>
                <a:latin typeface="Times New Roman" pitchFamily="18" charset="0"/>
                <a:cs typeface="Times New Roman" pitchFamily="18" charset="0"/>
              </a:rPr>
              <a:t>Εκπαιδευτικοί:</a:t>
            </a:r>
            <a:r>
              <a:rPr lang="el-GR" sz="4400" dirty="0" smtClean="0">
                <a:solidFill>
                  <a:srgbClr val="00B0F0"/>
                </a:solidFill>
                <a:latin typeface="Times New Roman" pitchFamily="18" charset="0"/>
                <a:cs typeface="Times New Roman" pitchFamily="18" charset="0"/>
              </a:rPr>
              <a:t/>
            </a:r>
            <a:br>
              <a:rPr lang="el-GR" sz="4400" dirty="0" smtClean="0">
                <a:solidFill>
                  <a:srgbClr val="00B0F0"/>
                </a:solidFill>
                <a:latin typeface="Times New Roman" pitchFamily="18" charset="0"/>
                <a:cs typeface="Times New Roman" pitchFamily="18" charset="0"/>
              </a:rPr>
            </a:br>
            <a:endParaRPr lang="el-GR" sz="4400" dirty="0">
              <a:solidFill>
                <a:srgbClr val="00B0F0"/>
              </a:solidFill>
              <a:latin typeface="Times New Roman" pitchFamily="18" charset="0"/>
              <a:cs typeface="Times New Roman" pitchFamily="18" charset="0"/>
            </a:endParaRPr>
          </a:p>
        </p:txBody>
      </p:sp>
      <p:sp>
        <p:nvSpPr>
          <p:cNvPr id="3" name="2 - Θέση περιεχομένου"/>
          <p:cNvSpPr>
            <a:spLocks noGrp="1"/>
          </p:cNvSpPr>
          <p:nvPr>
            <p:ph idx="1"/>
          </p:nvPr>
        </p:nvSpPr>
        <p:spPr>
          <a:xfrm>
            <a:off x="611560" y="1340768"/>
            <a:ext cx="8064896" cy="5256584"/>
          </a:xfrm>
        </p:spPr>
        <p:txBody>
          <a:bodyPr>
            <a:normAutofit fontScale="85000" lnSpcReduction="10000"/>
          </a:bodyPr>
          <a:lstStyle/>
          <a:p>
            <a:r>
              <a:rPr lang="el-GR" dirty="0" smtClean="0">
                <a:latin typeface="Times New Roman" pitchFamily="18" charset="0"/>
                <a:cs typeface="Times New Roman" pitchFamily="18" charset="0"/>
              </a:rPr>
              <a:t>Μιλήστε στο παιδί που εκφοβίζεται και ακούστε με προσοχή και σοβαρότητα αυτά που έχει να σας πει. Διαβεβαιώστε το παιδί ότι θα ανταποκριθείτε άμεσα για να το προστατεύσετε και ότι είστε διαθέσιμος να παράσχετε κάθε δυνατή βοήθεια. Πείτε στο παιδί, να σας κρατά ενήμερο σχετικά με οποιαδήποτε εξέλιξη</a:t>
            </a:r>
          </a:p>
          <a:p>
            <a:r>
              <a:rPr lang="el-GR" dirty="0" smtClean="0">
                <a:latin typeface="Times New Roman" pitchFamily="18" charset="0"/>
                <a:cs typeface="Times New Roman" pitchFamily="18" charset="0"/>
              </a:rPr>
              <a:t>Συζητήστε με τους γονείς του παιδιού, εκφράστε τις ανησυχίες σας και δείξτε ότι είστε αποφασισμένος να αναλάβετε δράση</a:t>
            </a:r>
          </a:p>
          <a:p>
            <a:r>
              <a:rPr lang="el-GR" dirty="0" smtClean="0">
                <a:latin typeface="Times New Roman" pitchFamily="18" charset="0"/>
                <a:cs typeface="Times New Roman" pitchFamily="18" charset="0"/>
              </a:rPr>
              <a:t>Εξακριβώστε ποιο παιδί είναι αυτό που εκφοβίζεται ή αυτό που εκφοβίζει</a:t>
            </a:r>
          </a:p>
          <a:p>
            <a:r>
              <a:rPr lang="el-GR" dirty="0" smtClean="0">
                <a:latin typeface="Times New Roman" pitchFamily="18" charset="0"/>
                <a:cs typeface="Times New Roman" pitchFamily="18" charset="0"/>
              </a:rPr>
              <a:t>Εξακριβώστε αν υπάρχει ομάδα παιδιών η οποία ενθαρρύνει ή/και υποστηρίζει το παιδί που εκφοβίζει</a:t>
            </a:r>
          </a:p>
          <a:p>
            <a:r>
              <a:rPr lang="el-GR" dirty="0" smtClean="0">
                <a:latin typeface="Times New Roman" pitchFamily="18" charset="0"/>
                <a:cs typeface="Times New Roman" pitchFamily="18" charset="0"/>
              </a:rPr>
              <a:t>Οδηγήστε το παιδί που εκφοβίζει στο γραφείο του Διευθυντή και συζητήστε σοβαρά μαζί του για το περιστατικό</a:t>
            </a:r>
          </a:p>
          <a:p>
            <a:r>
              <a:rPr lang="el-GR" dirty="0" smtClean="0">
                <a:latin typeface="Times New Roman" pitchFamily="18" charset="0"/>
                <a:cs typeface="Times New Roman" pitchFamily="18" charset="0"/>
              </a:rPr>
              <a:t>Υποστηρίξτε το παιδί που εκφοβίζεται σε συνεργασία με τον Διευθυντή</a:t>
            </a:r>
          </a:p>
          <a:p>
            <a:endParaRPr lang="el-G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620688"/>
            <a:ext cx="8136904" cy="1152128"/>
          </a:xfrm>
        </p:spPr>
        <p:txBody>
          <a:bodyPr>
            <a:normAutofit fontScale="90000"/>
          </a:bodyPr>
          <a:lstStyle/>
          <a:p>
            <a:pPr algn="ctr"/>
            <a:r>
              <a:rPr lang="en-US" b="1" dirty="0" smtClean="0">
                <a:solidFill>
                  <a:srgbClr val="00B0F0"/>
                </a:solidFill>
                <a:latin typeface="Times New Roman" pitchFamily="18" charset="0"/>
                <a:cs typeface="Times New Roman" pitchFamily="18" charset="0"/>
              </a:rPr>
              <a:t/>
            </a:r>
            <a:br>
              <a:rPr lang="en-US" b="1" dirty="0" smtClean="0">
                <a:solidFill>
                  <a:srgbClr val="00B0F0"/>
                </a:solidFill>
                <a:latin typeface="Times New Roman" pitchFamily="18" charset="0"/>
                <a:cs typeface="Times New Roman" pitchFamily="18" charset="0"/>
              </a:rPr>
            </a:br>
            <a:r>
              <a:rPr lang="el-GR" sz="4400" b="1" dirty="0" smtClean="0">
                <a:solidFill>
                  <a:srgbClr val="00B0F0"/>
                </a:solidFill>
                <a:latin typeface="Times New Roman" pitchFamily="18" charset="0"/>
                <a:cs typeface="Times New Roman" pitchFamily="18" charset="0"/>
              </a:rPr>
              <a:t>Συμμαθητές μέσα στην τάξη:</a:t>
            </a:r>
            <a:r>
              <a:rPr lang="el-GR" dirty="0" smtClean="0">
                <a:solidFill>
                  <a:srgbClr val="00B0F0"/>
                </a:solidFill>
                <a:latin typeface="Times New Roman" pitchFamily="18" charset="0"/>
                <a:cs typeface="Times New Roman" pitchFamily="18" charset="0"/>
              </a:rPr>
              <a:t/>
            </a:r>
            <a:br>
              <a:rPr lang="el-GR" dirty="0" smtClean="0">
                <a:solidFill>
                  <a:srgbClr val="00B0F0"/>
                </a:solidFill>
                <a:latin typeface="Times New Roman" pitchFamily="18" charset="0"/>
                <a:cs typeface="Times New Roman" pitchFamily="18" charset="0"/>
              </a:rPr>
            </a:br>
            <a:endParaRPr lang="el-GR" dirty="0">
              <a:solidFill>
                <a:srgbClr val="00B0F0"/>
              </a:solidFill>
              <a:latin typeface="Times New Roman" pitchFamily="18" charset="0"/>
              <a:cs typeface="Times New Roman" pitchFamily="18" charset="0"/>
            </a:endParaRPr>
          </a:p>
        </p:txBody>
      </p:sp>
      <p:sp>
        <p:nvSpPr>
          <p:cNvPr id="3" name="2 - Θέση περιεχομένου"/>
          <p:cNvSpPr>
            <a:spLocks noGrp="1"/>
          </p:cNvSpPr>
          <p:nvPr>
            <p:ph idx="1"/>
          </p:nvPr>
        </p:nvSpPr>
        <p:spPr>
          <a:xfrm>
            <a:off x="539552" y="1124744"/>
            <a:ext cx="8157592" cy="5544616"/>
          </a:xfrm>
        </p:spPr>
        <p:txBody>
          <a:bodyPr>
            <a:noAutofit/>
          </a:bodyPr>
          <a:lstStyle/>
          <a:p>
            <a:r>
              <a:rPr lang="el-GR" sz="1800" dirty="0" smtClean="0">
                <a:latin typeface="Times New Roman" pitchFamily="18" charset="0"/>
                <a:cs typeface="Times New Roman" pitchFamily="18" charset="0"/>
              </a:rPr>
              <a:t>Προσδιορίστε ποιοι συμμαθητές σας ήταν παρόντες στο περιστατικό εκφοβισμού</a:t>
            </a:r>
          </a:p>
          <a:p>
            <a:r>
              <a:rPr lang="el-GR" sz="1800" dirty="0" smtClean="0">
                <a:latin typeface="Times New Roman" pitchFamily="18" charset="0"/>
                <a:cs typeface="Times New Roman" pitchFamily="18" charset="0"/>
              </a:rPr>
              <a:t>Ξεκαθαρίστε αν συμμετείχαν ως ουδέτεροι παρατηρητές ή αν ενθάρρυναν το παιδί που εκφοβίζει</a:t>
            </a:r>
          </a:p>
          <a:p>
            <a:r>
              <a:rPr lang="el-GR" sz="1800" dirty="0" smtClean="0">
                <a:latin typeface="Times New Roman" pitchFamily="18" charset="0"/>
                <a:cs typeface="Times New Roman" pitchFamily="18" charset="0"/>
              </a:rPr>
              <a:t>Συζητήστε μαζί τους για το ποια θα ήταν η κατάλληλη συμπεριφορά σε μια τέτοια περίπτωση (π.χ. να μιλήσουν σε κάποιον ενήλικα για να βοηθήσει) και για το ποιες ευθύνες έχουν όταν παρατηρούν να συμβαίνει περιστατικό εκφοβισμού</a:t>
            </a:r>
          </a:p>
          <a:p>
            <a:r>
              <a:rPr lang="el-GR" sz="1800" dirty="0" smtClean="0">
                <a:latin typeface="Times New Roman" pitchFamily="18" charset="0"/>
                <a:cs typeface="Times New Roman" pitchFamily="18" charset="0"/>
              </a:rPr>
              <a:t>Συζητήστε σχετικά με το τι θα μπορούσαν να είχαν κάνει για να αποφευχθεί ο εκφοβισμός και να εξασφαλίσουν ένα ασφαλές περιβάλλον τόσο για τους ίδιους όσο και για τους συμμαθητές τους</a:t>
            </a:r>
          </a:p>
          <a:p>
            <a:r>
              <a:rPr lang="el-GR" sz="1800" dirty="0" smtClean="0">
                <a:latin typeface="Times New Roman" pitchFamily="18" charset="0"/>
                <a:cs typeface="Times New Roman" pitchFamily="18" charset="0"/>
              </a:rPr>
              <a:t>Κάποια </a:t>
            </a:r>
            <a:r>
              <a:rPr lang="el-GR" sz="1800" b="1" dirty="0" smtClean="0">
                <a:latin typeface="Times New Roman" pitchFamily="18" charset="0"/>
                <a:cs typeface="Times New Roman" pitchFamily="18" charset="0"/>
              </a:rPr>
              <a:t>μοντέλα συνομηλίκων</a:t>
            </a:r>
            <a:r>
              <a:rPr lang="el-GR" sz="1800" dirty="0" smtClean="0">
                <a:latin typeface="Times New Roman" pitchFamily="18" charset="0"/>
                <a:cs typeface="Times New Roman" pitchFamily="18" charset="0"/>
              </a:rPr>
              <a:t>, που αποτελούν στρατηγικές αντιμετώπισης των περιστατικών εκφοβισμού από μαθητές προς μαθητές στο πλαίσιο του σχολείου, είναι επιγραμματικά:</a:t>
            </a:r>
          </a:p>
          <a:p>
            <a:r>
              <a:rPr lang="el-GR" sz="1800" dirty="0" smtClean="0">
                <a:latin typeface="Times New Roman" pitchFamily="18" charset="0"/>
                <a:cs typeface="Times New Roman" pitchFamily="18" charset="0"/>
              </a:rPr>
              <a:t>Η προσέγγιση που δεν εστιάζει στο φταίξιμο</a:t>
            </a:r>
          </a:p>
          <a:p>
            <a:r>
              <a:rPr lang="el-GR" sz="1800" dirty="0" smtClean="0">
                <a:latin typeface="Times New Roman" pitchFamily="18" charset="0"/>
                <a:cs typeface="Times New Roman" pitchFamily="18" charset="0"/>
              </a:rPr>
              <a:t>Προσεγγίσεις υποστήριξης μεταξύ των συνομηλίκων</a:t>
            </a:r>
          </a:p>
          <a:p>
            <a:r>
              <a:rPr lang="el-GR" sz="1800" dirty="0" smtClean="0">
                <a:latin typeface="Times New Roman" pitchFamily="18" charset="0"/>
                <a:cs typeface="Times New Roman" pitchFamily="18" charset="0"/>
              </a:rPr>
              <a:t>Το μοντέλο του «συνομηλίκου πρότυπο»</a:t>
            </a:r>
          </a:p>
          <a:p>
            <a:r>
              <a:rPr lang="el-GR" sz="1800" dirty="0" smtClean="0">
                <a:latin typeface="Times New Roman" pitchFamily="18" charset="0"/>
                <a:cs typeface="Times New Roman" pitchFamily="18" charset="0"/>
              </a:rPr>
              <a:t>Το μοντέλο της «συμβουλευτικής μεταξύ συνομηλίκων»</a:t>
            </a:r>
          </a:p>
          <a:p>
            <a:r>
              <a:rPr lang="el-GR" sz="1800" dirty="0" smtClean="0">
                <a:latin typeface="Times New Roman" pitchFamily="18" charset="0"/>
                <a:cs typeface="Times New Roman" pitchFamily="18" charset="0"/>
              </a:rPr>
              <a:t>Το μοντέλο της «Διαμεσολάβησης»</a:t>
            </a:r>
          </a:p>
          <a:p>
            <a:pPr>
              <a:buNone/>
            </a:pPr>
            <a:endParaRPr lang="el-GR" sz="1800"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7544" y="620688"/>
            <a:ext cx="8301608" cy="5544616"/>
          </a:xfrm>
        </p:spPr>
        <p:txBody>
          <a:bodyPr>
            <a:normAutofit fontScale="92500"/>
          </a:bodyPr>
          <a:lstStyle/>
          <a:p>
            <a:pPr>
              <a:buNone/>
            </a:pPr>
            <a:endParaRPr lang="el-GR" dirty="0" smtClean="0"/>
          </a:p>
          <a:p>
            <a:r>
              <a:rPr lang="el-GR" dirty="0" smtClean="0">
                <a:latin typeface="Times New Roman" pitchFamily="18" charset="0"/>
                <a:cs typeface="Times New Roman" pitchFamily="18" charset="0"/>
              </a:rPr>
              <a:t>συζήτηση στην τάξη για τον ορισμό &amp; τις μορφές της </a:t>
            </a:r>
            <a:r>
              <a:rPr lang="el-GR" dirty="0" err="1" smtClean="0">
                <a:latin typeface="Times New Roman" pitchFamily="18" charset="0"/>
                <a:cs typeface="Times New Roman" pitchFamily="18" charset="0"/>
              </a:rPr>
              <a:t>ενδοσχολικής</a:t>
            </a:r>
            <a:r>
              <a:rPr lang="el-GR" dirty="0" smtClean="0">
                <a:latin typeface="Times New Roman" pitchFamily="18" charset="0"/>
                <a:cs typeface="Times New Roman" pitchFamily="18" charset="0"/>
              </a:rPr>
              <a:t> βίας και του εκφοβισμού</a:t>
            </a:r>
          </a:p>
          <a:p>
            <a:r>
              <a:rPr lang="el-GR" dirty="0" smtClean="0">
                <a:latin typeface="Times New Roman" pitchFamily="18" charset="0"/>
                <a:cs typeface="Times New Roman" pitchFamily="18" charset="0"/>
              </a:rPr>
              <a:t>συζήτηση για τις επιπτώσεις του εκφοβισμού</a:t>
            </a:r>
          </a:p>
          <a:p>
            <a:r>
              <a:rPr lang="el-GR" dirty="0" smtClean="0">
                <a:latin typeface="Times New Roman" pitchFamily="18" charset="0"/>
                <a:cs typeface="Times New Roman" pitchFamily="18" charset="0"/>
              </a:rPr>
              <a:t>ενημέρωση σχετικά με το γιατί η </a:t>
            </a:r>
            <a:r>
              <a:rPr lang="el-GR" dirty="0" err="1" smtClean="0">
                <a:latin typeface="Times New Roman" pitchFamily="18" charset="0"/>
                <a:cs typeface="Times New Roman" pitchFamily="18" charset="0"/>
              </a:rPr>
              <a:t>ενδοσχολική</a:t>
            </a:r>
            <a:r>
              <a:rPr lang="el-GR" dirty="0" smtClean="0">
                <a:latin typeface="Times New Roman" pitchFamily="18" charset="0"/>
                <a:cs typeface="Times New Roman" pitchFamily="18" charset="0"/>
              </a:rPr>
              <a:t> βία και ο εκφοβισμός δεν είναι αποδεκτά από το σχολείο</a:t>
            </a:r>
          </a:p>
          <a:p>
            <a:r>
              <a:rPr lang="el-GR" dirty="0" smtClean="0">
                <a:latin typeface="Times New Roman" pitchFamily="18" charset="0"/>
                <a:cs typeface="Times New Roman" pitchFamily="18" charset="0"/>
              </a:rPr>
              <a:t>τρόποι &amp; προτάσεις για πρόληψη και αντιμετώπιση από τους μαθητές: σύνταξη των κανόνων της τάξης ενάντια στη βία</a:t>
            </a:r>
          </a:p>
          <a:p>
            <a:r>
              <a:rPr lang="el-GR" dirty="0" smtClean="0">
                <a:latin typeface="Times New Roman" pitchFamily="18" charset="0"/>
                <a:cs typeface="Times New Roman" pitchFamily="18" charset="0"/>
              </a:rPr>
              <a:t>παροχή βοήθειας από μαθητές σε άλλους, για την επίλυση των συγκρούσεων που θα μπορούσαν να οδηγήσουν σε εκφοβισμό</a:t>
            </a:r>
          </a:p>
          <a:p>
            <a:r>
              <a:rPr lang="el-GR" dirty="0" smtClean="0">
                <a:latin typeface="Times New Roman" pitchFamily="18" charset="0"/>
                <a:cs typeface="Times New Roman" pitchFamily="18" charset="0"/>
              </a:rPr>
              <a:t>προαγωγή των συνεργατικών αλληλεπιδράσεων</a:t>
            </a:r>
          </a:p>
          <a:p>
            <a:r>
              <a:rPr lang="el-GR" dirty="0" smtClean="0">
                <a:latin typeface="Times New Roman" pitchFamily="18" charset="0"/>
                <a:cs typeface="Times New Roman" pitchFamily="18" charset="0"/>
              </a:rPr>
              <a:t>παροχή ευκαιριών για θετική έκφραση της επιθετικότητας (π.χ. μέσω των αθλημάτων)</a:t>
            </a:r>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latin typeface="Times New Roman" pitchFamily="18" charset="0"/>
                <a:cs typeface="Times New Roman" pitchFamily="18" charset="0"/>
              </a:rPr>
              <a:t>Συγκεκριμένα:</a:t>
            </a:r>
            <a:endParaRPr lang="el-GR"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pPr algn="ctr">
              <a:buNone/>
            </a:pPr>
            <a:r>
              <a:rPr lang="el-GR" dirty="0" smtClean="0">
                <a:latin typeface="Times New Roman" pitchFamily="18" charset="0"/>
                <a:cs typeface="Times New Roman" pitchFamily="18" charset="0"/>
              </a:rPr>
              <a:t>Οι μορφές της βίας κατατάσσονται σε :</a:t>
            </a:r>
          </a:p>
          <a:p>
            <a:r>
              <a:rPr lang="el-GR" dirty="0" smtClean="0">
                <a:latin typeface="Times New Roman" pitchFamily="18" charset="0"/>
                <a:cs typeface="Times New Roman" pitchFamily="18" charset="0"/>
              </a:rPr>
              <a:t>Σωματική βία</a:t>
            </a:r>
          </a:p>
          <a:p>
            <a:r>
              <a:rPr lang="el-GR" dirty="0" smtClean="0">
                <a:latin typeface="Times New Roman" pitchFamily="18" charset="0"/>
                <a:cs typeface="Times New Roman" pitchFamily="18" charset="0"/>
              </a:rPr>
              <a:t>Λεκτική βία</a:t>
            </a:r>
          </a:p>
          <a:p>
            <a:r>
              <a:rPr lang="el-GR" dirty="0" smtClean="0">
                <a:latin typeface="Times New Roman" pitchFamily="18" charset="0"/>
                <a:cs typeface="Times New Roman" pitchFamily="18" charset="0"/>
              </a:rPr>
              <a:t>Ψυχολογική βία</a:t>
            </a:r>
          </a:p>
          <a:p>
            <a:r>
              <a:rPr lang="el-GR" dirty="0" smtClean="0">
                <a:latin typeface="Times New Roman" pitchFamily="18" charset="0"/>
                <a:cs typeface="Times New Roman" pitchFamily="18" charset="0"/>
              </a:rPr>
              <a:t>Ηλεκτρονική βία </a:t>
            </a:r>
          </a:p>
          <a:p>
            <a:r>
              <a:rPr lang="el-GR" dirty="0" smtClean="0">
                <a:latin typeface="Times New Roman" pitchFamily="18" charset="0"/>
                <a:cs typeface="Times New Roman" pitchFamily="18" charset="0"/>
              </a:rPr>
              <a:t>Σεξουαλική βία</a:t>
            </a:r>
          </a:p>
          <a:p>
            <a:r>
              <a:rPr lang="el-GR" dirty="0" smtClean="0">
                <a:latin typeface="Times New Roman" pitchFamily="18" charset="0"/>
                <a:cs typeface="Times New Roman" pitchFamily="18" charset="0"/>
              </a:rPr>
              <a:t>Οπτική βία</a:t>
            </a:r>
          </a:p>
          <a:p>
            <a:r>
              <a:rPr lang="el-GR" dirty="0" smtClean="0">
                <a:latin typeface="Times New Roman" pitchFamily="18" charset="0"/>
                <a:cs typeface="Times New Roman" pitchFamily="18" charset="0"/>
              </a:rPr>
              <a:t>Ρατσιστικός εκφοβισμός</a:t>
            </a:r>
            <a:endParaRPr lang="el-GR" dirty="0">
              <a:latin typeface="Times New Roman" pitchFamily="18" charset="0"/>
              <a:cs typeface="Times New Roman"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pPr algn="ctr"/>
            <a:r>
              <a:rPr lang="el-GR" sz="4000" b="1" dirty="0" smtClean="0">
                <a:solidFill>
                  <a:srgbClr val="00B0F0"/>
                </a:solidFill>
                <a:latin typeface="Times New Roman" pitchFamily="18" charset="0"/>
                <a:cs typeface="Times New Roman" pitchFamily="18" charset="0"/>
              </a:rPr>
              <a:t>Γονείς παιδιού που εκφοβίζεται:</a:t>
            </a:r>
            <a:r>
              <a:rPr lang="el-GR" sz="4000" dirty="0" smtClean="0">
                <a:solidFill>
                  <a:srgbClr val="00B0F0"/>
                </a:solidFill>
                <a:latin typeface="Times New Roman" pitchFamily="18" charset="0"/>
                <a:cs typeface="Times New Roman" pitchFamily="18" charset="0"/>
              </a:rPr>
              <a:t/>
            </a:r>
            <a:br>
              <a:rPr lang="el-GR" sz="4000" dirty="0" smtClean="0">
                <a:solidFill>
                  <a:srgbClr val="00B0F0"/>
                </a:solidFill>
                <a:latin typeface="Times New Roman" pitchFamily="18" charset="0"/>
                <a:cs typeface="Times New Roman" pitchFamily="18" charset="0"/>
              </a:rPr>
            </a:br>
            <a:endParaRPr lang="el-GR" sz="4000" dirty="0">
              <a:solidFill>
                <a:srgbClr val="00B0F0"/>
              </a:solidFill>
              <a:latin typeface="Times New Roman" pitchFamily="18" charset="0"/>
              <a:cs typeface="Times New Roman" pitchFamily="18" charset="0"/>
            </a:endParaRPr>
          </a:p>
        </p:txBody>
      </p:sp>
      <p:sp>
        <p:nvSpPr>
          <p:cNvPr id="3" name="2 - Θέση περιεχομένου"/>
          <p:cNvSpPr>
            <a:spLocks noGrp="1"/>
          </p:cNvSpPr>
          <p:nvPr>
            <p:ph idx="1"/>
          </p:nvPr>
        </p:nvSpPr>
        <p:spPr>
          <a:xfrm>
            <a:off x="611560" y="1268760"/>
            <a:ext cx="8064896" cy="5184576"/>
          </a:xfrm>
        </p:spPr>
        <p:txBody>
          <a:bodyPr>
            <a:noAutofit/>
          </a:bodyPr>
          <a:lstStyle/>
          <a:p>
            <a:r>
              <a:rPr lang="el-GR" sz="1800" dirty="0" smtClean="0">
                <a:latin typeface="Times New Roman" pitchFamily="18" charset="0"/>
                <a:cs typeface="Times New Roman" pitchFamily="18" charset="0"/>
              </a:rPr>
              <a:t>Συνεργαστείτε στενά με το σχολείο για να πληροφορηθείτε για την έκταση και τη σοβαρότητα του περιστατικού καθώς και για τους τρόπους αντιμετώπισής του</a:t>
            </a:r>
          </a:p>
          <a:p>
            <a:r>
              <a:rPr lang="el-GR" sz="1800" dirty="0" smtClean="0">
                <a:latin typeface="Times New Roman" pitchFamily="18" charset="0"/>
                <a:cs typeface="Times New Roman" pitchFamily="18" charset="0"/>
              </a:rPr>
              <a:t>Να του εξηγήσετε ότι τα πράγματα μπορούν να αλλάξουν μόνο αν </a:t>
            </a:r>
            <a:r>
              <a:rPr lang="el-GR" sz="1800" i="1" dirty="0" smtClean="0">
                <a:latin typeface="Times New Roman" pitchFamily="18" charset="0"/>
                <a:cs typeface="Times New Roman" pitchFamily="18" charset="0"/>
              </a:rPr>
              <a:t>«σπάσει η σιωπή» </a:t>
            </a:r>
            <a:r>
              <a:rPr lang="el-GR" sz="1800" dirty="0" smtClean="0">
                <a:latin typeface="Times New Roman" pitchFamily="18" charset="0"/>
                <a:cs typeface="Times New Roman" pitchFamily="18" charset="0"/>
              </a:rPr>
              <a:t>και ότι να μιλήσει στους ενήλικες για περιστατικά βίας και εκφοβισμού δεν αποτελεί </a:t>
            </a:r>
            <a:r>
              <a:rPr lang="el-GR" sz="1800" i="1" dirty="0" smtClean="0">
                <a:latin typeface="Times New Roman" pitchFamily="18" charset="0"/>
                <a:cs typeface="Times New Roman" pitchFamily="18" charset="0"/>
              </a:rPr>
              <a:t>«κάρφωμα»</a:t>
            </a:r>
          </a:p>
          <a:p>
            <a:r>
              <a:rPr lang="el-GR" sz="1800" dirty="0" smtClean="0">
                <a:latin typeface="Times New Roman" pitchFamily="18" charset="0"/>
                <a:cs typeface="Times New Roman" pitchFamily="18" charset="0"/>
              </a:rPr>
              <a:t>Παρέχετε στο παιδί σας υποστήριξη και ασφάλεια, χωρίς να το κατακρίνετε</a:t>
            </a:r>
          </a:p>
          <a:p>
            <a:r>
              <a:rPr lang="el-GR" sz="1800" dirty="0" smtClean="0">
                <a:latin typeface="Times New Roman" pitchFamily="18" charset="0"/>
                <a:cs typeface="Times New Roman" pitchFamily="18" charset="0"/>
              </a:rPr>
              <a:t>Ακούστε προσεκτικά τι έχει να σας πει το παιδί σας για τα συναισθήματά του και για τις ανάγκες του</a:t>
            </a:r>
          </a:p>
          <a:p>
            <a:r>
              <a:rPr lang="el-GR" sz="1800" dirty="0" smtClean="0">
                <a:latin typeface="Times New Roman" pitchFamily="18" charset="0"/>
                <a:cs typeface="Times New Roman" pitchFamily="18" charset="0"/>
              </a:rPr>
              <a:t>Να το διαβεβαιώσετε ότι δεν ευθύνεται το ίδιο για </a:t>
            </a:r>
            <a:r>
              <a:rPr lang="el-GR" sz="1800" dirty="0" err="1" smtClean="0">
                <a:latin typeface="Times New Roman" pitchFamily="18" charset="0"/>
                <a:cs typeface="Times New Roman" pitchFamily="18" charset="0"/>
              </a:rPr>
              <a:t>ό,τι</a:t>
            </a:r>
            <a:r>
              <a:rPr lang="el-GR" sz="1800" dirty="0" smtClean="0">
                <a:latin typeface="Times New Roman" pitchFamily="18" charset="0"/>
                <a:cs typeface="Times New Roman" pitchFamily="18" charset="0"/>
              </a:rPr>
              <a:t>  έχει συμβεί</a:t>
            </a:r>
          </a:p>
          <a:p>
            <a:r>
              <a:rPr lang="el-GR" sz="1800" dirty="0" smtClean="0">
                <a:latin typeface="Times New Roman" pitchFamily="18" charset="0"/>
                <a:cs typeface="Times New Roman" pitchFamily="18" charset="0"/>
              </a:rPr>
              <a:t>Να του υπενθυμίσετε πως τον νοιάζεστε, πως είστε εκείνοι που τον προστατεύεται και πως μπορείτε να αντιμετωπίσετε την κατάσταση </a:t>
            </a:r>
            <a:r>
              <a:rPr lang="el-GR" sz="1800" b="1" i="1" dirty="0" smtClean="0">
                <a:latin typeface="Times New Roman" pitchFamily="18" charset="0"/>
                <a:cs typeface="Times New Roman" pitchFamily="18" charset="0"/>
              </a:rPr>
              <a:t>μαζί</a:t>
            </a:r>
          </a:p>
          <a:p>
            <a:r>
              <a:rPr lang="el-GR" sz="1800" dirty="0" smtClean="0">
                <a:latin typeface="Times New Roman" pitchFamily="18" charset="0"/>
                <a:cs typeface="Times New Roman" pitchFamily="18" charset="0"/>
              </a:rPr>
              <a:t>Παρακολουθείτε την εξέλιξη της κατάστασης αλλά και την υγεία του παιδιού σας</a:t>
            </a:r>
          </a:p>
          <a:p>
            <a:r>
              <a:rPr lang="el-GR" sz="1800" dirty="0" smtClean="0">
                <a:latin typeface="Times New Roman" pitchFamily="18" charset="0"/>
                <a:cs typeface="Times New Roman" pitchFamily="18" charset="0"/>
              </a:rPr>
              <a:t>Αν το παιδί σας παραπονιέται για μεγάλο χρονικό διάστημα ότι έχει σωματικούς πόνους, αν παρατηρείτε ότι έχει δυσκολίες στον ύπνο ή αν αρνείται επίμονα να πάει στο σχολείο, επισκεφτείτε έναν ειδικό ψυχικής υγείας για παιδιά</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smtClean="0"/>
              <a:t> </a:t>
            </a:r>
            <a:r>
              <a:rPr lang="el-GR" sz="4000" b="1" dirty="0" smtClean="0">
                <a:solidFill>
                  <a:srgbClr val="00B0F0"/>
                </a:solidFill>
                <a:latin typeface="Times New Roman" pitchFamily="18" charset="0"/>
                <a:cs typeface="Times New Roman" pitchFamily="18" charset="0"/>
              </a:rPr>
              <a:t>Γονείς παιδιού που εκφοβίζει</a:t>
            </a:r>
            <a:r>
              <a:rPr lang="el-GR" b="1" dirty="0" smtClean="0">
                <a:solidFill>
                  <a:srgbClr val="00B0F0"/>
                </a:solidFill>
                <a:latin typeface="Times New Roman" pitchFamily="18" charset="0"/>
                <a:cs typeface="Times New Roman" pitchFamily="18" charset="0"/>
              </a:rPr>
              <a:t>:</a:t>
            </a:r>
            <a:endParaRPr lang="el-GR" dirty="0" smtClean="0">
              <a:solidFill>
                <a:srgbClr val="00B0F0"/>
              </a:solidFill>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92500" lnSpcReduction="20000"/>
          </a:bodyPr>
          <a:lstStyle/>
          <a:p>
            <a:r>
              <a:rPr lang="el-GR" dirty="0" smtClean="0">
                <a:latin typeface="Times New Roman" pitchFamily="18" charset="0"/>
                <a:cs typeface="Times New Roman" pitchFamily="18" charset="0"/>
              </a:rPr>
              <a:t>Συζητήστε με τον Διευθυντή του σχολείου για το περιστατικό εκφοβισμού που προκλήθηκε από το παιδί σας</a:t>
            </a:r>
          </a:p>
          <a:p>
            <a:r>
              <a:rPr lang="el-GR" dirty="0" smtClean="0">
                <a:latin typeface="Times New Roman" pitchFamily="18" charset="0"/>
                <a:cs typeface="Times New Roman" pitchFamily="18" charset="0"/>
              </a:rPr>
              <a:t>Συνεργαστείτε με το σχολείο, για την αντιμετώπιση του προβλήματος του παιδιού σας σχετικά με τη βία</a:t>
            </a:r>
          </a:p>
          <a:p>
            <a:r>
              <a:rPr lang="el-GR" dirty="0" smtClean="0">
                <a:latin typeface="Times New Roman" pitchFamily="18" charset="0"/>
                <a:cs typeface="Times New Roman" pitchFamily="18" charset="0"/>
              </a:rPr>
              <a:t>Συνεργαστείτε με τον Διευθυντή και τον δάσκαλο του παιδιού σας για την εφαρμογή των κανόνων, των συνεπειών και την πρόληψη τέτοιων συμπεριφορών</a:t>
            </a:r>
          </a:p>
          <a:p>
            <a:r>
              <a:rPr lang="el-GR" dirty="0" smtClean="0">
                <a:latin typeface="Times New Roman" pitchFamily="18" charset="0"/>
                <a:cs typeface="Times New Roman" pitchFamily="18" charset="0"/>
              </a:rPr>
              <a:t>Παρακολουθήστε την εξέλιξη της κατάστασης και συνεργαστείτε στενά με το σχολείο. Παρατηρήστε αν το παιδί σας εμπλέκεται συχνά σε καβγάδες ή εκδηλώνει εκφοβιστική συμπεριφορά και με τα παιδιά της γειτονιάς ή και με εσάς στο σπίτι. Μιλήστε γι’ αυτά στο Διευθυντή και το δάσκαλο της τάξης και συνεργαστείτε μαζί τους για να πάρετε βοήθεια</a:t>
            </a:r>
          </a:p>
          <a:p>
            <a:endParaRPr lang="el-G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95536" y="836712"/>
            <a:ext cx="8291264" cy="5289451"/>
          </a:xfrm>
        </p:spPr>
        <p:txBody>
          <a:bodyPr>
            <a:normAutofit/>
          </a:bodyPr>
          <a:lstStyle/>
          <a:p>
            <a:pPr>
              <a:buNone/>
            </a:pPr>
            <a:r>
              <a:rPr lang="el-GR" dirty="0" smtClean="0"/>
              <a:t>         </a:t>
            </a:r>
            <a:r>
              <a:rPr lang="el-GR" dirty="0" smtClean="0">
                <a:latin typeface="Times New Roman" pitchFamily="18" charset="0"/>
                <a:cs typeface="Times New Roman" pitchFamily="18" charset="0"/>
              </a:rPr>
              <a:t>Όλα τα παραπάνω αποτελούν κάποιες άμεσες δράσεις σε επίπεδο πρόληψης και αντιμετώπισης στις οποίες μπορεί να προβεί το σχολείο, από μόνες τους όμως δε μπορούν να δώσουν λύση στο πρόβλημα του εκφοβισμού και της βίας στο σχολείο.</a:t>
            </a:r>
          </a:p>
          <a:p>
            <a:pPr>
              <a:buNone/>
            </a:pPr>
            <a:r>
              <a:rPr lang="el-GR" dirty="0" smtClean="0">
                <a:latin typeface="Times New Roman" pitchFamily="18" charset="0"/>
                <a:cs typeface="Times New Roman" pitchFamily="18" charset="0"/>
              </a:rPr>
              <a:t>         Χρειάζεται ένα ολοκληρωμένο πρόγραμμα παρέμβασης, στο οποίο να συμμετέχει το σύνολο της σχολικής κοινότητας αλλά και ευρύτεροι κοινωνικοί φορείς, προκειμένου να υπάρξει αποτελεσματική πρόληψη και αντιμετώπιση του φαινομένου.</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user9\Επιφάνεια εργασίας\Α2 project - Αντιμετωπιση Ενδοσχολικης Βιας\img-1361807474.jpg"/>
          <p:cNvPicPr>
            <a:picLocks noGrp="1" noChangeAspect="1" noChangeArrowheads="1"/>
          </p:cNvPicPr>
          <p:nvPr>
            <p:ph idx="1"/>
          </p:nvPr>
        </p:nvPicPr>
        <p:blipFill>
          <a:blip r:embed="rId2" cstate="print"/>
          <a:srcRect/>
          <a:stretch>
            <a:fillRect/>
          </a:stretch>
        </p:blipFill>
        <p:spPr bwMode="auto">
          <a:xfrm>
            <a:off x="1907704" y="980728"/>
            <a:ext cx="4752528" cy="5400600"/>
          </a:xfrm>
          <a:prstGeom prst="rect">
            <a:avLst/>
          </a:prstGeom>
          <a:noFill/>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Bία στα σχολεία.resized.jpg"/>
          <p:cNvPicPr>
            <a:picLocks noGrp="1" noChangeAspect="1"/>
          </p:cNvPicPr>
          <p:nvPr>
            <p:ph idx="1"/>
          </p:nvPr>
        </p:nvPicPr>
        <p:blipFill>
          <a:blip r:embed="rId2" cstate="print"/>
          <a:stretch>
            <a:fillRect/>
          </a:stretch>
        </p:blipFill>
        <p:spPr>
          <a:xfrm>
            <a:off x="1071538" y="857232"/>
            <a:ext cx="7380948" cy="5097467"/>
          </a:xfrm>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4" name="Picture 4" descr="stop bulling"/>
          <p:cNvPicPr>
            <a:picLocks noChangeAspect="1" noChangeArrowheads="1"/>
          </p:cNvPicPr>
          <p:nvPr/>
        </p:nvPicPr>
        <p:blipFill>
          <a:blip r:embed="rId2" cstate="print"/>
          <a:srcRect/>
          <a:stretch>
            <a:fillRect/>
          </a:stretch>
        </p:blipFill>
        <p:spPr bwMode="auto">
          <a:xfrm>
            <a:off x="323528" y="476672"/>
            <a:ext cx="8604250" cy="5724525"/>
          </a:xfrm>
          <a:prstGeom prst="rect">
            <a:avLst/>
          </a:prstGeom>
          <a:noFill/>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85720" y="428604"/>
            <a:ext cx="8572560" cy="6143668"/>
          </a:xfrm>
        </p:spPr>
        <p:txBody>
          <a:bodyPr>
            <a:normAutofit fontScale="92500" lnSpcReduction="10000"/>
          </a:bodyPr>
          <a:lstStyle/>
          <a:p>
            <a:pPr>
              <a:buNone/>
            </a:pPr>
            <a:r>
              <a:rPr lang="el-GR" dirty="0" smtClean="0"/>
              <a:t>  </a:t>
            </a:r>
          </a:p>
          <a:p>
            <a:pPr>
              <a:buNone/>
            </a:pPr>
            <a:endParaRPr lang="el-GR" dirty="0" smtClean="0"/>
          </a:p>
          <a:p>
            <a:pPr algn="ctr">
              <a:buNone/>
            </a:pPr>
            <a:r>
              <a:rPr lang="el-GR" dirty="0" smtClean="0"/>
              <a:t>  </a:t>
            </a:r>
            <a:r>
              <a:rPr lang="el-GR" b="1" dirty="0" smtClean="0"/>
              <a:t>ΓΙΑ ΤΗ ΣΥΓΓΡΑΦΗ ΤΗΣ ΕΡΓΑΣΙΑΣ ΣΥΜΜΕΤΕΙΧΑΝ ΟΙ ΜΑΘΗΤΕΣ ΤΟΥ Α2 ΤΜΗΜΑΤΟΣ</a:t>
            </a:r>
          </a:p>
          <a:p>
            <a:pPr>
              <a:buNone/>
            </a:pPr>
            <a:endParaRPr lang="el-GR" sz="2400" dirty="0" smtClean="0"/>
          </a:p>
          <a:p>
            <a:pPr>
              <a:buNone/>
            </a:pPr>
            <a:r>
              <a:rPr lang="el-GR" sz="2400" dirty="0" err="1" smtClean="0"/>
              <a:t>Μελικόκης</a:t>
            </a:r>
            <a:r>
              <a:rPr lang="el-GR" sz="2400" dirty="0" smtClean="0"/>
              <a:t>   Νικόλαος                            </a:t>
            </a:r>
            <a:r>
              <a:rPr lang="el-GR" sz="2400" dirty="0" err="1" smtClean="0"/>
              <a:t>Ραμάι</a:t>
            </a:r>
            <a:r>
              <a:rPr lang="el-GR" sz="2400" dirty="0" smtClean="0"/>
              <a:t>             </a:t>
            </a:r>
            <a:r>
              <a:rPr lang="el-GR" sz="2400" dirty="0" err="1" smtClean="0"/>
              <a:t>Άντι</a:t>
            </a:r>
            <a:endParaRPr lang="el-GR" sz="2400" dirty="0" smtClean="0"/>
          </a:p>
          <a:p>
            <a:pPr>
              <a:buNone/>
            </a:pPr>
            <a:r>
              <a:rPr lang="el-GR" sz="2400" dirty="0" err="1" smtClean="0"/>
              <a:t>Μπερτσιάς</a:t>
            </a:r>
            <a:r>
              <a:rPr lang="el-GR" sz="2400" dirty="0" smtClean="0"/>
              <a:t>  Αθανάσιος                           </a:t>
            </a:r>
            <a:r>
              <a:rPr lang="el-GR" sz="2400" dirty="0" err="1" smtClean="0"/>
              <a:t>Σακαρέλου</a:t>
            </a:r>
            <a:r>
              <a:rPr lang="el-GR" sz="2400" dirty="0" smtClean="0"/>
              <a:t>    Βασιλική</a:t>
            </a:r>
          </a:p>
          <a:p>
            <a:pPr>
              <a:buNone/>
            </a:pPr>
            <a:r>
              <a:rPr lang="el-GR" sz="2400" dirty="0" err="1" smtClean="0"/>
              <a:t>Μπερτσιάς</a:t>
            </a:r>
            <a:r>
              <a:rPr lang="el-GR" sz="2400" dirty="0" smtClean="0"/>
              <a:t>   Παναγιώτης                       Σπύρου          Έλλη </a:t>
            </a:r>
          </a:p>
          <a:p>
            <a:pPr>
              <a:buNone/>
            </a:pPr>
            <a:r>
              <a:rPr lang="el-GR" sz="2400" dirty="0" err="1" smtClean="0"/>
              <a:t>Μπέτσιου</a:t>
            </a:r>
            <a:r>
              <a:rPr lang="el-GR" sz="2400" dirty="0" smtClean="0"/>
              <a:t>     Άρτεμις                               </a:t>
            </a:r>
            <a:r>
              <a:rPr lang="el-GR" sz="2400" dirty="0" err="1" smtClean="0"/>
              <a:t>Σταμπουλοπούλου</a:t>
            </a:r>
            <a:r>
              <a:rPr lang="el-GR" sz="2400" dirty="0" smtClean="0"/>
              <a:t>  Αναστασία</a:t>
            </a:r>
          </a:p>
          <a:p>
            <a:pPr>
              <a:buNone/>
            </a:pPr>
            <a:r>
              <a:rPr lang="el-GR" sz="2400" dirty="0" err="1" smtClean="0"/>
              <a:t>Μπέτσιου</a:t>
            </a:r>
            <a:r>
              <a:rPr lang="el-GR" sz="2400" dirty="0" smtClean="0"/>
              <a:t>      Μυρτώ                               </a:t>
            </a:r>
            <a:r>
              <a:rPr lang="el-GR" sz="2400" dirty="0" err="1" smtClean="0"/>
              <a:t>Στεφανιδέλης</a:t>
            </a:r>
            <a:r>
              <a:rPr lang="el-GR" sz="2400" dirty="0" smtClean="0"/>
              <a:t>   Περικλής</a:t>
            </a:r>
          </a:p>
          <a:p>
            <a:pPr>
              <a:buNone/>
            </a:pPr>
            <a:r>
              <a:rPr lang="el-GR" sz="2400" dirty="0" err="1" smtClean="0"/>
              <a:t>Μπιλάλη</a:t>
            </a:r>
            <a:r>
              <a:rPr lang="el-GR" sz="2400" dirty="0" smtClean="0"/>
              <a:t>       </a:t>
            </a:r>
            <a:r>
              <a:rPr lang="el-GR" sz="2400" dirty="0" err="1" smtClean="0"/>
              <a:t>Ματέο</a:t>
            </a:r>
            <a:r>
              <a:rPr lang="el-GR" sz="2400" dirty="0" smtClean="0"/>
              <a:t>                                </a:t>
            </a:r>
            <a:r>
              <a:rPr lang="el-GR" sz="2400" dirty="0" err="1" smtClean="0"/>
              <a:t>Τζάφο</a:t>
            </a:r>
            <a:r>
              <a:rPr lang="el-GR" sz="2400" dirty="0" smtClean="0"/>
              <a:t>             </a:t>
            </a:r>
            <a:r>
              <a:rPr lang="el-GR" sz="2400" dirty="0" err="1" smtClean="0"/>
              <a:t>Άντι</a:t>
            </a:r>
            <a:endParaRPr lang="el-GR" sz="2400" dirty="0" smtClean="0"/>
          </a:p>
          <a:p>
            <a:pPr>
              <a:buNone/>
            </a:pPr>
            <a:r>
              <a:rPr lang="el-GR" sz="2400" dirty="0" smtClean="0"/>
              <a:t>Μυλωνάς      Παναγιώτης                       </a:t>
            </a:r>
            <a:r>
              <a:rPr lang="el-GR" sz="2400" dirty="0" err="1" smtClean="0"/>
              <a:t>Τσέλιος</a:t>
            </a:r>
            <a:r>
              <a:rPr lang="el-GR" sz="2400" dirty="0" smtClean="0"/>
              <a:t>           Βασίλειος                         </a:t>
            </a:r>
          </a:p>
          <a:p>
            <a:pPr>
              <a:buNone/>
            </a:pPr>
            <a:r>
              <a:rPr lang="el-GR" sz="2400" dirty="0" err="1" smtClean="0"/>
              <a:t>Ντόβας</a:t>
            </a:r>
            <a:r>
              <a:rPr lang="el-GR" sz="2400" dirty="0" smtClean="0"/>
              <a:t>         Κων/νος                             </a:t>
            </a:r>
            <a:r>
              <a:rPr lang="el-GR" sz="2400" dirty="0" err="1" smtClean="0"/>
              <a:t>Φονταλή</a:t>
            </a:r>
            <a:r>
              <a:rPr lang="el-GR" sz="2400" dirty="0" smtClean="0"/>
              <a:t>         Βασιλική</a:t>
            </a:r>
          </a:p>
          <a:p>
            <a:pPr>
              <a:buNone/>
            </a:pPr>
            <a:r>
              <a:rPr lang="el-GR" sz="2400" dirty="0" smtClean="0"/>
              <a:t>Ξηρός           Αναστάσιος</a:t>
            </a:r>
          </a:p>
          <a:p>
            <a:pPr>
              <a:buNone/>
            </a:pPr>
            <a:r>
              <a:rPr lang="el-GR" sz="2400" dirty="0" err="1" smtClean="0"/>
              <a:t>Παπαλέξη</a:t>
            </a:r>
            <a:r>
              <a:rPr lang="el-GR" sz="2400" dirty="0" smtClean="0"/>
              <a:t>    </a:t>
            </a:r>
            <a:r>
              <a:rPr lang="el-GR" sz="2400" dirty="0" err="1" smtClean="0"/>
              <a:t>Μαριεντίνα</a:t>
            </a:r>
            <a:endParaRPr lang="el-GR" sz="2400" dirty="0" smtClean="0"/>
          </a:p>
          <a:p>
            <a:pPr>
              <a:buNone/>
            </a:pPr>
            <a:r>
              <a:rPr lang="el-GR" sz="2400" dirty="0" err="1" smtClean="0"/>
              <a:t>Παπαλόπουλος</a:t>
            </a:r>
            <a:r>
              <a:rPr lang="el-GR" sz="2400" dirty="0" smtClean="0"/>
              <a:t>   Ιωάννης</a:t>
            </a:r>
          </a:p>
          <a:p>
            <a:pPr>
              <a:buNone/>
            </a:pPr>
            <a:endParaRPr lang="el-GR" sz="2400" dirty="0" smtClean="0"/>
          </a:p>
          <a:p>
            <a:pPr>
              <a:buNone/>
            </a:pPr>
            <a:endParaRPr lang="el-GR"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0070C0"/>
                </a:solidFill>
                <a:latin typeface="Times New Roman" pitchFamily="18" charset="0"/>
                <a:cs typeface="Times New Roman" pitchFamily="18" charset="0"/>
              </a:rPr>
              <a:t>Μορφές σχολικού εκφοβισμού</a:t>
            </a:r>
            <a:endParaRPr lang="el-GR" dirty="0">
              <a:solidFill>
                <a:srgbClr val="0070C0"/>
              </a:solidFill>
              <a:latin typeface="Times New Roman" pitchFamily="18" charset="0"/>
              <a:cs typeface="Times New Roman" pitchFamily="18" charset="0"/>
            </a:endParaRPr>
          </a:p>
        </p:txBody>
      </p:sp>
      <p:pic>
        <p:nvPicPr>
          <p:cNvPr id="4" name="3 - Θέση περιεχομένου" descr="Διαφάνεια4.jpg"/>
          <p:cNvPicPr>
            <a:picLocks noGrp="1" noChangeAspect="1"/>
          </p:cNvPicPr>
          <p:nvPr>
            <p:ph idx="1"/>
          </p:nvPr>
        </p:nvPicPr>
        <p:blipFill>
          <a:blip r:embed="rId2" cstate="print"/>
          <a:stretch>
            <a:fillRect/>
          </a:stretch>
        </p:blipFill>
        <p:spPr>
          <a:xfrm>
            <a:off x="1645708" y="1935163"/>
            <a:ext cx="5852583" cy="4389437"/>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endParaRPr lang="el-GR"/>
          </a:p>
        </p:txBody>
      </p:sp>
      <p:sp>
        <p:nvSpPr>
          <p:cNvPr id="16387" name="Rectangle 3"/>
          <p:cNvSpPr>
            <a:spLocks noGrp="1" noChangeArrowheads="1"/>
          </p:cNvSpPr>
          <p:nvPr>
            <p:ph idx="1"/>
          </p:nvPr>
        </p:nvSpPr>
        <p:spPr/>
        <p:txBody>
          <a:bodyPr/>
          <a:lstStyle/>
          <a:p>
            <a:endParaRPr lang="el-GR"/>
          </a:p>
        </p:txBody>
      </p:sp>
      <p:pic>
        <p:nvPicPr>
          <p:cNvPr id="16388" name="Picture 4"/>
          <p:cNvPicPr>
            <a:picLocks noChangeAspect="1" noChangeArrowheads="1"/>
          </p:cNvPicPr>
          <p:nvPr/>
        </p:nvPicPr>
        <p:blipFill>
          <a:blip r:embed="rId2" cstate="print"/>
          <a:srcRect/>
          <a:stretch>
            <a:fillRect/>
          </a:stretch>
        </p:blipFill>
        <p:spPr bwMode="auto">
          <a:xfrm>
            <a:off x="0" y="260350"/>
            <a:ext cx="9144000" cy="50419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solidFill>
                  <a:srgbClr val="00B0F0"/>
                </a:solidFill>
                <a:latin typeface="Times New Roman" pitchFamily="18" charset="0"/>
                <a:cs typeface="Times New Roman" pitchFamily="18" charset="0"/>
              </a:rPr>
              <a:t>Σωματική βία</a:t>
            </a:r>
            <a:endParaRPr lang="el-GR" dirty="0">
              <a:solidFill>
                <a:srgbClr val="00B0F0"/>
              </a:solidFill>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lstStyle/>
          <a:p>
            <a:r>
              <a:rPr lang="el-GR" dirty="0" smtClean="0">
                <a:latin typeface="Times New Roman" pitchFamily="18" charset="0"/>
                <a:cs typeface="Times New Roman" pitchFamily="18" charset="0"/>
              </a:rPr>
              <a:t>Τα θύματα δέχονται φυσικούς τραυματισμούς ή διάφορες απειλές για τραυματισμό από τους θύτες. Η σωματική βία εκδηλώνεται με σπρωξίματα, αγκωνιές, γροθιές, σκουντήματα, κλοτσιές, τρικλοποδιές, τσιμπήματα και δαγκωνιές, καθώς και χτυπήματα με διάφορα αντικείμενα</a:t>
            </a:r>
            <a:r>
              <a:rPr lang="el-GR" dirty="0" smtClean="0"/>
              <a:t>. </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40" name="Picture 4" descr="βια"/>
          <p:cNvPicPr>
            <a:picLocks noChangeAspect="1" noChangeArrowheads="1"/>
          </p:cNvPicPr>
          <p:nvPr/>
        </p:nvPicPr>
        <p:blipFill>
          <a:blip r:embed="rId2" cstate="print"/>
          <a:srcRect/>
          <a:stretch>
            <a:fillRect/>
          </a:stretch>
        </p:blipFill>
        <p:spPr bwMode="auto">
          <a:xfrm>
            <a:off x="611188" y="401638"/>
            <a:ext cx="8281987" cy="5830887"/>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274638"/>
            <a:ext cx="8147248" cy="1570186"/>
          </a:xfrm>
        </p:spPr>
        <p:txBody>
          <a:bodyPr/>
          <a:lstStyle/>
          <a:p>
            <a:pPr algn="ctr"/>
            <a:r>
              <a:rPr lang="el-GR" dirty="0" smtClean="0">
                <a:solidFill>
                  <a:srgbClr val="00B0F0"/>
                </a:solidFill>
                <a:latin typeface="Times New Roman" pitchFamily="18" charset="0"/>
                <a:cs typeface="Times New Roman" pitchFamily="18" charset="0"/>
              </a:rPr>
              <a:t>Λεκτική βία</a:t>
            </a:r>
            <a:endParaRPr lang="el-GR" dirty="0">
              <a:solidFill>
                <a:srgbClr val="00B0F0"/>
              </a:solidFill>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lstStyle/>
          <a:p>
            <a:endParaRPr lang="el-GR" dirty="0" smtClean="0">
              <a:latin typeface="Times New Roman" pitchFamily="18" charset="0"/>
              <a:cs typeface="Times New Roman" pitchFamily="18" charset="0"/>
            </a:endParaRPr>
          </a:p>
          <a:p>
            <a:r>
              <a:rPr lang="el-GR" dirty="0" smtClean="0">
                <a:latin typeface="Times New Roman" pitchFamily="18" charset="0"/>
                <a:cs typeface="Times New Roman" pitchFamily="18" charset="0"/>
              </a:rPr>
              <a:t>Οι θύτες χρησιμοποιούν συστηματικά προσβολές και απειλές, διάφορες επιθέσεις με φράσεις, καθώς και με αγενή σχόλια και ειρωνείες και με παρατσούκλια, βωμολοχίες, υβριστικές εκφράσεις,</a:t>
            </a:r>
            <a:endParaRPr lang="el-GR"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217</TotalTime>
  <Words>2609</Words>
  <Application>Microsoft Office PowerPoint</Application>
  <PresentationFormat>Προβολή στην οθόνη (4:3)</PresentationFormat>
  <Paragraphs>168</Paragraphs>
  <Slides>46</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46</vt:i4>
      </vt:variant>
    </vt:vector>
  </HeadingPairs>
  <TitlesOfParts>
    <vt:vector size="47" baseType="lpstr">
      <vt:lpstr>Ροή</vt:lpstr>
      <vt:lpstr>Διαφάνεια 1</vt:lpstr>
      <vt:lpstr>Τι είναι η ενδοσχολική βία και ο εκφοβισμός</vt:lpstr>
      <vt:lpstr>                  Η ενδοσχολική βία μπορεί να είναι:</vt:lpstr>
      <vt:lpstr>Συγκεκριμένα:</vt:lpstr>
      <vt:lpstr>Μορφές σχολικού εκφοβισμού</vt:lpstr>
      <vt:lpstr>Διαφάνεια 6</vt:lpstr>
      <vt:lpstr>Σωματική βία</vt:lpstr>
      <vt:lpstr>Διαφάνεια 8</vt:lpstr>
      <vt:lpstr>Λεκτική βία</vt:lpstr>
      <vt:lpstr>Ψυχολογική βία</vt:lpstr>
      <vt:lpstr>Ηλεκτρονική βία</vt:lpstr>
      <vt:lpstr>Σεξουαλική βία</vt:lpstr>
      <vt:lpstr>Οπτική βία</vt:lpstr>
      <vt:lpstr>Ρατσιστικός εκφοβισμός</vt:lpstr>
      <vt:lpstr>Διαφάνεια 15</vt:lpstr>
      <vt:lpstr>ΑΙΤΙΑ</vt:lpstr>
      <vt:lpstr>Για ποιους λόγους ένας μαθητής αναπτύσσει βίαιες και εκφοβιστικές συμπεριφορές;</vt:lpstr>
      <vt:lpstr>Γιατί εκφοβίζουν κάποιοι μαθητές;</vt:lpstr>
      <vt:lpstr>Γιατί κάποιοι μαθητές εκφοβίζουν;</vt:lpstr>
      <vt:lpstr>Γιατί εκδηλώνεται η βία στο σχολείο;</vt:lpstr>
      <vt:lpstr>ΕΠΙΠΤΩΣΕΙΣ</vt:lpstr>
      <vt:lpstr>Διαφάνεια 22</vt:lpstr>
      <vt:lpstr>Διαφάνεια 23</vt:lpstr>
      <vt:lpstr>Διαφάνεια 24</vt:lpstr>
      <vt:lpstr>Διαφάνεια 25</vt:lpstr>
      <vt:lpstr>Διαφάνεια 26</vt:lpstr>
      <vt:lpstr>Τα παιδιά που εκφοβίζουν</vt:lpstr>
      <vt:lpstr>Διαφάνεια 28</vt:lpstr>
      <vt:lpstr>Τα παιδιά παρατηρητές</vt:lpstr>
      <vt:lpstr>Διαφάνεια 30</vt:lpstr>
      <vt:lpstr>Διαφάνεια 31</vt:lpstr>
      <vt:lpstr>Διαφάνεια 32</vt:lpstr>
      <vt:lpstr>Διαφάνεια 33</vt:lpstr>
      <vt:lpstr>     Σε επίπεδο σχολείου: </vt:lpstr>
      <vt:lpstr>Άμεσες Δράσεις:  Διευθυντής</vt:lpstr>
      <vt:lpstr>6 Μαρτίου, Παγκόσμια ημέρα κατά της ενδοσχολικής βίας</vt:lpstr>
      <vt:lpstr> Εκπαιδευτικοί: </vt:lpstr>
      <vt:lpstr> Συμμαθητές μέσα στην τάξη: </vt:lpstr>
      <vt:lpstr>Διαφάνεια 39</vt:lpstr>
      <vt:lpstr>Γονείς παιδιού που εκφοβίζεται: </vt:lpstr>
      <vt:lpstr> Γονείς παιδιού που εκφοβίζει:</vt:lpstr>
      <vt:lpstr>Διαφάνεια 42</vt:lpstr>
      <vt:lpstr>Διαφάνεια 43</vt:lpstr>
      <vt:lpstr>Διαφάνεια 44</vt:lpstr>
      <vt:lpstr>Διαφάνεια 45</vt:lpstr>
      <vt:lpstr>Διαφάνεια 46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Ενδοσχολική Βία- Εκφοβισμός</dc:title>
  <dc:creator>user4</dc:creator>
  <cp:lastModifiedBy>GIORGIO</cp:lastModifiedBy>
  <cp:revision>32</cp:revision>
  <dcterms:created xsi:type="dcterms:W3CDTF">2014-03-26T10:11:25Z</dcterms:created>
  <dcterms:modified xsi:type="dcterms:W3CDTF">2014-05-02T16:59:33Z</dcterms:modified>
</cp:coreProperties>
</file>