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76"/>
  </p:notesMasterIdLst>
  <p:sldIdLst>
    <p:sldId id="271" r:id="rId2"/>
    <p:sldId id="33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2" r:id="rId34"/>
    <p:sldId id="293" r:id="rId35"/>
    <p:sldId id="291" r:id="rId36"/>
    <p:sldId id="294" r:id="rId37"/>
    <p:sldId id="335" r:id="rId38"/>
    <p:sldId id="295" r:id="rId39"/>
    <p:sldId id="290"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10" r:id="rId53"/>
    <p:sldId id="312" r:id="rId54"/>
    <p:sldId id="313" r:id="rId55"/>
    <p:sldId id="311" r:id="rId56"/>
    <p:sldId id="314" r:id="rId57"/>
    <p:sldId id="315" r:id="rId58"/>
    <p:sldId id="316" r:id="rId59"/>
    <p:sldId id="317" r:id="rId60"/>
    <p:sldId id="318" r:id="rId61"/>
    <p:sldId id="319" r:id="rId62"/>
    <p:sldId id="324" r:id="rId63"/>
    <p:sldId id="321" r:id="rId64"/>
    <p:sldId id="322" r:id="rId65"/>
    <p:sldId id="323" r:id="rId66"/>
    <p:sldId id="325" r:id="rId67"/>
    <p:sldId id="326" r:id="rId68"/>
    <p:sldId id="327" r:id="rId69"/>
    <p:sldId id="328" r:id="rId70"/>
    <p:sldId id="329" r:id="rId71"/>
    <p:sldId id="330" r:id="rId72"/>
    <p:sldId id="331" r:id="rId73"/>
    <p:sldId id="332" r:id="rId74"/>
    <p:sldId id="333" r:id="rId7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106" d="100"/>
          <a:sy n="106" d="100"/>
        </p:scale>
        <p:origin x="-1128" y="-90"/>
      </p:cViewPr>
      <p:guideLst>
        <p:guide orient="horz" pos="2160"/>
        <p:guide pos="2880"/>
      </p:guideLst>
    </p:cSldViewPr>
  </p:slideViewPr>
  <p:outlineViewPr>
    <p:cViewPr>
      <p:scale>
        <a:sx n="33" d="100"/>
        <a:sy n="33" d="100"/>
      </p:scale>
      <p:origin x="0" y="185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F6C1FB-3A5C-49CD-908C-BB8D69A6C22B}" type="datetimeFigureOut">
              <a:rPr lang="el-GR" smtClean="0"/>
              <a:pPr/>
              <a:t>17/1/2014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8F355-FF3E-406F-B2D6-F2C2C9B36EC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788F355-FF3E-406F-B2D6-F2C2C9B36ECF}" type="slidenum">
              <a:rPr lang="el-GR" smtClean="0"/>
              <a:pPr/>
              <a:t>34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E1E25CA-06CA-48D7-8C26-15A38A86DC5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842559-D2B2-4EA8-B34F-9C7493A18CD4}" type="datetimeFigureOut">
              <a:rPr lang="el-GR" smtClean="0"/>
              <a:pPr/>
              <a:t>17/1/2014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6E1E25CA-06CA-48D7-8C26-15A38A86DC51}"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6842559-D2B2-4EA8-B34F-9C7493A18CD4}" type="datetimeFigureOut">
              <a:rPr lang="el-GR" smtClean="0"/>
              <a:pPr/>
              <a:t>17/1/2014</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E1E25CA-06CA-48D7-8C26-15A38A86DC51}"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285728"/>
            <a:ext cx="8158162" cy="6000792"/>
          </a:xfrm>
        </p:spPr>
        <p:txBody>
          <a:bodyPr>
            <a:normAutofit/>
          </a:bodyPr>
          <a:lstStyle/>
          <a:p>
            <a:pPr algn="ctr">
              <a:buNone/>
            </a:pPr>
            <a:endParaRPr lang="el-GR" b="1" dirty="0" smtClean="0"/>
          </a:p>
          <a:p>
            <a:pPr algn="ctr">
              <a:buNone/>
            </a:pPr>
            <a:endParaRPr lang="el-GR" b="1" dirty="0" smtClean="0"/>
          </a:p>
          <a:p>
            <a:pPr algn="ctr">
              <a:buNone/>
            </a:pPr>
            <a:r>
              <a:rPr lang="el-GR" b="1" dirty="0" smtClean="0">
                <a:latin typeface="+mj-lt"/>
              </a:rPr>
              <a:t>ΓΕΝΙΚΟ ΛΥΚΕΙΟ ΕΥΗΝΟΧΩΡΙΟΥ</a:t>
            </a:r>
          </a:p>
          <a:p>
            <a:pPr algn="ctr">
              <a:buNone/>
            </a:pPr>
            <a:endParaRPr lang="el-GR" b="1" dirty="0" smtClean="0">
              <a:latin typeface="+mj-lt"/>
            </a:endParaRPr>
          </a:p>
          <a:p>
            <a:pPr algn="ctr">
              <a:buNone/>
            </a:pPr>
            <a:r>
              <a:rPr lang="el-GR" b="1" dirty="0" smtClean="0">
                <a:latin typeface="+mj-lt"/>
              </a:rPr>
              <a:t>ΤΜΗΜΑ    Α2</a:t>
            </a:r>
          </a:p>
          <a:p>
            <a:pPr algn="ctr">
              <a:buNone/>
            </a:pPr>
            <a:endParaRPr lang="el-GR" b="1" dirty="0" smtClean="0">
              <a:latin typeface="+mj-lt"/>
            </a:endParaRPr>
          </a:p>
          <a:p>
            <a:pPr algn="ctr">
              <a:buNone/>
            </a:pPr>
            <a:r>
              <a:rPr lang="el-GR" b="1" dirty="0" smtClean="0">
                <a:latin typeface="+mj-lt"/>
              </a:rPr>
              <a:t>ΕΡΕΥΝΗΤΙΚΗ ΕΡΓΑΣΙΑ ΣΧ. ΕΤΟΥΣ </a:t>
            </a:r>
            <a:r>
              <a:rPr lang="el-GR" b="1" normalizeH="1" dirty="0" smtClean="0">
                <a:latin typeface="+mj-lt"/>
              </a:rPr>
              <a:t> </a:t>
            </a:r>
            <a:r>
              <a:rPr lang="el-GR" b="1" cap="all" dirty="0" smtClean="0">
                <a:latin typeface="+mj-lt"/>
              </a:rPr>
              <a:t>2013-14</a:t>
            </a:r>
            <a:r>
              <a:rPr lang="el-GR" b="1" dirty="0" smtClean="0">
                <a:latin typeface="+mj-lt"/>
              </a:rPr>
              <a:t> </a:t>
            </a:r>
            <a:r>
              <a:rPr lang="en-US" b="1" cap="all" dirty="0" smtClean="0">
                <a:latin typeface="+mj-lt"/>
              </a:rPr>
              <a:t> </a:t>
            </a:r>
            <a:endParaRPr lang="el-GR" b="1" cap="all" dirty="0" smtClean="0">
              <a:latin typeface="+mj-lt"/>
            </a:endParaRPr>
          </a:p>
          <a:p>
            <a:pPr algn="ctr">
              <a:buNone/>
            </a:pPr>
            <a:endParaRPr lang="el-GR" b="1" cap="all" dirty="0" smtClean="0">
              <a:latin typeface="+mj-lt"/>
            </a:endParaRPr>
          </a:p>
          <a:p>
            <a:pPr algn="ctr">
              <a:buNone/>
            </a:pPr>
            <a:endParaRPr lang="el-GR" b="1" dirty="0" smtClean="0">
              <a:latin typeface="+mj-lt"/>
            </a:endParaRPr>
          </a:p>
          <a:p>
            <a:pPr algn="ctr">
              <a:buNone/>
            </a:pPr>
            <a:r>
              <a:rPr lang="el-GR" b="1" dirty="0" smtClean="0">
                <a:latin typeface="+mj-lt"/>
              </a:rPr>
              <a:t>ΘΕΜΑ: ΟΡΘΟΔΟΞΗ ΠΙΣΤΗ- ΤΟΠΙΚΗ ΠΑΡΑΔΟΣΗ- ΛΑΟΓΡΑΦΙΑ- ΠΟΛΙΤΙΣΜΟΣ</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Αγία </a:t>
            </a:r>
            <a:r>
              <a:rPr lang="el-GR" b="1" u="sng" dirty="0" err="1" smtClean="0"/>
              <a:t>Σωτήρω</a:t>
            </a:r>
            <a:endParaRPr lang="el-GR" b="1" u="sng" dirty="0"/>
          </a:p>
        </p:txBody>
      </p:sp>
      <p:sp>
        <p:nvSpPr>
          <p:cNvPr id="3" name="2 - Θέση περιεχομένου"/>
          <p:cNvSpPr>
            <a:spLocks noGrp="1"/>
          </p:cNvSpPr>
          <p:nvPr>
            <p:ph idx="1"/>
          </p:nvPr>
        </p:nvSpPr>
        <p:spPr>
          <a:xfrm>
            <a:off x="428596" y="2357430"/>
            <a:ext cx="8258204" cy="3967170"/>
          </a:xfrm>
        </p:spPr>
        <p:txBody>
          <a:bodyPr/>
          <a:lstStyle/>
          <a:p>
            <a:pPr>
              <a:buNone/>
            </a:pPr>
            <a:r>
              <a:rPr lang="el-GR" dirty="0" smtClean="0"/>
              <a:t>        Το εκκλησάκι της Αγίας </a:t>
            </a:r>
            <a:r>
              <a:rPr lang="el-GR" dirty="0" err="1" smtClean="0"/>
              <a:t>Σωτήρως</a:t>
            </a:r>
            <a:r>
              <a:rPr lang="el-GR" dirty="0" smtClean="0"/>
              <a:t> βρίσκεται μέσα στο χωριό. Ένα όμορφο εκκλησάκι σε μια πολύ ήσυχη και γραφική γειτονιά.</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Αγία Παρασκευή </a:t>
            </a:r>
            <a:endParaRPr lang="el-GR" b="1" u="sng" dirty="0"/>
          </a:p>
        </p:txBody>
      </p:sp>
      <p:sp>
        <p:nvSpPr>
          <p:cNvPr id="3" name="2 - Θέση περιεχομένου"/>
          <p:cNvSpPr>
            <a:spLocks noGrp="1"/>
          </p:cNvSpPr>
          <p:nvPr>
            <p:ph idx="1"/>
          </p:nvPr>
        </p:nvSpPr>
        <p:spPr>
          <a:xfrm>
            <a:off x="571472" y="2285992"/>
            <a:ext cx="8115328" cy="4038608"/>
          </a:xfrm>
        </p:spPr>
        <p:txBody>
          <a:bodyPr/>
          <a:lstStyle/>
          <a:p>
            <a:pPr>
              <a:buNone/>
            </a:pPr>
            <a:r>
              <a:rPr lang="el-GR" dirty="0" smtClean="0"/>
              <a:t>        Στα δυτικά του χωριού βρίσκεται το παλιό εκκλησάκι της Αγίας Παρασκευής, ανακατασκευασμένο, καταστρέφοντας κάθε τι παλιό και παραδοσιακό που είχε, και αντικαθιστώντας την παλιά του ομορφιά με τη σημερινή.</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Ξωκλήσι της Παναγίας</a:t>
            </a:r>
            <a:endParaRPr lang="el-GR" b="1" u="sng" dirty="0"/>
          </a:p>
        </p:txBody>
      </p:sp>
      <p:sp>
        <p:nvSpPr>
          <p:cNvPr id="3" name="2 - Θέση περιεχομένου"/>
          <p:cNvSpPr>
            <a:spLocks noGrp="1"/>
          </p:cNvSpPr>
          <p:nvPr>
            <p:ph idx="1"/>
          </p:nvPr>
        </p:nvSpPr>
        <p:spPr>
          <a:xfrm>
            <a:off x="428596" y="2357430"/>
            <a:ext cx="8258204" cy="3967170"/>
          </a:xfrm>
        </p:spPr>
        <p:txBody>
          <a:bodyPr/>
          <a:lstStyle/>
          <a:p>
            <a:pPr>
              <a:buNone/>
            </a:pPr>
            <a:r>
              <a:rPr lang="el-GR" dirty="0" smtClean="0"/>
              <a:t>          Στον κάμπο του </a:t>
            </a:r>
            <a:r>
              <a:rPr lang="el-GR" dirty="0" err="1" smtClean="0"/>
              <a:t>Ευηνοχωρίου</a:t>
            </a:r>
            <a:r>
              <a:rPr lang="el-GR" dirty="0" smtClean="0"/>
              <a:t> είναι το ξωκλήσι της Παναγίας, που με το δροσερό νερό της βρύσης, που έχει εκεί, μπορεί κάποιος να δροσιστεί και να ξεκουραστεί.</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Ξωκλήσι Αι Γιάννη</a:t>
            </a:r>
            <a:endParaRPr lang="el-GR" b="1" u="sng" dirty="0"/>
          </a:p>
        </p:txBody>
      </p:sp>
      <p:sp>
        <p:nvSpPr>
          <p:cNvPr id="3" name="2 - Θέση περιεχομένου"/>
          <p:cNvSpPr>
            <a:spLocks noGrp="1"/>
          </p:cNvSpPr>
          <p:nvPr>
            <p:ph idx="1"/>
          </p:nvPr>
        </p:nvSpPr>
        <p:spPr>
          <a:xfrm>
            <a:off x="571472" y="2214554"/>
            <a:ext cx="8115328" cy="4110046"/>
          </a:xfrm>
        </p:spPr>
        <p:txBody>
          <a:bodyPr/>
          <a:lstStyle/>
          <a:p>
            <a:pPr>
              <a:buNone/>
            </a:pPr>
            <a:r>
              <a:rPr lang="el-GR" dirty="0" smtClean="0"/>
              <a:t>        Στον χώρο της Αρχαίας Καλυδώνας, βόρεια του χωριού μας υπάρχει το ξωκλήσι του παλιού Αι Γιάννη, εγκαταλελειμμένο, ερειπωμένο και λεηλατημένο. </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b="1" u="sng" dirty="0" smtClean="0"/>
              <a:t>Εκκλησάκι της Ευαγγελίστριας</a:t>
            </a:r>
            <a:endParaRPr lang="el-GR" b="1" u="sng" dirty="0"/>
          </a:p>
        </p:txBody>
      </p:sp>
      <p:sp>
        <p:nvSpPr>
          <p:cNvPr id="3" name="2 - Θέση περιεχομένου"/>
          <p:cNvSpPr>
            <a:spLocks noGrp="1"/>
          </p:cNvSpPr>
          <p:nvPr>
            <p:ph idx="1"/>
          </p:nvPr>
        </p:nvSpPr>
        <p:spPr>
          <a:xfrm>
            <a:off x="500034" y="2285992"/>
            <a:ext cx="8186766" cy="4038608"/>
          </a:xfrm>
        </p:spPr>
        <p:txBody>
          <a:bodyPr/>
          <a:lstStyle/>
          <a:p>
            <a:pPr>
              <a:buNone/>
            </a:pPr>
            <a:r>
              <a:rPr lang="el-GR" dirty="0" smtClean="0"/>
              <a:t>           Κοντά στην λιμνοθάλασσα, είναι το εκκλησάκι της Ευαγγελίστριας, με μοναδική του συντροφιά έναν ευκάλυπτο για να χαρίζει τον ίσκιο στους περαστικούς.</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Αγία Αικατερίνη </a:t>
            </a:r>
            <a:endParaRPr lang="el-GR" b="1" u="sng" dirty="0"/>
          </a:p>
        </p:txBody>
      </p:sp>
      <p:sp>
        <p:nvSpPr>
          <p:cNvPr id="3" name="2 - Θέση περιεχομένου"/>
          <p:cNvSpPr>
            <a:spLocks noGrp="1"/>
          </p:cNvSpPr>
          <p:nvPr>
            <p:ph idx="1"/>
          </p:nvPr>
        </p:nvSpPr>
        <p:spPr>
          <a:xfrm>
            <a:off x="571472" y="2143116"/>
            <a:ext cx="8115328" cy="4181484"/>
          </a:xfrm>
        </p:spPr>
        <p:txBody>
          <a:bodyPr>
            <a:normAutofit/>
          </a:bodyPr>
          <a:lstStyle/>
          <a:p>
            <a:pPr>
              <a:buNone/>
            </a:pPr>
            <a:r>
              <a:rPr lang="el-GR" dirty="0" smtClean="0"/>
              <a:t>        Ακόμη, πριν από μερικά χρόνια οι κάτοικοι του οικισμού Κερατέας με δικά τους έξοδα, αλλά και με συνδρομές κατοίκων και  από άλλα χωριά(Άγιος Γεώργιος, </a:t>
            </a:r>
            <a:r>
              <a:rPr lang="el-GR" dirty="0" err="1" smtClean="0"/>
              <a:t>Κουτσοχέρι</a:t>
            </a:r>
            <a:r>
              <a:rPr lang="el-GR" dirty="0" smtClean="0"/>
              <a:t>, </a:t>
            </a:r>
            <a:r>
              <a:rPr lang="el-GR" dirty="0" err="1" smtClean="0"/>
              <a:t>Ξηρέικα</a:t>
            </a:r>
            <a:r>
              <a:rPr lang="el-GR" dirty="0" smtClean="0"/>
              <a:t>, Κουδούνι) με πολλή προσπάθεια και πάρα τις δυσκολίες έφτιαξαν μια καινούργια εκκλησία αφιερωμένη στα γενέθλια της Θεοτόκου που γιορτάζει στις 15 Αυγούστου. Στο νέο νεκροταφείο μας βρίσκεται και το εκκλησάκι της Αγίας Αικατερίνης.</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ΠΑΡΑΔΟΣΗ</a:t>
            </a:r>
            <a:endParaRPr lang="el-GR" b="1" u="sng" dirty="0"/>
          </a:p>
        </p:txBody>
      </p:sp>
      <p:sp>
        <p:nvSpPr>
          <p:cNvPr id="3" name="2 - Θέση περιεχομένου"/>
          <p:cNvSpPr>
            <a:spLocks noGrp="1"/>
          </p:cNvSpPr>
          <p:nvPr>
            <p:ph idx="1"/>
          </p:nvPr>
        </p:nvSpPr>
        <p:spPr/>
        <p:txBody>
          <a:bodyPr>
            <a:normAutofit fontScale="85000" lnSpcReduction="10000"/>
          </a:bodyPr>
          <a:lstStyle/>
          <a:p>
            <a:pPr>
              <a:buNone/>
            </a:pPr>
            <a:r>
              <a:rPr lang="en-US" b="1" i="1" dirty="0" smtClean="0"/>
              <a:t>     </a:t>
            </a:r>
            <a:r>
              <a:rPr lang="el-GR" b="1" i="1" dirty="0" smtClean="0"/>
              <a:t>ΟΡΙΣΜΟΣ </a:t>
            </a:r>
          </a:p>
          <a:p>
            <a:pPr>
              <a:buNone/>
            </a:pPr>
            <a:r>
              <a:rPr lang="el-GR" dirty="0" smtClean="0"/>
              <a:t>          Μεταβίβαση συνήθως προφορική από τη μία γενιά στην άλλη δοξασιών, ιδεών, τρόπων δράσης και συμπεριφοράς, το σύνολο των πνευματικών μνημείων, των δεξιοτήτων, των ιδεών, των υλικών αγαθών καθώς επίσης και η πείρα που κληροδοτούν οι προγενέστεροι στους μεταγενέστερους.  (Εθνική παράδοση: ο πνευματικός και ιστορικός βίος του έθνους που μεταβιβάζεται από τις παλιές γενιές και παραλαμβάνεται από τις νέες.)</a:t>
            </a:r>
            <a:endParaRPr lang="en-US" dirty="0" smtClean="0"/>
          </a:p>
          <a:p>
            <a:pPr>
              <a:buNone/>
            </a:pPr>
            <a:r>
              <a:rPr lang="en-US" b="1" i="1" dirty="0" smtClean="0"/>
              <a:t>     </a:t>
            </a:r>
            <a:r>
              <a:rPr lang="el-GR" b="1" i="1" dirty="0" smtClean="0"/>
              <a:t>ΠΟΥ ΕΚΔΗΛΩΝΕΤΑΙ    </a:t>
            </a:r>
          </a:p>
          <a:p>
            <a:r>
              <a:rPr lang="el-GR" dirty="0" smtClean="0"/>
              <a:t>Στο χώρο της πολιτικής, της επιστήμης, της τέχνης, της θρησκείας, στην ηθική και κοινωνική ζωή του ατόμου</a:t>
            </a:r>
            <a:r>
              <a:rPr lang="en-US" dirty="0" smtClean="0"/>
              <a:t>.   </a:t>
            </a:r>
          </a:p>
          <a:p>
            <a:r>
              <a:rPr lang="el-GR" dirty="0" smtClean="0"/>
              <a:t>Διαμορφώνει καθοριστικά το ήθος του λαού, τον τρόπο ζωής του έθνους, τη νοοτροπία του. </a:t>
            </a:r>
            <a:r>
              <a:rPr lang="en-US" dirty="0" smtClean="0"/>
              <a:t>   </a:t>
            </a:r>
            <a:endParaRPr lang="el-GR" dirty="0" smtClean="0"/>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285728"/>
            <a:ext cx="7643866" cy="1000132"/>
          </a:xfrm>
        </p:spPr>
        <p:txBody>
          <a:bodyPr>
            <a:normAutofit/>
          </a:bodyPr>
          <a:lstStyle/>
          <a:p>
            <a:pPr algn="ctr"/>
            <a:r>
              <a:rPr lang="el-GR" b="1" u="sng" dirty="0" smtClean="0"/>
              <a:t>Το πανηγύρι του Αι Γιαννιού</a:t>
            </a:r>
            <a:endParaRPr lang="el-GR" b="1" u="sng" dirty="0"/>
          </a:p>
        </p:txBody>
      </p:sp>
      <p:sp>
        <p:nvSpPr>
          <p:cNvPr id="3" name="2 - Θέση περιεχομένου"/>
          <p:cNvSpPr>
            <a:spLocks noGrp="1"/>
          </p:cNvSpPr>
          <p:nvPr>
            <p:ph idx="1"/>
          </p:nvPr>
        </p:nvSpPr>
        <p:spPr>
          <a:xfrm>
            <a:off x="914400" y="1643050"/>
            <a:ext cx="7086624" cy="4525963"/>
          </a:xfrm>
        </p:spPr>
        <p:txBody>
          <a:bodyPr/>
          <a:lstStyle/>
          <a:p>
            <a:endParaRPr lang="el-GR" dirty="0"/>
          </a:p>
        </p:txBody>
      </p:sp>
      <p:pic>
        <p:nvPicPr>
          <p:cNvPr id="2050" name="Picture 2" descr="\\server\userdata\user7\My Documents\7b1460f218e1b4b277b4a472300d5f68.JPG"/>
          <p:cNvPicPr>
            <a:picLocks noChangeAspect="1" noChangeArrowheads="1"/>
          </p:cNvPicPr>
          <p:nvPr/>
        </p:nvPicPr>
        <p:blipFill>
          <a:blip r:embed="rId2" cstate="print"/>
          <a:srcRect/>
          <a:stretch>
            <a:fillRect/>
          </a:stretch>
        </p:blipFill>
        <p:spPr bwMode="auto">
          <a:xfrm>
            <a:off x="642910" y="1357298"/>
            <a:ext cx="7629525" cy="535782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a:xfrm>
            <a:off x="428596" y="714356"/>
            <a:ext cx="8429684" cy="5857916"/>
          </a:xfrm>
        </p:spPr>
        <p:txBody>
          <a:bodyPr>
            <a:normAutofit fontScale="70000" lnSpcReduction="20000"/>
          </a:bodyPr>
          <a:lstStyle/>
          <a:p>
            <a:pPr algn="just">
              <a:buNone/>
            </a:pPr>
            <a:r>
              <a:rPr lang="el-GR" dirty="0" smtClean="0"/>
              <a:t>        </a:t>
            </a:r>
          </a:p>
          <a:p>
            <a:pPr algn="just">
              <a:buNone/>
            </a:pPr>
            <a:r>
              <a:rPr lang="el-GR" dirty="0" smtClean="0"/>
              <a:t> </a:t>
            </a:r>
          </a:p>
          <a:p>
            <a:pPr algn="just">
              <a:buNone/>
            </a:pPr>
            <a:r>
              <a:rPr lang="el-GR" dirty="0" smtClean="0"/>
              <a:t>             Λειτουργούσε ως τόπος συναντήσεως και συγκέντρωσης των κλεφτών.</a:t>
            </a:r>
          </a:p>
          <a:p>
            <a:pPr algn="just">
              <a:buNone/>
            </a:pPr>
            <a:r>
              <a:rPr lang="el-GR" dirty="0" smtClean="0"/>
              <a:t>      Επίσης όταν γιόρταζε το εξωκκλήσι ήταν σημείο επαφής των αγωνιστών με τις οικογένειες τους. Διότι στις θρησκευτικές γιορτές οι Έλληνες είχαν ελευθερία κινήσεων και ήταν από τις λίγες στιγμές που ήταν χωρίς τουρκική επίβλεψη.</a:t>
            </a:r>
          </a:p>
          <a:p>
            <a:pPr algn="just">
              <a:buNone/>
            </a:pPr>
            <a:r>
              <a:rPr lang="el-GR" dirty="0" smtClean="0"/>
              <a:t>             Έτσι εκείνες τις ημέρες που γιόρταζε το εξωκκλήσι μαζευόταν πλήθος κόσμου έρχονταν οι άντρες από τα βουνά που πολεμούσαν και ήταν μαζί με τις οικογένειές τους και τα αγαπημένα τους πρόσωπα, γινόντουσαν γάμοι, αρραβώνες και ταυτόχρονα υπήρχε και ο εφοδιασμός των πολεμιστών με καθαρά ρούχα, με τρόφιμα αλλά και με μπαρούτι και βόλια.</a:t>
            </a:r>
          </a:p>
          <a:p>
            <a:pPr algn="just">
              <a:buNone/>
            </a:pPr>
            <a:r>
              <a:rPr lang="el-GR" dirty="0" smtClean="0"/>
              <a:t>           Τέλος λόγω της γνώριμης διαδρομής από του Έλληνες οι ελεύθεροι πολιορκημένοι της Εξόδου κατευθύνονταν προς το </a:t>
            </a:r>
            <a:r>
              <a:rPr lang="el-GR" dirty="0" err="1" smtClean="0"/>
              <a:t>Μποχώρι</a:t>
            </a:r>
            <a:r>
              <a:rPr lang="el-GR" dirty="0" smtClean="0"/>
              <a:t> και πέρασαν από το εξωκκλήσι εκείνη την «μαύρη νύχτα του μεγάλου χαλασμού».</a:t>
            </a:r>
          </a:p>
          <a:p>
            <a:pPr algn="just">
              <a:buNone/>
            </a:pPr>
            <a:r>
              <a:rPr lang="el-GR" dirty="0" smtClean="0"/>
              <a:t>            Μετά την απελευθέρωση του έθνους, οι πατεράδες των πατεράδων μας συνέχισαν να πραγματοποιούν το πανηγύρι έχοντας στην θύμησή τους </a:t>
            </a:r>
          </a:p>
          <a:p>
            <a:pPr algn="just">
              <a:buNone/>
            </a:pPr>
            <a:r>
              <a:rPr lang="el-GR" dirty="0" smtClean="0"/>
              <a:t>      όλα όσα διαδραματίζονταν στον </a:t>
            </a:r>
            <a:r>
              <a:rPr lang="el-GR" dirty="0" err="1" smtClean="0"/>
              <a:t>Άη</a:t>
            </a:r>
            <a:r>
              <a:rPr lang="el-GR" dirty="0" smtClean="0"/>
              <a:t> Γιάννη στην περίοδο της σκλαβιάς και της επανάστασης και ταυτόχρονα ήταν και ένα μνημόσυνο για τους προγόνους μας που πολέμησαν, αιχμαλωτίστηκαν, στάθηκαν ακλόνητα </a:t>
            </a:r>
          </a:p>
          <a:p>
            <a:pPr algn="just">
              <a:buNone/>
            </a:pPr>
            <a:r>
              <a:rPr lang="el-GR" dirty="0" smtClean="0"/>
              <a:t>      μπροστά στην λόγχη των γενίτσαρων και έδωσαν την ζωή τους στο </a:t>
            </a:r>
            <a:r>
              <a:rPr lang="el-GR" dirty="0" err="1" smtClean="0"/>
              <a:t>μποχωρίτικο</a:t>
            </a:r>
            <a:r>
              <a:rPr lang="el-GR" dirty="0" smtClean="0"/>
              <a:t> κάμπο για να καθαρίσουν τα χώματά μας από το μίασμα των Αγαρηνών</a:t>
            </a:r>
            <a:r>
              <a:rPr lang="el-GR" dirty="0"/>
              <a:t>.</a:t>
            </a:r>
            <a:r>
              <a:rPr lang="el-GR" dirty="0" smtClean="0"/>
              <a:t> </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endParaRPr lang="el-GR" dirty="0"/>
          </a:p>
        </p:txBody>
      </p:sp>
      <p:sp>
        <p:nvSpPr>
          <p:cNvPr id="3" name="2 - Θέση περιεχομένου"/>
          <p:cNvSpPr>
            <a:spLocks noGrp="1"/>
          </p:cNvSpPr>
          <p:nvPr>
            <p:ph idx="1"/>
          </p:nvPr>
        </p:nvSpPr>
        <p:spPr>
          <a:xfrm>
            <a:off x="428596" y="642918"/>
            <a:ext cx="8229600" cy="5911873"/>
          </a:xfrm>
        </p:spPr>
        <p:txBody>
          <a:bodyPr>
            <a:normAutofit fontScale="70000" lnSpcReduction="20000"/>
          </a:bodyPr>
          <a:lstStyle/>
          <a:p>
            <a:endParaRPr lang="el-GR" dirty="0" smtClean="0"/>
          </a:p>
          <a:p>
            <a:endParaRPr lang="el-GR" dirty="0" smtClean="0"/>
          </a:p>
          <a:p>
            <a:endParaRPr lang="el-GR" dirty="0" smtClean="0"/>
          </a:p>
          <a:p>
            <a:pPr algn="just">
              <a:buNone/>
            </a:pPr>
            <a:r>
              <a:rPr lang="el-GR" dirty="0" smtClean="0"/>
              <a:t>            Τα στοιχεία του πανηγυριού που παραμένουν ανόθευτα μέχρι σήμερα, είναι οι αρματωμένοι ντυμένοι με τοπικές ενδυμασίες του ντουλαμά ή φουστανέλας φορώντας άρματα όπως οι αγωνιστές του 21, η οργάνωση της παρέας σε μορφή κλέφτικου νταϊφά με ένα καπετάνιο επί κεφαλής, τον χορό, όλα κατάλοιπα της παλιάς οργάνωσης των αρματολών.</a:t>
            </a:r>
          </a:p>
          <a:p>
            <a:pPr algn="just">
              <a:buNone/>
            </a:pPr>
            <a:r>
              <a:rPr lang="el-GR" dirty="0" smtClean="0"/>
              <a:t>            Επίσης ανόθευτα παραμένουν τα όργανα, νταούλι και ζουρνάς, και τα παραδοσιακά κλέφτικα τραγούδια. Οι οργανοπαίχτες, λεγόμενοι </a:t>
            </a:r>
            <a:r>
              <a:rPr lang="el-GR" dirty="0" err="1" smtClean="0"/>
              <a:t>ζυγιά</a:t>
            </a:r>
            <a:r>
              <a:rPr lang="el-GR" dirty="0" smtClean="0"/>
              <a:t> είναι τσιγγάνοι που μαθαίνουν ζουρνά και νταούλι από γενιά σε γενιά πρακτικά χωρίς γραπτές νότες ή παρτιτούρες και παίζουν πολλές μελωδίες ελευθέρου ρυθμού, αυτοσχεδιάζουν και πολλές μελωδίες είναι καθαρά ντόπιες της περιοχής μας.</a:t>
            </a:r>
          </a:p>
          <a:p>
            <a:pPr algn="just">
              <a:buNone/>
            </a:pPr>
            <a:r>
              <a:rPr lang="el-GR" dirty="0" smtClean="0"/>
              <a:t>            Ένα άλλο χαρακτηριστικό είναι η χοροί των αρματωμένων που αρκετοί χορεύονται μόνο στην περιοχή μας όπως το </a:t>
            </a:r>
            <a:r>
              <a:rPr lang="el-GR" dirty="0" err="1" smtClean="0"/>
              <a:t>Ράστ</a:t>
            </a:r>
            <a:r>
              <a:rPr lang="el-GR" dirty="0" smtClean="0"/>
              <a:t>.</a:t>
            </a:r>
          </a:p>
          <a:p>
            <a:pPr algn="just">
              <a:buNone/>
            </a:pPr>
            <a:r>
              <a:rPr lang="el-GR" dirty="0" smtClean="0"/>
              <a:t>            Μαζί με του αρματωμένους στο χορό συμμετέχουν και όλοι οι παρευρισκόμενοι .</a:t>
            </a:r>
          </a:p>
          <a:p>
            <a:pPr algn="just">
              <a:buNone/>
            </a:pPr>
            <a:r>
              <a:rPr lang="el-GR" dirty="0" smtClean="0"/>
              <a:t>            Οι μέρες αυτές είναι αληθινή τελετή γλέντι και κατάνυξη. Παντού αντηχούν παραδοσιακά και κυρίως κλέφτικα τραγούδια με ζουρνάδες και νταούλια. Τιμούμε την χάρη του Ιωάννη του προδρόμου και ταυτόχρονα μοιρολόι για «το δράμα της σκλαβιάς» και το τραγούδι για «το πόθο της λευτεριάς» όπου οι αρματωμένοι ζωντανεύουν τους ήρωες του 21</a:t>
            </a:r>
            <a:r>
              <a:rPr lang="en-US" dirty="0" smtClean="0"/>
              <a:t>. </a:t>
            </a:r>
            <a:r>
              <a:rPr lang="el-GR" dirty="0" smtClean="0"/>
              <a:t> </a:t>
            </a:r>
          </a:p>
          <a:p>
            <a:endParaRPr 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ΕΡΕΥΝΗΤΙΚΑ ΕΡΩΤΗΜΑΤΑ</a:t>
            </a:r>
            <a:endParaRPr lang="el-GR" dirty="0"/>
          </a:p>
        </p:txBody>
      </p:sp>
      <p:sp>
        <p:nvSpPr>
          <p:cNvPr id="3" name="2 - Θέση περιεχομένου"/>
          <p:cNvSpPr>
            <a:spLocks noGrp="1"/>
          </p:cNvSpPr>
          <p:nvPr>
            <p:ph idx="1"/>
          </p:nvPr>
        </p:nvSpPr>
        <p:spPr/>
        <p:txBody>
          <a:bodyPr>
            <a:normAutofit fontScale="92500" lnSpcReduction="20000"/>
          </a:bodyPr>
          <a:lstStyle/>
          <a:p>
            <a:pPr>
              <a:buNone/>
            </a:pPr>
            <a:r>
              <a:rPr lang="el-GR" dirty="0" smtClean="0"/>
              <a:t>   Με την παρούσα εργασία οι μαθητές κλήθηκαν να απαντήσουν τα παρακάτω ερωτήματα:</a:t>
            </a:r>
          </a:p>
          <a:p>
            <a:pPr>
              <a:buFont typeface="Arial" pitchFamily="34" charset="0"/>
              <a:buChar char="•"/>
            </a:pPr>
            <a:r>
              <a:rPr lang="el-GR" dirty="0" smtClean="0"/>
              <a:t>ποιο είναι το εννοιολογικό περιεχόμενο του όρου «πίστη» και πώς αυτή φανερώνεται μέσα από τις διάφορες εκδηλώσεις της τοπικής παράδοσης</a:t>
            </a:r>
          </a:p>
          <a:p>
            <a:pPr>
              <a:buFont typeface="Arial" pitchFamily="34" charset="0"/>
              <a:buChar char="•"/>
            </a:pPr>
            <a:r>
              <a:rPr lang="el-GR" dirty="0" smtClean="0"/>
              <a:t>Ποιο είναι το εννοιολογικό περιεχόμενο του όρου «παράδοση», «λαογραφία»</a:t>
            </a:r>
          </a:p>
          <a:p>
            <a:pPr>
              <a:buFont typeface="Arial" pitchFamily="34" charset="0"/>
              <a:buChar char="•"/>
            </a:pPr>
            <a:r>
              <a:rPr lang="el-GR" dirty="0" smtClean="0"/>
              <a:t>Ποια είναι η θέση και η σημασία που κατέχουν τα ποικίλα πολιτιστικά δρώμενα στη ζωή των κατοίκων</a:t>
            </a:r>
          </a:p>
          <a:p>
            <a:pPr>
              <a:buFont typeface="Arial" pitchFamily="34" charset="0"/>
              <a:buChar char="•"/>
            </a:pPr>
            <a:r>
              <a:rPr lang="el-GR" dirty="0" smtClean="0"/>
              <a:t>Ποια συνάφεια υπάρχει ανάμεσα στα τοπικά έθιμα, τα εφαρμόζονται κατά τη διάρκεια των γιορτών, με την πίστη</a:t>
            </a:r>
          </a:p>
          <a:p>
            <a:pPr>
              <a:buFont typeface="Arial" pitchFamily="34" charset="0"/>
              <a:buChar char="•"/>
            </a:pPr>
            <a:r>
              <a:rPr lang="el-GR" dirty="0" smtClean="0"/>
              <a:t>Πώς όλα τα παραπάνω επιμέρους ερωτήματα συνδέονται μεταξύ τους και τελικά δημιουργούν την τοπική παράδοση</a:t>
            </a:r>
          </a:p>
          <a:p>
            <a:pPr>
              <a:buFont typeface="Arial" pitchFamily="34" charset="0"/>
              <a:buChar char="•"/>
            </a:pPr>
            <a:endParaRPr lang="el-GR" dirty="0" smtClean="0"/>
          </a:p>
          <a:p>
            <a:pPr>
              <a:buFont typeface="Arial" pitchFamily="34" charset="0"/>
              <a:buChar char="•"/>
            </a:pPr>
            <a:endParaRPr lang="el-GR" dirty="0" smtClean="0"/>
          </a:p>
          <a:p>
            <a:pPr>
              <a:buFont typeface="Arial" pitchFamily="34" charset="0"/>
              <a:buChar char="•"/>
            </a:pP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rver\userdata\user7\My Documents\1c0a2076332b0c6e27872dce0b9e7510.JPG"/>
          <p:cNvPicPr>
            <a:picLocks noGrp="1" noChangeAspect="1" noChangeArrowheads="1"/>
          </p:cNvPicPr>
          <p:nvPr>
            <p:ph idx="1"/>
          </p:nvPr>
        </p:nvPicPr>
        <p:blipFill>
          <a:blip r:embed="rId2" cstate="print"/>
          <a:stretch>
            <a:fillRect/>
          </a:stretch>
        </p:blipFill>
        <p:spPr bwMode="auto">
          <a:xfrm>
            <a:off x="928662" y="600644"/>
            <a:ext cx="7149626" cy="54715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Πανηγύρι του Σταυρού</a:t>
            </a:r>
            <a:endParaRPr lang="el-GR" b="1" u="sng" dirty="0"/>
          </a:p>
        </p:txBody>
      </p:sp>
      <p:pic>
        <p:nvPicPr>
          <p:cNvPr id="4" name="3 - Θέση περιεχομένου" descr="3f1d4c67b41e1a70fff6aad8a87c5996.jpg"/>
          <p:cNvPicPr>
            <a:picLocks noGrp="1" noChangeAspect="1"/>
          </p:cNvPicPr>
          <p:nvPr>
            <p:ph idx="1"/>
          </p:nvPr>
        </p:nvPicPr>
        <p:blipFill>
          <a:blip r:embed="rId2" cstate="print"/>
          <a:stretch>
            <a:fillRect/>
          </a:stretch>
        </p:blipFill>
        <p:spPr>
          <a:xfrm>
            <a:off x="1704474" y="1935163"/>
            <a:ext cx="5735051" cy="4389437"/>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42910" y="1142984"/>
            <a:ext cx="8043890" cy="4983179"/>
          </a:xfrm>
        </p:spPr>
        <p:txBody>
          <a:bodyPr>
            <a:normAutofit/>
          </a:bodyPr>
          <a:lstStyle/>
          <a:p>
            <a:pPr>
              <a:buNone/>
            </a:pPr>
            <a:r>
              <a:rPr lang="el-GR" dirty="0" smtClean="0"/>
              <a:t>         Η </a:t>
            </a:r>
            <a:r>
              <a:rPr lang="el-GR" dirty="0" err="1" smtClean="0"/>
              <a:t>εμποροζωοπανήγυρη</a:t>
            </a:r>
            <a:r>
              <a:rPr lang="el-GR" dirty="0" smtClean="0"/>
              <a:t> του Σταυρού στο </a:t>
            </a:r>
            <a:r>
              <a:rPr lang="el-GR" dirty="0" err="1" smtClean="0"/>
              <a:t>Μποχώρι</a:t>
            </a:r>
            <a:r>
              <a:rPr lang="el-GR" dirty="0" smtClean="0"/>
              <a:t> πραγματοποιούνταν στις 14 Σεπτεμβρίου που η Εκκλησία μας τιμά την ύψωση του Τίμιου Σταυρού και διαρκούσε έως τις 22 Σεπτεμβρίου.</a:t>
            </a:r>
          </a:p>
          <a:p>
            <a:pPr>
              <a:buNone/>
            </a:pPr>
            <a:r>
              <a:rPr lang="el-GR" dirty="0" smtClean="0"/>
              <a:t>         Η </a:t>
            </a:r>
            <a:r>
              <a:rPr lang="el-GR" dirty="0" err="1" smtClean="0"/>
              <a:t>εμποροζωοπανήγυρη</a:t>
            </a:r>
            <a:r>
              <a:rPr lang="el-GR" dirty="0" smtClean="0"/>
              <a:t> είχε περισσότερο εμπορικό παρά θρησκευτικό χαρακτήρα και καθιερώθηκε στο </a:t>
            </a:r>
            <a:r>
              <a:rPr lang="el-GR" dirty="0" err="1" smtClean="0"/>
              <a:t>Μποχώρι</a:t>
            </a:r>
            <a:r>
              <a:rPr lang="el-GR" dirty="0" smtClean="0"/>
              <a:t> το 1951.</a:t>
            </a:r>
          </a:p>
          <a:p>
            <a:pPr>
              <a:buNone/>
            </a:pPr>
            <a:r>
              <a:rPr lang="el-GR" dirty="0" smtClean="0"/>
              <a:t>         Η απόφαση για να πραγματοποιείται το παζάρι στο </a:t>
            </a:r>
            <a:r>
              <a:rPr lang="el-GR" dirty="0" err="1" smtClean="0"/>
              <a:t>Μποχώρι</a:t>
            </a:r>
            <a:r>
              <a:rPr lang="el-GR" dirty="0" smtClean="0"/>
              <a:t> τον μήνα Σεπτέμβριο και συγκεκριμένα του Σταυρού δεν ήταν τυχαία.</a:t>
            </a:r>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a:xfrm>
            <a:off x="500034" y="1071546"/>
            <a:ext cx="8186766" cy="5054617"/>
          </a:xfrm>
        </p:spPr>
        <p:txBody>
          <a:bodyPr>
            <a:normAutofit/>
          </a:bodyPr>
          <a:lstStyle/>
          <a:p>
            <a:pPr>
              <a:buNone/>
            </a:pPr>
            <a:r>
              <a:rPr lang="el-GR" dirty="0" smtClean="0"/>
              <a:t>         Αρχικά, μετά τα επαναστατικά  χρόνια και μέχρι το 1940, την ίδια εποχή και συγκεκριμένα τις ίδιες ημέρες στο Μεσολόγγι, στην ανατολική μεριά της πόλης πραγματοποιούταν μεγάλη </a:t>
            </a:r>
            <a:r>
              <a:rPr lang="el-GR" dirty="0" err="1" smtClean="0"/>
              <a:t>εμποροζωοπανήγυρη</a:t>
            </a:r>
            <a:r>
              <a:rPr lang="el-GR" dirty="0" smtClean="0"/>
              <a:t>.</a:t>
            </a:r>
          </a:p>
          <a:p>
            <a:pPr>
              <a:buNone/>
            </a:pPr>
            <a:r>
              <a:rPr lang="el-GR" dirty="0" smtClean="0"/>
              <a:t>         Όμως μετά την λήξη του πολέμου 1940 αλλά και των εμφυλίων πολέμων η </a:t>
            </a:r>
            <a:r>
              <a:rPr lang="el-GR" dirty="0" err="1" smtClean="0"/>
              <a:t>εμποροζωοπανήγυρη</a:t>
            </a:r>
            <a:r>
              <a:rPr lang="el-GR" dirty="0" smtClean="0"/>
              <a:t> σταμάτησε να πραγματοποιείται στο Μεσολόγγι.</a:t>
            </a:r>
          </a:p>
          <a:p>
            <a:pPr>
              <a:buNone/>
            </a:pPr>
            <a:r>
              <a:rPr lang="el-GR" dirty="0" smtClean="0"/>
              <a:t>          Ο τότε πρόεδρος της κοινότητας </a:t>
            </a:r>
            <a:r>
              <a:rPr lang="el-GR" dirty="0" err="1" smtClean="0"/>
              <a:t>Ευηνοχωρίου</a:t>
            </a:r>
            <a:r>
              <a:rPr lang="el-GR" dirty="0" smtClean="0"/>
              <a:t>  </a:t>
            </a:r>
            <a:r>
              <a:rPr lang="el-GR" dirty="0" err="1" smtClean="0"/>
              <a:t>Δ.Παπαδήμας</a:t>
            </a:r>
            <a:r>
              <a:rPr lang="el-GR" dirty="0" smtClean="0"/>
              <a:t> βλέποντας τις ανάγκες της τότε εποχής, επωφελήθηκε την ευκαιρία και έτσι πήρε την πρωτοβουλία και πρότεινε την δημιουργία </a:t>
            </a:r>
            <a:r>
              <a:rPr lang="el-GR" dirty="0" err="1" smtClean="0"/>
              <a:t>εμποροζωοπανήγυρης</a:t>
            </a:r>
            <a:r>
              <a:rPr lang="el-GR" dirty="0" smtClean="0"/>
              <a:t> στο </a:t>
            </a:r>
            <a:r>
              <a:rPr lang="el-GR" dirty="0" err="1" smtClean="0"/>
              <a:t>Μποχώρι</a:t>
            </a:r>
            <a:r>
              <a:rPr lang="el-GR" dirty="0" smtClean="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a:xfrm>
            <a:off x="500034" y="1071546"/>
            <a:ext cx="8015286" cy="5000660"/>
          </a:xfrm>
        </p:spPr>
        <p:txBody>
          <a:bodyPr>
            <a:normAutofit/>
          </a:bodyPr>
          <a:lstStyle/>
          <a:p>
            <a:pPr>
              <a:buNone/>
            </a:pPr>
            <a:r>
              <a:rPr lang="el-GR" dirty="0" smtClean="0"/>
              <a:t>   </a:t>
            </a:r>
          </a:p>
          <a:p>
            <a:pPr>
              <a:buNone/>
            </a:pPr>
            <a:r>
              <a:rPr lang="el-GR" dirty="0" smtClean="0"/>
              <a:t>           Το </a:t>
            </a:r>
            <a:r>
              <a:rPr lang="el-GR" dirty="0" err="1" smtClean="0"/>
              <a:t>Μποχώρι</a:t>
            </a:r>
            <a:r>
              <a:rPr lang="el-GR" dirty="0" smtClean="0"/>
              <a:t> ήταν σε προνομιακή θέση, διότι αποτελούσε συγκοινωνιακό κόμβο, εξυπηρετούσε τα χωριά της γύρω περιοχής, είχε μεγάλη παραγωγή σε γεωργικά και κτηνοτροφικά προϊόντα, συγκέντρωνε κόσμο για την πώληση και ανταλλαγή προϊόντων και ήταν από τα μεγαλύτερα χωριά της επαρχίας του Μεσολογγίου. Επιπλέον πλήθος κόσμου από τα γύρω χωριά και όχι μόνο κατέφθανε με </a:t>
            </a:r>
            <a:r>
              <a:rPr lang="el-GR" i="1" dirty="0" smtClean="0"/>
              <a:t>οποιοδήποτε μέσο, </a:t>
            </a:r>
            <a:r>
              <a:rPr lang="el-GR" dirty="0" smtClean="0"/>
              <a:t>με το τρένο, με υποζύγια, με σούστες – άμαξες και αυτοκίνητα.</a:t>
            </a:r>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a:xfrm>
            <a:off x="428596" y="785794"/>
            <a:ext cx="8258204" cy="5340369"/>
          </a:xfrm>
        </p:spPr>
        <p:txBody>
          <a:bodyPr>
            <a:normAutofit fontScale="92500" lnSpcReduction="20000"/>
          </a:bodyPr>
          <a:lstStyle/>
          <a:p>
            <a:pPr>
              <a:buNone/>
            </a:pPr>
            <a:r>
              <a:rPr lang="el-GR" dirty="0" smtClean="0"/>
              <a:t>        </a:t>
            </a:r>
          </a:p>
          <a:p>
            <a:pPr>
              <a:buNone/>
            </a:pPr>
            <a:r>
              <a:rPr lang="el-GR" dirty="0" smtClean="0"/>
              <a:t>           Όλοι οι παραπάνω παράγοντες συνέβαλαν χρόνο με το χρόνο, το </a:t>
            </a:r>
            <a:r>
              <a:rPr lang="el-GR" dirty="0" err="1" smtClean="0"/>
              <a:t>Μποχώρι</a:t>
            </a:r>
            <a:r>
              <a:rPr lang="el-GR" dirty="0" smtClean="0"/>
              <a:t> να γίνει εμπορικό κέντρο όχι μόνο της περιοχής, αλλά όλης της δυτικής Ελλάδας και το παζάρι του σταυρού στο </a:t>
            </a:r>
            <a:r>
              <a:rPr lang="el-GR" dirty="0" err="1" smtClean="0"/>
              <a:t>Μποχώρι</a:t>
            </a:r>
            <a:r>
              <a:rPr lang="el-GR" dirty="0" smtClean="0"/>
              <a:t> να γίνει ξακουστό σε όλη την Δ. Ελλάδα- Στερεά Ελλάδα και Πελοπόννησο. </a:t>
            </a:r>
          </a:p>
          <a:p>
            <a:pPr>
              <a:buNone/>
            </a:pPr>
            <a:r>
              <a:rPr lang="el-GR" dirty="0" smtClean="0"/>
              <a:t>          Οι έμποροι που κατέφθαναν στο </a:t>
            </a:r>
            <a:r>
              <a:rPr lang="el-GR" dirty="0" err="1" smtClean="0"/>
              <a:t>Μποχώρι</a:t>
            </a:r>
            <a:r>
              <a:rPr lang="el-GR" dirty="0" smtClean="0"/>
              <a:t> ήταν από όλη την </a:t>
            </a:r>
            <a:r>
              <a:rPr lang="el-GR" dirty="0" err="1" smtClean="0"/>
              <a:t>Αιτ</a:t>
            </a:r>
            <a:r>
              <a:rPr lang="el-GR" dirty="0" smtClean="0"/>
              <a:t>/</a:t>
            </a:r>
            <a:r>
              <a:rPr lang="el-GR" dirty="0" err="1" smtClean="0"/>
              <a:t>νία</a:t>
            </a:r>
            <a:r>
              <a:rPr lang="el-GR" dirty="0" smtClean="0"/>
              <a:t> και όχι μόνο, αλλά και την Ευρυτανία, τη Φωκίδα, τη Φθιώτιδα, τα Γιάννενα, την Πελοπόννησο τα Ιόνια νησιά, ακόμη και από την Αθήνα, με ποικιλία με παντός είδους πρώτης ανάγκης πράγματα, αλλά και εμπορεύματα που ήταν χρήσιμα και βοηθητικά στις δουλειές των ανθρώπων των χωριών και του μόχθου.</a:t>
            </a:r>
          </a:p>
          <a:p>
            <a:pPr>
              <a:buNone/>
            </a:pPr>
            <a:r>
              <a:rPr lang="el-GR" dirty="0" smtClean="0"/>
              <a:t>          Ωστόσο ουσιαστικότερη και χρησιμότερη ήταν η ζωοπανήγυρη, διότι η αγοροπωλησία ενός ζώου μετρούσε πολύ.</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71472" y="928670"/>
            <a:ext cx="8329642" cy="5286412"/>
          </a:xfrm>
        </p:spPr>
        <p:txBody>
          <a:bodyPr>
            <a:normAutofit/>
          </a:bodyPr>
          <a:lstStyle/>
          <a:p>
            <a:pPr>
              <a:buNone/>
            </a:pPr>
            <a:r>
              <a:rPr lang="el-GR" dirty="0" smtClean="0"/>
              <a:t>       </a:t>
            </a:r>
          </a:p>
          <a:p>
            <a:pPr>
              <a:buNone/>
            </a:pPr>
            <a:r>
              <a:rPr lang="el-GR" dirty="0" smtClean="0"/>
              <a:t>  </a:t>
            </a:r>
          </a:p>
          <a:p>
            <a:pPr>
              <a:buNone/>
            </a:pPr>
            <a:r>
              <a:rPr lang="el-GR" dirty="0" smtClean="0"/>
              <a:t>        Οι βοσκοί  έφεραν ολόκληρα κοπάδια από πρόβατα, κατσίκια, βόδια, άλογα, μουλάρια και γαϊδούρια.</a:t>
            </a:r>
          </a:p>
          <a:p>
            <a:pPr>
              <a:buNone/>
            </a:pPr>
            <a:r>
              <a:rPr lang="el-GR" dirty="0" smtClean="0"/>
              <a:t>         Παράλληλα οι ντόπιοι έβρισκαν την ευκαιρία και πουλούσαν τα δικά τους λιγοστά προϊόντα, όπως τυρί, χόρτα, τριφύλλι, καλαμπόκι, μέλι, φρούτα, λαχανικά, μαλλιά προβάτων, δέρματα καθώς και ζώα. Όμως το παζάρι του Σταυρού στο </a:t>
            </a:r>
            <a:r>
              <a:rPr lang="el-GR" dirty="0" err="1" smtClean="0"/>
              <a:t>Μποχώρι</a:t>
            </a:r>
            <a:r>
              <a:rPr lang="el-GR" dirty="0" smtClean="0"/>
              <a:t> εκτός από εμπορικό χαρακτήρα είχε ψυχαγωγικό και κοινωνικό χαρακτήρα για μικρούς και μεγάλους.</a:t>
            </a:r>
          </a:p>
          <a:p>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a:xfrm>
            <a:off x="214282" y="857232"/>
            <a:ext cx="8472518" cy="5697559"/>
          </a:xfrm>
        </p:spPr>
        <p:txBody>
          <a:bodyPr>
            <a:normAutofit/>
          </a:bodyPr>
          <a:lstStyle/>
          <a:p>
            <a:pPr>
              <a:buNone/>
            </a:pPr>
            <a:r>
              <a:rPr lang="el-GR" dirty="0" smtClean="0"/>
              <a:t>       </a:t>
            </a:r>
          </a:p>
          <a:p>
            <a:pPr>
              <a:buNone/>
            </a:pPr>
            <a:r>
              <a:rPr lang="el-GR" dirty="0" smtClean="0"/>
              <a:t>     Η ψυχαγωγία για τους μεγάλους ήταν μετά τις ημερήσιες εμπορικές  συναλλαγές το βράδυ καθώς επικρατούσε μια ευχάριστη, χαρούμενη και γιορτινή ατμόσφαιρα και ήταν από τις ελάχιστες ευκαιρίες διασκέδασης για εκείνα τα δύσκολα χρόνια του μόχθου. Τα καφενεία και τα εστιατόρια διέθεταν δημοτικές ορχήστρες  και ήταν γεμάτα κόσμο που συνέρρεε για να φάει ψητό και εκλεκτούς  ντόπιους μεζέδες, να πιεί και να γλεντήσει ως τα χαράματα με τραγούδι και χορό. Από το παζάρι του Σταυρού έχουν περάσει όλες οι μεγάλες φωνές και οργανοπαίχτες του δημοτικού τραγουδιού.</a:t>
            </a: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endParaRPr lang="el-GR" dirty="0"/>
          </a:p>
        </p:txBody>
      </p:sp>
      <p:sp>
        <p:nvSpPr>
          <p:cNvPr id="3" name="2 - Θέση περιεχομένου"/>
          <p:cNvSpPr>
            <a:spLocks noGrp="1"/>
          </p:cNvSpPr>
          <p:nvPr>
            <p:ph idx="1"/>
          </p:nvPr>
        </p:nvSpPr>
        <p:spPr>
          <a:xfrm>
            <a:off x="357158" y="357166"/>
            <a:ext cx="8158161" cy="6215106"/>
          </a:xfrm>
        </p:spPr>
        <p:txBody>
          <a:bodyPr>
            <a:normAutofit/>
          </a:bodyPr>
          <a:lstStyle/>
          <a:p>
            <a:pPr>
              <a:buNone/>
            </a:pPr>
            <a:r>
              <a:rPr lang="el-GR" dirty="0" smtClean="0"/>
              <a:t>     </a:t>
            </a:r>
          </a:p>
          <a:p>
            <a:pPr>
              <a:buNone/>
            </a:pPr>
            <a:r>
              <a:rPr lang="el-GR" dirty="0" smtClean="0"/>
              <a:t>      Εξίσου σημαντικός ήταν και ο κοινωνικός χαρακτήρας του παζαριού καθώς ήταν μια ευκαιρία για φίλους και συγγενείς να ξαναβρεθούν, αφού δεν υπήρχαν ξενοδοχεία και όσοι έρχονταν για το παζάρι αναγκάζονταν να καταλήγουν σε φιλικά και συγγενικά σπίτια.</a:t>
            </a:r>
          </a:p>
          <a:p>
            <a:pPr>
              <a:buNone/>
            </a:pPr>
            <a:r>
              <a:rPr lang="el-GR" dirty="0" smtClean="0"/>
              <a:t>         Οι καιροί όμως άρχισαν να αλλάζουν και ήρθε η εξέλιξη, τα άλογα για τις αγροτικές δουλειές αντικαταστάθηκαν με τρακτέρ, η μεταφορά προϊόντων άρχισε να γίνεται με φορτηγά, το τρένο αντικαταστάθηκε από τα αυτοκίνητα, με αποτέλεσμα η πρόσβαση στα μεγάλα αστικά κέντρα να γίνεται ποιο εύκολη από τους ανθρώπους και έτσι να καλύπτονται διάφορες ανάγκες.</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rver\userdata\user7\Desktop\f409df56bb62d0436ad9c889af928468.JPG"/>
          <p:cNvPicPr>
            <a:picLocks noChangeAspect="1" noChangeArrowheads="1"/>
          </p:cNvPicPr>
          <p:nvPr/>
        </p:nvPicPr>
        <p:blipFill>
          <a:blip r:embed="rId2" cstate="print"/>
          <a:srcRect/>
          <a:stretch>
            <a:fillRect/>
          </a:stretch>
        </p:blipFill>
        <p:spPr bwMode="auto">
          <a:xfrm>
            <a:off x="357158" y="214290"/>
            <a:ext cx="8358246" cy="64294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Τι είναι Πίστη</a:t>
            </a:r>
            <a:endParaRPr lang="el-GR" b="1" u="sng" dirty="0"/>
          </a:p>
        </p:txBody>
      </p:sp>
      <p:sp>
        <p:nvSpPr>
          <p:cNvPr id="3" name="2 - Θέση περιεχομένου"/>
          <p:cNvSpPr>
            <a:spLocks noGrp="1"/>
          </p:cNvSpPr>
          <p:nvPr>
            <p:ph idx="1"/>
          </p:nvPr>
        </p:nvSpPr>
        <p:spPr/>
        <p:txBody>
          <a:bodyPr>
            <a:normAutofit/>
          </a:bodyPr>
          <a:lstStyle/>
          <a:p>
            <a:pPr>
              <a:buNone/>
            </a:pPr>
            <a:r>
              <a:rPr lang="el-GR" dirty="0" smtClean="0"/>
              <a:t>       </a:t>
            </a:r>
            <a:r>
              <a:rPr lang="en-US" dirty="0" smtClean="0"/>
              <a:t> </a:t>
            </a:r>
            <a:endParaRPr lang="el-GR" dirty="0" smtClean="0"/>
          </a:p>
          <a:p>
            <a:pPr>
              <a:buNone/>
            </a:pPr>
            <a:r>
              <a:rPr lang="el-GR" dirty="0" smtClean="0"/>
              <a:t>       </a:t>
            </a:r>
            <a:r>
              <a:rPr lang="en-US" dirty="0" smtClean="0"/>
              <a:t> </a:t>
            </a:r>
            <a:r>
              <a:rPr lang="el-GR" dirty="0" smtClean="0"/>
              <a:t>Πίστη είναι η βεβαιότητα και πεποίθηση που αποκτά ο άνθρωπος όχι από άμεση αντίληψή του, να βλέπει με τα μάτια του τα της θρησκείας πρόσωπα και πράγματα, να τα πιάνει με τα χέρια του, να τα ακούει με τα αυτιά του </a:t>
            </a:r>
            <a:r>
              <a:rPr lang="el-GR" dirty="0" err="1" smtClean="0"/>
              <a:t>κ.ο.κ</a:t>
            </a:r>
            <a:r>
              <a:rPr lang="el-GR" dirty="0" smtClean="0"/>
              <a:t>- αυτή είναι η γνώση, δεν είναι πίστη. Πίστη είναι το να μάθει  και να παραδεχτεί το γεγονός και τα πράγματα που ούτε τα είδε</a:t>
            </a:r>
            <a:r>
              <a:rPr lang="en-US" dirty="0" smtClean="0"/>
              <a:t> </a:t>
            </a:r>
            <a:r>
              <a:rPr lang="el-GR" dirty="0" smtClean="0"/>
              <a:t>ούτε</a:t>
            </a:r>
            <a:r>
              <a:rPr lang="en-US" dirty="0" smtClean="0"/>
              <a:t> </a:t>
            </a:r>
            <a:r>
              <a:rPr lang="el-GR" dirty="0" smtClean="0"/>
              <a:t>τα άκουσε ο ίδιος, αλλά οι άλλοι τον πληροφορούν και τον βεβαιώνουν πως είναι αλήθεια.</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428604"/>
            <a:ext cx="8115328" cy="1000132"/>
          </a:xfrm>
        </p:spPr>
        <p:txBody>
          <a:bodyPr/>
          <a:lstStyle/>
          <a:p>
            <a:pPr algn="ctr"/>
            <a:r>
              <a:rPr lang="el-GR" b="1" u="sng" dirty="0" smtClean="0"/>
              <a:t>Άγιος Γεώργιος</a:t>
            </a:r>
            <a:endParaRPr lang="el-GR" b="1" u="sng" dirty="0"/>
          </a:p>
        </p:txBody>
      </p:sp>
      <p:sp>
        <p:nvSpPr>
          <p:cNvPr id="3" name="2 - Θέση περιεχομένου"/>
          <p:cNvSpPr>
            <a:spLocks noGrp="1"/>
          </p:cNvSpPr>
          <p:nvPr>
            <p:ph idx="1"/>
          </p:nvPr>
        </p:nvSpPr>
        <p:spPr>
          <a:xfrm>
            <a:off x="500034" y="1357298"/>
            <a:ext cx="8186766" cy="5143536"/>
          </a:xfrm>
        </p:spPr>
        <p:txBody>
          <a:bodyPr>
            <a:normAutofit fontScale="85000" lnSpcReduction="20000"/>
          </a:bodyPr>
          <a:lstStyle/>
          <a:p>
            <a:pPr>
              <a:buNone/>
            </a:pPr>
            <a:r>
              <a:rPr lang="el-GR" dirty="0" smtClean="0"/>
              <a:t>     </a:t>
            </a:r>
          </a:p>
          <a:p>
            <a:pPr>
              <a:buNone/>
            </a:pPr>
            <a:r>
              <a:rPr lang="el-GR" dirty="0" smtClean="0"/>
              <a:t>           Κάθε χρόνο του Αγίου Γεωργίου στο χωριό Άγιος Γεώργιος Μεσολογγίου, αναβιώνει το πατροπαράδοτο έθιμο, των Ιπποδρομιών.</a:t>
            </a:r>
          </a:p>
          <a:p>
            <a:pPr>
              <a:buNone/>
            </a:pPr>
            <a:r>
              <a:rPr lang="el-GR" dirty="0" smtClean="0"/>
              <a:t>           Σύμφωνα με το έθιμο, οι κάτοικοι του Αγίου Γεωργίου, του </a:t>
            </a:r>
            <a:r>
              <a:rPr lang="el-GR" dirty="0" err="1" smtClean="0"/>
              <a:t>Ευηνοχωρίου</a:t>
            </a:r>
            <a:r>
              <a:rPr lang="el-GR" dirty="0" smtClean="0"/>
              <a:t> και των γειτονικών χωριών για να τιμήσουν τον Αϊ Γιώργη, μετά το πέρας της Θείας Λειτουργίας, πραγματοποιούν Ιπποδρομίες, έξω από το ομώνυμο ξωκλήσι της περιοχής.</a:t>
            </a:r>
          </a:p>
          <a:p>
            <a:pPr>
              <a:buNone/>
            </a:pPr>
            <a:r>
              <a:rPr lang="el-GR" dirty="0" smtClean="0"/>
              <a:t>          Το ξωκλήσι είναι </a:t>
            </a:r>
            <a:r>
              <a:rPr lang="el-GR" dirty="0" err="1" smtClean="0"/>
              <a:t>προβυζαντινής</a:t>
            </a:r>
            <a:r>
              <a:rPr lang="el-GR" dirty="0" smtClean="0"/>
              <a:t> εποχής, βρίσκεται ανάμεσα στα χωριά </a:t>
            </a:r>
            <a:r>
              <a:rPr lang="el-GR" dirty="0" err="1" smtClean="0"/>
              <a:t>Ευηνοχώρι</a:t>
            </a:r>
            <a:r>
              <a:rPr lang="el-GR" dirty="0" smtClean="0"/>
              <a:t> (</a:t>
            </a:r>
            <a:r>
              <a:rPr lang="el-GR" dirty="0" err="1" smtClean="0"/>
              <a:t>Μποχώρι</a:t>
            </a:r>
            <a:r>
              <a:rPr lang="el-GR" dirty="0" smtClean="0"/>
              <a:t>) και Άγιο Γεώργιο και μέχρι το 1919 το ξωκλήσι (και ο συνοικισμός Άγιος Γεώργιος ) ανήκε στην δικαιοδοσία του </a:t>
            </a:r>
            <a:r>
              <a:rPr lang="el-GR" dirty="0" err="1" smtClean="0"/>
              <a:t>Ευηνοχωρίου</a:t>
            </a:r>
            <a:r>
              <a:rPr lang="el-GR" dirty="0" smtClean="0"/>
              <a:t>, ενώ σήμερα είναι στην δικαιοδοσία του Δ.Δ. Αγίου Γεωργίου.</a:t>
            </a:r>
          </a:p>
          <a:p>
            <a:pPr>
              <a:buNone/>
            </a:pPr>
            <a:r>
              <a:rPr lang="el-GR" dirty="0" smtClean="0"/>
              <a:t>           Αυτό είχε σαν αποτέλεσμα να υπάρχουν μακροί δεσμοί φιλίας μεταξύ των χωριών </a:t>
            </a:r>
            <a:r>
              <a:rPr lang="el-GR" dirty="0" err="1" smtClean="0"/>
              <a:t>Ευηνοχωρίου</a:t>
            </a:r>
            <a:r>
              <a:rPr lang="el-GR" dirty="0" smtClean="0"/>
              <a:t> και Άγιου Γεωργίου, όπου και έχουν επωμιστεί την διατήρηση του εθίμου μέχρι σήμερα.</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714356"/>
            <a:ext cx="8258204" cy="1500198"/>
          </a:xfrm>
        </p:spPr>
        <p:txBody>
          <a:bodyPr>
            <a:normAutofit fontScale="90000"/>
          </a:bodyPr>
          <a:lstStyle/>
          <a:p>
            <a:pPr algn="ctr"/>
            <a:r>
              <a:rPr lang="el-GR" b="1" u="sng" dirty="0" smtClean="0"/>
              <a:t>Τέλεση αγώνων δρόμου: παλιά ελληνική παράδοση</a:t>
            </a:r>
            <a:endParaRPr lang="el-GR" b="1" u="sng" dirty="0"/>
          </a:p>
        </p:txBody>
      </p:sp>
      <p:sp>
        <p:nvSpPr>
          <p:cNvPr id="3" name="2 - Θέση περιεχομένου"/>
          <p:cNvSpPr>
            <a:spLocks noGrp="1"/>
          </p:cNvSpPr>
          <p:nvPr>
            <p:ph idx="1"/>
          </p:nvPr>
        </p:nvSpPr>
        <p:spPr>
          <a:xfrm>
            <a:off x="571472" y="2143116"/>
            <a:ext cx="8115328" cy="4181484"/>
          </a:xfrm>
        </p:spPr>
        <p:txBody>
          <a:bodyPr>
            <a:normAutofit/>
          </a:bodyPr>
          <a:lstStyle/>
          <a:p>
            <a:pPr lvl="0">
              <a:buNone/>
            </a:pPr>
            <a:r>
              <a:rPr lang="el-GR" dirty="0" smtClean="0"/>
              <a:t>     </a:t>
            </a:r>
          </a:p>
          <a:p>
            <a:pPr lvl="0">
              <a:buNone/>
            </a:pPr>
            <a:r>
              <a:rPr lang="el-GR" dirty="0" smtClean="0"/>
              <a:t>        Η τέλεση αγώνων δρόμου, πάλης ή ιπποδρομιών, στις γιορτές και τα πανηγύρια είναι παλιά ελληνική παράδοση που οι ρίζες χάνονται στα βάθη των αιώνων.</a:t>
            </a:r>
          </a:p>
          <a:p>
            <a:pPr lvl="0">
              <a:buNone/>
            </a:pPr>
            <a:r>
              <a:rPr lang="el-GR" dirty="0" smtClean="0"/>
              <a:t>        Ανατρέχοντας στις απαρχές των ιπποδρομιών, βρισκόμαστε στον 4 αιώνα </a:t>
            </a:r>
            <a:r>
              <a:rPr lang="el-GR" dirty="0" err="1" smtClean="0"/>
              <a:t>π.Χ.</a:t>
            </a:r>
            <a:r>
              <a:rPr lang="el-GR" dirty="0" smtClean="0"/>
              <a:t>, όπου Ιπποδρομίες διεξάγονταν στην Αρχαία Καλυδώνα (έχει βρεθεί πήλινη </a:t>
            </a:r>
            <a:r>
              <a:rPr lang="el-GR" dirty="0" err="1" smtClean="0"/>
              <a:t>σίμη</a:t>
            </a:r>
            <a:r>
              <a:rPr lang="el-GR" dirty="0" smtClean="0"/>
              <a:t> με παράσταση αρματοδρομίας).</a:t>
            </a:r>
          </a:p>
          <a:p>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u="sng" dirty="0" smtClean="0"/>
              <a:t>Οι ιπποδρομίες και στα χρόνια της Τουρκοκρατίας</a:t>
            </a:r>
            <a:endParaRPr lang="el-GR" b="1" u="sng" dirty="0"/>
          </a:p>
        </p:txBody>
      </p:sp>
      <p:sp>
        <p:nvSpPr>
          <p:cNvPr id="3" name="2 - Θέση περιεχομένου"/>
          <p:cNvSpPr>
            <a:spLocks noGrp="1"/>
          </p:cNvSpPr>
          <p:nvPr>
            <p:ph idx="1"/>
          </p:nvPr>
        </p:nvSpPr>
        <p:spPr>
          <a:xfrm>
            <a:off x="500034" y="1935480"/>
            <a:ext cx="8186766" cy="4636792"/>
          </a:xfrm>
        </p:spPr>
        <p:txBody>
          <a:bodyPr>
            <a:normAutofit fontScale="77500" lnSpcReduction="20000"/>
          </a:bodyPr>
          <a:lstStyle/>
          <a:p>
            <a:pPr>
              <a:buNone/>
            </a:pPr>
            <a:r>
              <a:rPr lang="el-GR" dirty="0" smtClean="0"/>
              <a:t>          </a:t>
            </a:r>
          </a:p>
          <a:p>
            <a:pPr>
              <a:buNone/>
            </a:pPr>
            <a:r>
              <a:rPr lang="el-GR" dirty="0" smtClean="0"/>
              <a:t>           Η παράδοση θέλει τις Ιπποδρομίες να πραγματοποιούνται ακόμα και στα χρόνια της τουρκοκρατίας.</a:t>
            </a:r>
          </a:p>
          <a:p>
            <a:pPr>
              <a:buNone/>
            </a:pPr>
            <a:r>
              <a:rPr lang="el-GR" dirty="0" smtClean="0"/>
              <a:t>            Όπως μαρτυρεί η προφορική παράδοση, ο Πασάς για να τα έχει καλά με τους Έλληνες, τους είχε αφήσει ελεύθερους να κάνουν τους εκκλησιασμούς τους και τις θρησκευτικές εορτές τους.</a:t>
            </a:r>
          </a:p>
          <a:p>
            <a:pPr>
              <a:buNone/>
            </a:pPr>
            <a:r>
              <a:rPr lang="el-GR" dirty="0" smtClean="0"/>
              <a:t>            Το συγκεκριμένο έθιμο το σεβάστηκαν οι Τούρκοι κατακτητές και με την πρόφαση ότι οι αγώνες δεν είναι θρησκευτική γιορτή, αλλά κοινοί, συμμετείχαν κι αυτοί, με αποτέλεσμα στις ιπποδρομίες να υπάρχουν δύο ομάδες, μια των Χριστιανών και μια των Τούρκων.</a:t>
            </a:r>
          </a:p>
          <a:p>
            <a:pPr>
              <a:buNone/>
            </a:pPr>
            <a:r>
              <a:rPr lang="el-GR" dirty="0" smtClean="0"/>
              <a:t>             Πολλές φόρες όμως το αποτέλεσμα ήταν δυσάρεστο για τους Τούρκους, διότι έχαναν από τα μικροκαμωμένα και αδύνατα άλογα των Ελλήνων. Η διαφορά των τούρκικων αλόγων με τα ελληνικά ήταν ότι τα τούρκικα ήταν αραβικά και καλοταϊσμένα, ενώ τα ελληνικά ήταν ταλαιπωρημένα από την δούλεψη τους στα χωράφια. Αυτό έλεγαν ότι ήταν ένα σημάδι από τον Αϊ Γιώργη, ότι μπορούμε να διώξουμε τον τουρκικό ζυγό και να διεκδικήσουμε την ελευθερία μας.</a:t>
            </a:r>
          </a:p>
          <a:p>
            <a:endParaRPr lang="el-GR" dirty="0" smtClean="0"/>
          </a:p>
          <a:p>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0042"/>
            <a:ext cx="8186766" cy="1143008"/>
          </a:xfrm>
        </p:spPr>
        <p:txBody>
          <a:bodyPr/>
          <a:lstStyle/>
          <a:p>
            <a:pPr algn="ctr"/>
            <a:r>
              <a:rPr lang="el-GR" b="1" u="sng" dirty="0" smtClean="0"/>
              <a:t>Ο Άγιος Γεώργιος-προστάτης</a:t>
            </a:r>
            <a:endParaRPr lang="el-GR" b="1" u="sng" dirty="0"/>
          </a:p>
        </p:txBody>
      </p:sp>
      <p:sp>
        <p:nvSpPr>
          <p:cNvPr id="3" name="2 - Θέση περιεχομένου"/>
          <p:cNvSpPr>
            <a:spLocks noGrp="1"/>
          </p:cNvSpPr>
          <p:nvPr>
            <p:ph idx="1"/>
          </p:nvPr>
        </p:nvSpPr>
        <p:spPr>
          <a:xfrm>
            <a:off x="500034" y="1935480"/>
            <a:ext cx="8186766" cy="4636792"/>
          </a:xfrm>
        </p:spPr>
        <p:txBody>
          <a:bodyPr>
            <a:normAutofit lnSpcReduction="10000"/>
          </a:bodyPr>
          <a:lstStyle/>
          <a:p>
            <a:pPr>
              <a:buNone/>
            </a:pPr>
            <a:r>
              <a:rPr lang="el-GR" dirty="0" smtClean="0"/>
              <a:t>        Ο Αϊ Γιώργης ήταν ο προστάτης του υπόδουλου Έλληνα αλλά κι «ο οπλαρχηγός-άγιος» των επαναστατημένων αγωνιστών. Ενώ ο Δράκος έπαιρνε τη μορφή του Τούρκου κατακτητή.</a:t>
            </a:r>
          </a:p>
          <a:p>
            <a:pPr>
              <a:buNone/>
            </a:pPr>
            <a:r>
              <a:rPr lang="el-GR" dirty="0" smtClean="0"/>
              <a:t>   «Άγιε μου Γιώργη καλά το λέει τ' αηδόνι</a:t>
            </a:r>
          </a:p>
          <a:p>
            <a:pPr>
              <a:buNone/>
            </a:pPr>
            <a:r>
              <a:rPr lang="el-GR" dirty="0" smtClean="0"/>
              <a:t>      καλά το λέει τ' αηδόνι </a:t>
            </a:r>
            <a:r>
              <a:rPr lang="el-GR" dirty="0" err="1" smtClean="0"/>
              <a:t>μεσ</a:t>
            </a:r>
            <a:r>
              <a:rPr lang="el-GR" dirty="0" smtClean="0"/>
              <a:t>' του </a:t>
            </a:r>
            <a:r>
              <a:rPr lang="el-GR" dirty="0" err="1" smtClean="0"/>
              <a:t>Γουλά</a:t>
            </a:r>
            <a:r>
              <a:rPr lang="el-GR" dirty="0" smtClean="0"/>
              <a:t> τ' αλώνι.</a:t>
            </a:r>
          </a:p>
          <a:p>
            <a:pPr>
              <a:buNone/>
            </a:pPr>
            <a:r>
              <a:rPr lang="el-GR" dirty="0" smtClean="0"/>
              <a:t>      Πόσες φορές με γλίτωσες </a:t>
            </a:r>
            <a:r>
              <a:rPr lang="el-GR" dirty="0" err="1" smtClean="0"/>
              <a:t>βρε</a:t>
            </a:r>
            <a:r>
              <a:rPr lang="el-GR" dirty="0" smtClean="0"/>
              <a:t> Αϊ Γιώργη</a:t>
            </a:r>
          </a:p>
          <a:p>
            <a:pPr>
              <a:buNone/>
            </a:pPr>
            <a:r>
              <a:rPr lang="el-GR" dirty="0" smtClean="0"/>
              <a:t>      πόσες φορές με γλίτωσες απ' των </a:t>
            </a:r>
            <a:r>
              <a:rPr lang="el-GR" dirty="0" err="1" smtClean="0"/>
              <a:t>Τουρκών</a:t>
            </a:r>
            <a:r>
              <a:rPr lang="el-GR" dirty="0" smtClean="0"/>
              <a:t> τα χέρια ...»</a:t>
            </a:r>
          </a:p>
          <a:p>
            <a:pPr>
              <a:buNone/>
            </a:pPr>
            <a:r>
              <a:rPr lang="el-GR" dirty="0" smtClean="0"/>
              <a:t>      Μετά από την Απελευθέρωση, το έθιμο άρχισε και πάλι να αναβιώνει.</a:t>
            </a:r>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571480"/>
            <a:ext cx="8115328" cy="857256"/>
          </a:xfrm>
        </p:spPr>
        <p:txBody>
          <a:bodyPr/>
          <a:lstStyle/>
          <a:p>
            <a:pPr algn="ctr"/>
            <a:r>
              <a:rPr lang="el-GR" b="1" u="sng" dirty="0" smtClean="0"/>
              <a:t>Έναρξη Ιπποδρομιών</a:t>
            </a:r>
            <a:endParaRPr lang="el-GR" b="1" u="sng" dirty="0"/>
          </a:p>
        </p:txBody>
      </p:sp>
      <p:sp>
        <p:nvSpPr>
          <p:cNvPr id="3" name="2 - Θέση περιεχομένου"/>
          <p:cNvSpPr>
            <a:spLocks noGrp="1"/>
          </p:cNvSpPr>
          <p:nvPr>
            <p:ph idx="1"/>
          </p:nvPr>
        </p:nvSpPr>
        <p:spPr>
          <a:xfrm>
            <a:off x="500034" y="1285860"/>
            <a:ext cx="8186766" cy="5214974"/>
          </a:xfrm>
        </p:spPr>
        <p:txBody>
          <a:bodyPr>
            <a:normAutofit fontScale="77500" lnSpcReduction="20000"/>
          </a:bodyPr>
          <a:lstStyle/>
          <a:p>
            <a:pPr>
              <a:buNone/>
            </a:pPr>
            <a:r>
              <a:rPr lang="el-GR" dirty="0" smtClean="0"/>
              <a:t>          </a:t>
            </a:r>
          </a:p>
          <a:p>
            <a:pPr>
              <a:buNone/>
            </a:pPr>
            <a:r>
              <a:rPr lang="el-GR" dirty="0" smtClean="0"/>
              <a:t>           Ανήμερα του Αϊ </a:t>
            </a:r>
            <a:r>
              <a:rPr lang="el-GR" dirty="0" err="1" smtClean="0"/>
              <a:t>Γιωργιού</a:t>
            </a:r>
            <a:r>
              <a:rPr lang="el-GR" dirty="0" smtClean="0"/>
              <a:t> μαζεύονταν οι κάτοικοι από όλη την γύρω περιοχή, έκαναν την Θεία Λειτουργία και η κάθε οικογένεια έφερνε και το άλογο της για να το ευλογήσει ο παπάς για να είναι γερό για τις δουλειές στο χωράφι.</a:t>
            </a:r>
          </a:p>
          <a:p>
            <a:pPr>
              <a:buNone/>
            </a:pPr>
            <a:r>
              <a:rPr lang="el-GR" dirty="0" smtClean="0"/>
              <a:t>           Με το πέρας της Θείας Λειτουργίας, οι προσκυνητές με τα άλογα διαγωνιζόντουσαν μπροστά από το ξωκλήσι.</a:t>
            </a:r>
          </a:p>
          <a:p>
            <a:pPr>
              <a:buNone/>
            </a:pPr>
            <a:r>
              <a:rPr lang="el-GR" dirty="0" smtClean="0"/>
              <a:t>            Οι αυτοσχέδιοι αυτοί αγώνες γίνονταν μέσα στα χωράφια και στους   χωματόδρομους με μοναδικό σκοπό την ευχαρίστηση, το χειροκρότημα και την ευλογία του παπά και του αγίου στον νικητή.</a:t>
            </a:r>
          </a:p>
          <a:p>
            <a:pPr>
              <a:buNone/>
            </a:pPr>
            <a:r>
              <a:rPr lang="el-GR" dirty="0" smtClean="0"/>
              <a:t>            Επίσης πολλές φορές στα χωράφια που έτρεχαν τα άλογα ήταν σπαρμένα (σιτάρι, καλαμπόκι, καπνό </a:t>
            </a:r>
            <a:r>
              <a:rPr lang="el-GR" dirty="0" err="1" smtClean="0"/>
              <a:t>κ.λ.π</a:t>
            </a:r>
            <a:r>
              <a:rPr lang="el-GR" dirty="0" smtClean="0"/>
              <a:t>.) και οι οπλές των αλόγων έσκαβαν το χωράφι στην κυριολεξία. Όμως κατά ένα περίεργο τρόπο τα σπαρτά δεν πάθαιναν τίποτα, αλλά αντίθετα έκαναν τον καλύτερο και τον περισσότερο καρπό από τα γύρω χωράφια. Όλα αυτά από την ευλογία του Αϊ Γιώργη.</a:t>
            </a:r>
          </a:p>
          <a:p>
            <a:pPr>
              <a:buNone/>
            </a:pPr>
            <a:r>
              <a:rPr lang="el-GR" dirty="0" smtClean="0"/>
              <a:t>            Την εποχή που το άλογο ήταν ο καθημερινός σύντροφος του ανθρώπου και το δεξί χέρι στην δουλειά του, η περιοχή μας είχε πολλά άλογα.</a:t>
            </a:r>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rver\userdata\user1\My Documents\Downloads\123.JPG"/>
          <p:cNvPicPr>
            <a:picLocks noGrp="1" noChangeAspect="1" noChangeArrowheads="1"/>
          </p:cNvPicPr>
          <p:nvPr>
            <p:ph idx="1"/>
          </p:nvPr>
        </p:nvPicPr>
        <p:blipFill>
          <a:blip r:embed="rId2" cstate="print"/>
          <a:srcRect/>
          <a:stretch>
            <a:fillRect/>
          </a:stretch>
        </p:blipFill>
        <p:spPr bwMode="auto">
          <a:xfrm>
            <a:off x="376405" y="214290"/>
            <a:ext cx="8767595" cy="5943911"/>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704088"/>
            <a:ext cx="8043890" cy="867524"/>
          </a:xfrm>
        </p:spPr>
        <p:txBody>
          <a:bodyPr/>
          <a:lstStyle/>
          <a:p>
            <a:pPr algn="ctr"/>
            <a:r>
              <a:rPr lang="el-GR" b="1" u="sng" dirty="0" smtClean="0"/>
              <a:t>Διατήρηση εθίμου</a:t>
            </a:r>
            <a:endParaRPr lang="el-GR" b="1" u="sng" dirty="0"/>
          </a:p>
        </p:txBody>
      </p:sp>
      <p:sp>
        <p:nvSpPr>
          <p:cNvPr id="3" name="2 - Θέση περιεχομένου"/>
          <p:cNvSpPr>
            <a:spLocks noGrp="1"/>
          </p:cNvSpPr>
          <p:nvPr>
            <p:ph idx="1"/>
          </p:nvPr>
        </p:nvSpPr>
        <p:spPr>
          <a:xfrm>
            <a:off x="500034" y="1935480"/>
            <a:ext cx="8186766" cy="4636792"/>
          </a:xfrm>
        </p:spPr>
        <p:txBody>
          <a:bodyPr>
            <a:normAutofit lnSpcReduction="10000"/>
          </a:bodyPr>
          <a:lstStyle/>
          <a:p>
            <a:pPr>
              <a:buNone/>
            </a:pPr>
            <a:r>
              <a:rPr lang="el-GR" dirty="0" smtClean="0"/>
              <a:t>         Στην γεωργοκτηνοτροφική απογραφή της Ελλάδος το 1911, το </a:t>
            </a:r>
            <a:r>
              <a:rPr lang="el-GR" dirty="0" err="1" smtClean="0"/>
              <a:t>Ευηνοχώρι</a:t>
            </a:r>
            <a:r>
              <a:rPr lang="el-GR" dirty="0" smtClean="0"/>
              <a:t>, η Γύρα Μακρή, ο Άγιος Γεώργιος, το Άνω Κουδούνι, το Κάτω Κουδούνι, το </a:t>
            </a:r>
            <a:r>
              <a:rPr lang="el-GR" dirty="0" err="1" smtClean="0"/>
              <a:t>Κουτσοχέρι</a:t>
            </a:r>
            <a:r>
              <a:rPr lang="el-GR" dirty="0" smtClean="0"/>
              <a:t>, τα </a:t>
            </a:r>
            <a:r>
              <a:rPr lang="el-GR" dirty="0" err="1" smtClean="0"/>
              <a:t>Ξηρέϊκα</a:t>
            </a:r>
            <a:r>
              <a:rPr lang="el-GR" dirty="0" smtClean="0"/>
              <a:t>, ο Γαλατάς, η περιοχή </a:t>
            </a:r>
            <a:r>
              <a:rPr lang="el-GR" dirty="0" err="1" smtClean="0"/>
              <a:t>Χαλιάς</a:t>
            </a:r>
            <a:r>
              <a:rPr lang="el-GR" dirty="0" smtClean="0"/>
              <a:t> και το </a:t>
            </a:r>
            <a:r>
              <a:rPr lang="el-GR" dirty="0" err="1" smtClean="0"/>
              <a:t>Περιθώρι</a:t>
            </a:r>
            <a:r>
              <a:rPr lang="el-GR" dirty="0" smtClean="0"/>
              <a:t> είχαν 649 άλογα, ενώ ο υπόλοιπος Δήμος Μεσολογγίου μαζί με άλλα 24 χωριά είχαν 47 άλογα.</a:t>
            </a:r>
          </a:p>
          <a:p>
            <a:pPr>
              <a:buNone/>
            </a:pPr>
            <a:r>
              <a:rPr lang="el-GR" dirty="0" smtClean="0"/>
              <a:t>          Σήμερα πολλοί κάτοικοι από τον Άγιο Γεώργιο, το </a:t>
            </a:r>
            <a:r>
              <a:rPr lang="el-GR" dirty="0" err="1" smtClean="0"/>
              <a:t>Ευηνοχώρι</a:t>
            </a:r>
            <a:r>
              <a:rPr lang="el-GR" dirty="0" smtClean="0"/>
              <a:t>, αλλά από τα γειτονικά χωριά, εκτρέφουν άλογα μόνο και μόνο για να διατηρήσουν το έθιμο των Ιπποδρομιών του Αϊ </a:t>
            </a:r>
            <a:r>
              <a:rPr lang="el-GR" dirty="0" err="1" smtClean="0"/>
              <a:t>Γιωργιού</a:t>
            </a:r>
            <a:r>
              <a:rPr lang="el-GR" dirty="0" smtClean="0"/>
              <a:t> που μια φορά το χρόνο μας φέρνει πιο κοντά στις ρίζες μας και στη ζωή των προγόνων μας.</a:t>
            </a:r>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rver\userdata\user1\My Documents\Οι εικόνες μου\DSC_0888.jpg"/>
          <p:cNvPicPr>
            <a:picLocks noGrp="1" noChangeAspect="1" noChangeArrowheads="1"/>
          </p:cNvPicPr>
          <p:nvPr>
            <p:ph idx="1"/>
          </p:nvPr>
        </p:nvPicPr>
        <p:blipFill>
          <a:blip r:embed="rId2" cstate="print"/>
          <a:stretch>
            <a:fillRect/>
          </a:stretch>
        </p:blipFill>
        <p:spPr bwMode="auto">
          <a:xfrm>
            <a:off x="357158" y="857232"/>
            <a:ext cx="8358246" cy="571504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186766" cy="1275608"/>
          </a:xfrm>
        </p:spPr>
        <p:txBody>
          <a:bodyPr>
            <a:normAutofit fontScale="90000"/>
          </a:bodyPr>
          <a:lstStyle/>
          <a:p>
            <a:pPr algn="ctr"/>
            <a:r>
              <a:rPr lang="el-GR" b="1" u="sng" dirty="0" smtClean="0"/>
              <a:t>Προετοιμασία ιπποδρομιών-κατηγορίες αλόγων-έπαθλο</a:t>
            </a:r>
            <a:endParaRPr lang="el-GR" b="1" u="sng" dirty="0"/>
          </a:p>
        </p:txBody>
      </p:sp>
      <p:sp>
        <p:nvSpPr>
          <p:cNvPr id="3" name="2 - Θέση περιεχομένου"/>
          <p:cNvSpPr>
            <a:spLocks noGrp="1"/>
          </p:cNvSpPr>
          <p:nvPr>
            <p:ph idx="1"/>
          </p:nvPr>
        </p:nvSpPr>
        <p:spPr>
          <a:xfrm>
            <a:off x="500034" y="1935480"/>
            <a:ext cx="8186766" cy="4493916"/>
          </a:xfrm>
        </p:spPr>
        <p:txBody>
          <a:bodyPr>
            <a:normAutofit fontScale="77500" lnSpcReduction="20000"/>
          </a:bodyPr>
          <a:lstStyle/>
          <a:p>
            <a:pPr>
              <a:buNone/>
            </a:pPr>
            <a:r>
              <a:rPr lang="el-GR" dirty="0" smtClean="0"/>
              <a:t>         </a:t>
            </a:r>
          </a:p>
          <a:p>
            <a:pPr>
              <a:buNone/>
            </a:pPr>
            <a:r>
              <a:rPr lang="el-GR" dirty="0" smtClean="0"/>
              <a:t>           Καβαλάρηδες κρατώντας μια λαμπάδα έρχονται και προσκυνούν την εικόνα του Αϊ Γιώργη. Στη συνέχεια περιμένουν έξω από το ξωκλήσι και μετά το πέρας της Θείας Λειτουργίας, ο παπάς ευλογεί τις Ιπποδρομίες. Όλα τότε είναι έτοιμα για να ξεκινήσουν οι Ιπποδρομίες, οι οποίες είναι δύο κατηγορίες. Στην πρώτη κατηγορία τρέχουν τα άλογα του Ιπποδρομίου (άλογα που έτρεχαν στον Ιππόδρομο όταν ήταν πιο νέα). Ενώ στην δεύτερη, τα ντόπια άλογα (άλογα που προέρχονται από τα άλογα που χρησιμοποιούσαν παλαιότερα οι ντόπιοι για να τους βοηθούν στις αγροτικές εργασίες.)</a:t>
            </a:r>
          </a:p>
          <a:p>
            <a:pPr>
              <a:buNone/>
            </a:pPr>
            <a:r>
              <a:rPr lang="el-GR" dirty="0" smtClean="0"/>
              <a:t>            Το έπαθλο του νικητή για την κάθε κατηγορία, δεν είναι χρήματα, αλλά ένα στεφάνι από λουλούδια που έχει την ευλογία του Αϊ Γιώργη και το οποίο φοράει ο παπάς στο λαιμό του αλόγου.</a:t>
            </a:r>
          </a:p>
          <a:p>
            <a:pPr>
              <a:buNone/>
            </a:pPr>
            <a:r>
              <a:rPr lang="el-GR" dirty="0" smtClean="0"/>
              <a:t>             Τα στεφάνια σε όλη την διάρκεια της Θειας Λειτουργίας και των Ιπποδρομιών είναι μέσα στο ξωκλήσι κρεμασμένα στην εικόνα τ' Αϊ Γιώργη.</a:t>
            </a:r>
          </a:p>
          <a:p>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rver\userdata\user1\My Documents\Downloads\αγιος γεωργιος 1.JPG"/>
          <p:cNvPicPr>
            <a:picLocks noGrp="1" noChangeAspect="1" noChangeArrowheads="1"/>
          </p:cNvPicPr>
          <p:nvPr>
            <p:ph idx="1"/>
          </p:nvPr>
        </p:nvPicPr>
        <p:blipFill>
          <a:blip r:embed="rId2" cstate="print"/>
          <a:srcRect/>
          <a:stretch>
            <a:fillRect/>
          </a:stretch>
        </p:blipFill>
        <p:spPr bwMode="auto">
          <a:xfrm>
            <a:off x="103889" y="214290"/>
            <a:ext cx="8962103" cy="642942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71480"/>
            <a:ext cx="8229600" cy="1143000"/>
          </a:xfrm>
        </p:spPr>
        <p:txBody>
          <a:bodyPr>
            <a:normAutofit fontScale="90000"/>
          </a:bodyPr>
          <a:lstStyle/>
          <a:p>
            <a:pPr algn="ctr"/>
            <a:r>
              <a:rPr lang="el-GR" b="1" u="sng" dirty="0" smtClean="0"/>
              <a:t/>
            </a:r>
            <a:br>
              <a:rPr lang="el-GR" b="1" u="sng" dirty="0" smtClean="0"/>
            </a:br>
            <a:r>
              <a:rPr lang="el-GR" b="1" u="sng" dirty="0" smtClean="0"/>
              <a:t>Τι είναι θρησκευτική</a:t>
            </a:r>
            <a:r>
              <a:rPr lang="el-GR" dirty="0" smtClean="0"/>
              <a:t/>
            </a:r>
            <a:br>
              <a:rPr lang="el-GR" dirty="0" smtClean="0"/>
            </a:br>
            <a:r>
              <a:rPr lang="el-GR" b="1" u="sng" dirty="0" smtClean="0"/>
              <a:t>πίστη</a:t>
            </a:r>
            <a:endParaRPr lang="el-GR" b="1" u="sng" dirty="0"/>
          </a:p>
        </p:txBody>
      </p:sp>
      <p:sp>
        <p:nvSpPr>
          <p:cNvPr id="3" name="2 - Θέση περιεχομένου"/>
          <p:cNvSpPr>
            <a:spLocks noGrp="1"/>
          </p:cNvSpPr>
          <p:nvPr>
            <p:ph idx="1"/>
          </p:nvPr>
        </p:nvSpPr>
        <p:spPr>
          <a:xfrm>
            <a:off x="642910" y="1500174"/>
            <a:ext cx="8072494" cy="5143536"/>
          </a:xfrm>
        </p:spPr>
        <p:txBody>
          <a:bodyPr>
            <a:normAutofit fontScale="92500" lnSpcReduction="10000"/>
          </a:bodyPr>
          <a:lstStyle/>
          <a:p>
            <a:pPr>
              <a:buNone/>
            </a:pPr>
            <a:r>
              <a:rPr lang="el-GR" dirty="0" smtClean="0"/>
              <a:t>        </a:t>
            </a:r>
          </a:p>
          <a:p>
            <a:pPr>
              <a:buNone/>
            </a:pPr>
            <a:r>
              <a:rPr lang="el-GR" dirty="0" smtClean="0"/>
              <a:t>            Θρησκευτική πίστη είναι η απόλυτη πεποίθηση και βεβαιότητα που έχουμε, ότι υπάρχουν πρόσωπα και πράγματα, ότι έλαβαν και θα λάβουν χώρα γεγονότα, τα οποία είναι αόρατα, αλλά και ακατάληπτα. Ακόμη πίστη θρησκευτική είναι η ολόψυχη αποδοχή και ευλαβής τιμή και προσκύνηση υπερφυών προσώπων και μυστηρίων. Η πίστη, δεν είναι ούτε έρευνα ούτε αυτοψία και ψηλάφηση όπως ζητούσε ο απόστολος Θωμάς , αλλά ανεξέλεγκτος αποδοχή και συγκατάθεση σε όσα η θρησκεία μας αποκαλύπτει. Έτσι η πίστη</a:t>
            </a:r>
            <a:r>
              <a:rPr lang="en-US" dirty="0" smtClean="0"/>
              <a:t> </a:t>
            </a:r>
            <a:r>
              <a:rPr lang="el-GR" dirty="0" smtClean="0"/>
              <a:t>«αισθάνεται τα αόρατα και νοητά ως ορατά και ψηλαφητά, τα υποκείμενα ως ήδη προκείμενα, τα απόντα ως εγγύς παρόντα». Εκείνος που πιστεύει δηλαδή, όχι απλώς παραδέχεται και συμφωνεί με αυτά που πιστεύει, αλλά και τα αισθάνεται ζωντανά.</a:t>
            </a:r>
            <a:endParaRPr lang="en-US" dirty="0" smtClean="0"/>
          </a:p>
          <a:p>
            <a:pPr>
              <a:buNone/>
            </a:pPr>
            <a:endParaRPr lang="en-US" dirty="0" smtClean="0"/>
          </a:p>
          <a:p>
            <a:pPr>
              <a:buNone/>
            </a:pPr>
            <a:endParaRPr lang="el-GR"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u="sng" dirty="0" smtClean="0"/>
              <a:t>Περιφορά καβαλάρηδων στο χωριό τους</a:t>
            </a:r>
            <a:endParaRPr lang="el-GR" b="1" u="sng" dirty="0"/>
          </a:p>
        </p:txBody>
      </p:sp>
      <p:sp>
        <p:nvSpPr>
          <p:cNvPr id="3" name="2 - Θέση περιεχομένου"/>
          <p:cNvSpPr>
            <a:spLocks noGrp="1"/>
          </p:cNvSpPr>
          <p:nvPr>
            <p:ph idx="1"/>
          </p:nvPr>
        </p:nvSpPr>
        <p:spPr/>
        <p:txBody>
          <a:bodyPr>
            <a:normAutofit/>
          </a:bodyPr>
          <a:lstStyle/>
          <a:p>
            <a:pPr>
              <a:buNone/>
            </a:pPr>
            <a:r>
              <a:rPr lang="el-GR" dirty="0" smtClean="0"/>
              <a:t>          Στην συνέχεια οι καβαλάρηδες, ξεκινούν για την καθιερωμένη βόλτα στα χωριό τους, όπου μέχρι και πριν από μερικά χρόνια συνήθιζαν να περνάνε από κάθε σπίτι του χωριού που είχε Γιώργο. Σήμερα η συνήθεια αυτή έχει εκλείψει.</a:t>
            </a:r>
          </a:p>
          <a:p>
            <a:pPr>
              <a:buNone/>
            </a:pPr>
            <a:r>
              <a:rPr lang="el-GR" dirty="0" smtClean="0"/>
              <a:t>          Το έθιμο του Αϊ </a:t>
            </a:r>
            <a:r>
              <a:rPr lang="el-GR" dirty="0" err="1" smtClean="0"/>
              <a:t>Γιωργιού</a:t>
            </a:r>
            <a:r>
              <a:rPr lang="el-GR" dirty="0" smtClean="0"/>
              <a:t>, είναι ένα ιδιαίτερο έθιμο, το οποίο τα τελευταία χρόνια έχει οργανωθεί από τον Ιππικό Όμιλο Άγιου Γεώργιου πολύ καλύτερα και συγκεντρώνει πλήθος κόσμου από όλο τον νομό και όχι μόνο.</a:t>
            </a:r>
          </a:p>
          <a:p>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11222"/>
          </a:xfrm>
        </p:spPr>
        <p:txBody>
          <a:bodyPr/>
          <a:lstStyle/>
          <a:p>
            <a:pPr algn="ctr"/>
            <a:r>
              <a:rPr lang="el-GR" b="1" u="sng" dirty="0" smtClean="0"/>
              <a:t>ΛΑΟΓΡΑΦΙΑ</a:t>
            </a:r>
            <a:endParaRPr lang="el-GR" b="1" u="sng" dirty="0"/>
          </a:p>
        </p:txBody>
      </p:sp>
      <p:sp>
        <p:nvSpPr>
          <p:cNvPr id="3" name="2 - Θέση περιεχομένου"/>
          <p:cNvSpPr>
            <a:spLocks noGrp="1"/>
          </p:cNvSpPr>
          <p:nvPr>
            <p:ph idx="1"/>
          </p:nvPr>
        </p:nvSpPr>
        <p:spPr>
          <a:xfrm>
            <a:off x="457200" y="1428736"/>
            <a:ext cx="8229600" cy="4697427"/>
          </a:xfrm>
        </p:spPr>
        <p:txBody>
          <a:bodyPr>
            <a:normAutofit lnSpcReduction="10000"/>
          </a:bodyPr>
          <a:lstStyle/>
          <a:p>
            <a:pPr>
              <a:buNone/>
            </a:pPr>
            <a:r>
              <a:rPr lang="el-GR" sz="2400" dirty="0" smtClean="0"/>
              <a:t>            Λαογραφία είναι η επιστήμη που ασχολείται με όλες τις εκφάνσεις του λαϊκού πολιτισμού. Η λαογραφία εκφράζει την εθνική ανάγκη να περισωθεί και να επιβιώσει η εθνική μας παράδοση. Περιλαμβάνει μεταξύ άλλων την παρουσίαση έργων λαϊκής τέχνης, λαϊκής τέχνης και λαϊκών χορών, καθώς και την οργάνωση τελετών με εθνικές ενδυμασίες. </a:t>
            </a:r>
          </a:p>
          <a:p>
            <a:pPr>
              <a:buNone/>
            </a:pPr>
            <a:r>
              <a:rPr lang="el-GR" sz="2400" dirty="0" smtClean="0"/>
              <a:t>          Οι κατηγορίες στις οποίες διαιρείται το εύρος των θεμάτων της είναι οι ακόλουθες </a:t>
            </a:r>
            <a:r>
              <a:rPr lang="en-US" sz="2400" dirty="0" smtClean="0"/>
              <a:t>: </a:t>
            </a:r>
            <a:endParaRPr lang="el-GR" sz="2400" dirty="0" smtClean="0"/>
          </a:p>
          <a:p>
            <a:pPr>
              <a:buNone/>
            </a:pPr>
            <a:r>
              <a:rPr lang="el-GR" sz="2400" dirty="0" smtClean="0"/>
              <a:t>     1. αυτές που αφορούν τον υλικό βίο και την λαϊκή δημιουργία </a:t>
            </a:r>
          </a:p>
          <a:p>
            <a:pPr>
              <a:buNone/>
            </a:pPr>
            <a:r>
              <a:rPr lang="el-GR" sz="2400" dirty="0"/>
              <a:t> </a:t>
            </a:r>
            <a:r>
              <a:rPr lang="el-GR" sz="2400" dirty="0" smtClean="0"/>
              <a:t>    2. τον πνευματικό βίο και</a:t>
            </a:r>
          </a:p>
          <a:p>
            <a:pPr>
              <a:buNone/>
            </a:pPr>
            <a:r>
              <a:rPr lang="el-GR" sz="2400" dirty="0"/>
              <a:t> </a:t>
            </a:r>
            <a:r>
              <a:rPr lang="el-GR" sz="2400" dirty="0" smtClean="0"/>
              <a:t>    3. τον κοινωνικό βίο. </a:t>
            </a:r>
            <a:endParaRPr lang="el-GR"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704088"/>
            <a:ext cx="8043890" cy="796086"/>
          </a:xfrm>
        </p:spPr>
        <p:txBody>
          <a:bodyPr>
            <a:normAutofit fontScale="90000"/>
          </a:bodyPr>
          <a:lstStyle/>
          <a:p>
            <a:pPr algn="ctr"/>
            <a:r>
              <a:rPr lang="el-GR" b="1" u="sng" dirty="0" smtClean="0"/>
              <a:t>Σχέση Λαογραφίας-Πίστης</a:t>
            </a:r>
            <a:endParaRPr lang="el-GR" b="1" u="sng" dirty="0"/>
          </a:p>
        </p:txBody>
      </p:sp>
      <p:sp>
        <p:nvSpPr>
          <p:cNvPr id="3" name="2 - Θέση περιεχομένου"/>
          <p:cNvSpPr>
            <a:spLocks noGrp="1"/>
          </p:cNvSpPr>
          <p:nvPr>
            <p:ph idx="1"/>
          </p:nvPr>
        </p:nvSpPr>
        <p:spPr>
          <a:xfrm>
            <a:off x="428596" y="1571612"/>
            <a:ext cx="8258204" cy="4929222"/>
          </a:xfrm>
        </p:spPr>
        <p:txBody>
          <a:bodyPr>
            <a:normAutofit/>
          </a:bodyPr>
          <a:lstStyle/>
          <a:p>
            <a:pPr>
              <a:buNone/>
            </a:pPr>
            <a:r>
              <a:rPr lang="el-GR" sz="2800" dirty="0" smtClean="0"/>
              <a:t>        </a:t>
            </a:r>
          </a:p>
          <a:p>
            <a:pPr>
              <a:buNone/>
            </a:pPr>
            <a:r>
              <a:rPr lang="el-GR" sz="2800" dirty="0" smtClean="0"/>
              <a:t>         Σήμερα έχουμε μια ολοκληρωμένη εικόνα για τα λαϊκά, λατρευτικά έθιμα της ορθοδοξίας, που την οφείλουμε στη μεγάλη ανάπτυξη που γνώρισαν οι λαογραφικές σπουδές στην πατρίδα μας, τα τελευταία χρόνια. Η επίσημη λατρεία της Ορθόδοξης Εκκλησίας μας βρίσκεται στο επίκεντρο της Νεοελληνικής Λαϊκής Θρησκευτικότητας και καλύπτει σε εντυπωσιακό βαθμό όλες τις επιμέρους πτυχές της ιδιωτικής και δημόσιας ζωής του ελληνικού λαού.</a:t>
            </a:r>
            <a:endParaRPr lang="el-G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642918"/>
            <a:ext cx="8258204" cy="1000132"/>
          </a:xfrm>
        </p:spPr>
        <p:txBody>
          <a:bodyPr/>
          <a:lstStyle/>
          <a:p>
            <a:pPr algn="ctr"/>
            <a:r>
              <a:rPr lang="el-GR" b="1" u="sng" dirty="0" smtClean="0"/>
              <a:t>Καταγραφή Εθίμων</a:t>
            </a:r>
            <a:endParaRPr lang="el-GR" b="1" dirty="0"/>
          </a:p>
        </p:txBody>
      </p:sp>
      <p:sp>
        <p:nvSpPr>
          <p:cNvPr id="3" name="2 - Θέση περιεχομένου"/>
          <p:cNvSpPr>
            <a:spLocks noGrp="1"/>
          </p:cNvSpPr>
          <p:nvPr>
            <p:ph idx="1"/>
          </p:nvPr>
        </p:nvSpPr>
        <p:spPr/>
        <p:txBody>
          <a:bodyPr>
            <a:normAutofit lnSpcReduction="10000"/>
          </a:bodyPr>
          <a:lstStyle/>
          <a:p>
            <a:pPr>
              <a:buNone/>
            </a:pPr>
            <a:r>
              <a:rPr lang="el-GR" dirty="0" smtClean="0"/>
              <a:t>         1. Το Τεσσαρακονθήμερο προ της εορτής  των Χριστουγέννων είναι γεμάτο από γιορτές. Πιο συγκεκριμένα</a:t>
            </a:r>
            <a:r>
              <a:rPr lang="en-US" dirty="0" smtClean="0"/>
              <a:t>:</a:t>
            </a:r>
            <a:r>
              <a:rPr lang="el-GR" dirty="0" smtClean="0"/>
              <a:t/>
            </a:r>
            <a:br>
              <a:rPr lang="el-GR" dirty="0" smtClean="0"/>
            </a:br>
            <a:r>
              <a:rPr lang="el-GR" dirty="0" smtClean="0"/>
              <a:t>- Του Αγίου Φιλίππου (14 Νοεμβρίου)</a:t>
            </a:r>
            <a:br>
              <a:rPr lang="el-GR" dirty="0" smtClean="0"/>
            </a:br>
            <a:r>
              <a:rPr lang="el-GR" dirty="0" smtClean="0"/>
              <a:t>- Τα </a:t>
            </a:r>
            <a:r>
              <a:rPr lang="el-GR" dirty="0" err="1" smtClean="0"/>
              <a:t>Εισόδια</a:t>
            </a:r>
            <a:r>
              <a:rPr lang="el-GR" dirty="0" smtClean="0"/>
              <a:t> της Θεοτόκου (21 Νοεμβρίου)</a:t>
            </a:r>
            <a:br>
              <a:rPr lang="el-GR" dirty="0" smtClean="0"/>
            </a:br>
            <a:r>
              <a:rPr lang="el-GR" dirty="0" smtClean="0"/>
              <a:t>- Της Αγίας Αικατερίνης (25 Νοεμβρίου)</a:t>
            </a:r>
            <a:br>
              <a:rPr lang="el-GR" dirty="0" smtClean="0"/>
            </a:br>
            <a:r>
              <a:rPr lang="el-GR" dirty="0" smtClean="0"/>
              <a:t>- Του Αγίου Στυλιανού (26 Νοεμβρίου)</a:t>
            </a:r>
            <a:br>
              <a:rPr lang="el-GR" dirty="0" smtClean="0"/>
            </a:br>
            <a:r>
              <a:rPr lang="el-GR" dirty="0" smtClean="0"/>
              <a:t>- Του Αγίου Ανδρέα (30 Νοεμβρίου) </a:t>
            </a:r>
            <a:br>
              <a:rPr lang="el-GR" dirty="0" smtClean="0"/>
            </a:br>
            <a:r>
              <a:rPr lang="el-GR" dirty="0" smtClean="0"/>
              <a:t>- Της Αγίας Βαρβάρας (4 Δεκεμβρίου)</a:t>
            </a:r>
            <a:br>
              <a:rPr lang="el-GR" dirty="0" smtClean="0"/>
            </a:br>
            <a:r>
              <a:rPr lang="el-GR" dirty="0" smtClean="0"/>
              <a:t>- Του Αγίου Νικολάου (6 Δεκεμβρίου)</a:t>
            </a:r>
            <a:br>
              <a:rPr lang="el-GR" dirty="0" smtClean="0"/>
            </a:br>
            <a:r>
              <a:rPr lang="el-GR" dirty="0" smtClean="0"/>
              <a:t>- Του Αγίου Ελευθερίου (15 Δεκεμβρίου)</a:t>
            </a:r>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000108"/>
            <a:ext cx="8229600" cy="1143000"/>
          </a:xfrm>
        </p:spPr>
        <p:txBody>
          <a:bodyPr>
            <a:normAutofit fontScale="90000"/>
          </a:bodyPr>
          <a:lstStyle/>
          <a:p>
            <a:pPr algn="ctr"/>
            <a:r>
              <a:rPr lang="el-GR" b="1" u="sng" dirty="0" smtClean="0"/>
              <a:t>Το </a:t>
            </a:r>
            <a:r>
              <a:rPr lang="el-GR" b="1" u="sng" dirty="0" err="1" smtClean="0"/>
              <a:t>Δωδεκαήμερον</a:t>
            </a:r>
            <a:r>
              <a:rPr lang="el-GR" dirty="0" smtClean="0"/>
              <a:t/>
            </a:r>
            <a:br>
              <a:rPr lang="el-GR" dirty="0" smtClean="0"/>
            </a:br>
            <a:r>
              <a:rPr lang="el-GR" dirty="0" smtClean="0"/>
              <a:t>(25 Δεκεμβρίου-5 Ιανουαρίου)</a:t>
            </a:r>
            <a:endParaRPr lang="el-GR" dirty="0"/>
          </a:p>
        </p:txBody>
      </p:sp>
      <p:sp>
        <p:nvSpPr>
          <p:cNvPr id="3" name="2 - Θέση περιεχομένου"/>
          <p:cNvSpPr>
            <a:spLocks noGrp="1"/>
          </p:cNvSpPr>
          <p:nvPr>
            <p:ph idx="1"/>
          </p:nvPr>
        </p:nvSpPr>
        <p:spPr/>
        <p:txBody>
          <a:bodyPr/>
          <a:lstStyle/>
          <a:p>
            <a:pPr>
              <a:buNone/>
            </a:pPr>
            <a:r>
              <a:rPr lang="el-GR" dirty="0" smtClean="0"/>
              <a:t>        </a:t>
            </a:r>
          </a:p>
          <a:p>
            <a:pPr>
              <a:buNone/>
            </a:pPr>
            <a:r>
              <a:rPr lang="el-GR" dirty="0" smtClean="0"/>
              <a:t>          Για τους Έλληνες τα Χριστούγεννα πέρα από την σημασία της θρησκείας συνδυάζονται βαθύτατα με την οικογένεια και το φαγητό, που αυτές τις γιορτινές μέρες θα φέρει κοντά την οικογένεια.</a:t>
            </a:r>
          </a:p>
          <a:p>
            <a:pPr>
              <a:buNone/>
            </a:pPr>
            <a:r>
              <a:rPr lang="el-GR" dirty="0" smtClean="0"/>
              <a:t>         Στο πέρασμα των χρόνων τα παραδοσιακά έθιμα σχετικά με το φαγητό συνδυάστηκαν με διεθνείς επιρροές από όλο τον κόσμο. </a:t>
            </a:r>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214290"/>
            <a:ext cx="8258204" cy="1214446"/>
          </a:xfrm>
        </p:spPr>
        <p:txBody>
          <a:bodyPr>
            <a:normAutofit/>
          </a:bodyPr>
          <a:lstStyle/>
          <a:p>
            <a:pPr algn="ctr"/>
            <a:r>
              <a:rPr lang="el-GR" b="1" u="sng" dirty="0" smtClean="0"/>
              <a:t>Στολισμός</a:t>
            </a:r>
            <a:r>
              <a:rPr lang="el-GR" u="sng" dirty="0" smtClean="0"/>
              <a:t> </a:t>
            </a:r>
            <a:endParaRPr lang="el-GR" u="sng" dirty="0"/>
          </a:p>
        </p:txBody>
      </p:sp>
      <p:sp>
        <p:nvSpPr>
          <p:cNvPr id="3" name="2 - Θέση περιεχομένου"/>
          <p:cNvSpPr>
            <a:spLocks noGrp="1"/>
          </p:cNvSpPr>
          <p:nvPr>
            <p:ph idx="1"/>
          </p:nvPr>
        </p:nvSpPr>
        <p:spPr>
          <a:xfrm>
            <a:off x="457200" y="928670"/>
            <a:ext cx="8229600" cy="5197493"/>
          </a:xfrm>
        </p:spPr>
        <p:txBody>
          <a:bodyPr>
            <a:normAutofit/>
          </a:bodyPr>
          <a:lstStyle/>
          <a:p>
            <a:endParaRPr lang="el-GR" sz="2800" b="1" dirty="0" smtClean="0"/>
          </a:p>
          <a:p>
            <a:r>
              <a:rPr lang="el-GR" sz="2800" dirty="0" smtClean="0"/>
              <a:t>Το χριστουγεννιάτικο δέντρο </a:t>
            </a:r>
          </a:p>
          <a:p>
            <a:r>
              <a:rPr lang="el-GR" sz="2800" dirty="0" smtClean="0"/>
              <a:t>Η φάτνη της Γεννήσεως</a:t>
            </a:r>
          </a:p>
          <a:p>
            <a:r>
              <a:rPr lang="el-GR" sz="2800" dirty="0" smtClean="0"/>
              <a:t>Χριστουγεννιάτικα φώτα στα δέντρα</a:t>
            </a:r>
          </a:p>
          <a:p>
            <a:pPr algn="ctr">
              <a:buNone/>
            </a:pPr>
            <a:r>
              <a:rPr lang="el-GR" sz="4000" b="1" u="sng" dirty="0" smtClean="0"/>
              <a:t>Ημέρα Χριστουγέννων</a:t>
            </a:r>
            <a:endParaRPr lang="en-US" sz="4000" b="1" u="sng" dirty="0" smtClean="0"/>
          </a:p>
          <a:p>
            <a:pPr>
              <a:buNone/>
            </a:pPr>
            <a:r>
              <a:rPr lang="el-GR" sz="2400" dirty="0" smtClean="0"/>
              <a:t>   Τα </a:t>
            </a:r>
            <a:r>
              <a:rPr lang="el-GR" sz="2400" b="1" dirty="0" smtClean="0"/>
              <a:t>Χριστούγεννα</a:t>
            </a:r>
            <a:r>
              <a:rPr lang="el-GR" sz="2400" dirty="0" smtClean="0"/>
              <a:t> (σύνθετη λέξη της δημοτικής </a:t>
            </a:r>
            <a:r>
              <a:rPr lang="el-GR" sz="2400" i="1" dirty="0" smtClean="0"/>
              <a:t>Χριστός</a:t>
            </a:r>
            <a:r>
              <a:rPr lang="el-GR" sz="2400" dirty="0" smtClean="0"/>
              <a:t> + </a:t>
            </a:r>
            <a:r>
              <a:rPr lang="el-GR" sz="2400" i="1" dirty="0" smtClean="0"/>
              <a:t>γέννα</a:t>
            </a:r>
            <a:r>
              <a:rPr lang="el-GR" sz="2400" dirty="0" smtClean="0"/>
              <a:t>) δηλώνουν την ετήσια χριστιανική εορτή της γέννησης του Χριστού και κατ' επέκταση το σύνολο των εορτών από της Γεννήσεως μέχρι των Θεοφανίων ("Γιορτές των Χριστουγέννων"). Τα Χριστούγεννα γιορτάζονται στις 25 Δεκεμβρίου. </a:t>
            </a:r>
          </a:p>
          <a:p>
            <a:pPr>
              <a:buNone/>
            </a:pPr>
            <a:endParaRPr lang="en-US" sz="2800" b="1" u="sng" dirty="0" smtClean="0"/>
          </a:p>
          <a:p>
            <a:pPr>
              <a:buNone/>
            </a:pPr>
            <a:endParaRPr lang="en-US" sz="2800" b="1" u="sng" dirty="0" smtClean="0"/>
          </a:p>
          <a:p>
            <a:pPr>
              <a:buNone/>
            </a:pPr>
            <a:endParaRPr lang="el-GR" sz="2800" b="1" u="sng" dirty="0" smtClean="0"/>
          </a:p>
          <a:p>
            <a:pPr algn="ctr">
              <a:buNone/>
            </a:pPr>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3074" name="Picture 2"/>
          <p:cNvPicPr>
            <a:picLocks noGrp="1" noChangeAspect="1" noChangeArrowheads="1"/>
          </p:cNvPicPr>
          <p:nvPr>
            <p:ph idx="1"/>
          </p:nvPr>
        </p:nvPicPr>
        <p:blipFill>
          <a:blip r:embed="rId2" cstate="print"/>
          <a:srcRect/>
          <a:stretch>
            <a:fillRect/>
          </a:stretch>
        </p:blipFill>
        <p:spPr bwMode="auto">
          <a:xfrm>
            <a:off x="428596" y="214290"/>
            <a:ext cx="8358245" cy="621510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704088"/>
            <a:ext cx="8043890" cy="796086"/>
          </a:xfrm>
        </p:spPr>
        <p:txBody>
          <a:bodyPr>
            <a:normAutofit fontScale="90000"/>
          </a:bodyPr>
          <a:lstStyle/>
          <a:p>
            <a:pPr algn="ctr"/>
            <a:r>
              <a:rPr lang="el-GR" b="1" u="sng" dirty="0" smtClean="0"/>
              <a:t>Πρωτοχρονιά</a:t>
            </a:r>
            <a:endParaRPr lang="el-GR" b="1" u="sng" dirty="0"/>
          </a:p>
        </p:txBody>
      </p:sp>
      <p:sp>
        <p:nvSpPr>
          <p:cNvPr id="3" name="2 - Θέση περιεχομένου"/>
          <p:cNvSpPr>
            <a:spLocks noGrp="1"/>
          </p:cNvSpPr>
          <p:nvPr>
            <p:ph idx="1"/>
          </p:nvPr>
        </p:nvSpPr>
        <p:spPr/>
        <p:txBody>
          <a:bodyPr>
            <a:normAutofit fontScale="92500"/>
          </a:bodyPr>
          <a:lstStyle/>
          <a:p>
            <a:pPr algn="ctr">
              <a:buNone/>
            </a:pPr>
            <a:r>
              <a:rPr lang="el-GR" dirty="0" smtClean="0"/>
              <a:t>       </a:t>
            </a:r>
            <a:r>
              <a:rPr lang="el-GR" u="sng" dirty="0" smtClean="0"/>
              <a:t>Ο Άγιος Βασίλης</a:t>
            </a:r>
          </a:p>
          <a:p>
            <a:pPr>
              <a:buNone/>
            </a:pPr>
            <a:r>
              <a:rPr lang="el-GR" dirty="0" smtClean="0"/>
              <a:t>            Για τους ορθόδοξους χριστιανούς ο Άγιος Βασίλης είναι ο Μέγας Βασίλειος, ο οποίος έζησε στην Καππαδοκία που αφιέρωσε σχεδόν όλη του τη ζωή στη βοήθεια προς το συνάνθρωπο και που θεωρείται στην παγκόσμια ιστορία ως εμπνευστής αλλά και ο πρώτος δημιουργός της οργανωμένης φιλανθρωπίας. Σύμφωνα με την παράδοση, ο Μέγας Βασίλειος πέθανε 1</a:t>
            </a:r>
            <a:r>
              <a:rPr lang="el-GR" baseline="30000" dirty="0" smtClean="0"/>
              <a:t>η</a:t>
            </a:r>
            <a:r>
              <a:rPr lang="el-GR" dirty="0" smtClean="0"/>
              <a:t> Ιανουαρίου το 379. Αυτή η ημερομηνία, η ημέρα του θανάτου, διατηρούμενη στην παράδοση, θεωρήθηκε από όλους τους χριστιανικούς λαούς ότι φέρνει ευλογία και καλή τύχη στην νέα χρονιά. </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500042"/>
            <a:ext cx="8186766" cy="785818"/>
          </a:xfrm>
        </p:spPr>
        <p:txBody>
          <a:bodyPr>
            <a:normAutofit/>
          </a:bodyPr>
          <a:lstStyle/>
          <a:p>
            <a:pPr algn="ctr"/>
            <a:r>
              <a:rPr lang="el-GR" sz="4000" b="1" u="sng" dirty="0" smtClean="0"/>
              <a:t>Κάλαντα Πρωτοχρονιάς </a:t>
            </a:r>
            <a:endParaRPr lang="el-GR" sz="4000" b="1" u="sng" dirty="0"/>
          </a:p>
        </p:txBody>
      </p:sp>
      <p:sp>
        <p:nvSpPr>
          <p:cNvPr id="3" name="2 - Θέση περιεχομένου"/>
          <p:cNvSpPr>
            <a:spLocks noGrp="1"/>
          </p:cNvSpPr>
          <p:nvPr>
            <p:ph idx="1"/>
          </p:nvPr>
        </p:nvSpPr>
        <p:spPr>
          <a:xfrm>
            <a:off x="457200" y="1285860"/>
            <a:ext cx="8229600" cy="4840303"/>
          </a:xfrm>
        </p:spPr>
        <p:txBody>
          <a:bodyPr>
            <a:normAutofit/>
          </a:bodyPr>
          <a:lstStyle/>
          <a:p>
            <a:pPr>
              <a:buNone/>
            </a:pPr>
            <a:r>
              <a:rPr lang="el-GR" sz="2400" dirty="0" smtClean="0"/>
              <a:t>        </a:t>
            </a:r>
          </a:p>
          <a:p>
            <a:pPr>
              <a:buNone/>
            </a:pPr>
            <a:r>
              <a:rPr lang="el-GR" sz="2400" dirty="0" smtClean="0"/>
              <a:t>       Τα κάλαντα Πρωτοχρονιάς πέρα από τα παινέματα, κύριο πρόσωπο είναι ακριβώς Μέγας Βασίλειος για το έργο, του οποίου γίνεται υπενθύμιση στον σπιτονοικοκύρη, ώστε να επαναλάβει επ’ ωφέλεια βεβαίως των παιδιών που ψάλλουν αυτά. </a:t>
            </a:r>
            <a:endParaRPr lang="en-US" sz="2400" dirty="0" smtClean="0"/>
          </a:p>
          <a:p>
            <a:pPr algn="ctr">
              <a:buNone/>
            </a:pPr>
            <a:r>
              <a:rPr lang="el-GR" sz="4000" b="1" u="sng" dirty="0" smtClean="0"/>
              <a:t>Άλλα έθιμα</a:t>
            </a:r>
            <a:endParaRPr lang="en-US" sz="4000" b="1" u="sng" dirty="0" smtClean="0"/>
          </a:p>
          <a:p>
            <a:r>
              <a:rPr lang="el-GR" sz="2400" dirty="0" smtClean="0"/>
              <a:t>Ποδαρικό</a:t>
            </a:r>
          </a:p>
          <a:p>
            <a:r>
              <a:rPr lang="el-GR" sz="2400" dirty="0" smtClean="0"/>
              <a:t>Η ρήψη του Σταυρού στα ύδατα ( Ημέρα Φώτων)</a:t>
            </a:r>
          </a:p>
          <a:p>
            <a:pPr>
              <a:buNone/>
            </a:pPr>
            <a:endParaRPr lang="en-US" sz="2800" u="sng" dirty="0" smtClean="0"/>
          </a:p>
          <a:p>
            <a:pPr>
              <a:buNone/>
            </a:pPr>
            <a:endParaRPr lang="el-GR" sz="28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142852"/>
            <a:ext cx="8258204" cy="1000132"/>
          </a:xfrm>
        </p:spPr>
        <p:txBody>
          <a:bodyPr>
            <a:normAutofit/>
          </a:bodyPr>
          <a:lstStyle/>
          <a:p>
            <a:pPr algn="ctr"/>
            <a:r>
              <a:rPr lang="el-GR" sz="4000" b="1" u="sng" dirty="0" smtClean="0"/>
              <a:t>Κόψιμο Βασιλόπιτας</a:t>
            </a:r>
            <a:endParaRPr lang="el-GR" sz="4000" b="1" u="sng" dirty="0"/>
          </a:p>
        </p:txBody>
      </p:sp>
      <p:sp>
        <p:nvSpPr>
          <p:cNvPr id="3" name="2 - Θέση περιεχομένου"/>
          <p:cNvSpPr>
            <a:spLocks noGrp="1"/>
          </p:cNvSpPr>
          <p:nvPr>
            <p:ph idx="1"/>
          </p:nvPr>
        </p:nvSpPr>
        <p:spPr>
          <a:xfrm>
            <a:off x="500034" y="1071546"/>
            <a:ext cx="8186766" cy="5429288"/>
          </a:xfrm>
        </p:spPr>
        <p:txBody>
          <a:bodyPr>
            <a:normAutofit fontScale="25000" lnSpcReduction="20000"/>
          </a:bodyPr>
          <a:lstStyle/>
          <a:p>
            <a:pPr>
              <a:buNone/>
            </a:pPr>
            <a:r>
              <a:rPr lang="el-GR" sz="7200" b="1" dirty="0" smtClean="0"/>
              <a:t>            </a:t>
            </a:r>
          </a:p>
          <a:p>
            <a:pPr>
              <a:buNone/>
            </a:pPr>
            <a:r>
              <a:rPr lang="el-GR" sz="7200" b="1" dirty="0" smtClean="0"/>
              <a:t>                Βασιλόπιτα</a:t>
            </a:r>
            <a:r>
              <a:rPr lang="el-GR" sz="7200" dirty="0" smtClean="0"/>
              <a:t> ονομάζεται η πίτα που παρασκευάζεται σε ορισμένες χώρες από τους χριστιανούς παραμονές της Πρωτοχρονιάς και κόβεται (μοιράζεται) λίγο αφότου αλλάξει ο χρόνος.</a:t>
            </a:r>
          </a:p>
          <a:p>
            <a:pPr>
              <a:buNone/>
            </a:pPr>
            <a:r>
              <a:rPr lang="el-GR" sz="7200" dirty="0" smtClean="0"/>
              <a:t>                Η Βασιλόπιτα κατά το ελληνικό έθιμο κόβεται σε οικογενειακή συγκέντρωση αμέσως με τον ερχομό του νέου έτους κυρίως μετά από φαγοπότι όπου και ακολουθεί χαρτοπαιξία «για το καλό του καινούργιου χρόνου». Έτσι στις 12.00 ακριβώς τα μεσάνυχτα με την αλλαγή του έτους σβήνουν τα φώτα και μετά ένα λεπτό ξανανάβουν ευχόμενοι και αντευχόμενοι όλοι «</a:t>
            </a:r>
            <a:r>
              <a:rPr lang="el-GR" sz="7200" i="1" dirty="0" smtClean="0"/>
              <a:t>χρόνια πολλά</a:t>
            </a:r>
            <a:r>
              <a:rPr lang="el-GR" sz="7200" dirty="0" smtClean="0"/>
              <a:t>» και «</a:t>
            </a:r>
            <a:r>
              <a:rPr lang="el-GR" sz="7200" i="1" dirty="0" smtClean="0"/>
              <a:t>ευτυχισμένο το νέο έτος</a:t>
            </a:r>
            <a:r>
              <a:rPr lang="el-GR" sz="7200" dirty="0" smtClean="0"/>
              <a:t>».</a:t>
            </a:r>
          </a:p>
          <a:p>
            <a:pPr>
              <a:buNone/>
            </a:pPr>
            <a:r>
              <a:rPr lang="el-GR" sz="7200" dirty="0" smtClean="0"/>
              <a:t>                 Τότε προσκομίζεται η Βασιλόπιτα στο τραπέζι όπου ο νοικοκύρης αφού την    σταυρώσει με το μαχαίρι τρεις φορές αρχίζει να τη κόβει σε τριγωνικά κομμάτια προσφερόμενο σε κάθε ένα παριστάμενο μέλος της οικογένειας ή φίλων και συγγενών με πρώτο κομμάτι του σπιτιού (ή του Χριστού της Παναγίας και του </a:t>
            </a:r>
            <a:r>
              <a:rPr lang="el-GR" sz="7200" dirty="0" err="1" smtClean="0"/>
              <a:t>Άι</a:t>
            </a:r>
            <a:r>
              <a:rPr lang="el-GR" sz="7200" dirty="0" smtClean="0"/>
              <a:t> Βασίλη), του σπιτονοικοκύρη, της σπιτονοικοκυράς και των άλλων παρισταμένων κατά τάξη συγγένειας και ηλικία με τελευταίο το κομμάτι του φτωχού ή πάλι του σπιτιού, χωρίς βέβαια να λησμονούνται τυχόν μετανάστες, ασθενείς και άλλα πρόσωπα της οικογένειας που για διάφορους λόγους δεν παρίστανται. Ανάλογα με την περίπτωση μπορεί να κοπεί κομμάτι "για την εταιρεία", "για το μαγαζί" </a:t>
            </a:r>
            <a:r>
              <a:rPr lang="el-GR" sz="7200" dirty="0" err="1" smtClean="0"/>
              <a:t>κ.λ.π</a:t>
            </a:r>
            <a:r>
              <a:rPr lang="el-GR" sz="7200" dirty="0" smtClean="0"/>
              <a:t>..</a:t>
            </a:r>
          </a:p>
          <a:p>
            <a:pPr>
              <a:buNone/>
            </a:pPr>
            <a:r>
              <a:rPr lang="el-GR" sz="7200" dirty="0" smtClean="0"/>
              <a:t>                Το κόψιμο της Βασιλόπιτας γίνεται και τις άλλες μέρες του "Δωδεκαήμερου" των εορτών. Υπουργεία, γραφεία και σύλλογοι μπορεί να κόβουν βασιλόπιτες μέχρι και το μήνα Φεβρουάριο.</a:t>
            </a:r>
          </a:p>
          <a:p>
            <a:endParaRPr lang="el-GR" sz="4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786" y="785794"/>
            <a:ext cx="8229600" cy="1000132"/>
          </a:xfrm>
        </p:spPr>
        <p:txBody>
          <a:bodyPr/>
          <a:lstStyle/>
          <a:p>
            <a:pPr algn="ctr"/>
            <a:r>
              <a:rPr lang="el-GR" b="1" u="sng" dirty="0" smtClean="0"/>
              <a:t>Ορθοδοξία</a:t>
            </a:r>
            <a:endParaRPr lang="el-GR" b="1" u="sng" dirty="0"/>
          </a:p>
        </p:txBody>
      </p:sp>
      <p:sp>
        <p:nvSpPr>
          <p:cNvPr id="3" name="2 - Θέση περιεχομένου"/>
          <p:cNvSpPr>
            <a:spLocks noGrp="1"/>
          </p:cNvSpPr>
          <p:nvPr>
            <p:ph idx="1"/>
          </p:nvPr>
        </p:nvSpPr>
        <p:spPr/>
        <p:txBody>
          <a:bodyPr>
            <a:normAutofit fontScale="92500"/>
          </a:bodyPr>
          <a:lstStyle/>
          <a:p>
            <a:pPr>
              <a:buNone/>
            </a:pPr>
            <a:r>
              <a:rPr lang="el-GR" dirty="0" smtClean="0"/>
              <a:t>          Η λέξη ορθοδοξία  παράγεται –από το ορθός(σωστός) και δόξα(σκέψη, πίστη, διδασκαλία)-χρησιμοποιείται χαρακτηριστικά για να αναφερθεί στην θεωρούμενη ως σωστή θεολογική ή δογματική τήρηση μιας θρησκείας.</a:t>
            </a:r>
          </a:p>
          <a:p>
            <a:pPr>
              <a:buNone/>
            </a:pPr>
            <a:r>
              <a:rPr lang="el-GR" dirty="0" smtClean="0"/>
              <a:t>          Η ορθοδοξία αποτελεί σημείο αναφοράς και συμπληρωματική έννοια, της ετεροδοξίας(άλλη διδασκαλία), της αίρεσης και του σχίσματος. Όσοι παρεκκλίνουν από την ορθοδοξία ομολογώντας πίστη σε ένα άλλο δόγμα αποκαλούνται «αιρετικοί», ενώ εκείνοι που παρεκκλίνουν από την ορθοδοξία με την απόσχιση από το αντιληπτό σώμα των οπαδών, καλούνται «σχισματικοί».</a:t>
            </a:r>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1026" name="Picture 2"/>
          <p:cNvPicPr>
            <a:picLocks noGrp="1" noChangeAspect="1" noChangeArrowheads="1"/>
          </p:cNvPicPr>
          <p:nvPr>
            <p:ph idx="1"/>
          </p:nvPr>
        </p:nvPicPr>
        <p:blipFill>
          <a:blip r:embed="rId2" cstate="print"/>
          <a:srcRect/>
          <a:stretch>
            <a:fillRect/>
          </a:stretch>
        </p:blipFill>
        <p:spPr bwMode="auto">
          <a:xfrm>
            <a:off x="285720" y="285728"/>
            <a:ext cx="8501122" cy="6286544"/>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714356"/>
            <a:ext cx="7786742" cy="1214446"/>
          </a:xfrm>
        </p:spPr>
        <p:txBody>
          <a:bodyPr>
            <a:normAutofit/>
          </a:bodyPr>
          <a:lstStyle/>
          <a:p>
            <a:pPr algn="ctr"/>
            <a:r>
              <a:rPr lang="el-GR" b="1" u="sng" dirty="0" smtClean="0"/>
              <a:t>Εορτές Ιανουαρίου</a:t>
            </a:r>
            <a:endParaRPr lang="el-GR" u="sng" dirty="0"/>
          </a:p>
        </p:txBody>
      </p:sp>
      <p:sp>
        <p:nvSpPr>
          <p:cNvPr id="3" name="2 - Θέση περιεχομένου"/>
          <p:cNvSpPr>
            <a:spLocks noGrp="1"/>
          </p:cNvSpPr>
          <p:nvPr>
            <p:ph idx="1"/>
          </p:nvPr>
        </p:nvSpPr>
        <p:spPr>
          <a:xfrm>
            <a:off x="642910" y="1428736"/>
            <a:ext cx="8043890" cy="5000660"/>
          </a:xfrm>
        </p:spPr>
        <p:txBody>
          <a:bodyPr>
            <a:normAutofit/>
          </a:bodyPr>
          <a:lstStyle/>
          <a:p>
            <a:endParaRPr lang="el-GR" dirty="0" smtClean="0"/>
          </a:p>
          <a:p>
            <a:endParaRPr lang="el-GR" dirty="0" smtClean="0"/>
          </a:p>
          <a:p>
            <a:r>
              <a:rPr lang="el-GR" dirty="0" smtClean="0"/>
              <a:t>Του Αγίου Αντωνίου  (17 Ιανουαρίου)</a:t>
            </a:r>
          </a:p>
          <a:p>
            <a:r>
              <a:rPr lang="el-GR" dirty="0" smtClean="0"/>
              <a:t>Του Αγίου Αθανασίου (18 Ιανουαρίου)</a:t>
            </a:r>
          </a:p>
          <a:p>
            <a:r>
              <a:rPr lang="el-GR" dirty="0" smtClean="0"/>
              <a:t>Του Αγίου Ευθυμίου (20 Ιανουαρίου)</a:t>
            </a:r>
          </a:p>
          <a:p>
            <a:pPr algn="ctr">
              <a:buNone/>
            </a:pPr>
            <a:r>
              <a:rPr lang="el-GR" sz="4000" b="1" u="sng" dirty="0" smtClean="0"/>
              <a:t>Εορτές Φεβρουαρίου</a:t>
            </a:r>
          </a:p>
          <a:p>
            <a:r>
              <a:rPr lang="el-GR" dirty="0" smtClean="0"/>
              <a:t>Του Αγίου Τρύφωνος (1 Φεβρουαρίου)</a:t>
            </a:r>
          </a:p>
          <a:p>
            <a:r>
              <a:rPr lang="el-GR" dirty="0" smtClean="0"/>
              <a:t>Της Υπαπαντής (2 Φεβρουαρίου)</a:t>
            </a:r>
          </a:p>
          <a:p>
            <a:r>
              <a:rPr lang="el-GR" dirty="0" smtClean="0"/>
              <a:t>Του Αγίου Χαραλάμπους (10 Φεβρουαρίου)</a:t>
            </a:r>
          </a:p>
          <a:p>
            <a:endParaRPr lang="el-G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7224" y="571480"/>
            <a:ext cx="7786742" cy="1285884"/>
          </a:xfrm>
        </p:spPr>
        <p:txBody>
          <a:bodyPr>
            <a:normAutofit/>
          </a:bodyPr>
          <a:lstStyle/>
          <a:p>
            <a:pPr algn="ctr"/>
            <a:r>
              <a:rPr lang="el-GR" b="1" u="sng" dirty="0" smtClean="0"/>
              <a:t>Εορτές Μαρτίου  </a:t>
            </a:r>
            <a:endParaRPr lang="el-GR" b="1" dirty="0"/>
          </a:p>
        </p:txBody>
      </p:sp>
      <p:sp>
        <p:nvSpPr>
          <p:cNvPr id="3" name="2 - Θέση περιεχομένου"/>
          <p:cNvSpPr>
            <a:spLocks noGrp="1"/>
          </p:cNvSpPr>
          <p:nvPr>
            <p:ph idx="1"/>
          </p:nvPr>
        </p:nvSpPr>
        <p:spPr>
          <a:xfrm>
            <a:off x="571472" y="1071546"/>
            <a:ext cx="8086724" cy="5214974"/>
          </a:xfrm>
        </p:spPr>
        <p:txBody>
          <a:bodyPr/>
          <a:lstStyle/>
          <a:p>
            <a:pPr>
              <a:buNone/>
            </a:pPr>
            <a:r>
              <a:rPr lang="el-GR" b="1" dirty="0" smtClean="0"/>
              <a:t>       </a:t>
            </a:r>
          </a:p>
          <a:p>
            <a:pPr>
              <a:buNone/>
            </a:pPr>
            <a:endParaRPr lang="el-GR" b="1" dirty="0" smtClean="0"/>
          </a:p>
          <a:p>
            <a:pPr>
              <a:buNone/>
            </a:pPr>
            <a:endParaRPr lang="el-GR" b="1" dirty="0" smtClean="0"/>
          </a:p>
          <a:p>
            <a:pPr>
              <a:buNone/>
            </a:pPr>
            <a:r>
              <a:rPr lang="el-GR" b="1" dirty="0" smtClean="0"/>
              <a:t>            </a:t>
            </a:r>
            <a:r>
              <a:rPr lang="el-GR" b="1" u="sng" dirty="0" smtClean="0"/>
              <a:t>Πρώτη Μαρτίου</a:t>
            </a:r>
            <a:r>
              <a:rPr lang="el-GR" dirty="0" smtClean="0"/>
              <a:t>: </a:t>
            </a:r>
            <a:r>
              <a:rPr lang="el-GR" i="1" dirty="0" smtClean="0"/>
              <a:t>«Από την παραμονή η γιαγιά έπαιρνε δύο κουβαράκια κόκκινη κλωστή με άσπρη ή γαλάζια κλωστή με άσπρη, τα έστριβε και μας έκανε τα </a:t>
            </a:r>
            <a:r>
              <a:rPr lang="el-GR" i="1" dirty="0" err="1" smtClean="0"/>
              <a:t>μαρτινάκια</a:t>
            </a:r>
            <a:r>
              <a:rPr lang="el-GR" i="1" dirty="0" smtClean="0"/>
              <a:t> ή το </a:t>
            </a:r>
            <a:r>
              <a:rPr lang="el-GR" i="1" dirty="0" err="1" smtClean="0"/>
              <a:t>μάρτη</a:t>
            </a:r>
            <a:r>
              <a:rPr lang="el-GR" i="1" dirty="0" smtClean="0"/>
              <a:t> όπως λέγαμε, για να ξημερώσουμε το πρωί να πάμε στο σχολείο φορώντας το </a:t>
            </a:r>
            <a:r>
              <a:rPr lang="el-GR" i="1" dirty="0" err="1" smtClean="0"/>
              <a:t>μαρτινάκι</a:t>
            </a:r>
            <a:r>
              <a:rPr lang="el-GR" i="1" dirty="0" smtClean="0"/>
              <a:t> στο χέρι να μην μας κάψει ο ήλιος.»</a:t>
            </a:r>
          </a:p>
          <a:p>
            <a:endParaRPr lang="el-G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42910" y="274638"/>
            <a:ext cx="7858180" cy="939784"/>
          </a:xfrm>
        </p:spPr>
        <p:txBody>
          <a:bodyPr>
            <a:normAutofit/>
          </a:bodyPr>
          <a:lstStyle/>
          <a:p>
            <a:pPr algn="ctr"/>
            <a:r>
              <a:rPr lang="el-GR" b="1" u="sng" dirty="0" smtClean="0"/>
              <a:t>Απόκριες</a:t>
            </a:r>
            <a:endParaRPr lang="el-GR" b="1" dirty="0"/>
          </a:p>
        </p:txBody>
      </p:sp>
      <p:sp>
        <p:nvSpPr>
          <p:cNvPr id="3" name="2 - Θέση περιεχομένου"/>
          <p:cNvSpPr>
            <a:spLocks noGrp="1"/>
          </p:cNvSpPr>
          <p:nvPr>
            <p:ph idx="1"/>
          </p:nvPr>
        </p:nvSpPr>
        <p:spPr>
          <a:xfrm>
            <a:off x="571472" y="928670"/>
            <a:ext cx="8115328" cy="5643602"/>
          </a:xfrm>
        </p:spPr>
        <p:txBody>
          <a:bodyPr>
            <a:normAutofit fontScale="92500" lnSpcReduction="20000"/>
          </a:bodyPr>
          <a:lstStyle/>
          <a:p>
            <a:endParaRPr lang="el-GR" dirty="0" smtClean="0"/>
          </a:p>
          <a:p>
            <a:pPr>
              <a:buNone/>
            </a:pPr>
            <a:r>
              <a:rPr lang="el-GR" dirty="0" smtClean="0"/>
              <a:t> </a:t>
            </a:r>
            <a:r>
              <a:rPr lang="el-GR" u="sng" dirty="0" smtClean="0"/>
              <a:t>Πρώτη εβδομάδα</a:t>
            </a:r>
            <a:r>
              <a:rPr lang="el-GR" dirty="0" smtClean="0"/>
              <a:t>: δε γίνεται καμία προετοιμασία</a:t>
            </a:r>
          </a:p>
          <a:p>
            <a:r>
              <a:rPr lang="el-GR" u="sng" dirty="0" smtClean="0"/>
              <a:t>Δεύτερη εβδομάδα</a:t>
            </a:r>
            <a:r>
              <a:rPr lang="el-GR" dirty="0" smtClean="0"/>
              <a:t>: λέγεται και κρεατινή</a:t>
            </a:r>
          </a:p>
          <a:p>
            <a:r>
              <a:rPr lang="el-GR" u="sng" dirty="0" smtClean="0"/>
              <a:t>Τσικνοπέμπτη</a:t>
            </a:r>
            <a:r>
              <a:rPr lang="el-GR" dirty="0" smtClean="0"/>
              <a:t>: τσικνίζουμε όλα τα φαγητά, οι άνθρωποι βγαίνουν έξω και γλεντούν</a:t>
            </a:r>
          </a:p>
          <a:p>
            <a:r>
              <a:rPr lang="el-GR" u="sng" dirty="0" smtClean="0"/>
              <a:t>Τρίτη εβδομάδα</a:t>
            </a:r>
            <a:r>
              <a:rPr lang="el-GR" dirty="0" smtClean="0"/>
              <a:t>: λέγεται της Τυροφάγου και τελειώνει την Κυριακή πριν την Καθαρά Δευτέρα</a:t>
            </a:r>
          </a:p>
          <a:p>
            <a:r>
              <a:rPr lang="el-GR" u="sng" dirty="0" smtClean="0"/>
              <a:t>Καθαρά Δευτέρα</a:t>
            </a:r>
            <a:r>
              <a:rPr lang="el-GR" dirty="0" smtClean="0"/>
              <a:t>: «</a:t>
            </a:r>
            <a:r>
              <a:rPr lang="el-GR" i="1" dirty="0" smtClean="0"/>
              <a:t>Τα φαγητά που είχαμε την Καθαρά Δευτέρα ήταν πρώτα </a:t>
            </a:r>
            <a:r>
              <a:rPr lang="el-GR" i="1" dirty="0" err="1" smtClean="0"/>
              <a:t>πρώτα</a:t>
            </a:r>
            <a:r>
              <a:rPr lang="el-GR" i="1" dirty="0" smtClean="0"/>
              <a:t> τα κουκιά. Βράζαμε τα κουκιά, αφού βέβαια τα είχαμε βάλει στο </a:t>
            </a:r>
            <a:r>
              <a:rPr lang="el-GR" i="1" dirty="0" err="1" smtClean="0"/>
              <a:t>μούσκιο</a:t>
            </a:r>
            <a:r>
              <a:rPr lang="el-GR" i="1" dirty="0" smtClean="0"/>
              <a:t> από την προηγούμενη μέρα. Αφού τα βράζαμε, τα στραγγίζαμε και τους βάζαμε αλάτι και ρίγανη και τα βάζαμε στις πιατέλες. Φτιάχναμε ακόμη τις </a:t>
            </a:r>
            <a:r>
              <a:rPr lang="el-GR" i="1" dirty="0" err="1" smtClean="0"/>
              <a:t>φλαγούνες</a:t>
            </a:r>
            <a:r>
              <a:rPr lang="el-GR" i="1" dirty="0" smtClean="0"/>
              <a:t>, τις λαγάνες που λέμε σήμερα, μόνοι μας ζυμωτές. Τρώγαμε ακόμη ελίτσες, χαλβά, κρεμμυδάκια, νηστίσιμα πάντα. Ταραμά δεν είχαμε κι αν παίρναμε τον τρώγαμε έτσι, γιατί δεν ξέραμε να τον φτιάξουμε.» </a:t>
            </a: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57158" y="285728"/>
            <a:ext cx="8358246" cy="6215106"/>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14348" y="0"/>
            <a:ext cx="7972452" cy="1285860"/>
          </a:xfrm>
        </p:spPr>
        <p:txBody>
          <a:bodyPr>
            <a:normAutofit/>
          </a:bodyPr>
          <a:lstStyle/>
          <a:p>
            <a:pPr algn="ctr"/>
            <a:r>
              <a:rPr lang="el-GR" b="1" u="sng" dirty="0" smtClean="0"/>
              <a:t>Εορτές του Πάσχα</a:t>
            </a:r>
            <a:endParaRPr lang="el-GR" b="1" dirty="0"/>
          </a:p>
        </p:txBody>
      </p:sp>
      <p:sp>
        <p:nvSpPr>
          <p:cNvPr id="3" name="2 - Θέση περιεχομένου"/>
          <p:cNvSpPr>
            <a:spLocks noGrp="1"/>
          </p:cNvSpPr>
          <p:nvPr>
            <p:ph idx="1"/>
          </p:nvPr>
        </p:nvSpPr>
        <p:spPr>
          <a:xfrm>
            <a:off x="642910" y="857232"/>
            <a:ext cx="8229600" cy="5572164"/>
          </a:xfrm>
        </p:spPr>
        <p:txBody>
          <a:bodyPr>
            <a:normAutofit/>
          </a:bodyPr>
          <a:lstStyle/>
          <a:p>
            <a:pPr>
              <a:buNone/>
            </a:pPr>
            <a:endParaRPr lang="el-GR" sz="1600" b="1" u="sng" dirty="0" smtClean="0"/>
          </a:p>
          <a:p>
            <a:pPr>
              <a:buNone/>
            </a:pPr>
            <a:endParaRPr lang="el-GR" sz="1600" b="1" u="sng" dirty="0" smtClean="0"/>
          </a:p>
          <a:p>
            <a:pPr>
              <a:buNone/>
            </a:pPr>
            <a:r>
              <a:rPr lang="el-GR" sz="1600" b="1" u="sng" dirty="0" smtClean="0"/>
              <a:t>Σάββατο του Λαζάρου</a:t>
            </a:r>
            <a:r>
              <a:rPr lang="el-GR" sz="1600" dirty="0" smtClean="0"/>
              <a:t>: Τα παιδιά του δημοτικού σχολείου, γυρίζουν στις γειτονιές, τραγουδώντας τα κάλαντα του Λαζάρου, με το στεφάνι του Λαζάρου.</a:t>
            </a:r>
          </a:p>
          <a:p>
            <a:pPr>
              <a:buNone/>
            </a:pPr>
            <a:r>
              <a:rPr lang="el-GR" sz="1600" b="1" u="sng" dirty="0" smtClean="0"/>
              <a:t>Κυριακή των Βαΐων  </a:t>
            </a:r>
            <a:r>
              <a:rPr lang="el-GR" sz="1600" dirty="0" smtClean="0"/>
              <a:t>: Το πρωί πηγαίνουμε στην εκκλησία όπου ο παπάς διαβάζει τα βάγια που έχει μέσα  στις </a:t>
            </a:r>
            <a:r>
              <a:rPr lang="el-GR" sz="1600" dirty="0" err="1" smtClean="0"/>
              <a:t>κανίστρες</a:t>
            </a:r>
            <a:r>
              <a:rPr lang="el-GR" sz="1600" dirty="0" smtClean="0"/>
              <a:t> και τα μοιράζει στον κόσμο. Το βράδυ παρακολουθούμε με μεγάλη κατάνυξη την περιφορά του Νυμφίου.</a:t>
            </a:r>
          </a:p>
          <a:p>
            <a:pPr>
              <a:buNone/>
            </a:pPr>
            <a:r>
              <a:rPr lang="el-GR" sz="1600" b="1" u="sng" dirty="0" smtClean="0"/>
              <a:t>Μεγάλη Δευτέρα &amp; Μεγάλη Τρίτη</a:t>
            </a:r>
            <a:r>
              <a:rPr lang="el-GR" sz="1600" dirty="0" smtClean="0"/>
              <a:t> : Δεν έχουμε ιδιαίτερα </a:t>
            </a:r>
            <a:r>
              <a:rPr lang="el-GR" sz="1600" dirty="0" err="1" smtClean="0"/>
              <a:t>εθίματα</a:t>
            </a:r>
            <a:r>
              <a:rPr lang="el-GR" sz="1600" dirty="0" smtClean="0"/>
              <a:t> στο χωριό.</a:t>
            </a:r>
            <a:endParaRPr lang="en-US" sz="1600" dirty="0" smtClean="0"/>
          </a:p>
          <a:p>
            <a:pPr>
              <a:buNone/>
            </a:pPr>
            <a:r>
              <a:rPr lang="el-GR" sz="1600" b="1" u="sng" dirty="0" smtClean="0"/>
              <a:t>Μεγάλη Τετάρτη: </a:t>
            </a:r>
            <a:r>
              <a:rPr lang="el-GR" sz="1600" dirty="0" smtClean="0"/>
              <a:t>Το πρωί γίνεται το ευχέλαιο.</a:t>
            </a:r>
          </a:p>
          <a:p>
            <a:pPr>
              <a:buNone/>
            </a:pPr>
            <a:r>
              <a:rPr lang="el-GR" sz="1600" b="1" u="sng" dirty="0" smtClean="0"/>
              <a:t>Μεγάλη Πέμπτη:</a:t>
            </a:r>
            <a:r>
              <a:rPr lang="en-US" sz="1600" b="1" u="sng" dirty="0" smtClean="0"/>
              <a:t> </a:t>
            </a:r>
            <a:r>
              <a:rPr lang="el-GR" sz="1600" dirty="0" smtClean="0"/>
              <a:t>Είναι η λεγόμενη κόκκινη Πέμπτη, που τη λένε έτσι γιατί γίνεται το βάψιμο των αυγών.  Αυτή τη μέρα ψήνουμε και τη λεγόμενη λαμπριάτικη κουλούρα. Το βράδυ πηγαίνουμε στην εκκλησία και παρακολουθούμε τα Πάθη του Χριστού. Όταν τελειώσει η λειτουργία αρχίζει το στόλισμα του Επιταφίου.</a:t>
            </a:r>
          </a:p>
          <a:p>
            <a:pPr>
              <a:buNone/>
            </a:pPr>
            <a:r>
              <a:rPr lang="el-GR" sz="1600" b="1" u="sng" dirty="0" smtClean="0"/>
              <a:t>Μεγάλη Παρασκευή: </a:t>
            </a:r>
            <a:r>
              <a:rPr lang="el-GR" sz="1600" dirty="0" smtClean="0"/>
              <a:t> Το πρωί  γίνεται η αποκαθήλωση. Τη μέρα αυτή δεν κάνουμε καμία δουλειά γιατί είναι μια μέρα λύπης. Τα παιδιά γυρίζουν στη γειτονιά και ψάλλουν τα κάλαντα. Το βράδυ πάμε στην  εκκλησία που γίνεται η Ακολουθία του Επιταφίου. </a:t>
            </a:r>
          </a:p>
          <a:p>
            <a:pPr>
              <a:buNone/>
            </a:pPr>
            <a:r>
              <a:rPr lang="el-GR" sz="1600" b="1" u="sng" dirty="0" smtClean="0"/>
              <a:t>Μεγάλο Σάββατο: </a:t>
            </a:r>
            <a:r>
              <a:rPr lang="el-GR" sz="1600" dirty="0" smtClean="0"/>
              <a:t>Το πρωί πηγαίνουμε στην εκκλησία να κοινωνήσουμε, όπου όταν ο παπάς εκφωνεί το «</a:t>
            </a:r>
            <a:r>
              <a:rPr lang="el-GR" sz="1600" i="1" dirty="0" smtClean="0"/>
              <a:t>ανάστα ο θεός</a:t>
            </a:r>
            <a:r>
              <a:rPr lang="el-GR" sz="1600" dirty="0" smtClean="0"/>
              <a:t>»  σπάζουμε κάτι πήλινο. Το μεσημέρι αρχίζει και το σφάξιμο των αρνιών καθώς και η προετοιμασία της μαγειρίτσας. Το βράδυ μετά τις 11.30 η ώρα όλοι συγκεντρωνόμαστε στο χώρο της εκκλησίας για να γιορτάσουμε την Ανάσταση. </a:t>
            </a:r>
            <a:endParaRPr lang="el-GR" sz="1600" b="1" u="sng" dirty="0" smtClean="0"/>
          </a:p>
          <a:p>
            <a:endParaRPr lang="el-GR" sz="1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phoca_thumb_l_palioyra-lymperh.jpg"/>
          <p:cNvPicPr>
            <a:picLocks noGrp="1" noChangeAspect="1"/>
          </p:cNvPicPr>
          <p:nvPr>
            <p:ph idx="1"/>
          </p:nvPr>
        </p:nvPicPr>
        <p:blipFill>
          <a:blip r:embed="rId2" cstate="print"/>
          <a:stretch>
            <a:fillRect/>
          </a:stretch>
        </p:blipFill>
        <p:spPr>
          <a:xfrm>
            <a:off x="214282" y="142853"/>
            <a:ext cx="8929718" cy="6429420"/>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357166"/>
            <a:ext cx="8258204" cy="1225536"/>
          </a:xfrm>
        </p:spPr>
        <p:txBody>
          <a:bodyPr/>
          <a:lstStyle/>
          <a:p>
            <a:pPr algn="ctr"/>
            <a:r>
              <a:rPr lang="el-GR" b="1" u="sng" dirty="0" smtClean="0"/>
              <a:t>Η ημέρα του Πάσχα</a:t>
            </a:r>
            <a:endParaRPr lang="el-GR" b="1" dirty="0"/>
          </a:p>
        </p:txBody>
      </p:sp>
      <p:sp>
        <p:nvSpPr>
          <p:cNvPr id="3" name="2 - Θέση περιεχομένου"/>
          <p:cNvSpPr>
            <a:spLocks noGrp="1"/>
          </p:cNvSpPr>
          <p:nvPr>
            <p:ph idx="1"/>
          </p:nvPr>
        </p:nvSpPr>
        <p:spPr>
          <a:xfrm>
            <a:off x="571472" y="1357298"/>
            <a:ext cx="8115328" cy="5214974"/>
          </a:xfrm>
        </p:spPr>
        <p:txBody>
          <a:bodyPr>
            <a:normAutofit fontScale="92500"/>
          </a:bodyPr>
          <a:lstStyle/>
          <a:p>
            <a:endParaRPr lang="el-GR" dirty="0" smtClean="0"/>
          </a:p>
          <a:p>
            <a:r>
              <a:rPr lang="el-GR" dirty="0" smtClean="0"/>
              <a:t>Σηκωνόμαστε νωρίς το πρωί για να κάνουμε τις σχετικές προετοιμασίες για το γιορτινό τραπέζι. Στις γειτονιές ηχούν τουφεκιές, γιατί συνήθως καμιά οικογένεια δεν ψήνει μόνη της αλλά μαζεύονται και άλλες οικογένειες και διασκεδάζουν όλοι μαζί. Το Πάσχα στο χωριό είναι ένα πανηγύρι…  </a:t>
            </a:r>
          </a:p>
          <a:p>
            <a:r>
              <a:rPr lang="el-GR" dirty="0" smtClean="0"/>
              <a:t>Αξίζει να σημειωθεί πως το απόγευμα γίνεται η Δεύτερη Ανάσταση ( </a:t>
            </a:r>
            <a:r>
              <a:rPr lang="el-GR" i="1" dirty="0" smtClean="0"/>
              <a:t>Ακολουθία της Αγάπης</a:t>
            </a:r>
            <a:r>
              <a:rPr lang="el-GR" dirty="0" smtClean="0"/>
              <a:t>) κατά την οποία πηγαίνουμε στην εκκλησία κρατώντας της λαμπάδες μας και στο τέλος της ακολουθίας τις αφήνουμε εκεί. </a:t>
            </a:r>
          </a:p>
          <a:p>
            <a:r>
              <a:rPr lang="el-GR" dirty="0" smtClean="0"/>
              <a:t>Μετά τη Δεύτερη Ανάσταση γίνεται στο χωριό το κάψιμο του Ιούδα.</a:t>
            </a: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περιεχομένου" descr="phoca_thumb_l_fof08.jpg"/>
          <p:cNvPicPr>
            <a:picLocks noGrp="1" noChangeAspect="1"/>
          </p:cNvPicPr>
          <p:nvPr>
            <p:ph idx="1"/>
          </p:nvPr>
        </p:nvPicPr>
        <p:blipFill>
          <a:blip r:embed="rId2" cstate="print"/>
          <a:stretch>
            <a:fillRect/>
          </a:stretch>
        </p:blipFill>
        <p:spPr>
          <a:xfrm>
            <a:off x="0" y="0"/>
            <a:ext cx="8929718" cy="68580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Εορτές σχετικές προς το Πάσχα</a:t>
            </a:r>
            <a:endParaRPr lang="el-GR" b="1" u="sng" dirty="0"/>
          </a:p>
        </p:txBody>
      </p:sp>
      <p:sp>
        <p:nvSpPr>
          <p:cNvPr id="3" name="2 - Θέση περιεχομένου"/>
          <p:cNvSpPr>
            <a:spLocks noGrp="1"/>
          </p:cNvSpPr>
          <p:nvPr>
            <p:ph idx="1"/>
          </p:nvPr>
        </p:nvSpPr>
        <p:spPr/>
        <p:txBody>
          <a:bodyPr/>
          <a:lstStyle/>
          <a:p>
            <a:endParaRPr lang="el-GR" b="1" dirty="0" smtClean="0"/>
          </a:p>
          <a:p>
            <a:r>
              <a:rPr lang="el-GR" b="1" dirty="0" err="1" smtClean="0"/>
              <a:t>Μεσοπεντηκοστή</a:t>
            </a:r>
            <a:r>
              <a:rPr lang="el-GR" b="1" dirty="0" smtClean="0"/>
              <a:t> </a:t>
            </a:r>
            <a:r>
              <a:rPr lang="el-GR" dirty="0" smtClean="0"/>
              <a:t>είναι 25 μέρες μετά το Πάσχα.</a:t>
            </a:r>
          </a:p>
          <a:p>
            <a:r>
              <a:rPr lang="el-GR" b="1" dirty="0" smtClean="0"/>
              <a:t>Της Αναλήψεως </a:t>
            </a:r>
            <a:r>
              <a:rPr lang="el-GR" dirty="0" smtClean="0"/>
              <a:t>είναι 40 μέρες μετά το Πάσχα.</a:t>
            </a:r>
          </a:p>
          <a:p>
            <a:r>
              <a:rPr lang="el-GR" b="1" dirty="0" smtClean="0"/>
              <a:t>Πεντηκοστή </a:t>
            </a:r>
            <a:r>
              <a:rPr lang="el-GR" dirty="0" smtClean="0"/>
              <a:t>είναι 50 μέρες μετά το Πάσχα. </a:t>
            </a:r>
            <a:endParaRPr lang="el-GR" b="1" dirty="0" smtClean="0"/>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dirty="0" smtClean="0"/>
              <a:t/>
            </a:r>
            <a:br>
              <a:rPr lang="el-GR" b="1" dirty="0" smtClean="0"/>
            </a:br>
            <a:r>
              <a:rPr lang="el-GR" b="1" u="sng" dirty="0" smtClean="0"/>
              <a:t>Ποιες είναι οι μορφές και οι </a:t>
            </a:r>
            <a:r>
              <a:rPr lang="el-GR" dirty="0" smtClean="0"/>
              <a:t/>
            </a:r>
            <a:br>
              <a:rPr lang="el-GR" dirty="0" smtClean="0"/>
            </a:br>
            <a:r>
              <a:rPr lang="el-GR" b="1" u="sng" dirty="0" smtClean="0"/>
              <a:t>τρόποι έκφρασης της πίστης</a:t>
            </a:r>
            <a:endParaRPr lang="el-GR" b="1" u="sng" dirty="0"/>
          </a:p>
        </p:txBody>
      </p:sp>
      <p:sp>
        <p:nvSpPr>
          <p:cNvPr id="3" name="2 - Θέση περιεχομένου"/>
          <p:cNvSpPr>
            <a:spLocks noGrp="1"/>
          </p:cNvSpPr>
          <p:nvPr>
            <p:ph idx="1"/>
          </p:nvPr>
        </p:nvSpPr>
        <p:spPr/>
        <p:txBody>
          <a:bodyPr>
            <a:noAutofit/>
          </a:bodyPr>
          <a:lstStyle/>
          <a:p>
            <a:pPr>
              <a:buNone/>
            </a:pPr>
            <a:r>
              <a:rPr lang="el-GR" sz="1800" dirty="0" smtClean="0"/>
              <a:t>               Η πίστη αποτυπώνεται στη λατρεία. Η λατρεία είναι το ασίγαστο στόμα της Ορθοδοξίας, το στόμα που καθημερινά ομολογεί την πίστη της Εκκλησίας και των αγίων της. Ύμνοι, ευχές, λειτουργικές πράξεις, τέχνη έχουν αποτυπωμένη και διακηρύσσουν τη διδασκαλία της Εκκλησίας. Η χριστιανική τέχνη, με τα θέματα και τις μορφές της εξέφρασε την ορθή πίστη της Εκκλησίας. Επιπρόσθετα, οι ευχές και οι ύμνοι είναι και αυτοί βασικοί τρόποι έκφρασης της πίστης. Οι ευχές και οι ύμνοι είναι η καρδιά της ορθόδοξης λατρείας και συγχρόνως η εκλεκτότερη δημιουργία του Βυζαντίου. Ο λόγος της Αγίας Γραφής και των Αγίων Πατέρων, μέσα από την </a:t>
            </a:r>
            <a:r>
              <a:rPr lang="el-GR" sz="1800" dirty="0" err="1" smtClean="0"/>
              <a:t>ευχογραφία</a:t>
            </a:r>
            <a:r>
              <a:rPr lang="el-GR" sz="1800" dirty="0" smtClean="0"/>
              <a:t> και υμνογραφία, διοχετεύεται στη λατρεία και γίνεται «άκουσμα  και λάλημα» του ορθόδοξου πληρώματος, τραγούδι καθημερινό του λαού του Θεού. Περιεχόμενο των λειτουργικών μας κειμένων είναι τα δόγματα(διδασκαλίες) των ιερών Συνόδων για την Αγία Τριάδα και τον Ιησού Χριστό. Αλλά και όλη η επίγεια ζωή, το κήρυγμα και το έργο του Ιησού Χριστού, τα Πάθη και η Ανάστασή του περιγράφονται στη λατρεία με μοναδικό τρόπο. Οι ευχές και οι ύμνοι φανερώνουν την ενότητα του εκκλησιαστικού σώματος, διαχρονικά και συγχρονικά, διότι όλοι οι ορθόδοξοι με τον ίδιο τρόπο ομολογούμε την πίστη επί αιώνες σε κάθε τόπο.</a:t>
            </a:r>
            <a:endParaRPr lang="el-GR" sz="1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Εορτές του Απριλίου</a:t>
            </a:r>
            <a:endParaRPr lang="el-GR" b="1" dirty="0"/>
          </a:p>
        </p:txBody>
      </p:sp>
      <p:sp>
        <p:nvSpPr>
          <p:cNvPr id="3" name="2 - Θέση περιεχομένου"/>
          <p:cNvSpPr>
            <a:spLocks noGrp="1"/>
          </p:cNvSpPr>
          <p:nvPr>
            <p:ph idx="1"/>
          </p:nvPr>
        </p:nvSpPr>
        <p:spPr/>
        <p:txBody>
          <a:bodyPr/>
          <a:lstStyle/>
          <a:p>
            <a:r>
              <a:rPr lang="el-GR" b="1" u="sng" dirty="0" smtClean="0"/>
              <a:t>Πρωταπριλιά : </a:t>
            </a:r>
            <a:r>
              <a:rPr lang="el-GR" dirty="0" smtClean="0"/>
              <a:t> Το βασικό αυτής της μέρας είναι τα ψέματα που λέμε ο ένας στον άλλο για να τον ξεγελάσουμε. </a:t>
            </a:r>
          </a:p>
          <a:p>
            <a:r>
              <a:rPr lang="el-GR" b="1" u="sng" dirty="0" smtClean="0"/>
              <a:t>Του Αγίου Γεωργίου (23 Απριλίου): </a:t>
            </a:r>
            <a:r>
              <a:rPr lang="el-GR" dirty="0" smtClean="0"/>
              <a:t>Συνήθως αυτή τη μέρα πηγαίνουμε στο εξωκκλήσι του Αγίου Γεωργίου όπου μετά το τέλος της Λειτουργίας γίνονται ιπποδρομίες όπου συμμετέχουν κάτοικοι των γύρω χωριών</a:t>
            </a:r>
            <a:endParaRPr lang="el-G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58204" cy="1357298"/>
          </a:xfrm>
        </p:spPr>
        <p:txBody>
          <a:bodyPr>
            <a:normAutofit/>
          </a:bodyPr>
          <a:lstStyle/>
          <a:p>
            <a:pPr algn="ctr"/>
            <a:r>
              <a:rPr lang="el-GR" sz="3700" b="1" u="sng" dirty="0" smtClean="0"/>
              <a:t>Εορτές Ιουνίου</a:t>
            </a:r>
            <a:endParaRPr lang="el-GR" sz="3700" u="sng" dirty="0"/>
          </a:p>
        </p:txBody>
      </p:sp>
      <p:sp>
        <p:nvSpPr>
          <p:cNvPr id="3" name="2 - Θέση περιεχομένου"/>
          <p:cNvSpPr>
            <a:spLocks noGrp="1"/>
          </p:cNvSpPr>
          <p:nvPr>
            <p:ph idx="1"/>
          </p:nvPr>
        </p:nvSpPr>
        <p:spPr>
          <a:xfrm>
            <a:off x="457200" y="857232"/>
            <a:ext cx="8258204" cy="5715040"/>
          </a:xfrm>
        </p:spPr>
        <p:txBody>
          <a:bodyPr>
            <a:normAutofit/>
          </a:bodyPr>
          <a:lstStyle/>
          <a:p>
            <a:endParaRPr lang="el-GR" dirty="0" smtClean="0"/>
          </a:p>
          <a:p>
            <a:r>
              <a:rPr lang="el-GR" dirty="0" smtClean="0"/>
              <a:t>Το </a:t>
            </a:r>
            <a:r>
              <a:rPr lang="el-GR" dirty="0" err="1" smtClean="0"/>
              <a:t>γενέσιο</a:t>
            </a:r>
            <a:r>
              <a:rPr lang="el-GR" dirty="0" smtClean="0"/>
              <a:t> του Ιωάννου του Προδρόμου (24 Ιουνίου)</a:t>
            </a:r>
            <a:endParaRPr lang="el-GR" b="1" dirty="0" smtClean="0"/>
          </a:p>
          <a:p>
            <a:pPr algn="ctr">
              <a:buNone/>
            </a:pPr>
            <a:r>
              <a:rPr lang="el-GR" sz="4000" b="1" u="sng" dirty="0" smtClean="0"/>
              <a:t>Εορτές Ιουλίου</a:t>
            </a:r>
          </a:p>
          <a:p>
            <a:r>
              <a:rPr lang="el-GR" dirty="0" smtClean="0"/>
              <a:t>Του Προφήτη Ηλία (20 Ιουλίου)</a:t>
            </a:r>
          </a:p>
          <a:p>
            <a:r>
              <a:rPr lang="el-GR" dirty="0" smtClean="0"/>
              <a:t>Του Αγίου Παντελεήμονος (27 Ιουλίου)</a:t>
            </a:r>
          </a:p>
          <a:p>
            <a:pPr algn="ctr">
              <a:buNone/>
            </a:pPr>
            <a:r>
              <a:rPr lang="el-GR" sz="4000" b="1" u="sng" dirty="0" smtClean="0"/>
              <a:t>Εορτές Αυγούστου</a:t>
            </a:r>
          </a:p>
          <a:p>
            <a:r>
              <a:rPr lang="el-GR" dirty="0" smtClean="0"/>
              <a:t>Της Μεταμορφώσεως (6 Αυγούστου)</a:t>
            </a:r>
          </a:p>
          <a:p>
            <a:r>
              <a:rPr lang="el-GR" dirty="0" smtClean="0"/>
              <a:t>Του Αγίου Φανουρίου (27 Αυγούστου)</a:t>
            </a:r>
            <a:endParaRPr lang="en-US" dirty="0" smtClean="0"/>
          </a:p>
          <a:p>
            <a:pPr algn="ctr">
              <a:buNone/>
            </a:pPr>
            <a:r>
              <a:rPr lang="el-GR" sz="4000" b="1" u="sng" dirty="0" smtClean="0"/>
              <a:t>Εορτές Σεπτεμβρίου</a:t>
            </a:r>
          </a:p>
          <a:p>
            <a:r>
              <a:rPr lang="el-GR" dirty="0" smtClean="0"/>
              <a:t>Η Ύψωσης του Τιμίου Σταυρού (14 Σεπτεμβρίου)</a:t>
            </a:r>
          </a:p>
          <a:p>
            <a:endParaRPr lang="el-G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ctr"/>
            <a:r>
              <a:rPr lang="el-GR" sz="4000" b="1" u="sng" dirty="0" smtClean="0">
                <a:sym typeface="Symbol"/>
              </a:rPr>
              <a:t>ΠΟΛΙΤΙΣΜΟΣ</a:t>
            </a:r>
            <a:br>
              <a:rPr lang="el-GR" sz="4000" b="1" u="sng" dirty="0" smtClean="0">
                <a:sym typeface="Symbol"/>
              </a:rPr>
            </a:br>
            <a:r>
              <a:rPr lang="el-GR" sz="4000" b="1" u="sng" dirty="0" smtClean="0">
                <a:sym typeface="Symbol"/>
              </a:rPr>
              <a:t>ΓΙΟΡΤΕΣ ΕΞΟΔΟΥ</a:t>
            </a:r>
            <a:endParaRPr lang="el-GR" sz="4000" b="1" u="sng" dirty="0"/>
          </a:p>
        </p:txBody>
      </p:sp>
      <p:sp>
        <p:nvSpPr>
          <p:cNvPr id="3" name="2 - Θέση περιεχομένου"/>
          <p:cNvSpPr>
            <a:spLocks noGrp="1"/>
          </p:cNvSpPr>
          <p:nvPr>
            <p:ph idx="1"/>
          </p:nvPr>
        </p:nvSpPr>
        <p:spPr>
          <a:xfrm>
            <a:off x="500034" y="2000240"/>
            <a:ext cx="8401080" cy="4643470"/>
          </a:xfrm>
        </p:spPr>
        <p:txBody>
          <a:bodyPr>
            <a:normAutofit lnSpcReduction="10000"/>
          </a:bodyPr>
          <a:lstStyle/>
          <a:p>
            <a:pPr>
              <a:buNone/>
            </a:pPr>
            <a:r>
              <a:rPr lang="el-GR" dirty="0" smtClean="0"/>
              <a:t>        </a:t>
            </a:r>
            <a:r>
              <a:rPr lang="el-GR" sz="2800" dirty="0" smtClean="0"/>
              <a:t>Κάθε χρόνο το Μεσολόγγι, σε ανάμνηση της Εξόδου της Φρουράς , γιορτάζει το μεγάλο γεγονός με μια κατανυκτική παρέλαση – μνημόσυνο. Μια ιδιαίτερη παρέλαση , που είναι ίσως μοναδική στον κόσμο για τους εξής λόγους </a:t>
            </a:r>
            <a:r>
              <a:rPr lang="el-GR" sz="2800" dirty="0" smtClean="0">
                <a:sym typeface="Symbol"/>
              </a:rPr>
              <a:t> </a:t>
            </a:r>
          </a:p>
          <a:p>
            <a:pPr>
              <a:buNone/>
            </a:pPr>
            <a:r>
              <a:rPr lang="el-GR" sz="2800" dirty="0" smtClean="0">
                <a:sym typeface="Symbol"/>
              </a:rPr>
              <a:t> Δεν επιβλήθηκε</a:t>
            </a:r>
            <a:r>
              <a:rPr lang="el-GR" sz="2800" dirty="0" smtClean="0"/>
              <a:t> από το κράτος , αλλά ξεκίνησε αυτόβουλα το βράδυ του Σαββάτου του Λαζάρου , το 1850 , όταν συγγενείς των πεσόντων χωρίς καμία </a:t>
            </a:r>
            <a:r>
              <a:rPr lang="el-GR" sz="2800" dirty="0" err="1" smtClean="0">
                <a:sym typeface="Symbol"/>
              </a:rPr>
              <a:t></a:t>
            </a:r>
            <a:r>
              <a:rPr lang="el-GR" sz="2800" dirty="0" err="1" smtClean="0"/>
              <a:t>άνωθεν</a:t>
            </a:r>
            <a:r>
              <a:rPr lang="el-GR" sz="2800" dirty="0" err="1" smtClean="0">
                <a:sym typeface="Symbol"/>
              </a:rPr>
              <a:t></a:t>
            </a:r>
            <a:r>
              <a:rPr lang="el-GR" sz="2800" dirty="0" smtClean="0">
                <a:sym typeface="Symbol"/>
              </a:rPr>
              <a:t> προτροπή , με κεριά στα χέρια τους , πήγαν στον Κήπο των Ηρώων να κάνουν μνημόσυνο για τους αγωνιστές.</a:t>
            </a:r>
            <a:endParaRPr lang="el-GR" sz="2800" dirty="0" smtClean="0"/>
          </a:p>
          <a:p>
            <a:pPr>
              <a:buNone/>
            </a:pPr>
            <a:endParaRPr lang="el-GR" sz="2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714356"/>
            <a:ext cx="8186766" cy="5411807"/>
          </a:xfrm>
        </p:spPr>
        <p:txBody>
          <a:bodyPr/>
          <a:lstStyle/>
          <a:p>
            <a:pPr>
              <a:buFont typeface="Symbol"/>
              <a:buChar char="®"/>
            </a:pPr>
            <a:r>
              <a:rPr lang="el-GR" sz="2800" dirty="0" smtClean="0">
                <a:latin typeface="Comic Sans MS" pitchFamily="66" charset="0"/>
                <a:sym typeface="Symbol"/>
              </a:rPr>
              <a:t>Γίνεται σε ώρα νυχτερινή με αναμμένα κεριά.</a:t>
            </a:r>
          </a:p>
          <a:p>
            <a:pPr>
              <a:buFont typeface="Symbol"/>
              <a:buChar char="®"/>
            </a:pPr>
            <a:r>
              <a:rPr lang="el-GR" sz="2800" dirty="0" smtClean="0">
                <a:latin typeface="Comic Sans MS" pitchFamily="66" charset="0"/>
                <a:sym typeface="Symbol"/>
              </a:rPr>
              <a:t> Γίνεται σε ένδειξη πένθους , με βήμα πολύ αργό και με μπάντες που παίζουν πένθιμα εμβατήρια.</a:t>
            </a:r>
            <a:endParaRPr lang="el-GR" sz="2800" dirty="0">
              <a:latin typeface="Comic Sans MS" pitchFamily="66" charset="0"/>
            </a:endParaRPr>
          </a:p>
        </p:txBody>
      </p:sp>
      <p:pic>
        <p:nvPicPr>
          <p:cNvPr id="1026" name="Picture 2" descr="\\Server\userdata\user8\My Documents\A2\ΕΛΛΗ ΜΑΡ!!!!!$$#@@\PROGECT file\γιορτεσ εξοδου φοτο.jpg"/>
          <p:cNvPicPr>
            <a:picLocks noChangeAspect="1" noChangeArrowheads="1"/>
          </p:cNvPicPr>
          <p:nvPr/>
        </p:nvPicPr>
        <p:blipFill>
          <a:blip r:embed="rId2" cstate="print"/>
          <a:srcRect/>
          <a:stretch>
            <a:fillRect/>
          </a:stretch>
        </p:blipFill>
        <p:spPr bwMode="auto">
          <a:xfrm>
            <a:off x="6072198" y="3214686"/>
            <a:ext cx="2428892" cy="3357586"/>
          </a:xfrm>
          <a:prstGeom prst="rect">
            <a:avLst/>
          </a:prstGeom>
          <a:noFill/>
        </p:spPr>
      </p:pic>
      <p:pic>
        <p:nvPicPr>
          <p:cNvPr id="1027" name="Picture 3" descr="\\Server\userdata\user8\My Documents\A2\ΕΛΛΗ ΜΑΡ!!!!!$$#@@\PROGECT file\γιορτεσ εξοδου φοτο.jpg 2.jpg"/>
          <p:cNvPicPr>
            <a:picLocks noChangeAspect="1" noChangeArrowheads="1"/>
          </p:cNvPicPr>
          <p:nvPr/>
        </p:nvPicPr>
        <p:blipFill>
          <a:blip r:embed="rId3" cstate="print"/>
          <a:srcRect/>
          <a:stretch>
            <a:fillRect/>
          </a:stretch>
        </p:blipFill>
        <p:spPr bwMode="auto">
          <a:xfrm>
            <a:off x="1357290" y="3571876"/>
            <a:ext cx="3571900" cy="2571768"/>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142844" y="214290"/>
            <a:ext cx="4600371" cy="3429024"/>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cstate="print"/>
          <a:srcRect/>
          <a:stretch>
            <a:fillRect/>
          </a:stretch>
        </p:blipFill>
        <p:spPr bwMode="auto">
          <a:xfrm>
            <a:off x="4357686" y="3714752"/>
            <a:ext cx="4333876" cy="2928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357158" y="214290"/>
            <a:ext cx="8429684"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u="sng" dirty="0" smtClean="0"/>
              <a:t>Η ΙΣΤΟΡΙΚΗ ΕΞΟΔΟΣ ΤΟΥ ΜΕΣΟΛΟΓΓΙΟΥ</a:t>
            </a:r>
            <a:endParaRPr lang="el-GR" b="1" u="sng" dirty="0"/>
          </a:p>
        </p:txBody>
      </p:sp>
      <p:sp>
        <p:nvSpPr>
          <p:cNvPr id="3" name="2 - Θέση περιεχομένου"/>
          <p:cNvSpPr>
            <a:spLocks noGrp="1"/>
          </p:cNvSpPr>
          <p:nvPr>
            <p:ph idx="1"/>
          </p:nvPr>
        </p:nvSpPr>
        <p:spPr/>
        <p:txBody>
          <a:bodyPr>
            <a:normAutofit/>
          </a:bodyPr>
          <a:lstStyle/>
          <a:p>
            <a:pPr>
              <a:buNone/>
            </a:pPr>
            <a:r>
              <a:rPr lang="el-GR" sz="2800" dirty="0" smtClean="0">
                <a:latin typeface="Comic Sans MS" pitchFamily="66" charset="0"/>
                <a:sym typeface="Symbol"/>
              </a:rPr>
              <a:t> </a:t>
            </a:r>
            <a:r>
              <a:rPr lang="el-GR" sz="2800" dirty="0" smtClean="0">
                <a:sym typeface="Symbol"/>
              </a:rPr>
              <a:t>Η Έξοδος του Μεσολογγίου ή αλλιώς Ολοκαύτωμα του Μεσολογγίου , αναφέρεται στην ηρωική έξοδο των πολιορκημένων στρατιωτών και αμάχων του Μεσολογγίου , όταν οι δυνατότητες συνέχισης της  άμυνας απέναντι στα  Τουρκικά και Αιγυπτιακά στρατεύματα  είχαν χαθεί. Το γεγονός συνέβη τη νύχτα μεταξύ 10</a:t>
            </a:r>
            <a:r>
              <a:rPr lang="el-GR" sz="2800" baseline="30000" dirty="0" smtClean="0">
                <a:sym typeface="Symbol"/>
              </a:rPr>
              <a:t>ης</a:t>
            </a:r>
            <a:r>
              <a:rPr lang="el-GR" sz="2800" dirty="0" smtClean="0">
                <a:sym typeface="Symbol"/>
              </a:rPr>
              <a:t> και 11</a:t>
            </a:r>
            <a:r>
              <a:rPr lang="el-GR" sz="2800" baseline="30000" dirty="0" smtClean="0">
                <a:sym typeface="Symbol"/>
              </a:rPr>
              <a:t>ης</a:t>
            </a:r>
            <a:r>
              <a:rPr lang="el-GR" sz="2800" dirty="0" smtClean="0">
                <a:sym typeface="Symbol"/>
              </a:rPr>
              <a:t> Απριλίου 1826, κατά τη διάρκεια της επανάστασης του 1821, και συγκαταλέγεται στα σημαντικότερα γεγονότα της  παγκόσμιας ιστορίας.  </a:t>
            </a:r>
            <a:endParaRPr lang="el-GR"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428596" y="142852"/>
            <a:ext cx="8072494"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Η ΠΟΛΙΟΡΚΙΑ ΚΑΙ Η ΕΞΟΔΟΣ</a:t>
            </a:r>
            <a:endParaRPr lang="el-GR" b="1" u="sng" dirty="0"/>
          </a:p>
        </p:txBody>
      </p:sp>
      <p:sp>
        <p:nvSpPr>
          <p:cNvPr id="3" name="2 - Θέση περιεχομένου"/>
          <p:cNvSpPr>
            <a:spLocks noGrp="1"/>
          </p:cNvSpPr>
          <p:nvPr>
            <p:ph idx="1"/>
          </p:nvPr>
        </p:nvSpPr>
        <p:spPr/>
        <p:txBody>
          <a:bodyPr>
            <a:normAutofit/>
          </a:bodyPr>
          <a:lstStyle/>
          <a:p>
            <a:pPr>
              <a:buNone/>
            </a:pPr>
            <a:r>
              <a:rPr lang="el-GR" dirty="0" smtClean="0"/>
              <a:t>   Το 1825 ο Κιουταχής συγκέντρωσε μεγάλο στρατό και κατευθύνθηκε στο Μεσολόγγι. Στα τέλη του Απριλίου ξεκίνησε η πολιορκία . Όλες οι επιθέσεις του απέτυχαν. Προς ενίσχυση του Κιουταχή έσπευσε στα τέλη του 1825 ο Ιμπραήμ. Με την άφιξη του νέου ισχυρού στρατεύματος η πολιορκία έγινε σφοδρότερη. Η κατάσταση στην πόλη έγινε δραματική και η πείνα άρχισε να θερίζει τους κατοίκους.</a:t>
            </a:r>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8329642" cy="6357982"/>
          </a:xfrm>
        </p:spPr>
        <p:txBody>
          <a:bodyPr>
            <a:normAutofit/>
          </a:bodyPr>
          <a:lstStyle/>
          <a:p>
            <a:pPr>
              <a:buNone/>
            </a:pPr>
            <a:r>
              <a:rPr lang="el-GR" dirty="0" smtClean="0"/>
              <a:t>    </a:t>
            </a:r>
          </a:p>
          <a:p>
            <a:pPr>
              <a:buNone/>
            </a:pPr>
            <a:endParaRPr lang="el-GR" dirty="0" smtClean="0"/>
          </a:p>
          <a:p>
            <a:pPr>
              <a:buNone/>
            </a:pPr>
            <a:r>
              <a:rPr lang="el-GR" dirty="0" smtClean="0"/>
              <a:t>          Μπροστά σε αυτήν την κατάσταση , το συμβούλιο των οπλαρχηγών και των προκρίτων της πόλης πήρε την απόφαση για την έξοδο των κατοίκων από το Μεσολόγγι. Ορίστηκε για την νύχτα του Σαββάτου του Λαζάρου με ξημερώματα Κυριακής των Βαΐων ( 10</a:t>
            </a:r>
            <a:r>
              <a:rPr lang="el-GR" baseline="30000" dirty="0" smtClean="0"/>
              <a:t>η</a:t>
            </a:r>
            <a:r>
              <a:rPr lang="el-GR" dirty="0" smtClean="0"/>
              <a:t> και 11</a:t>
            </a:r>
            <a:r>
              <a:rPr lang="el-GR" baseline="30000" dirty="0" smtClean="0"/>
              <a:t>η</a:t>
            </a:r>
            <a:r>
              <a:rPr lang="el-GR" dirty="0" smtClean="0"/>
              <a:t> Απριλίου) . Το σχέδιο πιθανότατα προδόθηκε με αποτέλεσμα οι </a:t>
            </a:r>
            <a:r>
              <a:rPr lang="el-GR" dirty="0" err="1" smtClean="0"/>
              <a:t>Τουρκοαιγύπτιοι</a:t>
            </a:r>
            <a:r>
              <a:rPr lang="el-GR" dirty="0" smtClean="0"/>
              <a:t> να απαντήσουν με σφοδρή επίθεση και μεγάλη σφαγή. Χιλιάδες Έλληνες σφαγιάστηκαν  και αιχμαλωτίστηκαν και μόνο 1500 κατάφεραν να σωθούν.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714356"/>
            <a:ext cx="8229600" cy="1143000"/>
          </a:xfrm>
        </p:spPr>
        <p:txBody>
          <a:bodyPr/>
          <a:lstStyle/>
          <a:p>
            <a:pPr algn="ctr"/>
            <a:r>
              <a:rPr lang="el-GR" b="1" u="sng" dirty="0" smtClean="0"/>
              <a:t>Εκκλησίες</a:t>
            </a:r>
            <a:endParaRPr lang="el-GR" b="1" u="sng" dirty="0"/>
          </a:p>
        </p:txBody>
      </p:sp>
      <p:sp>
        <p:nvSpPr>
          <p:cNvPr id="3" name="2 - Θέση περιεχομένου"/>
          <p:cNvSpPr>
            <a:spLocks noGrp="1"/>
          </p:cNvSpPr>
          <p:nvPr>
            <p:ph idx="1"/>
          </p:nvPr>
        </p:nvSpPr>
        <p:spPr/>
        <p:txBody>
          <a:bodyPr>
            <a:normAutofit/>
          </a:bodyPr>
          <a:lstStyle/>
          <a:p>
            <a:pPr>
              <a:buNone/>
            </a:pPr>
            <a:r>
              <a:rPr lang="el-GR" dirty="0" smtClean="0"/>
              <a:t>    Υπάρχουν 9 εκκλησίες στον τόπο μας και είναι οι εξής:</a:t>
            </a:r>
          </a:p>
          <a:p>
            <a:r>
              <a:rPr lang="el-GR" dirty="0" smtClean="0">
                <a:sym typeface="Symbol"/>
              </a:rPr>
              <a:t> Άγιος Χαράλαμπος</a:t>
            </a:r>
          </a:p>
          <a:p>
            <a:r>
              <a:rPr lang="el-GR" dirty="0" smtClean="0">
                <a:sym typeface="Symbol"/>
              </a:rPr>
              <a:t> Άγιος  Αθανάσιος</a:t>
            </a:r>
          </a:p>
          <a:p>
            <a:r>
              <a:rPr lang="el-GR" dirty="0" smtClean="0">
                <a:sym typeface="Symbol"/>
              </a:rPr>
              <a:t> Αγία Σωτήρα</a:t>
            </a:r>
          </a:p>
          <a:p>
            <a:r>
              <a:rPr lang="el-GR" dirty="0" smtClean="0">
                <a:sym typeface="Symbol"/>
              </a:rPr>
              <a:t> Αγία Παρασκευή</a:t>
            </a:r>
          </a:p>
          <a:p>
            <a:r>
              <a:rPr lang="el-GR" dirty="0" smtClean="0">
                <a:sym typeface="Symbol"/>
              </a:rPr>
              <a:t> Ξωκλήσι της Παναγίας</a:t>
            </a:r>
          </a:p>
          <a:p>
            <a:r>
              <a:rPr lang="el-GR" dirty="0" smtClean="0">
                <a:sym typeface="Symbol"/>
              </a:rPr>
              <a:t> Ξωκλήσι Αι Γιάννη</a:t>
            </a:r>
          </a:p>
          <a:p>
            <a:r>
              <a:rPr lang="el-GR" dirty="0" smtClean="0">
                <a:sym typeface="Symbol"/>
              </a:rPr>
              <a:t> Εκκλησάκι της Ευαγγελίστριας και</a:t>
            </a:r>
          </a:p>
          <a:p>
            <a:r>
              <a:rPr lang="el-GR" dirty="0" smtClean="0">
                <a:sym typeface="Symbol"/>
              </a:rPr>
              <a:t> Αγία Αικατερίνη</a:t>
            </a:r>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14282" y="571480"/>
            <a:ext cx="3857652" cy="380592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4429124" y="1142984"/>
            <a:ext cx="4572000" cy="46434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ΣΥΝΕΠΕΙΕΣ</a:t>
            </a:r>
            <a:endParaRPr lang="el-GR" b="1" u="sng" dirty="0"/>
          </a:p>
        </p:txBody>
      </p:sp>
      <p:sp>
        <p:nvSpPr>
          <p:cNvPr id="3" name="2 - Θέση περιεχομένου"/>
          <p:cNvSpPr>
            <a:spLocks noGrp="1"/>
          </p:cNvSpPr>
          <p:nvPr>
            <p:ph idx="1"/>
          </p:nvPr>
        </p:nvSpPr>
        <p:spPr/>
        <p:txBody>
          <a:bodyPr/>
          <a:lstStyle/>
          <a:p>
            <a:pPr>
              <a:buFont typeface="Symbol"/>
              <a:buChar char="¨"/>
            </a:pPr>
            <a:endParaRPr lang="el-GR" dirty="0" smtClean="0">
              <a:sym typeface="Symbol"/>
            </a:endParaRPr>
          </a:p>
          <a:p>
            <a:pPr>
              <a:buFont typeface="Symbol"/>
              <a:buChar char="¨"/>
            </a:pPr>
            <a:r>
              <a:rPr lang="el-GR" dirty="0" smtClean="0">
                <a:sym typeface="Symbol"/>
              </a:rPr>
              <a:t>Η πτώση του Μεσολογγίου ,σε συνδυασμό με το κίνημα του φιλελληνισμού ,συνέβαλλαν στη μεταβολή της διπλωματικής στάσης των Ευρωπαϊκών Μεγάλων Δυνάμεων που είχαν αντιμετωπίσει με δυσαρέσκεια το ξέσπασμα της επανάστασης.</a:t>
            </a:r>
          </a:p>
          <a:p>
            <a:pPr>
              <a:buFont typeface="Symbol"/>
              <a:buChar char="¨"/>
            </a:pPr>
            <a:r>
              <a:rPr lang="el-GR" dirty="0" smtClean="0">
                <a:sym typeface="Symbol"/>
              </a:rPr>
              <a:t> Συνέβαλλαν επίσης στην επιτυχή έκβαση του αγώνα των Ελλήνων.</a:t>
            </a:r>
            <a:endParaRPr lang="el-GR"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500034" y="142852"/>
            <a:ext cx="8358246" cy="65722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285720" y="142852"/>
            <a:ext cx="8643998" cy="65008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285720" y="428604"/>
            <a:ext cx="8572560" cy="6143668"/>
          </a:xfrm>
        </p:spPr>
        <p:txBody>
          <a:bodyPr>
            <a:normAutofit fontScale="92500" lnSpcReduction="10000"/>
          </a:bodyPr>
          <a:lstStyle/>
          <a:p>
            <a:pPr>
              <a:buNone/>
            </a:pPr>
            <a:r>
              <a:rPr lang="el-GR" dirty="0" smtClean="0"/>
              <a:t>  </a:t>
            </a:r>
          </a:p>
          <a:p>
            <a:pPr>
              <a:buNone/>
            </a:pPr>
            <a:endParaRPr lang="el-GR" dirty="0" smtClean="0"/>
          </a:p>
          <a:p>
            <a:pPr algn="ctr">
              <a:buNone/>
            </a:pPr>
            <a:r>
              <a:rPr lang="el-GR" dirty="0" smtClean="0"/>
              <a:t>  </a:t>
            </a:r>
            <a:r>
              <a:rPr lang="el-GR" b="1" dirty="0" smtClean="0"/>
              <a:t>ΓΙΑ ΤΗ ΣΥΓΓΡΑΦΗ ΤΗΣ ΕΡΓΑΣΙΑΣ ΣΥΜΜΕΤΕΙΧΑΝ ΟΙ ΜΑΘΗΤΕΣ ΤΟΥ Α2 ΤΜΗΜΑΤΟΣ</a:t>
            </a:r>
          </a:p>
          <a:p>
            <a:pPr>
              <a:buNone/>
            </a:pPr>
            <a:endParaRPr lang="el-GR" sz="2400" dirty="0" smtClean="0"/>
          </a:p>
          <a:p>
            <a:pPr>
              <a:buNone/>
            </a:pPr>
            <a:r>
              <a:rPr lang="el-GR" sz="2400" dirty="0" err="1" smtClean="0"/>
              <a:t>Μελικόκης</a:t>
            </a:r>
            <a:r>
              <a:rPr lang="el-GR" sz="2400" dirty="0" smtClean="0"/>
              <a:t>   Νικόλαος                            </a:t>
            </a:r>
            <a:r>
              <a:rPr lang="el-GR" sz="2400" dirty="0" err="1" smtClean="0"/>
              <a:t>Ραμάι</a:t>
            </a:r>
            <a:r>
              <a:rPr lang="el-GR" sz="2400" dirty="0" smtClean="0"/>
              <a:t>             </a:t>
            </a:r>
            <a:r>
              <a:rPr lang="el-GR" sz="2400" dirty="0" err="1" smtClean="0"/>
              <a:t>Άντι</a:t>
            </a:r>
            <a:endParaRPr lang="el-GR" sz="2400" dirty="0" smtClean="0"/>
          </a:p>
          <a:p>
            <a:pPr>
              <a:buNone/>
            </a:pPr>
            <a:r>
              <a:rPr lang="el-GR" sz="2400" dirty="0" err="1" smtClean="0"/>
              <a:t>Μπερτσιάς</a:t>
            </a:r>
            <a:r>
              <a:rPr lang="el-GR" sz="2400" dirty="0" smtClean="0"/>
              <a:t>  Αθανάσιος                           </a:t>
            </a:r>
            <a:r>
              <a:rPr lang="el-GR" sz="2400" dirty="0" err="1" smtClean="0"/>
              <a:t>Σακαρέλου</a:t>
            </a:r>
            <a:r>
              <a:rPr lang="el-GR" sz="2400" dirty="0" smtClean="0"/>
              <a:t>    Βασιλική</a:t>
            </a:r>
          </a:p>
          <a:p>
            <a:pPr>
              <a:buNone/>
            </a:pPr>
            <a:r>
              <a:rPr lang="el-GR" sz="2400" dirty="0" err="1" smtClean="0"/>
              <a:t>Μπερτσιάς</a:t>
            </a:r>
            <a:r>
              <a:rPr lang="el-GR" sz="2400" dirty="0" smtClean="0"/>
              <a:t>   Παναγιώτης                       Σπύρου          Έλλη </a:t>
            </a:r>
          </a:p>
          <a:p>
            <a:pPr>
              <a:buNone/>
            </a:pPr>
            <a:r>
              <a:rPr lang="el-GR" sz="2400" dirty="0" err="1" smtClean="0"/>
              <a:t>Μπέτσιου</a:t>
            </a:r>
            <a:r>
              <a:rPr lang="el-GR" sz="2400" dirty="0" smtClean="0"/>
              <a:t>     Άρτεμις                               </a:t>
            </a:r>
            <a:r>
              <a:rPr lang="el-GR" sz="2400" dirty="0" err="1" smtClean="0"/>
              <a:t>Σταμπουλοπούλου</a:t>
            </a:r>
            <a:r>
              <a:rPr lang="el-GR" sz="2400" dirty="0" smtClean="0"/>
              <a:t>  Αναστασία</a:t>
            </a:r>
          </a:p>
          <a:p>
            <a:pPr>
              <a:buNone/>
            </a:pPr>
            <a:r>
              <a:rPr lang="el-GR" sz="2400" dirty="0" err="1" smtClean="0"/>
              <a:t>Μπέτσιου</a:t>
            </a:r>
            <a:r>
              <a:rPr lang="el-GR" sz="2400" dirty="0" smtClean="0"/>
              <a:t>      Μυρτώ                               </a:t>
            </a:r>
            <a:r>
              <a:rPr lang="el-GR" sz="2400" dirty="0" err="1" smtClean="0"/>
              <a:t>Στεφανιδέλης</a:t>
            </a:r>
            <a:r>
              <a:rPr lang="el-GR" sz="2400" dirty="0" smtClean="0"/>
              <a:t>   Περικλής</a:t>
            </a:r>
          </a:p>
          <a:p>
            <a:pPr>
              <a:buNone/>
            </a:pPr>
            <a:r>
              <a:rPr lang="el-GR" sz="2400" dirty="0" err="1" smtClean="0"/>
              <a:t>Μπιλάλη</a:t>
            </a:r>
            <a:r>
              <a:rPr lang="el-GR" sz="2400" dirty="0" smtClean="0"/>
              <a:t>       </a:t>
            </a:r>
            <a:r>
              <a:rPr lang="el-GR" sz="2400" dirty="0" err="1" smtClean="0"/>
              <a:t>Ματέο</a:t>
            </a:r>
            <a:r>
              <a:rPr lang="el-GR" sz="2400" dirty="0" smtClean="0"/>
              <a:t>                                </a:t>
            </a:r>
            <a:r>
              <a:rPr lang="el-GR" sz="2400" dirty="0" err="1" smtClean="0"/>
              <a:t>Τζάφο</a:t>
            </a:r>
            <a:r>
              <a:rPr lang="el-GR" sz="2400" dirty="0" smtClean="0"/>
              <a:t>             </a:t>
            </a:r>
            <a:r>
              <a:rPr lang="el-GR" sz="2400" dirty="0" err="1" smtClean="0"/>
              <a:t>Άντι</a:t>
            </a:r>
            <a:endParaRPr lang="el-GR" sz="2400" dirty="0" smtClean="0"/>
          </a:p>
          <a:p>
            <a:pPr>
              <a:buNone/>
            </a:pPr>
            <a:r>
              <a:rPr lang="el-GR" sz="2400" dirty="0" smtClean="0"/>
              <a:t>Μυλωνάς      Παναγιώτης                       </a:t>
            </a:r>
            <a:r>
              <a:rPr lang="el-GR" sz="2400" dirty="0" err="1" smtClean="0"/>
              <a:t>Τσέλιος</a:t>
            </a:r>
            <a:r>
              <a:rPr lang="el-GR" sz="2400" dirty="0" smtClean="0"/>
              <a:t>           Βασίλειος                         </a:t>
            </a:r>
          </a:p>
          <a:p>
            <a:pPr>
              <a:buNone/>
            </a:pPr>
            <a:r>
              <a:rPr lang="el-GR" sz="2400" dirty="0" err="1" smtClean="0"/>
              <a:t>Ντόβας</a:t>
            </a:r>
            <a:r>
              <a:rPr lang="el-GR" sz="2400" dirty="0" smtClean="0"/>
              <a:t>         Κων/νος                             </a:t>
            </a:r>
            <a:r>
              <a:rPr lang="el-GR" sz="2400" dirty="0" err="1" smtClean="0"/>
              <a:t>Φονταλή</a:t>
            </a:r>
            <a:r>
              <a:rPr lang="el-GR" sz="2400" dirty="0" smtClean="0"/>
              <a:t>         Βασιλική</a:t>
            </a:r>
          </a:p>
          <a:p>
            <a:pPr>
              <a:buNone/>
            </a:pPr>
            <a:r>
              <a:rPr lang="el-GR" sz="2400" dirty="0" smtClean="0"/>
              <a:t>Ξηρός           Αναστάσιος</a:t>
            </a:r>
          </a:p>
          <a:p>
            <a:pPr>
              <a:buNone/>
            </a:pPr>
            <a:r>
              <a:rPr lang="el-GR" sz="2400" dirty="0" err="1" smtClean="0"/>
              <a:t>Παπαλέξη</a:t>
            </a:r>
            <a:r>
              <a:rPr lang="el-GR" sz="2400" dirty="0" smtClean="0"/>
              <a:t>    </a:t>
            </a:r>
            <a:r>
              <a:rPr lang="el-GR" sz="2400" dirty="0" err="1" smtClean="0"/>
              <a:t>Μαριεντίνα</a:t>
            </a:r>
            <a:endParaRPr lang="el-GR" sz="2400" dirty="0" smtClean="0"/>
          </a:p>
          <a:p>
            <a:pPr>
              <a:buNone/>
            </a:pPr>
            <a:r>
              <a:rPr lang="el-GR" sz="2400" dirty="0" err="1" smtClean="0"/>
              <a:t>Παπαλόπουλος</a:t>
            </a:r>
            <a:r>
              <a:rPr lang="el-GR" sz="2400" dirty="0" smtClean="0"/>
              <a:t>   Ιωάννης</a:t>
            </a:r>
          </a:p>
          <a:p>
            <a:pPr>
              <a:buNone/>
            </a:pPr>
            <a:endParaRPr lang="el-GR" sz="2400" dirty="0" smtClean="0"/>
          </a:p>
          <a:p>
            <a:pPr>
              <a:buNone/>
            </a:pPr>
            <a:endParaRPr lang="el-G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Άγιος Χαράλαμπος</a:t>
            </a:r>
            <a:endParaRPr lang="el-GR" b="1" u="sng" dirty="0"/>
          </a:p>
        </p:txBody>
      </p:sp>
      <p:sp>
        <p:nvSpPr>
          <p:cNvPr id="3" name="2 - Θέση περιεχομένου"/>
          <p:cNvSpPr>
            <a:spLocks noGrp="1"/>
          </p:cNvSpPr>
          <p:nvPr>
            <p:ph idx="1"/>
          </p:nvPr>
        </p:nvSpPr>
        <p:spPr>
          <a:xfrm>
            <a:off x="571472" y="2214554"/>
            <a:ext cx="8115328" cy="4110046"/>
          </a:xfrm>
        </p:spPr>
        <p:txBody>
          <a:bodyPr/>
          <a:lstStyle/>
          <a:p>
            <a:pPr>
              <a:buNone/>
            </a:pPr>
            <a:r>
              <a:rPr lang="el-GR" dirty="0" smtClean="0"/>
              <a:t>        Είναι ο Πολιούχος του χωριού μας. Χτίστηκε στα τέλη της 10ετίας του 1950 και γιορτάζει στις 10 Φεβρουαρίου. Επιλέχτηκε ο Άγιος Χαράλαμπος ως πολιούχος διότι σε μια πυρκαγιά της τότε εκκλησίας του πολιούχου του χωριού μας Αγίου Αθανασίου είχε διασωθεί μια εικόνα</a:t>
            </a:r>
            <a:r>
              <a:rPr lang="en-US" dirty="0" smtClean="0"/>
              <a:t>,</a:t>
            </a:r>
            <a:r>
              <a:rPr lang="el-GR" dirty="0" smtClean="0"/>
              <a:t> ο Άγιος Χαράλαμπος</a:t>
            </a:r>
            <a:r>
              <a:rPr lang="en-US" dirty="0" smtClean="0"/>
              <a:t>.</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u="sng" dirty="0" smtClean="0"/>
              <a:t>Άγιος Αθανάσιος</a:t>
            </a:r>
            <a:endParaRPr lang="el-GR" b="1" u="sng" dirty="0"/>
          </a:p>
        </p:txBody>
      </p:sp>
      <p:sp>
        <p:nvSpPr>
          <p:cNvPr id="3" name="2 - Θέση περιεχομένου"/>
          <p:cNvSpPr>
            <a:spLocks noGrp="1"/>
          </p:cNvSpPr>
          <p:nvPr>
            <p:ph idx="1"/>
          </p:nvPr>
        </p:nvSpPr>
        <p:spPr>
          <a:xfrm>
            <a:off x="642910" y="2285992"/>
            <a:ext cx="8043890" cy="4038608"/>
          </a:xfrm>
        </p:spPr>
        <p:txBody>
          <a:bodyPr/>
          <a:lstStyle/>
          <a:p>
            <a:pPr>
              <a:buNone/>
            </a:pPr>
            <a:r>
              <a:rPr lang="el-GR" dirty="0" smtClean="0"/>
              <a:t>       Μέχρι τα μέσα της 10ετίας του 1950 ήταν πολιούχος του χωριού μας και θωρείται θαυματουργός. Έχει κτιστεί περίπου στα 1850 και κάηκε το 1870. Ξεχωριστό το καμπαναριό της σε ομορφιά και επιβλητικότητα.</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TotalTime>
  <Words>5068</Words>
  <Application>Microsoft Office PowerPoint</Application>
  <PresentationFormat>Προβολή στην οθόνη (4:3)</PresentationFormat>
  <Paragraphs>276</Paragraphs>
  <Slides>74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74</vt:i4>
      </vt:variant>
    </vt:vector>
  </HeadingPairs>
  <TitlesOfParts>
    <vt:vector size="75" baseType="lpstr">
      <vt:lpstr>Ροή</vt:lpstr>
      <vt:lpstr>Διαφάνεια 1</vt:lpstr>
      <vt:lpstr>ΕΡΕΥΝΗΤΙΚΑ ΕΡΩΤΗΜΑΤΑ</vt:lpstr>
      <vt:lpstr>Τι είναι Πίστη</vt:lpstr>
      <vt:lpstr> Τι είναι θρησκευτική πίστη</vt:lpstr>
      <vt:lpstr>Ορθοδοξία</vt:lpstr>
      <vt:lpstr> Ποιες είναι οι μορφές και οι  τρόποι έκφρασης της πίστης</vt:lpstr>
      <vt:lpstr>Εκκλησίες</vt:lpstr>
      <vt:lpstr>Άγιος Χαράλαμπος</vt:lpstr>
      <vt:lpstr>Άγιος Αθανάσιος</vt:lpstr>
      <vt:lpstr>Αγία Σωτήρω</vt:lpstr>
      <vt:lpstr>Αγία Παρασκευή </vt:lpstr>
      <vt:lpstr>Ξωκλήσι της Παναγίας</vt:lpstr>
      <vt:lpstr>Ξωκλήσι Αι Γιάννη</vt:lpstr>
      <vt:lpstr>Εκκλησάκι της Ευαγγελίστριας</vt:lpstr>
      <vt:lpstr>Αγία Αικατερίνη </vt:lpstr>
      <vt:lpstr>ΠΑΡΑΔΟΣΗ</vt:lpstr>
      <vt:lpstr>Το πανηγύρι του Αι Γιαννιού</vt:lpstr>
      <vt:lpstr> </vt:lpstr>
      <vt:lpstr>  </vt:lpstr>
      <vt:lpstr>Διαφάνεια 20</vt:lpstr>
      <vt:lpstr>Πανηγύρι του Σταυρού</vt:lpstr>
      <vt:lpstr>Διαφάνεια 22</vt:lpstr>
      <vt:lpstr> </vt:lpstr>
      <vt:lpstr> </vt:lpstr>
      <vt:lpstr> </vt:lpstr>
      <vt:lpstr>Διαφάνεια 26</vt:lpstr>
      <vt:lpstr> </vt:lpstr>
      <vt:lpstr> </vt:lpstr>
      <vt:lpstr>Διαφάνεια 29</vt:lpstr>
      <vt:lpstr>Άγιος Γεώργιος</vt:lpstr>
      <vt:lpstr>Τέλεση αγώνων δρόμου: παλιά ελληνική παράδοση</vt:lpstr>
      <vt:lpstr>Οι ιπποδρομίες και στα χρόνια της Τουρκοκρατίας</vt:lpstr>
      <vt:lpstr>Ο Άγιος Γεώργιος-προστάτης</vt:lpstr>
      <vt:lpstr>Έναρξη Ιπποδρομιών</vt:lpstr>
      <vt:lpstr>Διαφάνεια 35</vt:lpstr>
      <vt:lpstr>Διατήρηση εθίμου</vt:lpstr>
      <vt:lpstr>Διαφάνεια 37</vt:lpstr>
      <vt:lpstr>Προετοιμασία ιπποδρομιών-κατηγορίες αλόγων-έπαθλο</vt:lpstr>
      <vt:lpstr>Διαφάνεια 39</vt:lpstr>
      <vt:lpstr>Περιφορά καβαλάρηδων στο χωριό τους</vt:lpstr>
      <vt:lpstr>ΛΑΟΓΡΑΦΙΑ</vt:lpstr>
      <vt:lpstr>Σχέση Λαογραφίας-Πίστης</vt:lpstr>
      <vt:lpstr>Καταγραφή Εθίμων</vt:lpstr>
      <vt:lpstr>Το Δωδεκαήμερον (25 Δεκεμβρίου-5 Ιανουαρίου)</vt:lpstr>
      <vt:lpstr>Στολισμός </vt:lpstr>
      <vt:lpstr>Διαφάνεια 46</vt:lpstr>
      <vt:lpstr>Πρωτοχρονιά</vt:lpstr>
      <vt:lpstr>Κάλαντα Πρωτοχρονιάς </vt:lpstr>
      <vt:lpstr>Κόψιμο Βασιλόπιτας</vt:lpstr>
      <vt:lpstr>Διαφάνεια 50</vt:lpstr>
      <vt:lpstr>Εορτές Ιανουαρίου</vt:lpstr>
      <vt:lpstr>Εορτές Μαρτίου  </vt:lpstr>
      <vt:lpstr>Απόκριες</vt:lpstr>
      <vt:lpstr>Διαφάνεια 54</vt:lpstr>
      <vt:lpstr>Εορτές του Πάσχα</vt:lpstr>
      <vt:lpstr>Διαφάνεια 56</vt:lpstr>
      <vt:lpstr>Η ημέρα του Πάσχα</vt:lpstr>
      <vt:lpstr>Διαφάνεια 58</vt:lpstr>
      <vt:lpstr>Εορτές σχετικές προς το Πάσχα</vt:lpstr>
      <vt:lpstr>Εορτές του Απριλίου</vt:lpstr>
      <vt:lpstr>Εορτές Ιουνίου</vt:lpstr>
      <vt:lpstr>ΠΟΛΙΤΙΣΜΟΣ ΓΙΟΡΤΕΣ ΕΞΟΔΟΥ</vt:lpstr>
      <vt:lpstr>Διαφάνεια 63</vt:lpstr>
      <vt:lpstr>Διαφάνεια 64</vt:lpstr>
      <vt:lpstr>Διαφάνεια 65</vt:lpstr>
      <vt:lpstr>Η ΙΣΤΟΡΙΚΗ ΕΞΟΔΟΣ ΤΟΥ ΜΕΣΟΛΟΓΓΙΟΥ</vt:lpstr>
      <vt:lpstr>Διαφάνεια 67</vt:lpstr>
      <vt:lpstr>Η ΠΟΛΙΟΡΚΙΑ ΚΑΙ Η ΕΞΟΔΟΣ</vt:lpstr>
      <vt:lpstr>Διαφάνεια 69</vt:lpstr>
      <vt:lpstr>Διαφάνεια 70</vt:lpstr>
      <vt:lpstr>ΣΥΝΕΠΕΙΕΣ</vt:lpstr>
      <vt:lpstr>Διαφάνεια 72</vt:lpstr>
      <vt:lpstr>Διαφάνεια 73</vt:lpstr>
      <vt:lpstr>Διαφάνεια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Τι είναι Πίστη</dc:title>
  <dc:creator>user1</dc:creator>
  <cp:lastModifiedBy>GIORGIO</cp:lastModifiedBy>
  <cp:revision>92</cp:revision>
  <dcterms:created xsi:type="dcterms:W3CDTF">2013-12-04T09:09:09Z</dcterms:created>
  <dcterms:modified xsi:type="dcterms:W3CDTF">2014-01-17T18:28:13Z</dcterms:modified>
</cp:coreProperties>
</file>