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hasCustomPrompt="1"/>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hasCustomPrompt="1"/>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hasCustomPrompt="1"/>
          </p:nvPr>
        </p:nvSpPr>
        <p:spPr>
          <a:xfrm>
            <a:off x="457200" y="274638"/>
            <a:ext cx="6019800" cy="5851525"/>
          </a:xfrm>
        </p:spPr>
        <p:txBody>
          <a:bodyPr vert="eaVert"/>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p:txBody>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endParaRPr lang="el-GR" smtClean="0"/>
          </a:p>
        </p:txBody>
      </p:sp>
      <p:sp>
        <p:nvSpPr>
          <p:cNvPr id="4" name="3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περιεχομένου"/>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4" name="3 - Θέση περιεχομένου"/>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5" name="4 - Θέση κειμένου"/>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endParaRPr lang="el-GR" smtClean="0"/>
          </a:p>
        </p:txBody>
      </p:sp>
      <p:sp>
        <p:nvSpPr>
          <p:cNvPr id="6" name="5 - Θέση περιεχομένου"/>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κειμένου"/>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hasCustomPrompt="1"/>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endParaRPr lang="el-GR" smtClean="0"/>
          </a:p>
        </p:txBody>
      </p:sp>
      <p:sp>
        <p:nvSpPr>
          <p:cNvPr id="5" name="4 - Θέση ημερομηνίας"/>
          <p:cNvSpPr>
            <a:spLocks noGrp="1"/>
          </p:cNvSpPr>
          <p:nvPr>
            <p:ph type="dt" sz="half" idx="10"/>
          </p:nvPr>
        </p:nvSpPr>
        <p:spPr/>
        <p:txBody>
          <a:bodyPr/>
          <a:lstStyle/>
          <a:p>
            <a:fld id="{EF4A6E6F-9B19-4257-A282-CB5E30D3E3CE}" type="datetimeFigureOut">
              <a:rPr lang="el-GR" smtClean="0"/>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86157B-2A17-4888-BE49-5C9A68FC1FC6}" type="slidenum">
              <a:rPr lang="el-GR" smtClean="0"/>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endParaRPr lang="el-GR" smtClean="0"/>
          </a:p>
          <a:p>
            <a:pPr lvl="1"/>
            <a:r>
              <a:rPr lang="el-GR" smtClean="0"/>
              <a:t>Δεύτερου επιπέδου</a:t>
            </a:r>
            <a:endParaRPr lang="el-GR" smtClean="0"/>
          </a:p>
          <a:p>
            <a:pPr lvl="2"/>
            <a:r>
              <a:rPr lang="el-GR" smtClean="0"/>
              <a:t>Τρίτου επιπέδου</a:t>
            </a:r>
            <a:endParaRPr lang="el-GR" smtClean="0"/>
          </a:p>
          <a:p>
            <a:pPr lvl="3"/>
            <a:r>
              <a:rPr lang="el-GR" smtClean="0"/>
              <a:t>Τέταρτου επιπέδου</a:t>
            </a:r>
            <a:endParaRPr lang="el-GR" smtClean="0"/>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A6E6F-9B19-4257-A282-CB5E30D3E3CE}" type="datetimeFigureOut">
              <a:rPr lang="el-GR" smtClean="0"/>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6157B-2A17-4888-BE49-5C9A68FC1FC6}"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throneofhelios.com/2021/09/15/%CE%BF%CE%B9-%CE%B8%CE%B5%CE%BF%CE%AF-%CF%84%CE%BF%CF%85-%CE%BF%CE%BB%CF%8D%CE%BC%CF%80%CE%BF%CF%85/?lang=el" TargetMode="Externa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5000" r="-5000"/>
          </a:stretch>
        </a:blipFill>
        <a:effectLst/>
      </p:bgPr>
    </p:bg>
    <p:spTree>
      <p:nvGrpSpPr>
        <p:cNvPr id="1" name=""/>
        <p:cNvGrpSpPr/>
        <p:nvPr/>
      </p:nvGrpSpPr>
      <p:grpSpPr>
        <a:xfrm>
          <a:off x="0" y="0"/>
          <a:ext cx="0" cy="0"/>
          <a:chOff x="0" y="0"/>
          <a:chExt cx="0" cy="0"/>
        </a:xfrm>
      </p:grpSpPr>
      <p:sp>
        <p:nvSpPr>
          <p:cNvPr id="2" name="1 - TextBox"/>
          <p:cNvSpPr txBox="1"/>
          <p:nvPr/>
        </p:nvSpPr>
        <p:spPr>
          <a:xfrm>
            <a:off x="1357290" y="1428736"/>
            <a:ext cx="6500858" cy="1569660"/>
          </a:xfrm>
          <a:prstGeom prst="rect">
            <a:avLst/>
          </a:prstGeom>
          <a:noFill/>
        </p:spPr>
        <p:txBody>
          <a:bodyPr wrap="square" rtlCol="0">
            <a:spAutoFit/>
          </a:bodyPr>
          <a:lstStyle/>
          <a:p>
            <a:pPr algn="ctr"/>
            <a:r>
              <a:rPr lang="el-GR" sz="4800" b="1" i="1" dirty="0" smtClean="0">
                <a:latin typeface="Century Schoolbook" panose="02040604050505020304" pitchFamily="18" charset="0"/>
              </a:rPr>
              <a:t>Η θρησκεία της αρχαίας Ελλάδας </a:t>
            </a:r>
            <a:endParaRPr lang="el-GR" sz="4800" b="1" i="1" dirty="0">
              <a:latin typeface="Century Schoolbook" panose="02040604050505020304" pitchFamily="18" charset="0"/>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Οριζόντιος πάπυρος"/>
          <p:cNvSpPr/>
          <p:nvPr/>
        </p:nvSpPr>
        <p:spPr>
          <a:xfrm>
            <a:off x="1142976" y="2285992"/>
            <a:ext cx="6786610" cy="242889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smtClean="0">
                <a:latin typeface="Century Schoolbook" panose="02040604050505020304" pitchFamily="18" charset="0"/>
              </a:rPr>
              <a:t>Ευχαριστούμε για την προσοχή σας !</a:t>
            </a:r>
            <a:endParaRPr lang="el-GR" sz="3200" dirty="0" smtClean="0">
              <a:latin typeface="Century Schoolbook" panose="02040604050505020304" pitchFamily="18" charset="0"/>
            </a:endParaRPr>
          </a:p>
          <a:p>
            <a:pPr algn="ctr"/>
            <a:endParaRPr lang="el-GR" dirty="0"/>
          </a:p>
        </p:txBody>
      </p:sp>
      <p:sp>
        <p:nvSpPr>
          <p:cNvPr id="3" name="2 - TextBox"/>
          <p:cNvSpPr txBox="1"/>
          <p:nvPr/>
        </p:nvSpPr>
        <p:spPr>
          <a:xfrm>
            <a:off x="5857884" y="5143512"/>
            <a:ext cx="3286116" cy="1446550"/>
          </a:xfrm>
          <a:prstGeom prst="rect">
            <a:avLst/>
          </a:prstGeom>
          <a:noFill/>
        </p:spPr>
        <p:txBody>
          <a:bodyPr wrap="square" rtlCol="0">
            <a:spAutoFit/>
          </a:bodyPr>
          <a:lstStyle/>
          <a:p>
            <a:r>
              <a:rPr lang="el-GR" sz="2200" dirty="0" smtClean="0"/>
              <a:t>Οι μαθήτριες </a:t>
            </a:r>
            <a:r>
              <a:rPr lang="en-US" sz="2200" dirty="0" smtClean="0"/>
              <a:t>: </a:t>
            </a:r>
            <a:endParaRPr lang="en-US" sz="2200" dirty="0" smtClean="0"/>
          </a:p>
          <a:p>
            <a:r>
              <a:rPr lang="el-GR" sz="2200" dirty="0" smtClean="0"/>
              <a:t>Κουκλίδου Μαρία-Άννα </a:t>
            </a:r>
            <a:endParaRPr lang="el-GR" sz="2200" dirty="0" smtClean="0"/>
          </a:p>
          <a:p>
            <a:r>
              <a:rPr lang="el-GR" sz="2200" dirty="0" smtClean="0"/>
              <a:t>Παπαδημητρίου Ελισάβετ </a:t>
            </a:r>
            <a:endParaRPr lang="el-GR" sz="2200" dirty="0" smtClean="0"/>
          </a:p>
          <a:p>
            <a:r>
              <a:rPr lang="el-GR" sz="2200" dirty="0" smtClean="0"/>
              <a:t>Σταυρίδου Δάφνη</a:t>
            </a:r>
            <a:endParaRPr lang="el-GR" sz="2200" dirty="0"/>
          </a:p>
        </p:txBody>
      </p: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642910" y="857232"/>
            <a:ext cx="7715304" cy="3170099"/>
          </a:xfrm>
          <a:prstGeom prst="rect">
            <a:avLst/>
          </a:prstGeom>
          <a:noFill/>
        </p:spPr>
        <p:txBody>
          <a:bodyPr wrap="square" rtlCol="0">
            <a:spAutoFit/>
          </a:bodyPr>
          <a:lstStyle/>
          <a:p>
            <a:r>
              <a:rPr lang="el-GR" sz="2000" b="1" dirty="0" smtClean="0">
                <a:latin typeface="Book Antiqua" panose="02040602050305030304" pitchFamily="18" charset="0"/>
              </a:rPr>
              <a:t>Πηγές </a:t>
            </a:r>
            <a:r>
              <a:rPr lang="en-US" sz="2000" b="1" dirty="0" smtClean="0">
                <a:latin typeface="Book Antiqua" panose="02040602050305030304" pitchFamily="18" charset="0"/>
              </a:rPr>
              <a:t>:</a:t>
            </a:r>
            <a:endParaRPr lang="el-GR" sz="2000" b="1" dirty="0" smtClean="0">
              <a:latin typeface="Book Antiqua" panose="02040602050305030304" pitchFamily="18" charset="0"/>
            </a:endParaRPr>
          </a:p>
          <a:p>
            <a:br>
              <a:rPr lang="el-GR" b="0" dirty="0" smtClean="0"/>
            </a:br>
            <a:br>
              <a:rPr lang="el-GR" b="0" dirty="0" smtClean="0"/>
            </a:br>
            <a:r>
              <a:rPr lang="en-US" u="sng" dirty="0">
                <a:hlinkClick r:id="rId2"/>
              </a:rPr>
              <a:t>https://throneofhelios.com/2021/09/15/%CE%BF%CE%B9-%CE%B8%CE%B5%CE%BF%CE%AF-%CF%84%CE%BF%CF%85-%CE%BF%CE%BB%CF%8D%CE%BC%CF%80%CE%BF%CF%85/?lang=el</a:t>
            </a:r>
            <a:endParaRPr lang="en-US" b="0" dirty="0" smtClean="0"/>
          </a:p>
          <a:p>
            <a:br>
              <a:rPr lang="en-US" b="0" dirty="0" smtClean="0"/>
            </a:br>
            <a:r>
              <a:rPr lang="en-US" u="sng" dirty="0">
                <a:solidFill>
                  <a:srgbClr val="6666FF"/>
                </a:solidFill>
              </a:rPr>
              <a:t>https://www.mixanitouxronou.gr/olympos-poies-koryfes-apoteloysan-avato-gia-toys-thnitoys/</a:t>
            </a:r>
            <a:endParaRPr lang="en-US" b="0" u="sng" dirty="0" smtClean="0">
              <a:solidFill>
                <a:srgbClr val="6666FF"/>
              </a:solidFill>
            </a:endParaRPr>
          </a:p>
          <a:p>
            <a:br>
              <a:rPr lang="en-US" dirty="0" smtClean="0"/>
            </a:br>
            <a:endParaRPr lang="el-GR" dirty="0"/>
          </a:p>
        </p:txBody>
      </p:sp>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r="-11000"/>
          </a:stretch>
        </a:blipFill>
        <a:effectLst/>
      </p:bgPr>
    </p:bg>
    <p:spTree>
      <p:nvGrpSpPr>
        <p:cNvPr id="1" name=""/>
        <p:cNvGrpSpPr/>
        <p:nvPr/>
      </p:nvGrpSpPr>
      <p:grpSpPr>
        <a:xfrm>
          <a:off x="0" y="0"/>
          <a:ext cx="0" cy="0"/>
          <a:chOff x="0" y="0"/>
          <a:chExt cx="0" cy="0"/>
        </a:xfrm>
      </p:grpSpPr>
      <p:sp>
        <p:nvSpPr>
          <p:cNvPr id="2" name="1 - TextBox"/>
          <p:cNvSpPr txBox="1"/>
          <p:nvPr/>
        </p:nvSpPr>
        <p:spPr>
          <a:xfrm>
            <a:off x="2500298" y="1000108"/>
            <a:ext cx="5072098" cy="4154984"/>
          </a:xfrm>
          <a:prstGeom prst="rect">
            <a:avLst/>
          </a:prstGeom>
          <a:noFill/>
        </p:spPr>
        <p:txBody>
          <a:bodyPr wrap="square" rtlCol="0">
            <a:spAutoFit/>
          </a:bodyPr>
          <a:lstStyle/>
          <a:p>
            <a:r>
              <a:rPr lang="el-GR" sz="2200" dirty="0"/>
              <a:t>Στην αρχαία ελληνική θρησκεία, οι 12 θεοί του Ολύμπου ήταν οι κύριοι θεοί του ελληνικού πανθέου και ονομάστηκαν έτσι λόγω της κατοικίας τους στον Όλυμπο. Ο κανονικός αριθμός των θεών του Ολύμπου ήταν δώδεκα, αλλά εκτός από τους κύριους Ολύμπιους θεούς που αναφέρθηκαν παραπάνω, υπήρχαν πολλοί άλλοι θεοί, όπως οι Μούσες, οι Χάριτες, οι Νύμφες και πολλοί ακόμα.</a:t>
            </a:r>
            <a:endParaRPr lang="el-GR" sz="2200" b="0" dirty="0" smtClean="0"/>
          </a:p>
          <a:p>
            <a:br>
              <a:rPr lang="el-GR" sz="2200" dirty="0" smtClean="0"/>
            </a:br>
            <a:endParaRPr lang="el-GR" sz="2200" dirty="0"/>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pic>
        <p:nvPicPr>
          <p:cNvPr id="1026" name="Picture 2" descr="https://lh7-us.googleusercontent.com/fVTpg1C7ASMyhB-hSB6jcOOalE47r-Xl79JUZrmyUJ1wubqU_ytQW2Dx_oYikbUHpkdx1CBKsApybGvyv2iasZEp7fPyJMLsi4KCp_f4qX0PX35OY9s6DOdzlsjVrDoZVhLh0IwgnVBeMT_Z4W63wtU"/>
          <p:cNvPicPr>
            <a:picLocks noChangeAspect="1" noChangeArrowheads="1"/>
          </p:cNvPicPr>
          <p:nvPr/>
        </p:nvPicPr>
        <p:blipFill>
          <a:blip r:embed="rId2"/>
          <a:srcRect/>
          <a:stretch>
            <a:fillRect/>
          </a:stretch>
        </p:blipFill>
        <p:spPr bwMode="auto">
          <a:xfrm>
            <a:off x="1357290" y="1857364"/>
            <a:ext cx="7143800" cy="2800561"/>
          </a:xfrm>
          <a:prstGeom prst="rect">
            <a:avLst/>
          </a:prstGeom>
          <a:ln>
            <a:noFill/>
          </a:ln>
          <a:effectLst>
            <a:outerShdw blurRad="190500" algn="tl" rotWithShape="0">
              <a:srgbClr val="000000">
                <a:alpha val="70000"/>
              </a:srgbClr>
            </a:outerShdw>
          </a:effec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0" y="1214422"/>
            <a:ext cx="7929586" cy="1261884"/>
          </a:xfrm>
          <a:prstGeom prst="rect">
            <a:avLst/>
          </a:prstGeom>
          <a:noFill/>
        </p:spPr>
        <p:txBody>
          <a:bodyPr wrap="square" rtlCol="0">
            <a:spAutoFit/>
          </a:bodyPr>
          <a:lstStyle/>
          <a:p>
            <a:r>
              <a:rPr lang="el-GR" u="sng" dirty="0"/>
              <a:t> </a:t>
            </a:r>
            <a:r>
              <a:rPr lang="el-GR" sz="2000" u="sng" dirty="0">
                <a:latin typeface="Arial" panose="020B0604020202020204" pitchFamily="34" charset="0"/>
                <a:cs typeface="Arial" panose="020B0604020202020204" pitchFamily="34" charset="0"/>
              </a:rPr>
              <a:t>Οι 12 θεοί και θεές που θεωρούνται περισσότερο ως ένας από τους δώδεκα Ολύμπιους παρατίθενται παρακάτω.</a:t>
            </a:r>
            <a:endParaRPr lang="el-GR" sz="2000" b="0" u="sng" dirty="0" smtClean="0">
              <a:latin typeface="Arial" panose="020B0604020202020204" pitchFamily="34" charset="0"/>
              <a:cs typeface="Arial" panose="020B0604020202020204" pitchFamily="34" charset="0"/>
            </a:endParaRPr>
          </a:p>
          <a:p>
            <a:br>
              <a:rPr lang="el-GR" dirty="0" smtClean="0"/>
            </a:br>
            <a:endParaRPr lang="el-GR" dirty="0"/>
          </a:p>
        </p:txBody>
      </p:sp>
      <p:sp>
        <p:nvSpPr>
          <p:cNvPr id="3" name="2 - TextBox"/>
          <p:cNvSpPr txBox="1"/>
          <p:nvPr/>
        </p:nvSpPr>
        <p:spPr>
          <a:xfrm>
            <a:off x="428596" y="2643182"/>
            <a:ext cx="2500330" cy="2308325"/>
          </a:xfrm>
          <a:prstGeom prst="rect">
            <a:avLst/>
          </a:prstGeom>
          <a:noFill/>
        </p:spPr>
        <p:txBody>
          <a:bodyPr wrap="square" rtlCol="0">
            <a:spAutoFit/>
          </a:bodyPr>
          <a:lstStyle/>
          <a:p>
            <a:pPr>
              <a:buFont typeface="Wingdings" panose="05000000000000000000" pitchFamily="2" charset="2"/>
              <a:buChar char="v"/>
            </a:pPr>
            <a:r>
              <a:rPr lang="el-GR" sz="2400" dirty="0" smtClean="0"/>
              <a:t>Δίας                                                                                            </a:t>
            </a:r>
            <a:endParaRPr lang="el-GR" sz="2400" dirty="0" smtClean="0"/>
          </a:p>
          <a:p>
            <a:pPr>
              <a:buFont typeface="Wingdings" panose="05000000000000000000" pitchFamily="2" charset="2"/>
              <a:buChar char="v"/>
            </a:pPr>
            <a:r>
              <a:rPr lang="el-GR" sz="2400" dirty="0" smtClean="0"/>
              <a:t>Ήρα </a:t>
            </a:r>
            <a:endParaRPr lang="el-GR" sz="2400" dirty="0" smtClean="0"/>
          </a:p>
          <a:p>
            <a:pPr>
              <a:buFont typeface="Wingdings" panose="05000000000000000000" pitchFamily="2" charset="2"/>
              <a:buChar char="v"/>
            </a:pPr>
            <a:r>
              <a:rPr lang="el-GR" sz="2400" dirty="0" smtClean="0"/>
              <a:t>Ποσειδώνας </a:t>
            </a:r>
            <a:endParaRPr lang="el-GR" sz="2400" dirty="0" smtClean="0"/>
          </a:p>
          <a:p>
            <a:pPr>
              <a:buFont typeface="Wingdings" panose="05000000000000000000" pitchFamily="2" charset="2"/>
              <a:buChar char="v"/>
            </a:pPr>
            <a:r>
              <a:rPr lang="el-GR" sz="2400" dirty="0" smtClean="0"/>
              <a:t>Δήμητρα </a:t>
            </a:r>
            <a:endParaRPr lang="el-GR" sz="2400" dirty="0" smtClean="0"/>
          </a:p>
          <a:p>
            <a:pPr>
              <a:buFont typeface="Wingdings" panose="05000000000000000000" pitchFamily="2" charset="2"/>
              <a:buChar char="v"/>
            </a:pPr>
            <a:r>
              <a:rPr lang="el-GR" sz="2400" dirty="0" smtClean="0"/>
              <a:t>Αθηνά </a:t>
            </a:r>
            <a:endParaRPr lang="el-GR" sz="2400" dirty="0" smtClean="0"/>
          </a:p>
          <a:p>
            <a:pPr>
              <a:buFont typeface="Wingdings" panose="05000000000000000000" pitchFamily="2" charset="2"/>
              <a:buChar char="v"/>
            </a:pPr>
            <a:r>
              <a:rPr lang="el-GR" sz="2400" dirty="0" smtClean="0"/>
              <a:t>Απόλλων </a:t>
            </a:r>
            <a:endParaRPr lang="el-GR" sz="2400" dirty="0" smtClean="0"/>
          </a:p>
        </p:txBody>
      </p:sp>
      <p:sp>
        <p:nvSpPr>
          <p:cNvPr id="4" name="3 - TextBox"/>
          <p:cNvSpPr txBox="1"/>
          <p:nvPr/>
        </p:nvSpPr>
        <p:spPr>
          <a:xfrm>
            <a:off x="3929058" y="2714620"/>
            <a:ext cx="3714776" cy="2308324"/>
          </a:xfrm>
          <a:prstGeom prst="rect">
            <a:avLst/>
          </a:prstGeom>
          <a:noFill/>
        </p:spPr>
        <p:txBody>
          <a:bodyPr wrap="square" rtlCol="0">
            <a:spAutoFit/>
          </a:bodyPr>
          <a:lstStyle/>
          <a:p>
            <a:pPr>
              <a:buFont typeface="Wingdings" panose="05000000000000000000" pitchFamily="2" charset="2"/>
              <a:buChar char="v"/>
            </a:pPr>
            <a:r>
              <a:rPr lang="el-GR" sz="2400" dirty="0" smtClean="0"/>
              <a:t>Άρτεμης </a:t>
            </a:r>
            <a:endParaRPr lang="el-GR" sz="2400" dirty="0" smtClean="0"/>
          </a:p>
          <a:p>
            <a:pPr>
              <a:buFont typeface="Wingdings" panose="05000000000000000000" pitchFamily="2" charset="2"/>
              <a:buChar char="v"/>
            </a:pPr>
            <a:r>
              <a:rPr lang="el-GR" sz="2400" dirty="0" smtClean="0"/>
              <a:t>Άρης </a:t>
            </a:r>
            <a:endParaRPr lang="el-GR" sz="2400" dirty="0" smtClean="0"/>
          </a:p>
          <a:p>
            <a:pPr>
              <a:buFont typeface="Wingdings" panose="05000000000000000000" pitchFamily="2" charset="2"/>
              <a:buChar char="v"/>
            </a:pPr>
            <a:r>
              <a:rPr lang="el-GR" sz="2400" dirty="0" smtClean="0"/>
              <a:t>Αφροδίτη </a:t>
            </a:r>
            <a:endParaRPr lang="el-GR" sz="2400" dirty="0" smtClean="0"/>
          </a:p>
          <a:p>
            <a:pPr>
              <a:buFont typeface="Wingdings" panose="05000000000000000000" pitchFamily="2" charset="2"/>
              <a:buChar char="v"/>
            </a:pPr>
            <a:r>
              <a:rPr lang="el-GR" sz="2400" dirty="0" smtClean="0"/>
              <a:t>Ήφαιστος </a:t>
            </a:r>
            <a:endParaRPr lang="el-GR" sz="2400" dirty="0" smtClean="0"/>
          </a:p>
          <a:p>
            <a:pPr>
              <a:buFont typeface="Wingdings" panose="05000000000000000000" pitchFamily="2" charset="2"/>
              <a:buChar char="v"/>
            </a:pPr>
            <a:r>
              <a:rPr lang="el-GR" sz="2400" dirty="0" smtClean="0"/>
              <a:t>Ερμής </a:t>
            </a:r>
            <a:endParaRPr lang="el-GR" sz="2400" dirty="0" smtClean="0"/>
          </a:p>
          <a:p>
            <a:pPr>
              <a:buFont typeface="Wingdings" panose="05000000000000000000" pitchFamily="2" charset="2"/>
              <a:buChar char="v"/>
            </a:pPr>
            <a:r>
              <a:rPr lang="el-GR" sz="2400" dirty="0" smtClean="0"/>
              <a:t>Διόνυσος </a:t>
            </a:r>
            <a:endParaRPr lang="el-GR" sz="2400" dirty="0"/>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1000" r="-11000"/>
          </a:stretch>
        </a:blipFill>
        <a:effectLst/>
      </p:bgPr>
    </p:bg>
    <p:spTree>
      <p:nvGrpSpPr>
        <p:cNvPr id="1" name=""/>
        <p:cNvGrpSpPr/>
        <p:nvPr/>
      </p:nvGrpSpPr>
      <p:grpSpPr>
        <a:xfrm>
          <a:off x="0" y="0"/>
          <a:ext cx="0" cy="0"/>
          <a:chOff x="0" y="0"/>
          <a:chExt cx="0" cy="0"/>
        </a:xfrm>
      </p:grpSpPr>
      <p:sp>
        <p:nvSpPr>
          <p:cNvPr id="2" name="1 - TextBox"/>
          <p:cNvSpPr txBox="1"/>
          <p:nvPr/>
        </p:nvSpPr>
        <p:spPr>
          <a:xfrm>
            <a:off x="1643042" y="642919"/>
            <a:ext cx="7072362" cy="2585323"/>
          </a:xfrm>
          <a:prstGeom prst="rect">
            <a:avLst/>
          </a:prstGeom>
          <a:noFill/>
        </p:spPr>
        <p:txBody>
          <a:bodyPr wrap="square" rtlCol="0">
            <a:spAutoFit/>
          </a:bodyPr>
          <a:lstStyle/>
          <a:p>
            <a:r>
              <a:rPr lang="el-GR" b="1" dirty="0"/>
              <a:t>Δίας:</a:t>
            </a:r>
            <a:endParaRPr lang="el-GR" b="1" dirty="0" smtClean="0"/>
          </a:p>
          <a:p>
            <a:r>
              <a:rPr lang="el-GR" dirty="0"/>
              <a:t>Ο πατέρας όλων των θεών και κυβερνήτης του Ολύμπου. Ο Δίας είναι ο θεός του φωτός, του κεραυνού, του ουρανού, του νόμου, της τάξης και της δικαιοσύνης. Πατέρας του ήταν ο Κρόνος, τον οποίο αργότερα ανέτρεψε ως ηγέτη των θεών, και μητέρα του ήταν η Ρέα. Τα σύμβολά του περιλαμβάνουν τον κεραυνό, τον αετό, τη βελανιδιά, τον ταύρο, το σκήπτρο και τη ζυγαριά.</a:t>
            </a:r>
            <a:endParaRPr lang="el-GR" b="0" dirty="0" smtClean="0"/>
          </a:p>
          <a:p>
            <a:br>
              <a:rPr lang="el-GR" dirty="0" smtClean="0"/>
            </a:br>
            <a:endParaRPr lang="el-GR" dirty="0"/>
          </a:p>
        </p:txBody>
      </p:sp>
      <p:sp>
        <p:nvSpPr>
          <p:cNvPr id="3" name="2 - TextBox"/>
          <p:cNvSpPr txBox="1"/>
          <p:nvPr/>
        </p:nvSpPr>
        <p:spPr>
          <a:xfrm>
            <a:off x="428596" y="2857496"/>
            <a:ext cx="7358114" cy="2308324"/>
          </a:xfrm>
          <a:prstGeom prst="rect">
            <a:avLst/>
          </a:prstGeom>
          <a:noFill/>
        </p:spPr>
        <p:txBody>
          <a:bodyPr wrap="square" rtlCol="0">
            <a:spAutoFit/>
          </a:bodyPr>
          <a:lstStyle/>
          <a:p>
            <a:r>
              <a:rPr lang="el-GR" b="1" dirty="0"/>
              <a:t>Ήρα:</a:t>
            </a:r>
            <a:endParaRPr lang="el-GR" b="1" dirty="0" smtClean="0"/>
          </a:p>
          <a:p>
            <a:r>
              <a:rPr lang="el-GR" dirty="0"/>
              <a:t>Βασίλισσα των θεών και θεά του γάμου, των γυναικών, του τοκετού και της οικογένειας. Ήταν σύζυγος του Δία και μητέρα του Άρη και του Ήφαιστου. Ως θεά του γάμου, προσπαθούσε συχνά να εκδικηθεί τους εραστές του Δία και τα παιδιά τους. Στα σύμβολά της περιλαμβάνονται το παγώνι, ο κούκος και η αγελάδα.</a:t>
            </a:r>
            <a:endParaRPr lang="el-GR" b="0" dirty="0" smtClean="0"/>
          </a:p>
          <a:p>
            <a:br>
              <a:rPr lang="el-GR" dirty="0" smtClean="0"/>
            </a:br>
            <a:endParaRPr lang="el-GR" dirty="0"/>
          </a:p>
        </p:txBody>
      </p:sp>
      <p:pic>
        <p:nvPicPr>
          <p:cNvPr id="16386" name="Picture 2" descr="Ήρα - Η Βασίλισσα του ουρανού - GRethexis"/>
          <p:cNvPicPr>
            <a:picLocks noChangeAspect="1" noChangeArrowheads="1"/>
          </p:cNvPicPr>
          <p:nvPr/>
        </p:nvPicPr>
        <p:blipFill>
          <a:blip r:embed="rId2"/>
          <a:srcRect/>
          <a:stretch>
            <a:fillRect/>
          </a:stretch>
        </p:blipFill>
        <p:spPr bwMode="auto">
          <a:xfrm>
            <a:off x="428596" y="4857760"/>
            <a:ext cx="4572032" cy="1803202"/>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4000" r="-24000"/>
          </a:stretch>
        </a:blipFill>
        <a:effectLst/>
      </p:bgPr>
    </p:bg>
    <p:spTree>
      <p:nvGrpSpPr>
        <p:cNvPr id="1" name=""/>
        <p:cNvGrpSpPr/>
        <p:nvPr/>
      </p:nvGrpSpPr>
      <p:grpSpPr>
        <a:xfrm>
          <a:off x="0" y="0"/>
          <a:ext cx="0" cy="0"/>
          <a:chOff x="0" y="0"/>
          <a:chExt cx="0" cy="0"/>
        </a:xfrm>
      </p:grpSpPr>
      <p:sp>
        <p:nvSpPr>
          <p:cNvPr id="2" name="1 - TextBox"/>
          <p:cNvSpPr txBox="1"/>
          <p:nvPr/>
        </p:nvSpPr>
        <p:spPr>
          <a:xfrm>
            <a:off x="214282" y="714357"/>
            <a:ext cx="8358246" cy="2031325"/>
          </a:xfrm>
          <a:prstGeom prst="rect">
            <a:avLst/>
          </a:prstGeom>
          <a:noFill/>
        </p:spPr>
        <p:txBody>
          <a:bodyPr wrap="square" rtlCol="0">
            <a:spAutoFit/>
          </a:bodyPr>
          <a:lstStyle/>
          <a:p>
            <a:r>
              <a:rPr lang="el-GR" b="1" dirty="0"/>
              <a:t>Ποσειδώνας:</a:t>
            </a:r>
            <a:endParaRPr lang="el-GR" b="1" dirty="0" smtClean="0"/>
          </a:p>
          <a:p>
            <a:r>
              <a:rPr lang="el-GR" dirty="0"/>
              <a:t>Θεός των θαλασσών, του νερού, των καταιγίδων, των τυφώνων, των σεισμών και των αλόγων. Αδελφός του Δία, ο Ποσειδώνας κυβερνούσε τις θάλασσες και διοικούσε πολλά μυθολογικά τέρατα. Στα σύμβολά του περιλαμβάνονται το άλογο, ο ταύρος, το δελφίνι και η τρίαινα.</a:t>
            </a:r>
            <a:endParaRPr lang="el-GR" b="0" dirty="0" smtClean="0"/>
          </a:p>
          <a:p>
            <a:br>
              <a:rPr lang="el-GR" dirty="0" smtClean="0"/>
            </a:br>
            <a:endParaRPr lang="el-GR" dirty="0"/>
          </a:p>
        </p:txBody>
      </p:sp>
      <p:sp>
        <p:nvSpPr>
          <p:cNvPr id="3" name="2 - TextBox"/>
          <p:cNvSpPr txBox="1"/>
          <p:nvPr/>
        </p:nvSpPr>
        <p:spPr>
          <a:xfrm>
            <a:off x="285720" y="2357431"/>
            <a:ext cx="8715436" cy="2031325"/>
          </a:xfrm>
          <a:prstGeom prst="rect">
            <a:avLst/>
          </a:prstGeom>
          <a:noFill/>
        </p:spPr>
        <p:txBody>
          <a:bodyPr wrap="square" rtlCol="0">
            <a:spAutoFit/>
          </a:bodyPr>
          <a:lstStyle/>
          <a:p>
            <a:r>
              <a:rPr lang="el-GR" b="1" dirty="0"/>
              <a:t>Δήμητρα:</a:t>
            </a:r>
            <a:endParaRPr lang="el-GR" b="1" dirty="0" smtClean="0"/>
          </a:p>
          <a:p>
            <a:r>
              <a:rPr lang="el-GR" dirty="0"/>
              <a:t>Θεά της συγκομιδής, της γονιμότητας, της γεωργίας, της φύσης και των εποχών. Ηγείτο των σιτηρών και της γονιμότητας της γης. Η κόρη της Περσεφόνη ήταν παντρεμένη με τον θεό του Κάτω Κόσμου </a:t>
            </a:r>
            <a:r>
              <a:rPr lang="el-GR" dirty="0" err="1"/>
              <a:t>Άδη</a:t>
            </a:r>
            <a:r>
              <a:rPr lang="el-GR" dirty="0"/>
              <a:t>. Στα σύμβολά της περιλαμβάνονται η παπαρούνα, το σιτάρι, ο πυρσός, η σφηκοφωλιά και ο χοίρος.</a:t>
            </a:r>
            <a:endParaRPr lang="el-GR" b="0" dirty="0" smtClean="0"/>
          </a:p>
          <a:p>
            <a:br>
              <a:rPr lang="el-GR" dirty="0" smtClean="0"/>
            </a:br>
            <a:endParaRPr lang="el-GR" dirty="0"/>
          </a:p>
        </p:txBody>
      </p:sp>
      <p:sp>
        <p:nvSpPr>
          <p:cNvPr id="4" name="3 - TextBox"/>
          <p:cNvSpPr txBox="1"/>
          <p:nvPr/>
        </p:nvSpPr>
        <p:spPr>
          <a:xfrm>
            <a:off x="214282" y="4000504"/>
            <a:ext cx="8501122" cy="1754326"/>
          </a:xfrm>
          <a:prstGeom prst="rect">
            <a:avLst/>
          </a:prstGeom>
          <a:noFill/>
        </p:spPr>
        <p:txBody>
          <a:bodyPr wrap="square" rtlCol="0">
            <a:spAutoFit/>
          </a:bodyPr>
          <a:lstStyle/>
          <a:p>
            <a:r>
              <a:rPr lang="el-GR" b="1" dirty="0"/>
              <a:t>Αθηνά:</a:t>
            </a:r>
            <a:endParaRPr lang="el-GR" b="1" dirty="0" smtClean="0"/>
          </a:p>
          <a:p>
            <a:r>
              <a:rPr lang="el-GR" dirty="0"/>
              <a:t>Θεά της σοφίας, της χειροτεχνίας και του πολέμου. Κόρη του Δία και της Ωκεανίδας </a:t>
            </a:r>
            <a:r>
              <a:rPr lang="el-GR" dirty="0" err="1"/>
              <a:t>Μέτιδας</a:t>
            </a:r>
            <a:r>
              <a:rPr lang="el-GR" dirty="0"/>
              <a:t>, αναδύθηκε από το κεφάλι του πατέρα της πλήρως ανεπτυγμένη και με πλήρη πολεμική πανοπλία. Τα σύμβολά της περιλαμβάνουν την κουκουβάγια και την ελιά.</a:t>
            </a:r>
            <a:endParaRPr lang="el-GR" b="0" dirty="0" smtClean="0"/>
          </a:p>
          <a:p>
            <a:br>
              <a:rPr lang="el-GR" dirty="0" smtClean="0"/>
            </a:br>
            <a:endParaRPr lang="el-GR"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0" y="0"/>
            <a:ext cx="9144000" cy="5909310"/>
          </a:xfrm>
          <a:prstGeom prst="rect">
            <a:avLst/>
          </a:prstGeom>
          <a:noFill/>
        </p:spPr>
        <p:txBody>
          <a:bodyPr wrap="square" rtlCol="0">
            <a:spAutoFit/>
          </a:bodyPr>
          <a:lstStyle/>
          <a:p>
            <a:endParaRPr lang="el-GR" b="1" dirty="0" smtClean="0"/>
          </a:p>
          <a:p>
            <a:r>
              <a:rPr lang="el-GR" b="1" dirty="0" smtClean="0"/>
              <a:t>Απόλλων</a:t>
            </a:r>
            <a:r>
              <a:rPr lang="el-GR" b="1" dirty="0"/>
              <a:t>:</a:t>
            </a:r>
            <a:endParaRPr lang="el-GR" b="1" dirty="0" smtClean="0"/>
          </a:p>
          <a:p>
            <a:r>
              <a:rPr lang="el-GR" dirty="0"/>
              <a:t>Θεός του φωτός, του Ήλιου, της προφητείας, της φιλοσοφίας, της τοξοβολίας, της αλήθειας, της έμπνευσης, της ποίησης, της μουσικής, των τεχνών, της ανδρικής ομορφιάς, της ιατρικής, της θεραπείας και της πανούκλας. Γιος του Δία και της Λητώς και δίδυμος αδελφός της Αρτέμιδος. Στην κορυφή της Ακρόπολης της Ρόδου βρίσκεται ο ναός του Πυθίου Απόλλωνα, της προστάτιδας θεότητας της πόλης. Τα σύμβολά του περιλαμβάνουν τον Ήλιο, τόξο και βέλος, λύρα, κύκνο και ποντίκι</a:t>
            </a:r>
            <a:r>
              <a:rPr lang="el-GR" dirty="0" smtClean="0"/>
              <a:t>.</a:t>
            </a:r>
            <a:endParaRPr lang="el-GR" dirty="0" smtClean="0"/>
          </a:p>
          <a:p>
            <a:endParaRPr lang="el-GR" b="0" dirty="0" smtClean="0"/>
          </a:p>
          <a:p>
            <a:r>
              <a:rPr lang="el-GR" b="1" dirty="0"/>
              <a:t>Άρτεμις:</a:t>
            </a:r>
            <a:endParaRPr lang="el-GR" b="1" dirty="0" smtClean="0"/>
          </a:p>
          <a:p>
            <a:r>
              <a:rPr lang="el-GR" dirty="0"/>
              <a:t>Θεά του κυνηγιού, της ερημιάς, της παρθενίας, της Σελήνης, της τοξοβολίας, του τοκετού, της προστασίας και της πανούκλας. Κόρη του Δία και της Λητώς και δίδυμη αδελφή του Απόλλωνα. Τα σύμβολά της περιλαμβάνουν τη Σελήνη, το άλογο, το ελάφι, το κυνηγόσκυλο, την αρκούδα, το φίδι, το κυπαρίσσι, το τόξο και το βέλος</a:t>
            </a:r>
            <a:r>
              <a:rPr lang="el-GR" dirty="0" smtClean="0"/>
              <a:t>.</a:t>
            </a:r>
            <a:endParaRPr lang="el-GR" dirty="0" smtClean="0"/>
          </a:p>
          <a:p>
            <a:endParaRPr lang="el-GR" b="0" dirty="0" smtClean="0"/>
          </a:p>
          <a:p>
            <a:r>
              <a:rPr lang="el-GR" b="1" dirty="0"/>
              <a:t>Άρης:</a:t>
            </a:r>
            <a:endParaRPr lang="el-GR" b="1" dirty="0" smtClean="0"/>
          </a:p>
          <a:p>
            <a:r>
              <a:rPr lang="el-GR" dirty="0"/>
              <a:t>Θεός του πολέμου, της βίας, της αιματοχυσίας και των ανδρικών αρετών. Γιος του Δία και της Ήρας, όλοι οι άλλοι θεοί τον περιφρονούσαν εκτός από την Αφροδίτη. Στα σύμβολά του περιλαμβάνονται ο κάπρος, το φίδι, ο σκύλος, ο γύπας, το δόρυ και η ασπίδα.</a:t>
            </a:r>
            <a:endParaRPr lang="el-GR" b="0" dirty="0" smtClean="0"/>
          </a:p>
          <a:p>
            <a:br>
              <a:rPr lang="el-GR" dirty="0" smtClean="0"/>
            </a:br>
            <a:endParaRPr lang="el-GR" dirty="0"/>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357158" y="1500174"/>
            <a:ext cx="8429684" cy="3970318"/>
          </a:xfrm>
          <a:prstGeom prst="rect">
            <a:avLst/>
          </a:prstGeom>
          <a:noFill/>
        </p:spPr>
        <p:txBody>
          <a:bodyPr wrap="square" rtlCol="0">
            <a:spAutoFit/>
          </a:bodyPr>
          <a:lstStyle/>
          <a:p>
            <a:r>
              <a:rPr lang="el-GR" b="1" dirty="0"/>
              <a:t>Αφροδίτη:</a:t>
            </a:r>
            <a:endParaRPr lang="el-GR" b="1" dirty="0" smtClean="0"/>
          </a:p>
          <a:p>
            <a:r>
              <a:rPr lang="el-GR" dirty="0"/>
              <a:t>Θεά του έρωτα, της ηδονής, του πάθους, της αναπαραγωγής, της γονιμότητας, της ομορφιάς και της επιθυμίας. Κόρη του Δία και της Ωκεανίδας Διώνης, ή ίσως γεννήθηκε από τον αφρό της θάλασσας από το αίμα του Ουρανού που έσταξε στη θάλασσα. Στα σύμβολά της περιλαμβάνονται το περιστέρι, το πουλί, το μήλο, η μέλισσα, ο κύκνος, η μυρτιά και το τριαντάφυλλο</a:t>
            </a:r>
            <a:r>
              <a:rPr lang="el-GR" dirty="0" smtClean="0"/>
              <a:t>.</a:t>
            </a:r>
            <a:endParaRPr lang="el-GR" dirty="0" smtClean="0"/>
          </a:p>
          <a:p>
            <a:endParaRPr lang="el-GR" b="0" dirty="0" smtClean="0"/>
          </a:p>
          <a:p>
            <a:r>
              <a:rPr lang="el-GR" b="1" dirty="0"/>
              <a:t>Ήφαιστος:</a:t>
            </a:r>
            <a:endParaRPr lang="el-GR" b="1" dirty="0" smtClean="0"/>
          </a:p>
          <a:p>
            <a:r>
              <a:rPr lang="el-GR" dirty="0"/>
              <a:t>Θεός του σιδηρουργείου, της χειροτεχνίας, της εφεύρεσης, της φωτιάς και των ηφαιστείων. Γιος της Ήρας, είτε από τον Δία είτε μέσω παρθενογένεσης. Παντρεμένος με την Αφροδίτη. Τα σύμβολά του περιλαμβάνουν φωτιά, αμόνι, τσεκούρι, γάιδαρο, σφυρί, λαβίδα και ορτύκι.</a:t>
            </a:r>
            <a:endParaRPr lang="el-GR" b="0" dirty="0" smtClean="0"/>
          </a:p>
          <a:p>
            <a:br>
              <a:rPr lang="el-GR" dirty="0" smtClean="0"/>
            </a:br>
            <a:endParaRPr lang="el-GR" dirty="0"/>
          </a:p>
        </p:txBody>
      </p:sp>
      <p:pic>
        <p:nvPicPr>
          <p:cNvPr id="18434" name="Picture 2" descr="Η Γέννηση της Αφροδίτης (Μποτιτσέλι) - Βικιπαίδεια"/>
          <p:cNvPicPr>
            <a:picLocks noChangeAspect="1" noChangeArrowheads="1"/>
          </p:cNvPicPr>
          <p:nvPr/>
        </p:nvPicPr>
        <p:blipFill>
          <a:blip r:embed="rId2"/>
          <a:srcRect/>
          <a:stretch>
            <a:fillRect/>
          </a:stretch>
        </p:blipFill>
        <p:spPr bwMode="auto">
          <a:xfrm>
            <a:off x="4857720" y="4786322"/>
            <a:ext cx="4271096" cy="2071678"/>
          </a:xfrm>
          <a:prstGeom prst="rect">
            <a:avLst/>
          </a:prstGeom>
          <a:ln w="88900" cap="sq" cmpd="thickThin">
            <a:solidFill>
              <a:srgbClr val="000000"/>
            </a:solidFill>
            <a:prstDash val="solid"/>
            <a:miter lim="800000"/>
            <a:headEnd/>
            <a:tailEnd/>
          </a:ln>
          <a:effectLst>
            <a:innerShdw blurRad="76200">
              <a:srgbClr val="000000"/>
            </a:innerShdw>
          </a:effectLst>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sp>
        <p:nvSpPr>
          <p:cNvPr id="2" name="1 - TextBox"/>
          <p:cNvSpPr txBox="1"/>
          <p:nvPr/>
        </p:nvSpPr>
        <p:spPr>
          <a:xfrm>
            <a:off x="357158" y="785794"/>
            <a:ext cx="7858180" cy="5632311"/>
          </a:xfrm>
          <a:prstGeom prst="rect">
            <a:avLst/>
          </a:prstGeom>
          <a:noFill/>
        </p:spPr>
        <p:txBody>
          <a:bodyPr wrap="square" rtlCol="0">
            <a:spAutoFit/>
          </a:bodyPr>
          <a:lstStyle/>
          <a:p>
            <a:r>
              <a:rPr lang="el-GR" b="1" dirty="0"/>
              <a:t>Ερμής:</a:t>
            </a:r>
            <a:endParaRPr lang="el-GR" b="1" dirty="0" smtClean="0"/>
          </a:p>
          <a:p>
            <a:r>
              <a:rPr lang="el-GR" dirty="0"/>
              <a:t>Θεός των ταξιδιών, του εμπορίου, της επικοινωνίας, των συνόρων, της ευγλωττίας, της διπλωματίας, των κλεφτών και των παιχνιδιών. Ήταν επίσης ο οδηγός των νεκρών ψυχών. Γιος του Δία και της νύμφης Μαίας. Ο δεύτερος νεότερος Ολύμπιος, μόλις μεγαλύτερος από τον Διόνυσο. Τα σύμβολά του περιλαμβάνουν τον κηρύκειο (ραβδί που περιπλέκεται με δύο φίδια), φτερωτά σανδάλια και σκούφο, πελαργό και χελώνα (το κέλυφος της οποίας χρησιμοποίησε για να εφεύρει τη λύρα</a:t>
            </a:r>
            <a:r>
              <a:rPr lang="el-GR" dirty="0" smtClean="0"/>
              <a:t>).</a:t>
            </a:r>
            <a:endParaRPr lang="el-GR" dirty="0" smtClean="0"/>
          </a:p>
          <a:p>
            <a:endParaRPr lang="el-GR" b="0" dirty="0" smtClean="0"/>
          </a:p>
          <a:p>
            <a:r>
              <a:rPr lang="el-GR" b="1" dirty="0"/>
              <a:t>Διόνυσος:</a:t>
            </a:r>
            <a:endParaRPr lang="el-GR" b="1" dirty="0" smtClean="0"/>
          </a:p>
          <a:p>
            <a:r>
              <a:rPr lang="el-GR" dirty="0"/>
              <a:t>Θεός του κρασιού, της αμπέλου, της γονιμότητας, της γιορτής, της έκστασης, της τρέλας και της ανάστασης. Προστάτης θεός της θεατρικής τέχνης. Γιος του Δία και της θνητής Θηβαίας πριγκίπισσας Σεμέλης. Παντρεμένος με την Κρητικιά πριγκίπισσα Αριάδνη. Ο νεότερος θεός του Ολύμπου, καθώς και ο μόνος που είχε θνητή μητέρα. Στα σύμβολά του περιλαμβάνονται το αμπέλι, ο κισσός, το κύπελλο, η τίγρη, ο πάνθηρας, η λεοπάρδαλη, το δελφίνι, η κατσίκα και το κουκουνάρι</a:t>
            </a:r>
            <a:endParaRPr lang="el-GR" b="0" dirty="0" smtClean="0"/>
          </a:p>
          <a:p>
            <a:r>
              <a:rPr lang="el-GR" dirty="0" err="1"/>
              <a:t>πηγες</a:t>
            </a:r>
            <a:r>
              <a:rPr lang="el-GR" dirty="0"/>
              <a:t>:</a:t>
            </a:r>
            <a:endParaRPr lang="el-GR" b="0" dirty="0" smtClean="0"/>
          </a:p>
          <a:p>
            <a:br>
              <a:rPr lang="el-GR" dirty="0" smtClean="0"/>
            </a:br>
            <a:endParaRPr lang="el-GR" dirty="0"/>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5125</Words>
  <Application>WPS Presentation</Application>
  <PresentationFormat>Προβολή στην οθόνη (4:3)</PresentationFormat>
  <Paragraphs>80</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Century Schoolbook</vt:lpstr>
      <vt:lpstr>Book Antiqua</vt:lpstr>
      <vt:lpstr>Microsoft YaHei</vt:lpstr>
      <vt:lpstr>Arial Unicode MS</vt:lpstr>
      <vt:lpstr>Calibri</vt:lpstr>
      <vt:lpstr>Θέμα του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kok</cp:lastModifiedBy>
  <cp:revision>6</cp:revision>
  <dcterms:created xsi:type="dcterms:W3CDTF">2024-04-25T15:56:00Z</dcterms:created>
  <dcterms:modified xsi:type="dcterms:W3CDTF">2024-04-26T10:29:15Z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3FF32D26605B42918B1F6031241BC624_13</vt:lpwstr>
  </property>
  <property fmtid="{D5CDD505-2E9C-101B-9397-08002B2CF9AE}" pid="3" name="KSOProductBuildVer">
    <vt:lpwstr>1033-12.2.0.13472</vt:lpwstr>
  </property>
</Properties>
</file>