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notesMasterIdLst>
    <p:notesMasterId r:id="rId22"/>
  </p:notesMasterIdLst>
  <p:sldIdLst>
    <p:sldId id="256" r:id="rId2"/>
    <p:sldId id="257"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290"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DD4"/>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6" autoAdjust="0"/>
    <p:restoredTop sz="94660"/>
  </p:normalViewPr>
  <p:slideViewPr>
    <p:cSldViewPr>
      <p:cViewPr varScale="1">
        <p:scale>
          <a:sx n="83" d="100"/>
          <a:sy n="83" d="100"/>
        </p:scale>
        <p:origin x="-1531" y="-77"/>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6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7397E-BC5C-4B03-813F-A29EB1DD4F0A}"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l-GR"/>
        </a:p>
      </dgm:t>
    </dgm:pt>
    <dgm:pt modelId="{105581C1-C4BA-4B91-ADE8-AD340B0CE9CE}">
      <dgm:prSet/>
      <dgm:spPr/>
      <dgm:t>
        <a:bodyPr/>
        <a:lstStyle/>
        <a:p>
          <a:pPr rtl="0"/>
          <a:r>
            <a:rPr lang="el-GR" baseline="0" dirty="0" smtClean="0"/>
            <a:t>Πηγαίνοντας στο εικονίδιο "Φίλοι" σε οποιαδήποτε επαφή μας, βλέπουμε πως το </a:t>
          </a:r>
          <a:r>
            <a:rPr lang="el-GR" baseline="0" dirty="0" err="1" smtClean="0"/>
            <a:t>facebook</a:t>
          </a:r>
          <a:r>
            <a:rPr lang="el-GR" baseline="0" dirty="0" smtClean="0"/>
            <a:t> έχει ήδη δημιουργήσει δύο λίστες για εμάς, "Στενοί φίλοι" και "Γνωστοί".</a:t>
          </a:r>
          <a:endParaRPr lang="el-GR" dirty="0"/>
        </a:p>
      </dgm:t>
    </dgm:pt>
    <dgm:pt modelId="{CCDB0F31-D745-4946-A2E2-D56836B20592}" type="parTrans" cxnId="{FBCC07A7-67AD-4DCC-A4FD-FBFAABC99DC8}">
      <dgm:prSet/>
      <dgm:spPr/>
      <dgm:t>
        <a:bodyPr/>
        <a:lstStyle/>
        <a:p>
          <a:endParaRPr lang="el-GR"/>
        </a:p>
      </dgm:t>
    </dgm:pt>
    <dgm:pt modelId="{461C1DC9-A793-41BA-BF75-28F16577BB7A}" type="sibTrans" cxnId="{FBCC07A7-67AD-4DCC-A4FD-FBFAABC99DC8}">
      <dgm:prSet/>
      <dgm:spPr/>
      <dgm:t>
        <a:bodyPr/>
        <a:lstStyle/>
        <a:p>
          <a:endParaRPr lang="el-GR"/>
        </a:p>
      </dgm:t>
    </dgm:pt>
    <dgm:pt modelId="{6596EBAB-D524-4AD2-B715-AB13346326D3}">
      <dgm:prSet/>
      <dgm:spPr/>
      <dgm:t>
        <a:bodyPr/>
        <a:lstStyle/>
        <a:p>
          <a:pPr rtl="0"/>
          <a:r>
            <a:rPr lang="el-GR" baseline="0" dirty="0" smtClean="0"/>
            <a:t>Εμείς όμως θα φτιάξουμε νέα λίστα, για να έχουμε ακόμα περισσότερο τον έλεγχο. Κάνουμε λοιπόν κλικ στο "Προσθήκη σε άλλη λίστα...".</a:t>
          </a:r>
          <a:endParaRPr lang="el-GR" dirty="0"/>
        </a:p>
      </dgm:t>
    </dgm:pt>
    <dgm:pt modelId="{FB5DEE4F-50DA-4ED5-A0D8-5D84DA12BBF3}" type="parTrans" cxnId="{B79182F1-7DDB-478B-A63A-526456523FD5}">
      <dgm:prSet/>
      <dgm:spPr/>
      <dgm:t>
        <a:bodyPr/>
        <a:lstStyle/>
        <a:p>
          <a:endParaRPr lang="el-GR"/>
        </a:p>
      </dgm:t>
    </dgm:pt>
    <dgm:pt modelId="{14ACF16F-9004-498E-8262-B6C76502F838}" type="sibTrans" cxnId="{B79182F1-7DDB-478B-A63A-526456523FD5}">
      <dgm:prSet/>
      <dgm:spPr/>
      <dgm:t>
        <a:bodyPr/>
        <a:lstStyle/>
        <a:p>
          <a:endParaRPr lang="el-GR"/>
        </a:p>
      </dgm:t>
    </dgm:pt>
    <dgm:pt modelId="{94ED3227-099F-454A-805A-75EA2D34CA42}" type="pres">
      <dgm:prSet presAssocID="{E847397E-BC5C-4B03-813F-A29EB1DD4F0A}" presName="Name0" presStyleCnt="0">
        <dgm:presLayoutVars>
          <dgm:chPref val="3"/>
          <dgm:dir/>
          <dgm:animLvl val="lvl"/>
          <dgm:resizeHandles/>
        </dgm:presLayoutVars>
      </dgm:prSet>
      <dgm:spPr/>
      <dgm:t>
        <a:bodyPr/>
        <a:lstStyle/>
        <a:p>
          <a:endParaRPr lang="el-GR"/>
        </a:p>
      </dgm:t>
    </dgm:pt>
    <dgm:pt modelId="{DA4B94EE-1174-4A48-8A91-2B94CB6F0F18}" type="pres">
      <dgm:prSet presAssocID="{105581C1-C4BA-4B91-ADE8-AD340B0CE9CE}" presName="horFlow" presStyleCnt="0"/>
      <dgm:spPr/>
    </dgm:pt>
    <dgm:pt modelId="{FDFDE131-0E9C-4EA2-A7ED-29D5BD80CDA3}" type="pres">
      <dgm:prSet presAssocID="{105581C1-C4BA-4B91-ADE8-AD340B0CE9CE}" presName="bigChev" presStyleLbl="node1" presStyleIdx="0" presStyleCnt="2" custLinFactNeighborX="1981" custLinFactNeighborY="-14376"/>
      <dgm:spPr/>
      <dgm:t>
        <a:bodyPr/>
        <a:lstStyle/>
        <a:p>
          <a:endParaRPr lang="el-GR"/>
        </a:p>
      </dgm:t>
    </dgm:pt>
    <dgm:pt modelId="{084AC317-C35B-41D7-90DD-5CECB498A7B5}" type="pres">
      <dgm:prSet presAssocID="{105581C1-C4BA-4B91-ADE8-AD340B0CE9CE}" presName="vSp" presStyleCnt="0"/>
      <dgm:spPr/>
    </dgm:pt>
    <dgm:pt modelId="{AD63BA4D-EFEA-43C8-B40C-FE5AA16ED4F8}" type="pres">
      <dgm:prSet presAssocID="{6596EBAB-D524-4AD2-B715-AB13346326D3}" presName="horFlow" presStyleCnt="0"/>
      <dgm:spPr/>
    </dgm:pt>
    <dgm:pt modelId="{2A115CBE-9F1E-4882-9432-2919ABF75D44}" type="pres">
      <dgm:prSet presAssocID="{6596EBAB-D524-4AD2-B715-AB13346326D3}" presName="bigChev" presStyleLbl="node1" presStyleIdx="1" presStyleCnt="2" custLinFactNeighborX="52" custLinFactNeighborY="-17485"/>
      <dgm:spPr/>
      <dgm:t>
        <a:bodyPr/>
        <a:lstStyle/>
        <a:p>
          <a:endParaRPr lang="el-GR"/>
        </a:p>
      </dgm:t>
    </dgm:pt>
  </dgm:ptLst>
  <dgm:cxnLst>
    <dgm:cxn modelId="{FBCC07A7-67AD-4DCC-A4FD-FBFAABC99DC8}" srcId="{E847397E-BC5C-4B03-813F-A29EB1DD4F0A}" destId="{105581C1-C4BA-4B91-ADE8-AD340B0CE9CE}" srcOrd="0" destOrd="0" parTransId="{CCDB0F31-D745-4946-A2E2-D56836B20592}" sibTransId="{461C1DC9-A793-41BA-BF75-28F16577BB7A}"/>
    <dgm:cxn modelId="{9FFA792F-1F5F-4F25-BF2B-C8B61A9893E8}" type="presOf" srcId="{6596EBAB-D524-4AD2-B715-AB13346326D3}" destId="{2A115CBE-9F1E-4882-9432-2919ABF75D44}" srcOrd="0" destOrd="0" presId="urn:microsoft.com/office/officeart/2005/8/layout/lProcess3"/>
    <dgm:cxn modelId="{B79182F1-7DDB-478B-A63A-526456523FD5}" srcId="{E847397E-BC5C-4B03-813F-A29EB1DD4F0A}" destId="{6596EBAB-D524-4AD2-B715-AB13346326D3}" srcOrd="1" destOrd="0" parTransId="{FB5DEE4F-50DA-4ED5-A0D8-5D84DA12BBF3}" sibTransId="{14ACF16F-9004-498E-8262-B6C76502F838}"/>
    <dgm:cxn modelId="{0B2E28F3-7B15-4D8B-A4CF-F13DC75AA5F1}" type="presOf" srcId="{E847397E-BC5C-4B03-813F-A29EB1DD4F0A}" destId="{94ED3227-099F-454A-805A-75EA2D34CA42}" srcOrd="0" destOrd="0" presId="urn:microsoft.com/office/officeart/2005/8/layout/lProcess3"/>
    <dgm:cxn modelId="{1C9FCC9F-D0A4-4ECF-9DD5-C49D98DFDE7F}" type="presOf" srcId="{105581C1-C4BA-4B91-ADE8-AD340B0CE9CE}" destId="{FDFDE131-0E9C-4EA2-A7ED-29D5BD80CDA3}" srcOrd="0" destOrd="0" presId="urn:microsoft.com/office/officeart/2005/8/layout/lProcess3"/>
    <dgm:cxn modelId="{F9801024-A50C-43CC-BF82-4718DD535565}" type="presParOf" srcId="{94ED3227-099F-454A-805A-75EA2D34CA42}" destId="{DA4B94EE-1174-4A48-8A91-2B94CB6F0F18}" srcOrd="0" destOrd="0" presId="urn:microsoft.com/office/officeart/2005/8/layout/lProcess3"/>
    <dgm:cxn modelId="{85A03130-3869-41AD-9D1B-E99073FA65E7}" type="presParOf" srcId="{DA4B94EE-1174-4A48-8A91-2B94CB6F0F18}" destId="{FDFDE131-0E9C-4EA2-A7ED-29D5BD80CDA3}" srcOrd="0" destOrd="0" presId="urn:microsoft.com/office/officeart/2005/8/layout/lProcess3"/>
    <dgm:cxn modelId="{09F17950-E755-4650-9A4B-8C9CB4240A19}" type="presParOf" srcId="{94ED3227-099F-454A-805A-75EA2D34CA42}" destId="{084AC317-C35B-41D7-90DD-5CECB498A7B5}" srcOrd="1" destOrd="0" presId="urn:microsoft.com/office/officeart/2005/8/layout/lProcess3"/>
    <dgm:cxn modelId="{EEED0435-B752-4AFE-B9DF-58D6187D2587}" type="presParOf" srcId="{94ED3227-099F-454A-805A-75EA2D34CA42}" destId="{AD63BA4D-EFEA-43C8-B40C-FE5AA16ED4F8}" srcOrd="2" destOrd="0" presId="urn:microsoft.com/office/officeart/2005/8/layout/lProcess3"/>
    <dgm:cxn modelId="{148EC2C8-8A73-492D-B75D-D881CCEB0812}" type="presParOf" srcId="{AD63BA4D-EFEA-43C8-B40C-FE5AA16ED4F8}" destId="{2A115CBE-9F1E-4882-9432-2919ABF75D4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ACF6F-57C7-4971-97EF-27EA0E4DD538}" type="doc">
      <dgm:prSet loTypeId="urn:microsoft.com/office/officeart/2005/8/layout/hProcess3" loCatId="process" qsTypeId="urn:microsoft.com/office/officeart/2005/8/quickstyle/simple1" qsCatId="simple" csTypeId="urn:microsoft.com/office/officeart/2005/8/colors/accent1_2" csCatId="accent1"/>
      <dgm:spPr/>
      <dgm:t>
        <a:bodyPr/>
        <a:lstStyle/>
        <a:p>
          <a:endParaRPr lang="el-GR"/>
        </a:p>
      </dgm:t>
    </dgm:pt>
    <dgm:pt modelId="{0250E1AC-3515-4876-8867-9AAB37A3DEE1}">
      <dgm:prSet/>
      <dgm:spPr/>
      <dgm:t>
        <a:bodyPr/>
        <a:lstStyle/>
        <a:p>
          <a:pPr rtl="0"/>
          <a:r>
            <a:rPr lang="el-GR" baseline="0" smtClean="0"/>
            <a:t>Αν δεν μας κάνει καμία από αυτές τις έτοιμες λίστες, πηγαίνουμε στη "Νέα λίστα..."</a:t>
          </a:r>
          <a:endParaRPr lang="el-GR"/>
        </a:p>
      </dgm:t>
    </dgm:pt>
    <dgm:pt modelId="{79663285-5EA6-4F22-90B7-EC06C24DE0EE}" type="parTrans" cxnId="{30A63248-596F-4AD9-B68F-B6C36A53A7A6}">
      <dgm:prSet/>
      <dgm:spPr/>
      <dgm:t>
        <a:bodyPr/>
        <a:lstStyle/>
        <a:p>
          <a:endParaRPr lang="el-GR"/>
        </a:p>
      </dgm:t>
    </dgm:pt>
    <dgm:pt modelId="{C9DCE97F-66E4-4CE8-8403-CF4B99C5A84E}" type="sibTrans" cxnId="{30A63248-596F-4AD9-B68F-B6C36A53A7A6}">
      <dgm:prSet/>
      <dgm:spPr/>
      <dgm:t>
        <a:bodyPr/>
        <a:lstStyle/>
        <a:p>
          <a:endParaRPr lang="el-GR"/>
        </a:p>
      </dgm:t>
    </dgm:pt>
    <dgm:pt modelId="{B2ADB2FB-91AD-4224-8439-F0966EF3D83A}" type="pres">
      <dgm:prSet presAssocID="{BF6ACF6F-57C7-4971-97EF-27EA0E4DD538}" presName="Name0" presStyleCnt="0">
        <dgm:presLayoutVars>
          <dgm:dir/>
          <dgm:animLvl val="lvl"/>
          <dgm:resizeHandles val="exact"/>
        </dgm:presLayoutVars>
      </dgm:prSet>
      <dgm:spPr/>
      <dgm:t>
        <a:bodyPr/>
        <a:lstStyle/>
        <a:p>
          <a:endParaRPr lang="el-GR"/>
        </a:p>
      </dgm:t>
    </dgm:pt>
    <dgm:pt modelId="{C7E9584A-B54E-4968-83BD-648EB590173A}" type="pres">
      <dgm:prSet presAssocID="{BF6ACF6F-57C7-4971-97EF-27EA0E4DD538}" presName="dummy" presStyleCnt="0"/>
      <dgm:spPr/>
    </dgm:pt>
    <dgm:pt modelId="{E9118BBA-66D6-477F-AA87-7E4009BC5DF7}" type="pres">
      <dgm:prSet presAssocID="{BF6ACF6F-57C7-4971-97EF-27EA0E4DD538}" presName="linH" presStyleCnt="0"/>
      <dgm:spPr/>
    </dgm:pt>
    <dgm:pt modelId="{86F6F4B3-1FAB-473E-AED4-1867E53F5951}" type="pres">
      <dgm:prSet presAssocID="{BF6ACF6F-57C7-4971-97EF-27EA0E4DD538}" presName="padding1" presStyleCnt="0"/>
      <dgm:spPr/>
    </dgm:pt>
    <dgm:pt modelId="{A2C9B0EA-25C2-4F2A-BA4D-14E6C3166DC1}" type="pres">
      <dgm:prSet presAssocID="{0250E1AC-3515-4876-8867-9AAB37A3DEE1}" presName="linV" presStyleCnt="0"/>
      <dgm:spPr/>
    </dgm:pt>
    <dgm:pt modelId="{29B508D6-5510-48A0-BE24-C503AEF36638}" type="pres">
      <dgm:prSet presAssocID="{0250E1AC-3515-4876-8867-9AAB37A3DEE1}" presName="spVertical1" presStyleCnt="0"/>
      <dgm:spPr/>
    </dgm:pt>
    <dgm:pt modelId="{08C1A906-6849-4F00-8A45-3151279F70CD}" type="pres">
      <dgm:prSet presAssocID="{0250E1AC-3515-4876-8867-9AAB37A3DEE1}" presName="parTx" presStyleLbl="revTx" presStyleIdx="0" presStyleCnt="1">
        <dgm:presLayoutVars>
          <dgm:chMax val="0"/>
          <dgm:chPref val="0"/>
          <dgm:bulletEnabled val="1"/>
        </dgm:presLayoutVars>
      </dgm:prSet>
      <dgm:spPr/>
      <dgm:t>
        <a:bodyPr/>
        <a:lstStyle/>
        <a:p>
          <a:endParaRPr lang="el-GR"/>
        </a:p>
      </dgm:t>
    </dgm:pt>
    <dgm:pt modelId="{05A3D179-4CD3-4C65-B0F7-BE6531ED2DB6}" type="pres">
      <dgm:prSet presAssocID="{0250E1AC-3515-4876-8867-9AAB37A3DEE1}" presName="spVertical2" presStyleCnt="0"/>
      <dgm:spPr/>
    </dgm:pt>
    <dgm:pt modelId="{EBA9104B-95C8-426C-A045-CC4E760BC732}" type="pres">
      <dgm:prSet presAssocID="{0250E1AC-3515-4876-8867-9AAB37A3DEE1}" presName="spVertical3" presStyleCnt="0"/>
      <dgm:spPr/>
    </dgm:pt>
    <dgm:pt modelId="{21F630E6-07AC-4FF6-9381-54939F8CDCD8}" type="pres">
      <dgm:prSet presAssocID="{BF6ACF6F-57C7-4971-97EF-27EA0E4DD538}" presName="padding2" presStyleCnt="0"/>
      <dgm:spPr/>
    </dgm:pt>
    <dgm:pt modelId="{61AC81D3-95C6-4A3D-B86E-1E9B9424135C}" type="pres">
      <dgm:prSet presAssocID="{BF6ACF6F-57C7-4971-97EF-27EA0E4DD538}" presName="negArrow" presStyleCnt="0"/>
      <dgm:spPr/>
    </dgm:pt>
    <dgm:pt modelId="{16806ACD-A6CD-4926-980B-101CFD20DAD7}" type="pres">
      <dgm:prSet presAssocID="{BF6ACF6F-57C7-4971-97EF-27EA0E4DD538}" presName="backgroundArrow" presStyleLbl="node1" presStyleIdx="0" presStyleCnt="1"/>
      <dgm:spPr/>
    </dgm:pt>
  </dgm:ptLst>
  <dgm:cxnLst>
    <dgm:cxn modelId="{30A63248-596F-4AD9-B68F-B6C36A53A7A6}" srcId="{BF6ACF6F-57C7-4971-97EF-27EA0E4DD538}" destId="{0250E1AC-3515-4876-8867-9AAB37A3DEE1}" srcOrd="0" destOrd="0" parTransId="{79663285-5EA6-4F22-90B7-EC06C24DE0EE}" sibTransId="{C9DCE97F-66E4-4CE8-8403-CF4B99C5A84E}"/>
    <dgm:cxn modelId="{548E3A6C-F442-4337-BDF9-B5DDFD03FCD9}" type="presOf" srcId="{0250E1AC-3515-4876-8867-9AAB37A3DEE1}" destId="{08C1A906-6849-4F00-8A45-3151279F70CD}" srcOrd="0" destOrd="0" presId="urn:microsoft.com/office/officeart/2005/8/layout/hProcess3"/>
    <dgm:cxn modelId="{008E1397-6FAB-44DF-BBD8-C91DFEF40602}" type="presOf" srcId="{BF6ACF6F-57C7-4971-97EF-27EA0E4DD538}" destId="{B2ADB2FB-91AD-4224-8439-F0966EF3D83A}" srcOrd="0" destOrd="0" presId="urn:microsoft.com/office/officeart/2005/8/layout/hProcess3"/>
    <dgm:cxn modelId="{F918BC57-71C4-41F7-B5D3-E35E408B4C3E}" type="presParOf" srcId="{B2ADB2FB-91AD-4224-8439-F0966EF3D83A}" destId="{C7E9584A-B54E-4968-83BD-648EB590173A}" srcOrd="0" destOrd="0" presId="urn:microsoft.com/office/officeart/2005/8/layout/hProcess3"/>
    <dgm:cxn modelId="{FC885632-BAB8-48CC-BA12-8288B8A7EA8E}" type="presParOf" srcId="{B2ADB2FB-91AD-4224-8439-F0966EF3D83A}" destId="{E9118BBA-66D6-477F-AA87-7E4009BC5DF7}" srcOrd="1" destOrd="0" presId="urn:microsoft.com/office/officeart/2005/8/layout/hProcess3"/>
    <dgm:cxn modelId="{615B41ED-6793-4FFD-BCAD-71DFAB82AA9E}" type="presParOf" srcId="{E9118BBA-66D6-477F-AA87-7E4009BC5DF7}" destId="{86F6F4B3-1FAB-473E-AED4-1867E53F5951}" srcOrd="0" destOrd="0" presId="urn:microsoft.com/office/officeart/2005/8/layout/hProcess3"/>
    <dgm:cxn modelId="{8F7C1CD6-2B04-4396-B7BD-DA5507DB0B80}" type="presParOf" srcId="{E9118BBA-66D6-477F-AA87-7E4009BC5DF7}" destId="{A2C9B0EA-25C2-4F2A-BA4D-14E6C3166DC1}" srcOrd="1" destOrd="0" presId="urn:microsoft.com/office/officeart/2005/8/layout/hProcess3"/>
    <dgm:cxn modelId="{2D3EA853-0781-43EF-A7F1-62F968D66ED0}" type="presParOf" srcId="{A2C9B0EA-25C2-4F2A-BA4D-14E6C3166DC1}" destId="{29B508D6-5510-48A0-BE24-C503AEF36638}" srcOrd="0" destOrd="0" presId="urn:microsoft.com/office/officeart/2005/8/layout/hProcess3"/>
    <dgm:cxn modelId="{CE8B6FD4-196A-40E1-831E-38EEE90718F0}" type="presParOf" srcId="{A2C9B0EA-25C2-4F2A-BA4D-14E6C3166DC1}" destId="{08C1A906-6849-4F00-8A45-3151279F70CD}" srcOrd="1" destOrd="0" presId="urn:microsoft.com/office/officeart/2005/8/layout/hProcess3"/>
    <dgm:cxn modelId="{DB7AD0A0-BA42-40F3-B633-6919A82AFEAA}" type="presParOf" srcId="{A2C9B0EA-25C2-4F2A-BA4D-14E6C3166DC1}" destId="{05A3D179-4CD3-4C65-B0F7-BE6531ED2DB6}" srcOrd="2" destOrd="0" presId="urn:microsoft.com/office/officeart/2005/8/layout/hProcess3"/>
    <dgm:cxn modelId="{BC88CDC1-5C64-428A-A955-4A8854B0264F}" type="presParOf" srcId="{A2C9B0EA-25C2-4F2A-BA4D-14E6C3166DC1}" destId="{EBA9104B-95C8-426C-A045-CC4E760BC732}" srcOrd="3" destOrd="0" presId="urn:microsoft.com/office/officeart/2005/8/layout/hProcess3"/>
    <dgm:cxn modelId="{A168C4F7-1E88-4988-89BC-3568DCEA70BB}" type="presParOf" srcId="{E9118BBA-66D6-477F-AA87-7E4009BC5DF7}" destId="{21F630E6-07AC-4FF6-9381-54939F8CDCD8}" srcOrd="2" destOrd="0" presId="urn:microsoft.com/office/officeart/2005/8/layout/hProcess3"/>
    <dgm:cxn modelId="{63A4FEC1-54A0-4288-9B1E-54CB97A56EA6}" type="presParOf" srcId="{E9118BBA-66D6-477F-AA87-7E4009BC5DF7}" destId="{61AC81D3-95C6-4A3D-B86E-1E9B9424135C}" srcOrd="3" destOrd="0" presId="urn:microsoft.com/office/officeart/2005/8/layout/hProcess3"/>
    <dgm:cxn modelId="{45E9C971-FD76-4A30-A4CE-1DEC06C582BF}" type="presParOf" srcId="{E9118BBA-66D6-477F-AA87-7E4009BC5DF7}" destId="{16806ACD-A6CD-4926-980B-101CFD20DAD7}"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1338C-7309-4B99-92E5-A721396893D5}"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l-GR"/>
        </a:p>
      </dgm:t>
    </dgm:pt>
    <dgm:pt modelId="{D2D6B80C-341E-449B-BCE9-0EB4B04BB383}">
      <dgm:prSet/>
      <dgm:spPr/>
      <dgm:t>
        <a:bodyPr/>
        <a:lstStyle/>
        <a:p>
          <a:pPr rtl="0"/>
          <a:r>
            <a:rPr lang="el-GR" dirty="0" smtClean="0"/>
            <a:t>Κάνουμε κλικ, γράφουμε το όνομα της λίστας,</a:t>
          </a:r>
          <a:endParaRPr lang="el-GR" dirty="0"/>
        </a:p>
      </dgm:t>
    </dgm:pt>
    <dgm:pt modelId="{2D4560FE-1BCD-4E43-ACA5-043478D9129E}" type="parTrans" cxnId="{E0E89A99-E334-468A-88D2-CE6E91DBD3A1}">
      <dgm:prSet/>
      <dgm:spPr/>
      <dgm:t>
        <a:bodyPr/>
        <a:lstStyle/>
        <a:p>
          <a:endParaRPr lang="el-GR"/>
        </a:p>
      </dgm:t>
    </dgm:pt>
    <dgm:pt modelId="{122B1C1D-CF5E-413C-810E-D0B25593FDCA}" type="sibTrans" cxnId="{E0E89A99-E334-468A-88D2-CE6E91DBD3A1}">
      <dgm:prSet/>
      <dgm:spPr/>
      <dgm:t>
        <a:bodyPr/>
        <a:lstStyle/>
        <a:p>
          <a:endParaRPr lang="el-GR"/>
        </a:p>
      </dgm:t>
    </dgm:pt>
    <dgm:pt modelId="{3A14FA6E-A613-42ED-BF8E-1749F91FDD52}" type="pres">
      <dgm:prSet presAssocID="{D3C1338C-7309-4B99-92E5-A721396893D5}" presName="diagram" presStyleCnt="0">
        <dgm:presLayoutVars>
          <dgm:dir/>
          <dgm:resizeHandles val="exact"/>
        </dgm:presLayoutVars>
      </dgm:prSet>
      <dgm:spPr/>
      <dgm:t>
        <a:bodyPr/>
        <a:lstStyle/>
        <a:p>
          <a:endParaRPr lang="el-GR"/>
        </a:p>
      </dgm:t>
    </dgm:pt>
    <dgm:pt modelId="{F9EADE53-F2DA-410D-8EB8-6B491B4A1E9D}" type="pres">
      <dgm:prSet presAssocID="{D2D6B80C-341E-449B-BCE9-0EB4B04BB383}" presName="arrow" presStyleLbl="node1" presStyleIdx="0" presStyleCnt="1" custScaleX="190675" custScaleY="152331">
        <dgm:presLayoutVars>
          <dgm:bulletEnabled val="1"/>
        </dgm:presLayoutVars>
      </dgm:prSet>
      <dgm:spPr/>
      <dgm:t>
        <a:bodyPr/>
        <a:lstStyle/>
        <a:p>
          <a:endParaRPr lang="el-GR"/>
        </a:p>
      </dgm:t>
    </dgm:pt>
  </dgm:ptLst>
  <dgm:cxnLst>
    <dgm:cxn modelId="{E0E89A99-E334-468A-88D2-CE6E91DBD3A1}" srcId="{D3C1338C-7309-4B99-92E5-A721396893D5}" destId="{D2D6B80C-341E-449B-BCE9-0EB4B04BB383}" srcOrd="0" destOrd="0" parTransId="{2D4560FE-1BCD-4E43-ACA5-043478D9129E}" sibTransId="{122B1C1D-CF5E-413C-810E-D0B25593FDCA}"/>
    <dgm:cxn modelId="{FE25229B-9092-463A-A0C2-E60749E30A9E}" type="presOf" srcId="{D3C1338C-7309-4B99-92E5-A721396893D5}" destId="{3A14FA6E-A613-42ED-BF8E-1749F91FDD52}" srcOrd="0" destOrd="0" presId="urn:microsoft.com/office/officeart/2005/8/layout/arrow5"/>
    <dgm:cxn modelId="{81061B07-3F75-4E43-9B02-3FF127D35E40}" type="presOf" srcId="{D2D6B80C-341E-449B-BCE9-0EB4B04BB383}" destId="{F9EADE53-F2DA-410D-8EB8-6B491B4A1E9D}" srcOrd="0" destOrd="0" presId="urn:microsoft.com/office/officeart/2005/8/layout/arrow5"/>
    <dgm:cxn modelId="{6C19D36D-F297-4938-8753-090B2E3EFDCA}" type="presParOf" srcId="{3A14FA6E-A613-42ED-BF8E-1749F91FDD52}" destId="{F9EADE53-F2DA-410D-8EB8-6B491B4A1E9D}" srcOrd="0" destOrd="0" presId="urn:microsoft.com/office/officeart/2005/8/layout/arrow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DE131-0E9C-4EA2-A7ED-29D5BD80CDA3}">
      <dsp:nvSpPr>
        <dsp:cNvPr id="0" name=""/>
        <dsp:cNvSpPr/>
      </dsp:nvSpPr>
      <dsp:spPr>
        <a:xfrm>
          <a:off x="0" y="302225"/>
          <a:ext cx="4038600" cy="16154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l-GR" sz="1600" kern="1200" baseline="0" dirty="0" smtClean="0"/>
            <a:t>Πηγαίνοντας στο εικονίδιο "Φίλοι" σε οποιαδήποτε επαφή μας, βλέπουμε πως το </a:t>
          </a:r>
          <a:r>
            <a:rPr lang="el-GR" sz="1600" kern="1200" baseline="0" dirty="0" err="1" smtClean="0"/>
            <a:t>facebook</a:t>
          </a:r>
          <a:r>
            <a:rPr lang="el-GR" sz="1600" kern="1200" baseline="0" dirty="0" smtClean="0"/>
            <a:t> έχει ήδη δημιουργήσει δύο λίστες για εμάς, "Στενοί φίλοι" και "Γνωστοί".</a:t>
          </a:r>
          <a:endParaRPr lang="el-GR" sz="1600" kern="1200" dirty="0"/>
        </a:p>
      </dsp:txBody>
      <dsp:txXfrm>
        <a:off x="807720" y="302225"/>
        <a:ext cx="2423160" cy="1615440"/>
      </dsp:txXfrm>
    </dsp:sp>
    <dsp:sp modelId="{2A115CBE-9F1E-4882-9432-2919ABF75D44}">
      <dsp:nvSpPr>
        <dsp:cNvPr id="0" name=""/>
        <dsp:cNvSpPr/>
      </dsp:nvSpPr>
      <dsp:spPr>
        <a:xfrm>
          <a:off x="0" y="2093602"/>
          <a:ext cx="4038600" cy="16154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l-GR" sz="1600" kern="1200" baseline="0" dirty="0" smtClean="0"/>
            <a:t>Εμείς όμως θα φτιάξουμε νέα λίστα, για να έχουμε ακόμα περισσότερο τον έλεγχο. Κάνουμε λοιπόν κλικ στο "Προσθήκη σε άλλη λίστα...".</a:t>
          </a:r>
          <a:endParaRPr lang="el-GR" sz="1600" kern="1200" dirty="0"/>
        </a:p>
      </dsp:txBody>
      <dsp:txXfrm>
        <a:off x="807720" y="2093602"/>
        <a:ext cx="2423160" cy="161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06ACD-A6CD-4926-980B-101CFD20DAD7}">
      <dsp:nvSpPr>
        <dsp:cNvPr id="0" name=""/>
        <dsp:cNvSpPr/>
      </dsp:nvSpPr>
      <dsp:spPr>
        <a:xfrm>
          <a:off x="0" y="13541"/>
          <a:ext cx="3733800" cy="126702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1A906-6849-4F00-8A45-3151279F70CD}">
      <dsp:nvSpPr>
        <dsp:cNvPr id="0" name=""/>
        <dsp:cNvSpPr/>
      </dsp:nvSpPr>
      <dsp:spPr>
        <a:xfrm>
          <a:off x="299987" y="330298"/>
          <a:ext cx="3110284" cy="633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rtl="0">
            <a:lnSpc>
              <a:spcPct val="90000"/>
            </a:lnSpc>
            <a:spcBef>
              <a:spcPct val="0"/>
            </a:spcBef>
            <a:spcAft>
              <a:spcPct val="35000"/>
            </a:spcAft>
          </a:pPr>
          <a:r>
            <a:rPr lang="el-GR" sz="1300" kern="1200" baseline="0" smtClean="0"/>
            <a:t>Αν δεν μας κάνει καμία από αυτές τις έτοιμες λίστες, πηγαίνουμε στη "Νέα λίστα..."</a:t>
          </a:r>
          <a:endParaRPr lang="el-GR" sz="1300" kern="1200"/>
        </a:p>
      </dsp:txBody>
      <dsp:txXfrm>
        <a:off x="299987" y="330298"/>
        <a:ext cx="3110284" cy="633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DE53-F2DA-410D-8EB8-6B491B4A1E9D}">
      <dsp:nvSpPr>
        <dsp:cNvPr id="0" name=""/>
        <dsp:cNvSpPr/>
      </dsp:nvSpPr>
      <dsp:spPr>
        <a:xfrm>
          <a:off x="864095" y="985"/>
          <a:ext cx="1800201" cy="143818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l-GR" sz="1200" kern="1200" dirty="0" smtClean="0"/>
            <a:t>Κάνουμε κλικ, γράφουμε το όνομα της λίστας,</a:t>
          </a:r>
          <a:endParaRPr lang="el-GR" sz="1200" kern="1200" dirty="0"/>
        </a:p>
      </dsp:txBody>
      <dsp:txXfrm>
        <a:off x="1314145" y="985"/>
        <a:ext cx="900101" cy="11865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7DC33-E276-47F9-81B4-F363A8CC6DE8}" type="datetimeFigureOut">
              <a:rPr lang="el-GR" smtClean="0"/>
              <a:t>20/1/2019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585E6-31EE-4E27-9A4F-3755CB280E74}" type="slidenum">
              <a:rPr lang="el-GR" smtClean="0"/>
              <a:t>‹#›</a:t>
            </a:fld>
            <a:endParaRPr lang="el-GR"/>
          </a:p>
        </p:txBody>
      </p:sp>
    </p:spTree>
    <p:extLst>
      <p:ext uri="{BB962C8B-B14F-4D97-AF65-F5344CB8AC3E}">
        <p14:creationId xmlns:p14="http://schemas.microsoft.com/office/powerpoint/2010/main" val="287788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394720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3074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373513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181350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84769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303423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216548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91355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82459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141110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C36ABA1-DAEC-4B68-8CD7-7938C6E2314F}" type="datetimeFigureOut">
              <a:rPr lang="el-GR" smtClean="0"/>
              <a:t>20/1/2019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AE505783-6A99-4316-9129-C2576E285780}" type="slidenum">
              <a:rPr lang="el-GR" smtClean="0"/>
              <a:t>‹#›</a:t>
            </a:fld>
            <a:endParaRPr lang="el-GR" dirty="0"/>
          </a:p>
        </p:txBody>
      </p:sp>
    </p:spTree>
    <p:extLst>
      <p:ext uri="{BB962C8B-B14F-4D97-AF65-F5344CB8AC3E}">
        <p14:creationId xmlns:p14="http://schemas.microsoft.com/office/powerpoint/2010/main" val="273342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6ABA1-DAEC-4B68-8CD7-7938C6E2314F}" type="datetimeFigureOut">
              <a:rPr lang="el-GR" smtClean="0"/>
              <a:t>20/1/2019</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05783-6A99-4316-9129-C2576E285780}" type="slidenum">
              <a:rPr lang="el-GR" smtClean="0"/>
              <a:t>‹#›</a:t>
            </a:fld>
            <a:endParaRPr lang="el-GR" dirty="0"/>
          </a:p>
        </p:txBody>
      </p:sp>
    </p:spTree>
    <p:extLst>
      <p:ext uri="{BB962C8B-B14F-4D97-AF65-F5344CB8AC3E}">
        <p14:creationId xmlns:p14="http://schemas.microsoft.com/office/powerpoint/2010/main" val="1274538588"/>
      </p:ext>
    </p:extLst>
  </p:cSld>
  <p:clrMap bg1="dk1" tx1="lt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3.xml"/><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diagramQuickStyle" Target="../diagrams/quickStyle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Layout" Target="../diagrams/layout3.xml"/><Relationship Id="rId5" Type="http://schemas.openxmlformats.org/officeDocument/2006/relationships/diagramColors" Target="../diagrams/colors2.xml"/><Relationship Id="rId10" Type="http://schemas.openxmlformats.org/officeDocument/2006/relationships/diagramData" Target="../diagrams/data3.xml"/><Relationship Id="rId4" Type="http://schemas.openxmlformats.org/officeDocument/2006/relationships/diagramQuickStyle" Target="../diagrams/quickStyle2.xml"/><Relationship Id="rId9" Type="http://schemas.openxmlformats.org/officeDocument/2006/relationships/image" Target="../media/image11.png"/><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1268760"/>
            <a:ext cx="8455968" cy="2376264"/>
          </a:xfrm>
        </p:spPr>
        <p:txBody>
          <a:bodyPr>
            <a:noAutofit/>
          </a:bodyPr>
          <a:lstStyle/>
          <a:p>
            <a:pPr algn="l"/>
            <a:r>
              <a:rPr lang="el-GR" sz="4400" b="1" dirty="0" smtClean="0">
                <a:latin typeface="Bahnschrift SemiBold Condensed" pitchFamily="34" charset="0"/>
                <a:ea typeface="Tahoma" pitchFamily="34" charset="0"/>
                <a:cs typeface="Tahoma" pitchFamily="34" charset="0"/>
              </a:rPr>
              <a:t>Οι </a:t>
            </a:r>
            <a:r>
              <a:rPr lang="el-GR" sz="4400" b="1" dirty="0" smtClean="0">
                <a:latin typeface="Bahnschrift SemiBold Condensed" pitchFamily="34" charset="0"/>
                <a:ea typeface="Tahoma" pitchFamily="34" charset="0"/>
                <a:cs typeface="Tahoma" pitchFamily="34" charset="0"/>
              </a:rPr>
              <a:t>φ</a:t>
            </a:r>
            <a:r>
              <a:rPr lang="el-GR" b="1" dirty="0">
                <a:latin typeface="Bahnschrift SemiBold Condensed" pitchFamily="34" charset="0"/>
                <a:ea typeface="Tahoma" pitchFamily="34" charset="0"/>
                <a:cs typeface="Tahoma" pitchFamily="34" charset="0"/>
              </a:rPr>
              <a:t>ί</a:t>
            </a:r>
            <a:r>
              <a:rPr lang="el-GR" sz="4400" b="1" dirty="0" smtClean="0">
                <a:latin typeface="Bahnschrift SemiBold Condensed" pitchFamily="34" charset="0"/>
                <a:ea typeface="Tahoma" pitchFamily="34" charset="0"/>
                <a:cs typeface="Tahoma" pitchFamily="34" charset="0"/>
              </a:rPr>
              <a:t>λοι </a:t>
            </a:r>
            <a:r>
              <a:rPr lang="el-GR" sz="4400" b="1" dirty="0" smtClean="0">
                <a:latin typeface="Bahnschrift SemiBold Condensed" pitchFamily="34" charset="0"/>
                <a:ea typeface="Tahoma" pitchFamily="34" charset="0"/>
                <a:cs typeface="Tahoma" pitchFamily="34" charset="0"/>
              </a:rPr>
              <a:t>μου </a:t>
            </a:r>
            <a:r>
              <a:rPr lang="el-GR" sz="4400" b="1" dirty="0" smtClean="0">
                <a:latin typeface="Bahnschrift SemiBold Condensed" pitchFamily="34" charset="0"/>
                <a:ea typeface="Tahoma" pitchFamily="34" charset="0"/>
                <a:cs typeface="Tahoma" pitchFamily="34" charset="0"/>
              </a:rPr>
              <a:t>ε</a:t>
            </a:r>
            <a:r>
              <a:rPr lang="el-GR" b="1" dirty="0" smtClean="0">
                <a:latin typeface="Bahnschrift SemiBold Condensed" pitchFamily="34" charset="0"/>
                <a:ea typeface="Tahoma" pitchFamily="34" charset="0"/>
                <a:cs typeface="Tahoma" pitchFamily="34" charset="0"/>
              </a:rPr>
              <a:t>ί</a:t>
            </a:r>
            <a:r>
              <a:rPr lang="el-GR" sz="4400" b="1" dirty="0" smtClean="0">
                <a:latin typeface="Bahnschrift SemiBold Condensed" pitchFamily="34" charset="0"/>
                <a:ea typeface="Tahoma" pitchFamily="34" charset="0"/>
                <a:cs typeface="Tahoma" pitchFamily="34" charset="0"/>
              </a:rPr>
              <a:t>ναι </a:t>
            </a:r>
            <a:r>
              <a:rPr lang="el-GR" sz="4400" b="1" dirty="0" smtClean="0">
                <a:latin typeface="Bahnschrift SemiBold Condensed" pitchFamily="34" charset="0"/>
                <a:ea typeface="Tahoma" pitchFamily="34" charset="0"/>
                <a:cs typeface="Tahoma" pitchFamily="34" charset="0"/>
              </a:rPr>
              <a:t>στο … </a:t>
            </a:r>
            <a:r>
              <a:rPr lang="en-US" sz="5400" dirty="0" smtClean="0">
                <a:solidFill>
                  <a:srgbClr val="FF0000"/>
                </a:solidFill>
                <a:latin typeface="Chiller" pitchFamily="82" charset="0"/>
              </a:rPr>
              <a:t>FACEBOO</a:t>
            </a:r>
            <a:r>
              <a:rPr lang="el-GR" sz="5400" dirty="0" smtClean="0">
                <a:solidFill>
                  <a:srgbClr val="FF0000"/>
                </a:solidFill>
                <a:latin typeface="Bahnschrift SemiBold Condensed" pitchFamily="34" charset="0"/>
              </a:rPr>
              <a:t>Κ</a:t>
            </a:r>
            <a:endParaRPr lang="el-GR" sz="5400" dirty="0">
              <a:solidFill>
                <a:srgbClr val="FF0000"/>
              </a:solidFill>
              <a:latin typeface="Bahnschrift SemiBold Condensed" pitchFamily="34" charset="0"/>
            </a:endParaRPr>
          </a:p>
        </p:txBody>
      </p:sp>
      <p:sp>
        <p:nvSpPr>
          <p:cNvPr id="4" name="Υπότιτλος 3"/>
          <p:cNvSpPr>
            <a:spLocks noGrp="1"/>
          </p:cNvSpPr>
          <p:nvPr>
            <p:ph type="subTitle" idx="1"/>
          </p:nvPr>
        </p:nvSpPr>
        <p:spPr>
          <a:xfrm>
            <a:off x="4603279" y="4844752"/>
            <a:ext cx="4524672" cy="1752600"/>
          </a:xfrm>
        </p:spPr>
        <p:txBody>
          <a:bodyPr>
            <a:normAutofit fontScale="70000" lnSpcReduction="20000"/>
          </a:bodyPr>
          <a:lstStyle/>
          <a:p>
            <a:r>
              <a:rPr lang="en-US" sz="2600" dirty="0" smtClean="0">
                <a:latin typeface="Algerian" pitchFamily="82" charset="0"/>
              </a:rPr>
              <a:t>     PIZZA</a:t>
            </a:r>
            <a:r>
              <a:rPr lang="en-US" sz="2600" dirty="0" smtClean="0">
                <a:latin typeface="Bradley Hand ITC" pitchFamily="66" charset="0"/>
              </a:rPr>
              <a:t> 🍕</a:t>
            </a:r>
            <a:endParaRPr lang="en-US" sz="2600" dirty="0"/>
          </a:p>
          <a:p>
            <a:r>
              <a:rPr lang="el-GR" dirty="0" smtClean="0"/>
              <a:t>Γεωργία Βασιλειάδη</a:t>
            </a:r>
          </a:p>
          <a:p>
            <a:r>
              <a:rPr lang="el-GR" dirty="0" smtClean="0"/>
              <a:t>Γεωργία </a:t>
            </a:r>
            <a:r>
              <a:rPr lang="el-GR" dirty="0" err="1" smtClean="0"/>
              <a:t>Βιλλανούτση</a:t>
            </a:r>
            <a:endParaRPr lang="el-GR" dirty="0" smtClean="0"/>
          </a:p>
          <a:p>
            <a:r>
              <a:rPr lang="el-GR" dirty="0" smtClean="0"/>
              <a:t>Ελευθερία </a:t>
            </a:r>
            <a:r>
              <a:rPr lang="el-GR" dirty="0" err="1" smtClean="0"/>
              <a:t>Ζούρου</a:t>
            </a:r>
            <a:endParaRPr lang="el-GR" dirty="0" smtClean="0"/>
          </a:p>
          <a:p>
            <a:r>
              <a:rPr lang="el-GR" dirty="0" err="1" smtClean="0"/>
              <a:t>Φραγκούλα</a:t>
            </a:r>
            <a:r>
              <a:rPr lang="el-GR" dirty="0" smtClean="0"/>
              <a:t> </a:t>
            </a:r>
            <a:r>
              <a:rPr lang="el-GR" dirty="0" err="1" smtClean="0"/>
              <a:t>Μαρή</a:t>
            </a:r>
            <a:endParaRPr lang="el-GR" dirty="0" smtClean="0"/>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916832"/>
            <a:ext cx="1152128" cy="1152128"/>
          </a:xfrm>
          <a:prstGeom prst="rect">
            <a:avLst/>
          </a:prstGeom>
        </p:spPr>
      </p:pic>
    </p:spTree>
    <p:extLst>
      <p:ext uri="{BB962C8B-B14F-4D97-AF65-F5344CB8AC3E}">
        <p14:creationId xmlns:p14="http://schemas.microsoft.com/office/powerpoint/2010/main" val="368061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half" idx="1"/>
          </p:nvPr>
        </p:nvSpPr>
        <p:spPr>
          <a:xfrm>
            <a:off x="467544" y="1844824"/>
            <a:ext cx="4038600" cy="1972816"/>
          </a:xfrm>
        </p:spPr>
        <p:txBody>
          <a:bodyPr>
            <a:normAutofit lnSpcReduction="10000"/>
          </a:bodyPr>
          <a:lstStyle/>
          <a:p>
            <a:pPr>
              <a:buNone/>
            </a:pPr>
            <a:r>
              <a:rPr lang="el-GR" sz="1800" dirty="0" smtClean="0"/>
              <a:t>	Αν δεν σου αρέσει μία δημοσίευση μπορείς να τη διαγράψεις ή να την αποκρύψεις από το </a:t>
            </a:r>
            <a:r>
              <a:rPr lang="el-GR" sz="1800" dirty="0" err="1" smtClean="0"/>
              <a:t>χρονολόγιο</a:t>
            </a:r>
            <a:r>
              <a:rPr lang="el-GR" sz="1800" dirty="0" smtClean="0"/>
              <a:t> σου.</a:t>
            </a:r>
            <a:endParaRPr lang="en-US" sz="1800" dirty="0" smtClean="0"/>
          </a:p>
          <a:p>
            <a:pPr>
              <a:buNone/>
            </a:pPr>
            <a:r>
              <a:rPr lang="en-US" sz="1800" dirty="0"/>
              <a:t>	</a:t>
            </a:r>
          </a:p>
          <a:p>
            <a:pPr>
              <a:buNone/>
            </a:pPr>
            <a:r>
              <a:rPr lang="en-US" sz="1800" dirty="0" smtClean="0"/>
              <a:t>	</a:t>
            </a:r>
            <a:r>
              <a:rPr lang="el-GR" sz="1800" dirty="0" smtClean="0"/>
              <a:t>Άνοιξε το μενού πάνω δεξιά από τη δημοσίευση και επίλεξε «Διαγραφή» ή «Απόκρυψη από το </a:t>
            </a:r>
            <a:r>
              <a:rPr lang="el-GR" sz="1800" dirty="0" err="1" smtClean="0"/>
              <a:t>χρονολόγιο</a:t>
            </a:r>
            <a:r>
              <a:rPr lang="el-GR" sz="1800" dirty="0" smtClean="0"/>
              <a:t>».</a:t>
            </a:r>
          </a:p>
          <a:p>
            <a:endParaRPr lang="el-GR"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340768"/>
            <a:ext cx="4038600" cy="318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773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Προσωπικά Δεδομένα</a:t>
            </a:r>
            <a:endParaRPr lang="el-GR" sz="4000" dirty="0"/>
          </a:p>
        </p:txBody>
      </p:sp>
      <p:sp>
        <p:nvSpPr>
          <p:cNvPr id="3" name="Ορθογώνιο 2"/>
          <p:cNvSpPr/>
          <p:nvPr/>
        </p:nvSpPr>
        <p:spPr>
          <a:xfrm>
            <a:off x="323528" y="1340768"/>
            <a:ext cx="8424936" cy="3370153"/>
          </a:xfrm>
          <a:prstGeom prst="rect">
            <a:avLst/>
          </a:prstGeom>
        </p:spPr>
        <p:txBody>
          <a:bodyPr wrap="square">
            <a:spAutoFit/>
          </a:bodyPr>
          <a:lstStyle/>
          <a:p>
            <a:r>
              <a:rPr lang="el-GR" sz="2000" dirty="0" smtClean="0"/>
              <a:t>Τα </a:t>
            </a:r>
            <a:r>
              <a:rPr lang="el-GR" sz="2000" b="1" dirty="0" smtClean="0">
                <a:solidFill>
                  <a:srgbClr val="0070C0"/>
                </a:solidFill>
                <a:effectLst>
                  <a:outerShdw blurRad="38100" dist="38100" dir="2700000" algn="tl">
                    <a:srgbClr val="000000">
                      <a:alpha val="43137"/>
                    </a:srgbClr>
                  </a:outerShdw>
                </a:effectLst>
              </a:rPr>
              <a:t>προσωπικά δεδομένα</a:t>
            </a:r>
            <a:r>
              <a:rPr lang="el-GR" sz="2000" dirty="0" smtClean="0">
                <a:solidFill>
                  <a:srgbClr val="0070C0"/>
                </a:solidFill>
              </a:rPr>
              <a:t> </a:t>
            </a:r>
            <a:r>
              <a:rPr lang="el-GR" sz="2000" dirty="0" smtClean="0"/>
              <a:t>ποικίλλουν και μπορούν, για παράδειγμα, να είναι: </a:t>
            </a:r>
          </a:p>
          <a:p>
            <a:pPr>
              <a:spcBef>
                <a:spcPts val="600"/>
              </a:spcBef>
              <a:buClr>
                <a:srgbClr val="0070C0"/>
              </a:buClr>
              <a:buFont typeface="Wingdings" panose="05000000000000000000" pitchFamily="2" charset="2"/>
              <a:buChar char="ü"/>
            </a:pPr>
            <a:r>
              <a:rPr lang="el-GR" sz="2000" dirty="0" smtClean="0"/>
              <a:t>ένα ονοματεπώνυμο, </a:t>
            </a:r>
          </a:p>
          <a:p>
            <a:pPr>
              <a:spcBef>
                <a:spcPts val="600"/>
              </a:spcBef>
              <a:buClr>
                <a:srgbClr val="0070C0"/>
              </a:buClr>
              <a:buFont typeface="Wingdings" panose="05000000000000000000" pitchFamily="2" charset="2"/>
              <a:buChar char="ü"/>
            </a:pPr>
            <a:r>
              <a:rPr lang="el-GR" sz="2000" dirty="0" smtClean="0"/>
              <a:t>μια διεύθυνση ηλεκτρονικού ταχυδρομείου, </a:t>
            </a:r>
          </a:p>
          <a:p>
            <a:pPr>
              <a:spcBef>
                <a:spcPts val="600"/>
              </a:spcBef>
              <a:buClr>
                <a:srgbClr val="0070C0"/>
              </a:buClr>
              <a:buFont typeface="Wingdings" panose="05000000000000000000" pitchFamily="2" charset="2"/>
              <a:buChar char="ü"/>
            </a:pPr>
            <a:r>
              <a:rPr lang="el-GR" sz="2000" dirty="0" smtClean="0"/>
              <a:t>τα στοιχεία ενός τραπεζικού λογαριασμού, </a:t>
            </a:r>
          </a:p>
          <a:p>
            <a:pPr>
              <a:spcBef>
                <a:spcPts val="600"/>
              </a:spcBef>
              <a:buClr>
                <a:srgbClr val="0070C0"/>
              </a:buClr>
              <a:buFont typeface="Wingdings" panose="05000000000000000000" pitchFamily="2" charset="2"/>
              <a:buChar char="ü"/>
            </a:pPr>
            <a:r>
              <a:rPr lang="el-GR" sz="2000" dirty="0" smtClean="0"/>
              <a:t>μια φωτογραφία, </a:t>
            </a:r>
          </a:p>
          <a:p>
            <a:pPr>
              <a:spcBef>
                <a:spcPts val="600"/>
              </a:spcBef>
              <a:buClr>
                <a:srgbClr val="0070C0"/>
              </a:buClr>
              <a:buFont typeface="Wingdings" panose="05000000000000000000" pitchFamily="2" charset="2"/>
              <a:buChar char="ü"/>
            </a:pPr>
            <a:r>
              <a:rPr lang="el-GR" sz="2000" dirty="0" smtClean="0"/>
              <a:t>στοιχεία που έχουν αναρτηθεί σε </a:t>
            </a:r>
            <a:r>
              <a:rPr lang="el-GR" sz="2000" dirty="0" err="1" smtClean="0"/>
              <a:t>ιστότοπους</a:t>
            </a:r>
            <a:r>
              <a:rPr lang="el-GR" sz="2000" dirty="0" smtClean="0"/>
              <a:t> κοινωνικής δικτύωσης, </a:t>
            </a:r>
          </a:p>
          <a:p>
            <a:pPr>
              <a:spcBef>
                <a:spcPts val="600"/>
              </a:spcBef>
              <a:buClr>
                <a:srgbClr val="0070C0"/>
              </a:buClr>
              <a:buFont typeface="Wingdings" panose="05000000000000000000" pitchFamily="2" charset="2"/>
              <a:buChar char="ü"/>
            </a:pPr>
            <a:r>
              <a:rPr lang="el-GR" sz="2000" dirty="0" smtClean="0"/>
              <a:t>πληροφορίες σχετικά με το ιατρικό ιστορικό ή </a:t>
            </a:r>
          </a:p>
          <a:p>
            <a:pPr>
              <a:spcBef>
                <a:spcPts val="600"/>
              </a:spcBef>
              <a:buClr>
                <a:srgbClr val="0070C0"/>
              </a:buClr>
              <a:buFont typeface="Wingdings" panose="05000000000000000000" pitchFamily="2" charset="2"/>
              <a:buChar char="ü"/>
            </a:pPr>
            <a:r>
              <a:rPr lang="el-GR" sz="2000" dirty="0" smtClean="0"/>
              <a:t>η διεύθυνση IP ενός ηλεκτρονικού υπολογιστή.</a:t>
            </a:r>
            <a:endParaRPr lang="en-GB" sz="2000" dirty="0" smtClean="0"/>
          </a:p>
          <a:p>
            <a:endParaRPr lang="el-GR" dirty="0" smtClean="0"/>
          </a:p>
        </p:txBody>
      </p:sp>
    </p:spTree>
    <p:extLst>
      <p:ext uri="{BB962C8B-B14F-4D97-AF65-F5344CB8AC3E}">
        <p14:creationId xmlns:p14="http://schemas.microsoft.com/office/powerpoint/2010/main" val="391775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Ευαίσθητα Προσωπικά δεδομένα</a:t>
            </a:r>
            <a:endParaRPr lang="el-GR" sz="4000" dirty="0"/>
          </a:p>
        </p:txBody>
      </p:sp>
      <p:sp>
        <p:nvSpPr>
          <p:cNvPr id="3" name="Ορθογώνιο 2"/>
          <p:cNvSpPr/>
          <p:nvPr/>
        </p:nvSpPr>
        <p:spPr>
          <a:xfrm>
            <a:off x="827584" y="1556792"/>
            <a:ext cx="7992888" cy="3785652"/>
          </a:xfrm>
          <a:prstGeom prst="rect">
            <a:avLst/>
          </a:prstGeom>
        </p:spPr>
        <p:txBody>
          <a:bodyPr wrap="square">
            <a:spAutoFit/>
          </a:bodyPr>
          <a:lstStyle/>
          <a:p>
            <a:pPr>
              <a:buClr>
                <a:srgbClr val="0070C0"/>
              </a:buClr>
            </a:pPr>
            <a:r>
              <a:rPr lang="el-GR" sz="2000" dirty="0"/>
              <a:t>Είναι τα δεδομένα που αφορούν </a:t>
            </a:r>
          </a:p>
          <a:p>
            <a:pPr>
              <a:buClr>
                <a:srgbClr val="0070C0"/>
              </a:buClr>
            </a:pPr>
            <a:endParaRPr lang="el-GR" sz="2000" dirty="0"/>
          </a:p>
          <a:p>
            <a:pPr>
              <a:spcBef>
                <a:spcPts val="600"/>
              </a:spcBef>
              <a:buClr>
                <a:srgbClr val="0070C0"/>
              </a:buClr>
              <a:buFont typeface="Wingdings" panose="05000000000000000000" pitchFamily="2" charset="2"/>
              <a:buChar char="ü"/>
            </a:pPr>
            <a:r>
              <a:rPr lang="el-GR" sz="2000" dirty="0"/>
              <a:t>στη φυλετική ή εθνική προέλευση, </a:t>
            </a:r>
          </a:p>
          <a:p>
            <a:pPr>
              <a:spcBef>
                <a:spcPts val="600"/>
              </a:spcBef>
              <a:buClr>
                <a:srgbClr val="0070C0"/>
              </a:buClr>
              <a:buFont typeface="Wingdings" panose="05000000000000000000" pitchFamily="2" charset="2"/>
              <a:buChar char="ü"/>
            </a:pPr>
            <a:r>
              <a:rPr lang="el-GR" sz="2000" dirty="0"/>
              <a:t>στα πολιτικά φρονήματα, </a:t>
            </a:r>
          </a:p>
          <a:p>
            <a:pPr>
              <a:spcBef>
                <a:spcPts val="600"/>
              </a:spcBef>
              <a:buClr>
                <a:srgbClr val="0070C0"/>
              </a:buClr>
              <a:buFont typeface="Wingdings" panose="05000000000000000000" pitchFamily="2" charset="2"/>
              <a:buChar char="ü"/>
            </a:pPr>
            <a:r>
              <a:rPr lang="el-GR" sz="2000" dirty="0"/>
              <a:t>στις θρησκευτικές ή φιλοσοφικές πεποιθήσεις, </a:t>
            </a:r>
          </a:p>
          <a:p>
            <a:pPr>
              <a:spcBef>
                <a:spcPts val="600"/>
              </a:spcBef>
              <a:buClr>
                <a:srgbClr val="0070C0"/>
              </a:buClr>
              <a:buFont typeface="Wingdings" panose="05000000000000000000" pitchFamily="2" charset="2"/>
              <a:buChar char="ü"/>
            </a:pPr>
            <a:r>
              <a:rPr lang="el-GR" sz="2000" dirty="0"/>
              <a:t>στη συμμετοχή σε συνδικαλιστική οργάνωση, </a:t>
            </a:r>
          </a:p>
          <a:p>
            <a:pPr>
              <a:spcBef>
                <a:spcPts val="600"/>
              </a:spcBef>
              <a:buClr>
                <a:srgbClr val="0070C0"/>
              </a:buClr>
              <a:buFont typeface="Wingdings" panose="05000000000000000000" pitchFamily="2" charset="2"/>
              <a:buChar char="ü"/>
            </a:pPr>
            <a:r>
              <a:rPr lang="el-GR" sz="2000" dirty="0"/>
              <a:t>στην υγεία, </a:t>
            </a:r>
          </a:p>
          <a:p>
            <a:pPr>
              <a:spcBef>
                <a:spcPts val="600"/>
              </a:spcBef>
              <a:buClr>
                <a:srgbClr val="0070C0"/>
              </a:buClr>
              <a:buFont typeface="Wingdings" panose="05000000000000000000" pitchFamily="2" charset="2"/>
              <a:buChar char="ü"/>
            </a:pPr>
            <a:r>
              <a:rPr lang="el-GR" sz="2000" dirty="0"/>
              <a:t>στην κοινωνική πρόνοια,  </a:t>
            </a:r>
          </a:p>
          <a:p>
            <a:pPr>
              <a:spcBef>
                <a:spcPts val="600"/>
              </a:spcBef>
              <a:buClr>
                <a:srgbClr val="0070C0"/>
              </a:buClr>
              <a:buFont typeface="Wingdings" panose="05000000000000000000" pitchFamily="2" charset="2"/>
              <a:buChar char="ü"/>
            </a:pPr>
            <a:r>
              <a:rPr lang="el-GR" sz="2000" dirty="0"/>
              <a:t>στην ερωτική ζωή καθώς και </a:t>
            </a:r>
          </a:p>
          <a:p>
            <a:pPr>
              <a:spcBef>
                <a:spcPts val="600"/>
              </a:spcBef>
              <a:buClr>
                <a:srgbClr val="0070C0"/>
              </a:buClr>
              <a:buFont typeface="Wingdings" panose="05000000000000000000" pitchFamily="2" charset="2"/>
              <a:buChar char="ü"/>
            </a:pPr>
            <a:r>
              <a:rPr lang="el-GR" sz="2000" dirty="0"/>
              <a:t>σε πληροφορίες για ποινικές διώξεις ή καταδίκες.</a:t>
            </a:r>
            <a:endParaRPr lang="en-US" sz="2000" dirty="0"/>
          </a:p>
        </p:txBody>
      </p:sp>
    </p:spTree>
    <p:extLst>
      <p:ext uri="{BB962C8B-B14F-4D97-AF65-F5344CB8AC3E}">
        <p14:creationId xmlns:p14="http://schemas.microsoft.com/office/powerpoint/2010/main" val="248498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73832"/>
            <a:ext cx="8229600" cy="1143000"/>
          </a:xfrm>
        </p:spPr>
        <p:txBody>
          <a:bodyPr>
            <a:normAutofit fontScale="90000"/>
          </a:bodyPr>
          <a:lstStyle/>
          <a:p>
            <a:r>
              <a:rPr lang="el-GR" dirty="0" smtClean="0">
                <a:effectLst>
                  <a:outerShdw blurRad="38100" dist="38100" dir="2700000" algn="tl">
                    <a:srgbClr val="000000">
                      <a:alpha val="43137"/>
                    </a:srgbClr>
                  </a:outerShdw>
                </a:effectLst>
              </a:rPr>
              <a:t>Γιατί είναι σημαντική η προστασία των προσωπικών μας δεδομένων;</a:t>
            </a:r>
            <a:r>
              <a:rPr lang="el-GR" dirty="0"/>
              <a:t/>
            </a:r>
            <a:br>
              <a:rPr lang="el-GR" dirty="0"/>
            </a:br>
            <a:endParaRPr lang="el-GR" dirty="0"/>
          </a:p>
        </p:txBody>
      </p:sp>
      <p:sp>
        <p:nvSpPr>
          <p:cNvPr id="4" name="Ορθογώνιο 3"/>
          <p:cNvSpPr/>
          <p:nvPr/>
        </p:nvSpPr>
        <p:spPr>
          <a:xfrm>
            <a:off x="1277888" y="2274838"/>
            <a:ext cx="6318448" cy="2246769"/>
          </a:xfrm>
          <a:prstGeom prst="rect">
            <a:avLst/>
          </a:prstGeom>
        </p:spPr>
        <p:txBody>
          <a:bodyPr wrap="square">
            <a:spAutoFit/>
          </a:bodyPr>
          <a:lstStyle/>
          <a:p>
            <a:pPr algn="ctr"/>
            <a:r>
              <a:rPr lang="el-GR" sz="2000" dirty="0">
                <a:solidFill>
                  <a:srgbClr val="0070C0"/>
                </a:solidFill>
              </a:rPr>
              <a:t>Δεν ξέρουμε ποτέ πώς θα χρησιμοποιηθούν οι ιδιωτικές μας πληροφορίες αν βρεθούν σε λάθος χέρια. </a:t>
            </a:r>
          </a:p>
          <a:p>
            <a:endParaRPr lang="el-GR" sz="2000" dirty="0">
              <a:solidFill>
                <a:srgbClr val="FF0000"/>
              </a:solidFill>
            </a:endParaRPr>
          </a:p>
          <a:p>
            <a:pPr algn="ctr"/>
            <a:r>
              <a:rPr lang="en-US" sz="2000" dirty="0">
                <a:solidFill>
                  <a:srgbClr val="FF0000"/>
                </a:solidFill>
              </a:rPr>
              <a:t>        </a:t>
            </a:r>
            <a:r>
              <a:rPr lang="el-GR" sz="2000" b="1" dirty="0">
                <a:solidFill>
                  <a:srgbClr val="FF0000"/>
                </a:solidFill>
                <a:effectLst>
                  <a:outerShdw blurRad="38100" dist="38100" dir="2700000" algn="tl">
                    <a:srgbClr val="000000">
                      <a:alpha val="43137"/>
                    </a:srgbClr>
                  </a:outerShdw>
                </a:effectLst>
              </a:rPr>
              <a:t>Η ΙΔΙΩΤΙΚΟΤΗΤΑ ΜΑΣ ΕΙΝΑΙ </a:t>
            </a:r>
            <a:r>
              <a:rPr lang="el-GR" sz="2000" b="1" dirty="0" smtClean="0">
                <a:solidFill>
                  <a:srgbClr val="FF0000"/>
                </a:solidFill>
                <a:effectLst>
                  <a:outerShdw blurRad="38100" dist="38100" dir="2700000" algn="tl">
                    <a:srgbClr val="000000">
                      <a:alpha val="43137"/>
                    </a:srgbClr>
                  </a:outerShdw>
                </a:effectLst>
              </a:rPr>
              <a:t>ΠΟΛΥΤΙΜΗ!</a:t>
            </a:r>
          </a:p>
          <a:p>
            <a:pPr algn="ctr"/>
            <a:endParaRPr lang="en-US" sz="2000" b="1" dirty="0">
              <a:solidFill>
                <a:srgbClr val="FF0000"/>
              </a:solidFill>
              <a:effectLst>
                <a:outerShdw blurRad="38100" dist="38100" dir="2700000" algn="tl">
                  <a:srgbClr val="000000">
                    <a:alpha val="43137"/>
                  </a:srgbClr>
                </a:outerShdw>
              </a:effectLst>
            </a:endParaRPr>
          </a:p>
          <a:p>
            <a:pPr algn="ctr"/>
            <a:r>
              <a:rPr lang="en-US" sz="2000" dirty="0">
                <a:solidFill>
                  <a:srgbClr val="FF0000"/>
                </a:solidFill>
              </a:rPr>
              <a:t>   </a:t>
            </a:r>
            <a:r>
              <a:rPr lang="en-US" sz="2000" dirty="0">
                <a:solidFill>
                  <a:srgbClr val="0070C0"/>
                </a:solidFill>
              </a:rPr>
              <a:t>     </a:t>
            </a:r>
            <a:r>
              <a:rPr lang="el-GR" sz="2000" dirty="0">
                <a:solidFill>
                  <a:srgbClr val="0070C0"/>
                </a:solidFill>
              </a:rPr>
              <a:t>Διαφυλάσσοντας τα προσωπικά μας δεδομένα  προστατεύουμε την </a:t>
            </a:r>
            <a:r>
              <a:rPr lang="el-GR" sz="2000" dirty="0" err="1">
                <a:solidFill>
                  <a:srgbClr val="0070C0"/>
                </a:solidFill>
              </a:rPr>
              <a:t>ιδιωτικότητά</a:t>
            </a:r>
            <a:r>
              <a:rPr lang="el-GR" sz="2000" dirty="0">
                <a:solidFill>
                  <a:srgbClr val="0070C0"/>
                </a:solidFill>
              </a:rPr>
              <a:t> </a:t>
            </a:r>
            <a:r>
              <a:rPr lang="el-GR" sz="2000" dirty="0" smtClean="0">
                <a:solidFill>
                  <a:srgbClr val="0070C0"/>
                </a:solidFill>
              </a:rPr>
              <a:t>μας.</a:t>
            </a:r>
            <a:endParaRPr lang="en-US" sz="2000" dirty="0">
              <a:solidFill>
                <a:srgbClr val="0070C0"/>
              </a:solidFill>
            </a:endParaRPr>
          </a:p>
        </p:txBody>
      </p:sp>
    </p:spTree>
    <p:extLst>
      <p:ext uri="{BB962C8B-B14F-4D97-AF65-F5344CB8AC3E}">
        <p14:creationId xmlns:p14="http://schemas.microsoft.com/office/powerpoint/2010/main" val="265482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6552" y="260648"/>
            <a:ext cx="9937104" cy="1143000"/>
          </a:xfrm>
        </p:spPr>
        <p:txBody>
          <a:bodyPr>
            <a:normAutofit fontScale="90000"/>
          </a:bodyPr>
          <a:lstStyle/>
          <a:p>
            <a:r>
              <a:rPr lang="el-GR" sz="3800" dirty="0" smtClean="0">
                <a:effectLst>
                  <a:outerShdw blurRad="38100" dist="38100" dir="2700000" algn="tl">
                    <a:srgbClr val="000000">
                      <a:alpha val="43137"/>
                    </a:srgbClr>
                  </a:outerShdw>
                </a:effectLst>
              </a:rPr>
              <a:t>Πως αποκαλύπτουμε προσωπικά δεδομένα…</a:t>
            </a:r>
            <a:br>
              <a:rPr lang="el-GR" sz="3800" dirty="0" smtClean="0">
                <a:effectLst>
                  <a:outerShdw blurRad="38100" dist="38100" dir="2700000" algn="tl">
                    <a:srgbClr val="000000">
                      <a:alpha val="43137"/>
                    </a:srgbClr>
                  </a:outerShdw>
                </a:effectLst>
              </a:rPr>
            </a:br>
            <a:r>
              <a:rPr lang="el-GR" sz="3800" dirty="0" smtClean="0">
                <a:effectLst>
                  <a:outerShdw blurRad="38100" dist="38100" dir="2700000" algn="tl">
                    <a:srgbClr val="000000">
                      <a:alpha val="43137"/>
                    </a:srgbClr>
                  </a:outerShdw>
                </a:effectLst>
              </a:rPr>
              <a:t>….χωρίς να το συνειδητοποιούμε</a:t>
            </a:r>
            <a:endParaRPr lang="el-GR" sz="3800" dirty="0"/>
          </a:p>
        </p:txBody>
      </p:sp>
      <p:sp>
        <p:nvSpPr>
          <p:cNvPr id="3" name="Ορθογώνιο 2"/>
          <p:cNvSpPr/>
          <p:nvPr/>
        </p:nvSpPr>
        <p:spPr>
          <a:xfrm>
            <a:off x="539552" y="2204864"/>
            <a:ext cx="8424936" cy="3170099"/>
          </a:xfrm>
          <a:prstGeom prst="rect">
            <a:avLst/>
          </a:prstGeom>
        </p:spPr>
        <p:txBody>
          <a:bodyPr wrap="square">
            <a:spAutoFit/>
          </a:bodyPr>
          <a:lstStyle/>
          <a:p>
            <a:pPr>
              <a:buFont typeface="Arial" pitchFamily="34" charset="0"/>
              <a:buChar char="•"/>
            </a:pPr>
            <a:r>
              <a:rPr lang="el-GR" sz="2000" dirty="0" smtClean="0"/>
              <a:t> Όταν </a:t>
            </a:r>
            <a:r>
              <a:rPr lang="el-GR" sz="2000" dirty="0"/>
              <a:t>δεν έχουμε ενεργοποιήσει τις ρυθμίσεις απορρήτου στα κοινωνικά δίκτυα που χρησιμοποιούμε, ο οποιοσδήποτε έχει πρόσβαση στα προσωπικά μας δεδομένα</a:t>
            </a:r>
            <a:r>
              <a:rPr lang="el-GR" sz="2000" dirty="0" smtClean="0"/>
              <a:t>.</a:t>
            </a:r>
          </a:p>
          <a:p>
            <a:pPr>
              <a:buFont typeface="Arial" pitchFamily="34" charset="0"/>
              <a:buChar char="•"/>
            </a:pPr>
            <a:endParaRPr lang="el-GR" sz="2000" dirty="0"/>
          </a:p>
          <a:p>
            <a:pPr>
              <a:buFont typeface="Arial" pitchFamily="34" charset="0"/>
              <a:buChar char="•"/>
            </a:pPr>
            <a:r>
              <a:rPr lang="el-GR" sz="2000" dirty="0" smtClean="0"/>
              <a:t> Μέσω </a:t>
            </a:r>
            <a:r>
              <a:rPr lang="el-GR" sz="2000" dirty="0"/>
              <a:t>φωτογραφιών ή βίντεο που ανεβάζουμε στο διαδίκτυο μπορεί να αποκαλύπτουμε προσωπικά μας στοιχεία</a:t>
            </a:r>
            <a:r>
              <a:rPr lang="el-GR" sz="2000" dirty="0" smtClean="0"/>
              <a:t>.</a:t>
            </a:r>
          </a:p>
          <a:p>
            <a:pPr>
              <a:buFont typeface="Arial" pitchFamily="34" charset="0"/>
              <a:buChar char="•"/>
            </a:pPr>
            <a:endParaRPr lang="el-GR" sz="2000" dirty="0"/>
          </a:p>
          <a:p>
            <a:pPr>
              <a:buFont typeface="Arial" pitchFamily="34" charset="0"/>
              <a:buChar char="•"/>
            </a:pPr>
            <a:r>
              <a:rPr lang="el-GR" sz="2000" dirty="0" smtClean="0"/>
              <a:t> Μέσω </a:t>
            </a:r>
            <a:r>
              <a:rPr lang="el-GR" sz="2000" dirty="0"/>
              <a:t>σχολίων ή φωτογραφιών που μας αφορούν και  κοινοποιούνται από τρίτους. </a:t>
            </a:r>
          </a:p>
          <a:p>
            <a:pPr>
              <a:buFont typeface="Arial" pitchFamily="34" charset="0"/>
              <a:buChar char="•"/>
            </a:pPr>
            <a:r>
              <a:rPr lang="el-GR" sz="2000" dirty="0" smtClean="0"/>
              <a:t> Μέσω </a:t>
            </a:r>
            <a:r>
              <a:rPr lang="el-GR" sz="2000" dirty="0"/>
              <a:t>εφαρμογών που κατεβάζουμε.</a:t>
            </a:r>
            <a:endParaRPr lang="en-US" sz="2000" dirty="0"/>
          </a:p>
        </p:txBody>
      </p:sp>
    </p:spTree>
    <p:extLst>
      <p:ext uri="{BB962C8B-B14F-4D97-AF65-F5344CB8AC3E}">
        <p14:creationId xmlns:p14="http://schemas.microsoft.com/office/powerpoint/2010/main" val="216479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effectLst>
                  <a:outerShdw blurRad="38100" dist="38100" dir="2700000" algn="tl">
                    <a:srgbClr val="000000">
                      <a:alpha val="43137"/>
                    </a:srgbClr>
                  </a:outerShdw>
                </a:effectLst>
              </a:rPr>
              <a:t>Συμβουλές…</a:t>
            </a:r>
            <a:endParaRPr lang="el-GR" sz="4000" dirty="0"/>
          </a:p>
        </p:txBody>
      </p:sp>
      <p:sp>
        <p:nvSpPr>
          <p:cNvPr id="3" name="Ορθογώνιο 2"/>
          <p:cNvSpPr/>
          <p:nvPr/>
        </p:nvSpPr>
        <p:spPr>
          <a:xfrm>
            <a:off x="539552" y="1484784"/>
            <a:ext cx="8136904" cy="4678204"/>
          </a:xfrm>
          <a:prstGeom prst="rect">
            <a:avLst/>
          </a:prstGeom>
        </p:spPr>
        <p:txBody>
          <a:bodyPr wrap="square">
            <a:spAutoFit/>
          </a:bodyPr>
          <a:lstStyle/>
          <a:p>
            <a:pPr>
              <a:buFont typeface="Arial" pitchFamily="34" charset="0"/>
              <a:buChar char="•"/>
            </a:pPr>
            <a:r>
              <a:rPr lang="el-GR" sz="2000" b="1" dirty="0">
                <a:solidFill>
                  <a:srgbClr val="0070C0"/>
                </a:solidFill>
                <a:effectLst>
                  <a:outerShdw blurRad="38100" dist="38100" dir="2700000" algn="tl">
                    <a:srgbClr val="000000">
                      <a:alpha val="43137"/>
                    </a:srgbClr>
                  </a:outerShdw>
                </a:effectLst>
              </a:rPr>
              <a:t>Σκεφτείτε πριν αποκαλύψετε δεδομένα </a:t>
            </a:r>
            <a:r>
              <a:rPr lang="el-GR" sz="2000" dirty="0"/>
              <a:t>– Αν λαμβάνετε γράμματα, </a:t>
            </a:r>
            <a:r>
              <a:rPr lang="el-GR" sz="2000" dirty="0" err="1"/>
              <a:t>emails</a:t>
            </a:r>
            <a:r>
              <a:rPr lang="el-GR" sz="2000" dirty="0"/>
              <a:t>, μηνύματα στο κινητό ή στο </a:t>
            </a:r>
            <a:r>
              <a:rPr lang="el-GR" sz="2000" dirty="0" err="1"/>
              <a:t>Facebook</a:t>
            </a:r>
            <a:r>
              <a:rPr lang="el-GR" sz="2000" dirty="0"/>
              <a:t> που σας ζητούν πληροφορίες, μην απαντήσετε αν δεν είστε σίγουροι από ποιον προέρχονται</a:t>
            </a:r>
            <a:r>
              <a:rPr lang="el-GR" sz="2000" dirty="0" smtClean="0"/>
              <a:t>.</a:t>
            </a:r>
            <a:endParaRPr lang="en-US" sz="2000" dirty="0" smtClean="0"/>
          </a:p>
          <a:p>
            <a:pPr>
              <a:buFont typeface="Arial" pitchFamily="34" charset="0"/>
              <a:buChar char="•"/>
            </a:pPr>
            <a:endParaRPr lang="el-GR" sz="2000" dirty="0"/>
          </a:p>
          <a:p>
            <a:pPr>
              <a:buFont typeface="Arial" pitchFamily="34" charset="0"/>
              <a:buChar char="•"/>
            </a:pPr>
            <a:r>
              <a:rPr lang="el-GR" sz="2000" dirty="0"/>
              <a:t>Αν σας ζητούνται δεδομένα θα πρέπει πάντα να σκέφτεστε αν αυτό είναι </a:t>
            </a:r>
            <a:r>
              <a:rPr lang="el-GR" sz="2000" b="1" dirty="0">
                <a:solidFill>
                  <a:srgbClr val="0070C0"/>
                </a:solidFill>
                <a:effectLst>
                  <a:outerShdw blurRad="38100" dist="38100" dir="2700000" algn="tl">
                    <a:srgbClr val="000000">
                      <a:alpha val="43137"/>
                    </a:srgbClr>
                  </a:outerShdw>
                </a:effectLst>
              </a:rPr>
              <a:t>δικαιολογημένο</a:t>
            </a:r>
            <a:r>
              <a:rPr lang="el-GR" sz="2000" dirty="0"/>
              <a:t> και αν απαιτείται για την πραγματοποίηση της συγκεκριμένης επικοινωνίας</a:t>
            </a:r>
            <a:r>
              <a:rPr lang="el-GR" sz="2000" dirty="0" smtClean="0"/>
              <a:t>.</a:t>
            </a:r>
            <a:endParaRPr lang="en-US" sz="2000" dirty="0" smtClean="0"/>
          </a:p>
          <a:p>
            <a:pPr>
              <a:buFont typeface="Arial" pitchFamily="34" charset="0"/>
              <a:buChar char="•"/>
            </a:pPr>
            <a:endParaRPr lang="en-US" sz="2000" dirty="0" smtClean="0"/>
          </a:p>
          <a:p>
            <a:pPr>
              <a:buFont typeface="Arial" pitchFamily="34" charset="0"/>
              <a:buChar char="•"/>
            </a:pPr>
            <a:r>
              <a:rPr lang="el-GR" sz="2000" b="1" dirty="0">
                <a:solidFill>
                  <a:srgbClr val="0070C0"/>
                </a:solidFill>
                <a:effectLst>
                  <a:outerShdw blurRad="38100" dist="38100" dir="2700000" algn="tl">
                    <a:srgbClr val="000000">
                      <a:alpha val="43137"/>
                    </a:srgbClr>
                  </a:outerShdw>
                </a:effectLst>
              </a:rPr>
              <a:t>Αποφύγετε τη χρήση κωδικών </a:t>
            </a:r>
            <a:r>
              <a:rPr lang="el-GR" sz="2000" dirty="0"/>
              <a:t>που είναι εύκολοι στην απομνημόνευση (όπως ημερομηνίες, γνωστούς όρους, ακολουθίες γραμμάτων ή κύρια ονόματα</a:t>
            </a:r>
            <a:r>
              <a:rPr lang="el-GR" sz="2000" dirty="0" smtClean="0"/>
              <a:t>).</a:t>
            </a:r>
            <a:endParaRPr lang="en-US" sz="2000" dirty="0" smtClean="0"/>
          </a:p>
          <a:p>
            <a:pPr>
              <a:buFont typeface="Arial" pitchFamily="34" charset="0"/>
              <a:buChar char="•"/>
            </a:pPr>
            <a:endParaRPr lang="el-GR" sz="2000" dirty="0"/>
          </a:p>
          <a:p>
            <a:pPr>
              <a:buFont typeface="Arial" pitchFamily="34" charset="0"/>
              <a:buChar char="•"/>
            </a:pPr>
            <a:r>
              <a:rPr lang="el-GR" sz="2000" b="1" dirty="0">
                <a:solidFill>
                  <a:srgbClr val="0070C0"/>
                </a:solidFill>
                <a:effectLst>
                  <a:outerShdw blurRad="38100" dist="38100" dir="2700000" algn="tl">
                    <a:srgbClr val="000000">
                      <a:alpha val="43137"/>
                    </a:srgbClr>
                  </a:outerShdw>
                </a:effectLst>
              </a:rPr>
              <a:t>Κρατήστε τους κωδικούς σας μυστικούς </a:t>
            </a:r>
            <a:r>
              <a:rPr lang="el-GR" sz="2000" dirty="0"/>
              <a:t>και αλλάζετέ τους σε τακτικά χρονικά διαστήματα (τουλάχιστον μια φορά ανά 6 μήνες).</a:t>
            </a:r>
            <a:endParaRPr lang="en-US" sz="2000" dirty="0"/>
          </a:p>
          <a:p>
            <a:endParaRPr lang="en-US" dirty="0"/>
          </a:p>
        </p:txBody>
      </p:sp>
    </p:spTree>
    <p:extLst>
      <p:ext uri="{BB962C8B-B14F-4D97-AF65-F5344CB8AC3E}">
        <p14:creationId xmlns:p14="http://schemas.microsoft.com/office/powerpoint/2010/main" val="214801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1791975"/>
            <a:ext cx="7416824" cy="2246769"/>
          </a:xfrm>
          <a:prstGeom prst="rect">
            <a:avLst/>
          </a:prstGeom>
        </p:spPr>
        <p:txBody>
          <a:bodyPr wrap="square">
            <a:spAutoFit/>
          </a:bodyPr>
          <a:lstStyle/>
          <a:p>
            <a:pPr algn="just"/>
            <a:r>
              <a:rPr lang="el-GR" sz="2000" dirty="0"/>
              <a:t>Από τις 25 Μαΐου 2018 τίθεται σε ισχύ και στη χώρα μας ο νέος κανονισμός για την προστασία των δεδομένων στην ΕΕ, γνωστός με το ακρωνύμιο </a:t>
            </a:r>
            <a:r>
              <a:rPr lang="en-US" sz="2000" dirty="0"/>
              <a:t>GDPR</a:t>
            </a:r>
            <a:r>
              <a:rPr lang="el-GR" sz="2000" dirty="0"/>
              <a:t>.</a:t>
            </a:r>
          </a:p>
          <a:p>
            <a:pPr algn="just"/>
            <a:r>
              <a:rPr lang="el-GR" sz="2000" dirty="0"/>
              <a:t>Στόχος 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 </a:t>
            </a:r>
            <a:endParaRPr lang="en-US" sz="2000" dirty="0"/>
          </a:p>
        </p:txBody>
      </p:sp>
      <p:sp>
        <p:nvSpPr>
          <p:cNvPr id="5" name="4 - Ορθογώνιο"/>
          <p:cNvSpPr/>
          <p:nvPr/>
        </p:nvSpPr>
        <p:spPr>
          <a:xfrm>
            <a:off x="0" y="476672"/>
            <a:ext cx="8892480" cy="1015663"/>
          </a:xfrm>
          <a:prstGeom prst="rect">
            <a:avLst/>
          </a:prstGeom>
        </p:spPr>
        <p:txBody>
          <a:bodyPr wrap="square">
            <a:spAutoFit/>
          </a:bodyPr>
          <a:lstStyle/>
          <a:p>
            <a:pPr algn="ctr"/>
            <a:r>
              <a:rPr lang="en-US" sz="3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General Data Protection Regulation</a:t>
            </a:r>
          </a:p>
          <a:p>
            <a:pPr algn="ctr"/>
            <a:r>
              <a:rPr lang="en-US" sz="3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GDPR</a:t>
            </a:r>
            <a:endParaRPr lang="el-GR"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437112"/>
            <a:ext cx="2520280" cy="2016224"/>
          </a:xfrm>
          <a:prstGeom prst="rect">
            <a:avLst/>
          </a:prstGeom>
        </p:spPr>
      </p:pic>
    </p:spTree>
    <p:extLst>
      <p:ext uri="{BB962C8B-B14F-4D97-AF65-F5344CB8AC3E}">
        <p14:creationId xmlns:p14="http://schemas.microsoft.com/office/powerpoint/2010/main" val="38221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550934"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251520" y="2503924"/>
            <a:ext cx="8311405" cy="4093428"/>
          </a:xfrm>
          <a:prstGeom prst="rect">
            <a:avLst/>
          </a:prstGeom>
        </p:spPr>
        <p:txBody>
          <a:bodyPr wrap="square">
            <a:spAutoFit/>
          </a:bodyPr>
          <a:lstStyle/>
          <a:p>
            <a:r>
              <a:rPr lang="el-GR" sz="2000" dirty="0"/>
              <a:t>O Γενικός Κανονισμός για την Προστασία των Δεδομένων, γνωστός και ως </a:t>
            </a:r>
            <a:r>
              <a:rPr lang="el-GR" sz="2000" dirty="0" err="1">
                <a:solidFill>
                  <a:srgbClr val="00B0F0"/>
                </a:solidFill>
              </a:rPr>
              <a:t>General</a:t>
            </a:r>
            <a:r>
              <a:rPr lang="el-GR" sz="2000" dirty="0">
                <a:solidFill>
                  <a:srgbClr val="00B0F0"/>
                </a:solidFill>
              </a:rPr>
              <a:t> </a:t>
            </a:r>
            <a:r>
              <a:rPr lang="el-GR" sz="2000" dirty="0" err="1">
                <a:solidFill>
                  <a:srgbClr val="00B0F0"/>
                </a:solidFill>
              </a:rPr>
              <a:t>Data</a:t>
            </a:r>
            <a:r>
              <a:rPr lang="el-GR" sz="2000" dirty="0">
                <a:solidFill>
                  <a:srgbClr val="00B0F0"/>
                </a:solidFill>
              </a:rPr>
              <a:t> </a:t>
            </a:r>
            <a:r>
              <a:rPr lang="el-GR" sz="2000" dirty="0" err="1">
                <a:solidFill>
                  <a:srgbClr val="00B0F0"/>
                </a:solidFill>
              </a:rPr>
              <a:t>Protection</a:t>
            </a:r>
            <a:r>
              <a:rPr lang="el-GR" sz="2000" dirty="0">
                <a:solidFill>
                  <a:srgbClr val="00B0F0"/>
                </a:solidFill>
              </a:rPr>
              <a:t> </a:t>
            </a:r>
            <a:r>
              <a:rPr lang="el-GR" sz="2000" dirty="0" err="1">
                <a:solidFill>
                  <a:srgbClr val="00B0F0"/>
                </a:solidFill>
              </a:rPr>
              <a:t>Regulation</a:t>
            </a:r>
            <a:r>
              <a:rPr lang="el-GR" sz="2000" dirty="0">
                <a:solidFill>
                  <a:srgbClr val="00B0F0"/>
                </a:solidFill>
              </a:rPr>
              <a:t> (GDPR), </a:t>
            </a:r>
            <a:r>
              <a:rPr lang="el-GR" sz="2000" dirty="0"/>
              <a:t>αλλάζει ριζικά τον τρόπο με τον οποίο επιχειρήσεις και οργανισμοί συλλέγουν, επεξεργάζονται και διαχειρίζονται προσωπικά δεδομένα κάθε μορφής. Ο GDPR καθορίζει σε ποιες περιπτώσεις επιτρέπεται να χρησιμοποιούνται, αποθηκεύονται, διαγράφονται, μεταβιβάζονται και εν γένει επεξεργάζονται τα προσωπικά μας δεδομένα και κυρίως, με ποιον τρόπο μπορούμε να τα προστατεύουμε. Ο GDPR θα επηρεάσει κάθε οργανισμό και εταιρεία στην Ευρώπη, η οποία διαχειρίζεται με οποιονδήποτε τρόπο προσωπικά δεδομένα, αλλά και κάθε εταιρεία που συναλλάσσεται στην επικράτεια της Ευρωπαϊκής Ένωσης. Οι κανόνες είναι πολύπλοκοι και τα πρόστιμα για μη συμμόρφωση πολύ αυστηρά και μπορούν να φτάσουν έως τα 20 εκατομμύρια ευρώ</a:t>
            </a:r>
            <a:r>
              <a:rPr lang="el-GR" sz="2000" dirty="0" smtClean="0"/>
              <a:t>.</a:t>
            </a:r>
          </a:p>
          <a:p>
            <a:endParaRPr lang="el-GR" sz="2000" dirty="0"/>
          </a:p>
        </p:txBody>
      </p:sp>
    </p:spTree>
    <p:extLst>
      <p:ext uri="{BB962C8B-B14F-4D97-AF65-F5344CB8AC3E}">
        <p14:creationId xmlns:p14="http://schemas.microsoft.com/office/powerpoint/2010/main" val="85497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Ορθογώνιο 1"/>
          <p:cNvSpPr/>
          <p:nvPr/>
        </p:nvSpPr>
        <p:spPr>
          <a:xfrm>
            <a:off x="755576" y="692696"/>
            <a:ext cx="8064896" cy="3416320"/>
          </a:xfrm>
          <a:prstGeom prst="rect">
            <a:avLst/>
          </a:prstGeom>
        </p:spPr>
        <p:txBody>
          <a:bodyPr wrap="square">
            <a:spAutoFit/>
          </a:bodyPr>
          <a:lstStyle/>
          <a:p>
            <a:r>
              <a:rPr lang="el-GR" dirty="0" smtClean="0"/>
              <a:t>Κάθε εταιρεία  ή οργανισμός πρέπει </a:t>
            </a:r>
            <a:r>
              <a:rPr lang="el-GR" dirty="0"/>
              <a:t>να εξετάσει την αλλαγή ή και προσαρμογή των πληροφοριακών της συστημάτων για να συμμορφωθεί με όρους όπως</a:t>
            </a:r>
            <a:r>
              <a:rPr lang="el-GR" dirty="0" smtClean="0"/>
              <a:t>:</a:t>
            </a:r>
          </a:p>
          <a:p>
            <a:endParaRPr lang="el-GR" dirty="0"/>
          </a:p>
          <a:p>
            <a:pPr marL="285750" indent="-285750">
              <a:buFont typeface="Arial" pitchFamily="34" charset="0"/>
              <a:buChar char="•"/>
            </a:pPr>
            <a:r>
              <a:rPr lang="el-GR" dirty="0"/>
              <a:t>Προσεκτική συγκέντρωση και ασφαλής αποθήκευση προσωπικών δεδομένων.</a:t>
            </a:r>
          </a:p>
          <a:p>
            <a:pPr marL="285750" indent="-285750">
              <a:buFont typeface="Arial" pitchFamily="34" charset="0"/>
              <a:buChar char="•"/>
            </a:pPr>
            <a:r>
              <a:rPr lang="el-GR" dirty="0"/>
              <a:t>Καμία επεξεργασία των προσωπικών δεδομένων χωρίς </a:t>
            </a:r>
            <a:r>
              <a:rPr lang="el-GR" dirty="0" smtClean="0"/>
              <a:t>συγκατάθεση</a:t>
            </a:r>
            <a:r>
              <a:rPr lang="en-US" dirty="0" smtClean="0"/>
              <a:t>.</a:t>
            </a:r>
            <a:endParaRPr lang="el-GR" dirty="0"/>
          </a:p>
          <a:p>
            <a:pPr marL="285750" indent="-285750">
              <a:buFont typeface="Arial" pitchFamily="34" charset="0"/>
              <a:buChar char="•"/>
            </a:pPr>
            <a:r>
              <a:rPr lang="el-GR" dirty="0"/>
              <a:t>Κωδικοποίηση αυτών για αποφυγή αναγνώρισης ταυτότητας (</a:t>
            </a:r>
            <a:r>
              <a:rPr lang="el-GR" dirty="0" err="1"/>
              <a:t>profiling</a:t>
            </a:r>
            <a:r>
              <a:rPr lang="el-GR" dirty="0" smtClean="0"/>
              <a:t>)</a:t>
            </a:r>
            <a:r>
              <a:rPr lang="en-US" dirty="0" smtClean="0"/>
              <a:t>.</a:t>
            </a:r>
            <a:endParaRPr lang="el-GR" dirty="0"/>
          </a:p>
          <a:p>
            <a:pPr marL="285750" indent="-285750">
              <a:buFont typeface="Arial" pitchFamily="34" charset="0"/>
              <a:buChar char="•"/>
            </a:pPr>
            <a:r>
              <a:rPr lang="el-GR" dirty="0"/>
              <a:t>Αποφυγή συσχετισμού βάσεων δεδομένων (</a:t>
            </a:r>
            <a:r>
              <a:rPr lang="el-GR" dirty="0" err="1"/>
              <a:t>linked</a:t>
            </a:r>
            <a:r>
              <a:rPr lang="el-GR" dirty="0"/>
              <a:t> </a:t>
            </a:r>
            <a:r>
              <a:rPr lang="el-GR" dirty="0" err="1"/>
              <a:t>data</a:t>
            </a:r>
            <a:r>
              <a:rPr lang="el-GR" dirty="0" smtClean="0"/>
              <a:t>)</a:t>
            </a:r>
            <a:r>
              <a:rPr lang="en-US" dirty="0" smtClean="0"/>
              <a:t>.</a:t>
            </a:r>
            <a:endParaRPr lang="el-GR" dirty="0"/>
          </a:p>
          <a:p>
            <a:pPr marL="285750" indent="-285750">
              <a:buFont typeface="Arial" pitchFamily="34" charset="0"/>
              <a:buChar char="•"/>
            </a:pPr>
            <a:r>
              <a:rPr lang="el-GR" dirty="0"/>
              <a:t>Δυνατότητα διαγραφής ή εξαγωγής και παράδοσης των δεδομένων κατ' απαίτηση.</a:t>
            </a:r>
          </a:p>
          <a:p>
            <a:pPr marL="285750" indent="-285750">
              <a:buFont typeface="Arial" pitchFamily="34" charset="0"/>
              <a:buChar char="•"/>
            </a:pPr>
            <a:r>
              <a:rPr lang="el-GR" dirty="0"/>
              <a:t>Εφαρμογής της αρχής «τόσα δεδομένα όσα είναι απαραίτητα</a:t>
            </a:r>
            <a:r>
              <a:rPr lang="el-GR" dirty="0" smtClean="0"/>
              <a:t>»</a:t>
            </a:r>
            <a:r>
              <a:rPr lang="en-US" dirty="0" smtClean="0"/>
              <a:t>.</a:t>
            </a:r>
            <a:endParaRPr lang="el-GR" dirty="0"/>
          </a:p>
          <a:p>
            <a:pPr marL="285750" indent="-285750">
              <a:buFont typeface="Arial" pitchFamily="34" charset="0"/>
              <a:buChar char="•"/>
            </a:pPr>
            <a:r>
              <a:rPr lang="el-GR" dirty="0"/>
              <a:t>Διασφάλιση συμμόρφωσης στον Κανονισμό και από τις συνεργαζόμενες εταιρείες που διαχειρίζονται τα προσωπικά δεδομένα για λογαριασμό της.</a:t>
            </a:r>
          </a:p>
        </p:txBody>
      </p:sp>
    </p:spTree>
    <p:extLst>
      <p:ext uri="{BB962C8B-B14F-4D97-AF65-F5344CB8AC3E}">
        <p14:creationId xmlns:p14="http://schemas.microsoft.com/office/powerpoint/2010/main" val="29118710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79512" y="206052"/>
            <a:ext cx="8496944" cy="6124754"/>
          </a:xfrm>
          <a:prstGeom prst="rect">
            <a:avLst/>
          </a:prstGeom>
        </p:spPr>
        <p:txBody>
          <a:bodyPr wrap="square">
            <a:spAutoFit/>
          </a:bodyPr>
          <a:lstStyle/>
          <a:p>
            <a:r>
              <a:rPr lang="el-GR" sz="2000" b="1" dirty="0" smtClean="0">
                <a:solidFill>
                  <a:srgbClr val="00B0F0"/>
                </a:solidFill>
              </a:rPr>
              <a:t>Ποιες θα είναι οι βασικές αλλαγές που θα ισχύσουν:</a:t>
            </a:r>
            <a:endParaRPr lang="en-US" sz="2000" b="1" dirty="0" smtClean="0">
              <a:solidFill>
                <a:srgbClr val="00B0F0"/>
              </a:solidFill>
            </a:endParaRPr>
          </a:p>
          <a:p>
            <a:endParaRPr lang="el-GR" dirty="0" smtClean="0"/>
          </a:p>
          <a:p>
            <a:pPr marL="179388" indent="-179388">
              <a:buFont typeface="Arial" pitchFamily="34" charset="0"/>
              <a:buChar char="•"/>
              <a:tabLst>
                <a:tab pos="179388" algn="l"/>
              </a:tabLst>
            </a:pPr>
            <a:r>
              <a:rPr lang="el-GR" b="1" dirty="0" smtClean="0"/>
              <a:t> </a:t>
            </a:r>
            <a:r>
              <a:rPr lang="el-GR" sz="1600" b="1" dirty="0" smtClean="0"/>
              <a:t>Ενισχύεται η προστασία των δεδομένων των παιδιών: </a:t>
            </a:r>
            <a:r>
              <a:rPr lang="el-GR" sz="1600" dirty="0" smtClean="0"/>
              <a:t>Το τοπίο στα </a:t>
            </a:r>
            <a:r>
              <a:rPr lang="el-GR" sz="1600" dirty="0" err="1" smtClean="0"/>
              <a:t>social</a:t>
            </a:r>
            <a:r>
              <a:rPr lang="el-GR" sz="1600" dirty="0" smtClean="0"/>
              <a:t> </a:t>
            </a:r>
            <a:r>
              <a:rPr lang="el-GR" sz="1600" dirty="0" err="1" smtClean="0"/>
              <a:t>media</a:t>
            </a:r>
            <a:r>
              <a:rPr lang="el-GR" sz="1600" dirty="0" smtClean="0"/>
              <a:t> αλλάζει. Βάσει του νέου κανονισμού απαγορεύεται τη χρήση των </a:t>
            </a:r>
            <a:r>
              <a:rPr lang="el-GR" sz="1600" dirty="0" err="1" smtClean="0"/>
              <a:t>social</a:t>
            </a:r>
            <a:r>
              <a:rPr lang="el-GR" sz="1600" dirty="0" smtClean="0"/>
              <a:t> </a:t>
            </a:r>
            <a:r>
              <a:rPr lang="el-GR" sz="1600" dirty="0" err="1" smtClean="0"/>
              <a:t>media</a:t>
            </a:r>
            <a:r>
              <a:rPr lang="el-GR" sz="1600" dirty="0" smtClean="0"/>
              <a:t> σε παιδιά  από 13 έως 16 ετών παρά μόνο με τη συγκατάθεση των γονέων.</a:t>
            </a:r>
          </a:p>
          <a:p>
            <a:pPr marL="179388" indent="-179388">
              <a:tabLst>
                <a:tab pos="179388" algn="l"/>
              </a:tabLst>
            </a:pPr>
            <a:r>
              <a:rPr lang="el-GR" sz="1600" b="1" dirty="0" smtClean="0">
                <a:solidFill>
                  <a:srgbClr val="92D050"/>
                </a:solidFill>
                <a:effectLst>
                  <a:outerShdw blurRad="38100" dist="38100" dir="2700000" algn="tl">
                    <a:srgbClr val="000000">
                      <a:alpha val="43137"/>
                    </a:srgbClr>
                  </a:outerShdw>
                </a:effectLst>
              </a:rPr>
              <a:t>	</a:t>
            </a:r>
            <a:r>
              <a:rPr lang="el-GR" sz="1600" i="1" dirty="0" smtClean="0">
                <a:effectLst>
                  <a:outerShdw blurRad="38100" dist="38100" dir="2700000" algn="tl">
                    <a:srgbClr val="000000">
                      <a:alpha val="43137"/>
                    </a:srgbClr>
                  </a:outerShdw>
                </a:effectLst>
              </a:rPr>
              <a:t>Στην Ελλάδα έχει επιλεχθεί η ηλικία των 15 ετών ως ηλικία ψηφιακής συναίνεσης. Ενημέρωση για τους όρους χρήσης σε σύντομη απλή και κατανοητή γλώσσα. </a:t>
            </a:r>
          </a:p>
          <a:p>
            <a:endParaRPr lang="el-GR" sz="1600" dirty="0" smtClean="0"/>
          </a:p>
          <a:p>
            <a:pPr marL="171450" indent="-171450">
              <a:buFont typeface="Arial" pitchFamily="34" charset="0"/>
              <a:buChar char="•"/>
            </a:pPr>
            <a:r>
              <a:rPr lang="el-GR" sz="1600" b="1" dirty="0" smtClean="0"/>
              <a:t>Δικαίωμα στη λήθη: </a:t>
            </a:r>
            <a:r>
              <a:rPr lang="el-GR" sz="1600" dirty="0" smtClean="0"/>
              <a:t>Ο χρήστης έχει το δικαίωμα να ζητήσει την διαγραφή των δεδομένων του και ο υπεύθυνος επεξεργασίας έχει υποχρέωση άμεσα να τα διαγράψει και, αν τα έχει δημοσιοποιήσει, να ενημερώσει και όλους τους άλλους που τα έχουν αναδημοσιεύσει ότι έχει ζητηθεί η διαγραφή τους.</a:t>
            </a:r>
          </a:p>
          <a:p>
            <a:pPr marL="171450" indent="-171450">
              <a:buFont typeface="Arial" pitchFamily="34" charset="0"/>
              <a:buChar char="•"/>
            </a:pPr>
            <a:endParaRPr lang="el-GR" sz="1600" dirty="0" smtClean="0"/>
          </a:p>
          <a:p>
            <a:pPr marL="171450" indent="-171450">
              <a:buFont typeface="Arial" pitchFamily="34" charset="0"/>
              <a:buChar char="•"/>
            </a:pPr>
            <a:r>
              <a:rPr lang="el-GR" sz="1600" b="1" dirty="0" smtClean="0"/>
              <a:t>Δικαίωμα ενημέρωσης και πρόσβασης στα δεδομένα: </a:t>
            </a:r>
            <a:r>
              <a:rPr lang="el-GR" sz="1600" dirty="0" smtClean="0"/>
              <a:t>Ο πολίτης θα έχει περισσότερη και σαφέστερη ενημέρωση κατά τη συλλογή των δεδομένων του για την επεξεργασία τους και το δικαίωμα πρόσβασης σε αυτά.</a:t>
            </a:r>
          </a:p>
          <a:p>
            <a:pPr marL="171450" indent="-171450">
              <a:buFont typeface="Arial" pitchFamily="34" charset="0"/>
              <a:buChar char="•"/>
            </a:pPr>
            <a:endParaRPr lang="el-GR" sz="1600" dirty="0" smtClean="0"/>
          </a:p>
          <a:p>
            <a:pPr marL="171450" indent="-171450">
              <a:buFont typeface="Arial" pitchFamily="34" charset="0"/>
              <a:buChar char="•"/>
            </a:pPr>
            <a:r>
              <a:rPr lang="el-GR" sz="1600" b="1" dirty="0" smtClean="0"/>
              <a:t>Δικαίωμα διόρθωσης: </a:t>
            </a:r>
            <a:r>
              <a:rPr lang="el-GR" sz="1600" dirty="0" smtClean="0"/>
              <a:t>Ο χρήστης θα έχει το δικαίωμα να απαιτήσει από τον υπεύθυνο επεξεργασίας τη διόρθωση ανακριβών στοιχείων καθώς και τη συμπλήρωση ελλιπών δεδομένων που τον αφορούν.</a:t>
            </a:r>
          </a:p>
          <a:p>
            <a:pPr marL="171450" indent="-171450">
              <a:buFont typeface="Arial" pitchFamily="34" charset="0"/>
              <a:buChar char="•"/>
            </a:pPr>
            <a:endParaRPr lang="el-GR" sz="1600" dirty="0" smtClean="0"/>
          </a:p>
          <a:p>
            <a:pPr marL="171450" indent="-171450">
              <a:buFont typeface="Arial" pitchFamily="34" charset="0"/>
              <a:buChar char="•"/>
            </a:pPr>
            <a:r>
              <a:rPr lang="el-GR" sz="1600" b="1" dirty="0" smtClean="0"/>
              <a:t>Δικαίωμα εναντίωσης στην επεξεργασία: </a:t>
            </a:r>
            <a:r>
              <a:rPr lang="el-GR" sz="1600" dirty="0" smtClean="0"/>
              <a:t>Ο πολίτης θα έχει το δικαίωμα να αντιταχθεί στην επεξεργασία των δεδομένων του υπό συγκεκριμένες προϋποθέσεις, ιδίως όταν πρόκειται για κατάρτιση «προφίλ» ή για σκοπούς απευθείας εμπορικής προώθησης.</a:t>
            </a:r>
            <a:endParaRPr lang="el-GR" sz="1600" dirty="0"/>
          </a:p>
        </p:txBody>
      </p:sp>
    </p:spTree>
    <p:extLst>
      <p:ext uri="{BB962C8B-B14F-4D97-AF65-F5344CB8AC3E}">
        <p14:creationId xmlns:p14="http://schemas.microsoft.com/office/powerpoint/2010/main" val="289712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4400" dirty="0" smtClean="0">
                <a:solidFill>
                  <a:schemeClr val="tx2">
                    <a:lumMod val="60000"/>
                    <a:lumOff val="40000"/>
                  </a:schemeClr>
                </a:solidFill>
              </a:rPr>
              <a:t>    Κοινωνική δικτύωση</a:t>
            </a:r>
            <a:endParaRPr lang="el-GR" sz="4400" dirty="0">
              <a:solidFill>
                <a:schemeClr val="tx2">
                  <a:lumMod val="60000"/>
                  <a:lumOff val="40000"/>
                </a:schemeClr>
              </a:solidFill>
            </a:endParaRPr>
          </a:p>
        </p:txBody>
      </p:sp>
      <p:sp>
        <p:nvSpPr>
          <p:cNvPr id="6" name="Θέση περιεχομένου 5"/>
          <p:cNvSpPr>
            <a:spLocks noGrp="1"/>
          </p:cNvSpPr>
          <p:nvPr>
            <p:ph sz="half" idx="1"/>
          </p:nvPr>
        </p:nvSpPr>
        <p:spPr>
          <a:xfrm>
            <a:off x="395536" y="3429000"/>
            <a:ext cx="8208912" cy="2952328"/>
          </a:xfrm>
        </p:spPr>
        <p:txBody>
          <a:bodyPr>
            <a:noAutofit/>
          </a:bodyPr>
          <a:lstStyle/>
          <a:p>
            <a:pPr marL="0" indent="0">
              <a:buNone/>
            </a:pPr>
            <a:r>
              <a:rPr lang="el-GR" sz="1800" dirty="0"/>
              <a:t>Η κοινωνική δικτύωση αποτελεί κατά πολλούς ένα εκπληκτικό τεχνολογικό φαινόμενο του 21ου αιώνα. Οι ιστοσελίδες κοινωνικής δικτύωσης επιτρέπουν στον καθένα από εμάς να δημιουργήσουμε την προσωπική μας ιστοσελίδα χρησιμοποιώντας γραφικά, χρώμα, μουσική και εικόνες ώστε να της δώσουμε ξεχωριστό χαρακτήρα. Στις ιστοσελίδες αυτές, οι χρήστες μέσα από τα εικονικά τους προφίλ λειτουργούν </a:t>
            </a:r>
            <a:r>
              <a:rPr lang="el-GR" sz="1800" dirty="0" err="1"/>
              <a:t>διαδραστικά</a:t>
            </a:r>
            <a:r>
              <a:rPr lang="el-GR" sz="1800" dirty="0"/>
              <a:t> με άλλους χρήστες, δημοσιεύουν τις φωτογραφίες και τα βίντεό τους, γίνονται μέλη σε ομάδες κοινών ενδιαφερόντων (</a:t>
            </a:r>
            <a:r>
              <a:rPr lang="el-GR" sz="1800" dirty="0" err="1"/>
              <a:t>groups</a:t>
            </a:r>
            <a:r>
              <a:rPr lang="el-GR" sz="1800" dirty="0"/>
              <a:t>), δημοσιεύουν και ανταλλάσουν τις καλλιτεχνικές τους δημιουργίες (μουσική, εικαστικά έργα κ.λπ.), επισκέπτονται σελίδες άλλων χρηστών και χρησιμοποιούν πλήθος εφαρμογών (</a:t>
            </a:r>
            <a:r>
              <a:rPr lang="el-GR" sz="1800" dirty="0" smtClean="0"/>
              <a:t>κουίζ</a:t>
            </a:r>
            <a:r>
              <a:rPr lang="el-GR" sz="1800" dirty="0"/>
              <a:t>, παιχνίδια, κ.λπ.). </a:t>
            </a:r>
          </a:p>
        </p:txBody>
      </p:sp>
      <p:pic>
        <p:nvPicPr>
          <p:cNvPr id="3" name="Θέση περιεχομένου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91880" y="1340768"/>
            <a:ext cx="2466975" cy="1847850"/>
          </a:xfrm>
          <a:ln>
            <a:solidFill>
              <a:schemeClr val="tx1"/>
            </a:solidFill>
          </a:ln>
        </p:spPr>
      </p:pic>
    </p:spTree>
    <p:extLst>
      <p:ext uri="{BB962C8B-B14F-4D97-AF65-F5344CB8AC3E}">
        <p14:creationId xmlns:p14="http://schemas.microsoft.com/office/powerpoint/2010/main" val="204015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Πηγές</a:t>
            </a:r>
            <a:endParaRPr lang="el-GR" dirty="0"/>
          </a:p>
        </p:txBody>
      </p:sp>
      <p:sp>
        <p:nvSpPr>
          <p:cNvPr id="3" name="Υπότιτλος 2"/>
          <p:cNvSpPr>
            <a:spLocks noGrp="1"/>
          </p:cNvSpPr>
          <p:nvPr>
            <p:ph type="subTitle" idx="1"/>
          </p:nvPr>
        </p:nvSpPr>
        <p:spPr/>
        <p:txBody>
          <a:bodyPr>
            <a:noAutofit/>
          </a:bodyPr>
          <a:lstStyle/>
          <a:p>
            <a:r>
              <a:rPr lang="el-GR" sz="1600" dirty="0"/>
              <a:t>Δικτυώνομαι με ασφάλεια: </a:t>
            </a:r>
            <a:endParaRPr lang="el-GR" sz="1600" dirty="0" smtClean="0"/>
          </a:p>
          <a:p>
            <a:r>
              <a:rPr lang="en-US" sz="1600" dirty="0" smtClean="0"/>
              <a:t>Safeinernet4u.wordpress.com</a:t>
            </a:r>
            <a:endParaRPr lang="el-GR" sz="1600" dirty="0" smtClean="0"/>
          </a:p>
          <a:p>
            <a:endParaRPr lang="en-US" sz="1600" dirty="0"/>
          </a:p>
          <a:p>
            <a:r>
              <a:rPr lang="el-GR" sz="1600" dirty="0"/>
              <a:t>Ελληνικό Κέντρο Ασφαλούς Διαδικτύου: </a:t>
            </a:r>
            <a:r>
              <a:rPr lang="en-US" sz="1600" dirty="0" smtClean="0"/>
              <a:t>Saferinternet4kids.gr</a:t>
            </a:r>
            <a:endParaRPr lang="el-GR" sz="1600" dirty="0" smtClean="0"/>
          </a:p>
          <a:p>
            <a:endParaRPr lang="el-GR" sz="1600" dirty="0"/>
          </a:p>
          <a:p>
            <a:r>
              <a:rPr lang="el-GR" sz="1600" dirty="0"/>
              <a:t>Ασφάλεια στο Διαδίκτυο-ΠΣΔ: </a:t>
            </a:r>
            <a:endParaRPr lang="el-GR" sz="1600" dirty="0" smtClean="0"/>
          </a:p>
          <a:p>
            <a:r>
              <a:rPr lang="el-GR" sz="1600" dirty="0" err="1" smtClean="0"/>
              <a:t>Saferinternet.gr</a:t>
            </a:r>
            <a:endParaRPr lang="el-GR" sz="1600" dirty="0"/>
          </a:p>
        </p:txBody>
      </p:sp>
    </p:spTree>
    <p:extLst>
      <p:ext uri="{BB962C8B-B14F-4D97-AF65-F5344CB8AC3E}">
        <p14:creationId xmlns:p14="http://schemas.microsoft.com/office/powerpoint/2010/main" val="4092878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tx2">
                    <a:lumMod val="60000"/>
                    <a:lumOff val="40000"/>
                  </a:schemeClr>
                </a:solidFill>
              </a:rPr>
              <a:t>Κοινωνική δικτύωση</a:t>
            </a:r>
            <a:endParaRPr lang="el-GR" sz="4000" dirty="0"/>
          </a:p>
        </p:txBody>
      </p:sp>
      <p:sp>
        <p:nvSpPr>
          <p:cNvPr id="3" name="2 - Θέση περιεχομένου"/>
          <p:cNvSpPr>
            <a:spLocks noGrp="1"/>
          </p:cNvSpPr>
          <p:nvPr>
            <p:ph idx="1"/>
          </p:nvPr>
        </p:nvSpPr>
        <p:spPr>
          <a:xfrm>
            <a:off x="457200" y="4217763"/>
            <a:ext cx="8229600" cy="2307581"/>
          </a:xfrm>
        </p:spPr>
        <p:txBody>
          <a:bodyPr>
            <a:normAutofit/>
          </a:bodyPr>
          <a:lstStyle/>
          <a:p>
            <a:pPr>
              <a:buNone/>
            </a:pPr>
            <a:r>
              <a:rPr lang="el-GR" sz="1800" dirty="0" smtClean="0"/>
              <a:t>	Σε κάθε μορφή ηλεκτρονικής επικοινωνίας και συνεπώς και στους </a:t>
            </a:r>
            <a:r>
              <a:rPr lang="el-GR" sz="1800" dirty="0" err="1" smtClean="0"/>
              <a:t>ιστοχώρους</a:t>
            </a:r>
            <a:r>
              <a:rPr lang="el-GR" sz="1800" dirty="0" smtClean="0"/>
              <a:t> κοινωνικής δικτύωσης η γνώση βασικών κανόνων ασφάλειας και η ανάπτυξη κριτικής σκέψης είναι καθοριστικοί παράγοντες για την προστασία μας από κακόβουλους ανθρώπους και τη διαφύλαξη των προσωπικών μας δεδομένων, ώστε να μπορούμε να απολαύσουμε τις δυνατότητες ψυχαγωγίας, επικοινωνίας και διασκέδασης που μας παρέχονται.</a:t>
            </a:r>
          </a:p>
          <a:p>
            <a:pPr>
              <a:buNone/>
            </a:pPr>
            <a:endParaRPr lang="el-GR" sz="2000" dirty="0"/>
          </a:p>
        </p:txBody>
      </p:sp>
      <p:pic>
        <p:nvPicPr>
          <p:cNvPr id="1026" name="Picture 2" descr="ÎÏÎ¿ÏÎ­Î»ÎµÏÎ¼Î± ÎµÎ¹ÎºÏÎ½Î±Ï Î³Î¹Î±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40768"/>
            <a:ext cx="4392488" cy="247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6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half" idx="1"/>
          </p:nvPr>
        </p:nvSpPr>
        <p:spPr>
          <a:xfrm>
            <a:off x="4887516" y="620688"/>
            <a:ext cx="3733800" cy="5688632"/>
          </a:xfrm>
        </p:spPr>
        <p:txBody>
          <a:bodyPr>
            <a:noAutofit/>
          </a:bodyPr>
          <a:lstStyle/>
          <a:p>
            <a:pPr marL="0" indent="0">
              <a:buNone/>
            </a:pPr>
            <a:r>
              <a:rPr lang="el-GR" sz="1200" b="1" dirty="0"/>
              <a:t>Οι χρήστες του </a:t>
            </a:r>
            <a:r>
              <a:rPr lang="el-GR" sz="1200" b="1" dirty="0" err="1"/>
              <a:t>Facebook</a:t>
            </a:r>
            <a:r>
              <a:rPr lang="el-GR" sz="1200" b="1" dirty="0"/>
              <a:t> ξεπερνούν τα 1,19 δισεκατομμύρια σε όλο τον </a:t>
            </a:r>
            <a:r>
              <a:rPr lang="el-GR" sz="1200" b="1" dirty="0" smtClean="0"/>
              <a:t>κόσμο.</a:t>
            </a:r>
          </a:p>
          <a:p>
            <a:pPr marL="0" indent="0">
              <a:buNone/>
            </a:pPr>
            <a:endParaRPr lang="el-GR" sz="1200" b="1" dirty="0" smtClean="0"/>
          </a:p>
          <a:p>
            <a:pPr marL="0" indent="0">
              <a:buNone/>
            </a:pPr>
            <a:r>
              <a:rPr lang="el-GR" sz="1200" dirty="0" smtClean="0"/>
              <a:t>Εκατομμύρια </a:t>
            </a:r>
            <a:r>
              <a:rPr lang="el-GR" sz="1200" dirty="0"/>
              <a:t>νέοι σήμερα κινδυνεύουν να πέσουν θύματα απάτης δίνοντας χωρίς δεύτερη σκέψη προσωπικά τους δεδομένα στο Διαδίκτυο</a:t>
            </a:r>
            <a:r>
              <a:rPr lang="el-GR" sz="1200" dirty="0" smtClean="0"/>
              <a:t>.</a:t>
            </a:r>
          </a:p>
          <a:p>
            <a:pPr marL="0" indent="0">
              <a:buNone/>
            </a:pPr>
            <a:endParaRPr lang="el-GR" sz="1200" dirty="0"/>
          </a:p>
          <a:p>
            <a:pPr marL="0" indent="0">
              <a:buNone/>
            </a:pPr>
            <a:r>
              <a:rPr lang="el-GR" sz="1200" dirty="0" smtClean="0"/>
              <a:t>Πολλοί </a:t>
            </a:r>
            <a:r>
              <a:rPr lang="el-GR" sz="1200" dirty="0"/>
              <a:t>εργοδότες, έχουν παραδεχτεί ότι πριν προσλάβουν κάποιο άτομο ελέγχουν τα προσωπικά του δεδομένα από το </a:t>
            </a:r>
            <a:r>
              <a:rPr lang="el-GR" sz="1200" dirty="0" err="1"/>
              <a:t>Facebook</a:t>
            </a:r>
            <a:r>
              <a:rPr lang="el-GR" sz="1200" dirty="0" smtClean="0"/>
              <a:t>.</a:t>
            </a:r>
          </a:p>
          <a:p>
            <a:pPr marL="0" indent="0">
              <a:buNone/>
            </a:pPr>
            <a:endParaRPr lang="el-GR" sz="1200" dirty="0"/>
          </a:p>
          <a:p>
            <a:pPr marL="0" indent="0">
              <a:buNone/>
            </a:pPr>
            <a:r>
              <a:rPr lang="el-GR" sz="1200" dirty="0"/>
              <a:t>Η ανάρτηση προσωπικών δεδομένων, φωτογραφιών, κλπ σε μια στιγμή της ζωής σας που είσαστε χαλαροί και δεν σκεφτόσαστε πως αυτά μπορούν να χρησιμοποιηθούν ή να αξιολογηθούν από τα μελλοντικά σας αφεντικά, ίσως σας στοιχήσουν</a:t>
            </a:r>
            <a:r>
              <a:rPr lang="el-GR" sz="1200" dirty="0" smtClean="0"/>
              <a:t>.</a:t>
            </a:r>
          </a:p>
          <a:p>
            <a:pPr marL="0" indent="0">
              <a:buNone/>
            </a:pPr>
            <a:endParaRPr lang="el-GR" sz="1200" dirty="0"/>
          </a:p>
          <a:p>
            <a:pPr marL="0" indent="0">
              <a:buNone/>
            </a:pPr>
            <a:r>
              <a:rPr lang="el-GR" sz="1200" dirty="0" smtClean="0"/>
              <a:t>Στο </a:t>
            </a:r>
            <a:r>
              <a:rPr lang="el-GR" sz="1200" dirty="0" err="1"/>
              <a:t>Facebook</a:t>
            </a:r>
            <a:r>
              <a:rPr lang="el-GR" sz="1200" dirty="0"/>
              <a:t>, όταν κάποιος αποφασίσει να απενεργοποιήσει τον λογαριασμό του, δεν μπορεί να διαγράψει πλήρως τα στοιχεία από το προφίλ </a:t>
            </a:r>
            <a:r>
              <a:rPr lang="el-GR" sz="1200" dirty="0" smtClean="0"/>
              <a:t>του</a:t>
            </a:r>
            <a:r>
              <a:rPr lang="en-US" sz="1200" dirty="0" smtClean="0"/>
              <a:t>.</a:t>
            </a:r>
            <a:endParaRPr lang="el-GR" sz="1200" dirty="0" smtClean="0"/>
          </a:p>
          <a:p>
            <a:pPr marL="0" indent="0">
              <a:buNone/>
            </a:pPr>
            <a:r>
              <a:rPr lang="el-GR" sz="1200" dirty="0" smtClean="0"/>
              <a:t>Οι </a:t>
            </a:r>
            <a:r>
              <a:rPr lang="el-GR" sz="1200" dirty="0"/>
              <a:t>χρήστες που επιθυμούν να διαγράψουν εντελώς τα δεδομένα τους πρέπει, σύμφωνα με την αυτοματοποιημένη απάντηση από την εξυπηρέτηση πελατών </a:t>
            </a:r>
            <a:r>
              <a:rPr lang="el-GR" sz="1200" dirty="0" err="1"/>
              <a:t>Facebook</a:t>
            </a:r>
            <a:r>
              <a:rPr lang="el-GR" sz="1200" dirty="0"/>
              <a:t>, «να συνδεθούν και να διαγράψουν όλο το περιεχόμενο του λογαριασμού τους».</a:t>
            </a:r>
          </a:p>
        </p:txBody>
      </p:sp>
      <p:pic>
        <p:nvPicPr>
          <p:cNvPr id="9" name="Θέση περιεχομένου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5536" y="404664"/>
            <a:ext cx="3816424" cy="1696392"/>
          </a:xfrm>
        </p:spPr>
      </p:pic>
      <p:sp>
        <p:nvSpPr>
          <p:cNvPr id="3" name="Ορθογώνιο 2"/>
          <p:cNvSpPr/>
          <p:nvPr/>
        </p:nvSpPr>
        <p:spPr>
          <a:xfrm>
            <a:off x="285453" y="2492896"/>
            <a:ext cx="4572000" cy="3416320"/>
          </a:xfrm>
          <a:prstGeom prst="rect">
            <a:avLst/>
          </a:prstGeom>
        </p:spPr>
        <p:txBody>
          <a:bodyPr>
            <a:spAutoFit/>
          </a:bodyPr>
          <a:lstStyle/>
          <a:p>
            <a:r>
              <a:rPr lang="el-GR" dirty="0"/>
              <a:t>Το </a:t>
            </a:r>
            <a:r>
              <a:rPr lang="el-GR" dirty="0" err="1">
                <a:solidFill>
                  <a:schemeClr val="tx2"/>
                </a:solidFill>
              </a:rPr>
              <a:t>Facebook</a:t>
            </a:r>
            <a:r>
              <a:rPr lang="el-GR" dirty="0">
                <a:solidFill>
                  <a:schemeClr val="tx2"/>
                </a:solidFill>
              </a:rPr>
              <a:t>,</a:t>
            </a:r>
            <a:r>
              <a:rPr lang="el-GR" dirty="0"/>
              <a:t> ως το δημοφιλέστερο μέσο κοινωνικής δικτύωσης στις μέρες μας, έχει διευκολύνει σημαντικά την επικοινωνία και έχει φέρει κοντά τους ανθρώπους ανά τον κόσμο. Χρήστες με κοινά ενδιαφέροντα και απόψεις έρχονται πλέον ευκολότερα σε επαφή ενώ η διαθεσιμότητα της εφαρμογής μέσω πολλών φορητών συσκευών καθιστά την επικοινωνία με άλλους χρήστες συνεχή. Παρόλα αυτά ενέχει πολλούς κινδύνους τους οποίους μπορεί ο καθένας από εμάς εύκολα να αποτρέψει. Αρκεί να γνωρίζει το </a:t>
            </a:r>
            <a:r>
              <a:rPr lang="el-GR" dirty="0" smtClean="0"/>
              <a:t>πώς…</a:t>
            </a:r>
            <a:endParaRPr lang="el-GR" dirty="0"/>
          </a:p>
        </p:txBody>
      </p:sp>
    </p:spTree>
    <p:extLst>
      <p:ext uri="{BB962C8B-B14F-4D97-AF65-F5344CB8AC3E}">
        <p14:creationId xmlns:p14="http://schemas.microsoft.com/office/powerpoint/2010/main" val="53972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half" idx="1"/>
          </p:nvPr>
        </p:nvSpPr>
        <p:spPr>
          <a:xfrm>
            <a:off x="683568" y="4221088"/>
            <a:ext cx="8075240" cy="1756792"/>
          </a:xfrm>
        </p:spPr>
        <p:txBody>
          <a:bodyPr>
            <a:normAutofit/>
          </a:bodyPr>
          <a:lstStyle/>
          <a:p>
            <a:pPr>
              <a:buNone/>
            </a:pPr>
            <a:r>
              <a:rPr lang="en-US" sz="2000" dirty="0" smtClean="0">
                <a:latin typeface="Bahnschrift Condensed" pitchFamily="34" charset="0"/>
              </a:rPr>
              <a:t>	</a:t>
            </a:r>
            <a:r>
              <a:rPr lang="el-GR" sz="1800" dirty="0" smtClean="0"/>
              <a:t>Οι </a:t>
            </a:r>
            <a:r>
              <a:rPr lang="el-GR" sz="1800" dirty="0"/>
              <a:t>ρυθμίσεις απορρήτου </a:t>
            </a:r>
            <a:r>
              <a:rPr lang="el-GR" sz="1800" dirty="0" smtClean="0"/>
              <a:t>στο </a:t>
            </a:r>
            <a:r>
              <a:rPr lang="el-GR" sz="1800" dirty="0" err="1" smtClean="0"/>
              <a:t>Facebook</a:t>
            </a:r>
            <a:r>
              <a:rPr lang="el-GR" sz="1800" dirty="0"/>
              <a:t>, αν δεν γίνουν σωστά, μπορεί να είναι καταστροφικές. Άνθρωποι έχουν χάσει τη δουλειά τους για μια λάθος δημοσίευση που είδε το αφεντικό. Ζευγάρια έχουν χωρίσει. Με τις κατάλληλες ρυθμίσεις μπορούμε να επιλέξουμε ποιος θα βλέπει τις δημοσιεύσεις μας και, το κυριότερο, ποιος ΔΕΝ θα τις βλέπει.</a:t>
            </a:r>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63688" y="1772816"/>
            <a:ext cx="5934980" cy="1944216"/>
          </a:xfrm>
        </p:spPr>
      </p:pic>
      <p:sp>
        <p:nvSpPr>
          <p:cNvPr id="4" name="Ορθογώνιο 3"/>
          <p:cNvSpPr/>
          <p:nvPr/>
        </p:nvSpPr>
        <p:spPr>
          <a:xfrm>
            <a:off x="1655017" y="404664"/>
            <a:ext cx="5642891" cy="923330"/>
          </a:xfrm>
          <a:prstGeom prst="rect">
            <a:avLst/>
          </a:prstGeom>
          <a:noFill/>
        </p:spPr>
        <p:txBody>
          <a:bodyPr wrap="none" lIns="91440" tIns="45720" rIns="91440" bIns="45720">
            <a:spAutoFit/>
          </a:bodyPr>
          <a:lstStyle/>
          <a:p>
            <a:pPr algn="ctr"/>
            <a:r>
              <a:rPr lang="el-GR" sz="40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Impact" pitchFamily="34" charset="0"/>
              </a:rPr>
              <a:t>ΡΥΘΜΙΣΕΙΣ</a:t>
            </a:r>
            <a:r>
              <a:rPr lang="el-GR" sz="54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Garamond" pitchFamily="18" charset="0"/>
              </a:rPr>
              <a:t> </a:t>
            </a:r>
            <a:r>
              <a:rPr lang="el-GR" sz="54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Impact" pitchFamily="34" charset="0"/>
              </a:rPr>
              <a:t>ΑΠΟΡΡΗΤΟΥ</a:t>
            </a:r>
            <a:endParaRPr lang="el-GR" sz="54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765836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half" idx="1"/>
          </p:nvPr>
        </p:nvSpPr>
        <p:spPr>
          <a:xfrm>
            <a:off x="179512" y="1600200"/>
            <a:ext cx="4038600" cy="4525963"/>
          </a:xfrm>
        </p:spPr>
        <p:txBody>
          <a:bodyPr>
            <a:normAutofit fontScale="62500" lnSpcReduction="20000"/>
          </a:bodyPr>
          <a:lstStyle/>
          <a:p>
            <a:pPr>
              <a:lnSpc>
                <a:spcPct val="120000"/>
              </a:lnSpc>
              <a:spcBef>
                <a:spcPts val="0"/>
              </a:spcBef>
              <a:buNone/>
            </a:pPr>
            <a:r>
              <a:rPr lang="el-GR" dirty="0" smtClean="0"/>
              <a:t>	Το </a:t>
            </a:r>
            <a:r>
              <a:rPr lang="el-GR" dirty="0"/>
              <a:t>πρώτο και σημαντικότερο βήμα είναι να μοιράσουμε τους </a:t>
            </a:r>
            <a:r>
              <a:rPr lang="el-GR" dirty="0" err="1"/>
              <a:t>facebook</a:t>
            </a:r>
            <a:r>
              <a:rPr lang="el-GR" dirty="0"/>
              <a:t> φίλους μας σε λίστες, ανάλογα με τον βαθμό της οικειότητας που έχουμε μαζί τους. Σημειωτέον πως αυτές οι λίστες είναι ορατές αποκλειστικά από το δικό μας λογαριασμό και για δική μας χρήση. Κανένας από τους φίλους σας δεν θα ξέρει σε ποια ή ποιες λίστες ανήκει, ούτε καν το ότι ανήκει σε κάποια λίστα. Με άλλα λόγια, αν θέλετε να ονομάσετε τους συναδέλφους σας "Οι </a:t>
            </a:r>
            <a:r>
              <a:rPr lang="el-GR" dirty="0" err="1"/>
              <a:t>μαλάκες</a:t>
            </a:r>
            <a:r>
              <a:rPr lang="el-GR" dirty="0"/>
              <a:t> από τη δουλειά", κανείς δεν πρόκειται να το μάθει. </a:t>
            </a:r>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2608" y="1628800"/>
            <a:ext cx="4019872" cy="1395104"/>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892" y="3140968"/>
            <a:ext cx="3238500" cy="270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87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Θέση περιεχομένου 9"/>
          <p:cNvGraphicFramePr>
            <a:graphicFrameLocks noGrp="1"/>
          </p:cNvGraphicFramePr>
          <p:nvPr>
            <p:ph sz="half" idx="1"/>
            <p:extLst>
              <p:ext uri="{D42A27DB-BD31-4B8C-83A1-F6EECF244321}">
                <p14:modId xmlns:p14="http://schemas.microsoft.com/office/powerpoint/2010/main" val="1820639192"/>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Θέση περιεχομένου 4"/>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4648200" y="2234836"/>
            <a:ext cx="4038600" cy="3256690"/>
          </a:xfrm>
        </p:spPr>
      </p:pic>
    </p:spTree>
    <p:extLst>
      <p:ext uri="{BB962C8B-B14F-4D97-AF65-F5344CB8AC3E}">
        <p14:creationId xmlns:p14="http://schemas.microsoft.com/office/powerpoint/2010/main" val="291562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Θέση περιεχομένου 7"/>
          <p:cNvGraphicFramePr>
            <a:graphicFrameLocks noGrp="1"/>
          </p:cNvGraphicFramePr>
          <p:nvPr>
            <p:ph sz="half" idx="1"/>
            <p:extLst>
              <p:ext uri="{D42A27DB-BD31-4B8C-83A1-F6EECF244321}">
                <p14:modId xmlns:p14="http://schemas.microsoft.com/office/powerpoint/2010/main" val="2764055445"/>
              </p:ext>
            </p:extLst>
          </p:nvPr>
        </p:nvGraphicFramePr>
        <p:xfrm>
          <a:off x="611560" y="548680"/>
          <a:ext cx="3733800" cy="1294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Θέση περιεχομένου 4"/>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4766295" y="404664"/>
            <a:ext cx="3733800" cy="2446528"/>
          </a:xfrm>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3544701"/>
            <a:ext cx="1962150" cy="269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4067944" y="3544701"/>
            <a:ext cx="3802579" cy="369332"/>
          </a:xfrm>
          <a:prstGeom prst="rect">
            <a:avLst/>
          </a:prstGeom>
        </p:spPr>
        <p:txBody>
          <a:bodyPr wrap="none">
            <a:spAutoFit/>
          </a:bodyPr>
          <a:lstStyle/>
          <a:p>
            <a:pPr marL="285750" indent="-285750"/>
            <a:r>
              <a:rPr lang="el-GR" dirty="0" smtClean="0"/>
              <a:t>και </a:t>
            </a:r>
            <a:r>
              <a:rPr lang="el-GR" dirty="0"/>
              <a:t>πατάμε </a:t>
            </a:r>
            <a:r>
              <a:rPr lang="el-GR" dirty="0" err="1"/>
              <a:t>Enter</a:t>
            </a:r>
            <a:r>
              <a:rPr lang="el-GR" dirty="0"/>
              <a:t>, για να αποθηκευτεί.</a:t>
            </a:r>
          </a:p>
        </p:txBody>
      </p:sp>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3968" y="4437112"/>
            <a:ext cx="2376264"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Διάγραμμα 10"/>
          <p:cNvGraphicFramePr/>
          <p:nvPr>
            <p:extLst>
              <p:ext uri="{D42A27DB-BD31-4B8C-83A1-F6EECF244321}">
                <p14:modId xmlns:p14="http://schemas.microsoft.com/office/powerpoint/2010/main" val="3642405077"/>
              </p:ext>
            </p:extLst>
          </p:nvPr>
        </p:nvGraphicFramePr>
        <p:xfrm>
          <a:off x="323528" y="1844824"/>
          <a:ext cx="3528392" cy="14401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096050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half" idx="1"/>
          </p:nvPr>
        </p:nvSpPr>
        <p:spPr>
          <a:xfrm>
            <a:off x="3923928" y="4869160"/>
            <a:ext cx="4824536" cy="1944216"/>
          </a:xfrm>
        </p:spPr>
        <p:txBody>
          <a:bodyPr>
            <a:normAutofit fontScale="70000" lnSpcReduction="20000"/>
          </a:bodyPr>
          <a:lstStyle/>
          <a:p>
            <a:pPr>
              <a:lnSpc>
                <a:spcPct val="120000"/>
              </a:lnSpc>
              <a:spcBef>
                <a:spcPts val="0"/>
              </a:spcBef>
              <a:buNone/>
            </a:pPr>
            <a:r>
              <a:rPr lang="el-GR" dirty="0" smtClean="0"/>
              <a:t>	</a:t>
            </a:r>
            <a:r>
              <a:rPr lang="el-GR" sz="2600" dirty="0" smtClean="0"/>
              <a:t>Στις </a:t>
            </a:r>
            <a:r>
              <a:rPr lang="el-GR" sz="2600" dirty="0"/>
              <a:t>συντομεύσεις απορρήτου, στην ενότητα «ποιοι μπορούν να δουν το περιεχόμενό μου» υπάρχει η δυνατότητα να δεις πως φαίνεται το </a:t>
            </a:r>
            <a:r>
              <a:rPr lang="el-GR" sz="2600" dirty="0" err="1" smtClean="0"/>
              <a:t>χρονολόγιο</a:t>
            </a:r>
            <a:r>
              <a:rPr lang="el-GR" sz="2600" dirty="0" smtClean="0"/>
              <a:t> σου </a:t>
            </a:r>
            <a:r>
              <a:rPr lang="el-GR" sz="2600" dirty="0"/>
              <a:t>στους άλλους χρήστες, με τη ρύθμιση «Προβολή ως».</a:t>
            </a:r>
          </a:p>
          <a:p>
            <a:endParaRPr lang="el-GR" dirty="0"/>
          </a:p>
          <a:p>
            <a:endParaRPr lang="el-GR"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375448"/>
            <a:ext cx="3733800" cy="214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467544" y="908720"/>
            <a:ext cx="4572000" cy="2585323"/>
          </a:xfrm>
          <a:prstGeom prst="rect">
            <a:avLst/>
          </a:prstGeom>
        </p:spPr>
        <p:txBody>
          <a:bodyPr>
            <a:spAutoFit/>
          </a:bodyPr>
          <a:lstStyle/>
          <a:p>
            <a:r>
              <a:rPr lang="el-GR" dirty="0"/>
              <a:t>Χρησιμοποίησε τη ρύθμιση </a:t>
            </a:r>
            <a:r>
              <a:rPr lang="el-GR" b="1" dirty="0"/>
              <a:t>«Αρχείο Δραστηριοτήτων»</a:t>
            </a:r>
            <a:r>
              <a:rPr lang="el-GR" dirty="0"/>
              <a:t> που διαθέτει το </a:t>
            </a:r>
            <a:r>
              <a:rPr lang="el-GR" dirty="0" err="1"/>
              <a:t>Facebook</a:t>
            </a:r>
            <a:r>
              <a:rPr lang="el-GR" dirty="0"/>
              <a:t> για να ελέγξεις την πρόσβαση στο περιεχόμενο που κοινοποιείς στο προφίλ σου. Με τη συγκεκριμένη ρύθμιση μπορείς να ορίσεις σε ποιους θα είναι ορατές οι δημοσιεύσεις σου, καθώς και να μπλοκάρεις δημοσιεύσεις από άλλους χρήστες στο δικό σου προφίλ.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32656"/>
            <a:ext cx="19510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91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1172</Words>
  <Application>Microsoft Office PowerPoint</Application>
  <PresentationFormat>Προβολή στην οθόνη (4:3)</PresentationFormat>
  <Paragraphs>109</Paragraphs>
  <Slides>20</Slides>
  <Notes>0</Notes>
  <HiddenSlides>1</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Οι φίλοι μου είναι στο … FACEBOOΚ</vt:lpstr>
      <vt:lpstr>    Κοινωνική δικτύωση</vt:lpstr>
      <vt:lpstr>Κοινωνική δικτύωση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Προσωπικά Δεδομένα</vt:lpstr>
      <vt:lpstr>Ευαίσθητα Προσωπικά δεδομένα</vt:lpstr>
      <vt:lpstr>Γιατί είναι σημαντική η προστασία των προσωπικών μας δεδομένων; </vt:lpstr>
      <vt:lpstr>Πως αποκαλύπτουμε προσωπικά δεδομένα… ….χωρίς να το συνειδητοποιούμε</vt:lpstr>
      <vt:lpstr>Συμβουλές…</vt:lpstr>
      <vt:lpstr>Παρουσίαση του PowerPoint</vt:lpstr>
      <vt:lpstr>Παρουσίαση του PowerPoint</vt:lpstr>
      <vt:lpstr>Παρουσίαση του PowerPoint</vt:lpstr>
      <vt:lpstr>Παρουσίαση του PowerPoint</vt:lpstr>
      <vt:lpstr>Πηγές</vt:lpstr>
    </vt:vector>
  </TitlesOfParts>
  <Company>ΕΠΠtools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ΦΙΛΟΙ ΜΟΥ ΣΤΟ FACEBOOΚ ΚΑΙ ΤΑ ΠΡΟΣΩΠΙΚΑ ΜΟΥ ΔΕΔΟΜΕΝΑ</dc:title>
  <dc:creator>user</dc:creator>
  <cp:lastModifiedBy>Eva Alexiou</cp:lastModifiedBy>
  <cp:revision>65</cp:revision>
  <dcterms:created xsi:type="dcterms:W3CDTF">2018-10-25T09:42:28Z</dcterms:created>
  <dcterms:modified xsi:type="dcterms:W3CDTF">2019-01-20T15:45:06Z</dcterms:modified>
</cp:coreProperties>
</file>