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 id="2147483900" r:id="rId3"/>
  </p:sldMasterIdLst>
  <p:notesMasterIdLst>
    <p:notesMasterId r:id="rId24"/>
  </p:notesMasterIdLst>
  <p:sldIdLst>
    <p:sldId id="257" r:id="rId4"/>
    <p:sldId id="258" r:id="rId5"/>
    <p:sldId id="260" r:id="rId6"/>
    <p:sldId id="259" r:id="rId7"/>
    <p:sldId id="261" r:id="rId8"/>
    <p:sldId id="262" r:id="rId9"/>
    <p:sldId id="263" r:id="rId10"/>
    <p:sldId id="264" r:id="rId11"/>
    <p:sldId id="268" r:id="rId12"/>
    <p:sldId id="270" r:id="rId13"/>
    <p:sldId id="271" r:id="rId14"/>
    <p:sldId id="272" r:id="rId15"/>
    <p:sldId id="275" r:id="rId16"/>
    <p:sldId id="269" r:id="rId17"/>
    <p:sldId id="267" r:id="rId18"/>
    <p:sldId id="273" r:id="rId19"/>
    <p:sldId id="276" r:id="rId20"/>
    <p:sldId id="277" r:id="rId21"/>
    <p:sldId id="278" r:id="rId22"/>
    <p:sldId id="265"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38" autoAdjust="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11338-5663-461C-A450-C4D58A13003F}" type="datetimeFigureOut">
              <a:rPr lang="el-GR" smtClean="0"/>
              <a:t>27/1/2019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5DBAD-D6DF-481B-933D-C8414A56441A}" type="slidenum">
              <a:rPr lang="el-GR" smtClean="0"/>
              <a:t>‹#›</a:t>
            </a:fld>
            <a:endParaRPr lang="el-GR"/>
          </a:p>
        </p:txBody>
      </p:sp>
    </p:spTree>
    <p:extLst>
      <p:ext uri="{BB962C8B-B14F-4D97-AF65-F5344CB8AC3E}">
        <p14:creationId xmlns:p14="http://schemas.microsoft.com/office/powerpoint/2010/main" val="340600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135DBAD-D6DF-481B-933D-C8414A56441A}" type="slidenum">
              <a:rPr lang="el-GR" smtClean="0"/>
              <a:t>8</a:t>
            </a:fld>
            <a:endParaRPr lang="el-GR"/>
          </a:p>
        </p:txBody>
      </p:sp>
    </p:spTree>
    <p:extLst>
      <p:ext uri="{BB962C8B-B14F-4D97-AF65-F5344CB8AC3E}">
        <p14:creationId xmlns:p14="http://schemas.microsoft.com/office/powerpoint/2010/main" val="414379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74809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2116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7320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1097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9662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54919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78493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4383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90013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67419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13408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56962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60757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4506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37420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76091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98954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492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6930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48634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04630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580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27/1/2019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2342CEA3-3058-4D43-AE35-B3DA76CB4003}" type="datetimeFigureOut">
              <a:rPr lang="el-GR" smtClean="0"/>
              <a:pPr/>
              <a:t>27/1/2019</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342CEA3-3058-4D43-AE35-B3DA76CB4003}" type="datetimeFigureOut">
              <a:rPr lang="el-GR" smtClean="0"/>
              <a:pPr/>
              <a:t>27/1/2019</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9593112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CF092-EFBB-4951-B21F-0CCE5E3E210E}" type="datetimeFigureOut">
              <a:rPr lang="el-GR" smtClean="0">
                <a:solidFill>
                  <a:prstClr val="black">
                    <a:tint val="75000"/>
                  </a:prstClr>
                </a:solidFill>
              </a:rPr>
              <a:pPr/>
              <a:t>27/1/2019</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F00B2-A13D-43EB-82DD-A481B3BF4E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2029986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 Ορθογώνιο"/>
          <p:cNvSpPr/>
          <p:nvPr/>
        </p:nvSpPr>
        <p:spPr>
          <a:xfrm>
            <a:off x="0" y="1916832"/>
            <a:ext cx="9721080" cy="1569660"/>
          </a:xfrm>
          <a:prstGeom prst="rect">
            <a:avLst/>
          </a:prstGeom>
          <a:noFill/>
        </p:spPr>
        <p:txBody>
          <a:bodyPr wrap="square" lIns="91440" tIns="45720" rIns="91440" bIns="45720">
            <a:spAutoFit/>
          </a:bodyPr>
          <a:lstStyle/>
          <a:p>
            <a:pPr algn="ctr"/>
            <a:r>
              <a:rPr lang="el-GR"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Ηλεκτρονικός εκφοβισμός </a:t>
            </a:r>
          </a:p>
          <a:p>
            <a:pPr algn="ctr"/>
            <a:r>
              <a:rPr lang="en-US"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Cyberbullying</a:t>
            </a:r>
            <a:endParaRPr lang="el-GR"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endParaRPr>
          </a:p>
        </p:txBody>
      </p:sp>
      <p:sp>
        <p:nvSpPr>
          <p:cNvPr id="7" name="6 - Ορθογώνιο"/>
          <p:cNvSpPr/>
          <p:nvPr/>
        </p:nvSpPr>
        <p:spPr>
          <a:xfrm>
            <a:off x="3491880" y="3933056"/>
            <a:ext cx="2272641" cy="1754326"/>
          </a:xfrm>
          <a:prstGeom prst="rect">
            <a:avLst/>
          </a:prstGeom>
          <a:noFill/>
        </p:spPr>
        <p:txBody>
          <a:bodyPr wrap="square" lIns="91440" tIns="45720" rIns="91440" bIns="45720">
            <a:spAutoFit/>
          </a:bodyPr>
          <a:lstStyle/>
          <a:p>
            <a:pPr algn="ct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TWENTY</a:t>
            </a:r>
          </a:p>
          <a:p>
            <a:pPr algn="ctr"/>
            <a:r>
              <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Λία Διάκου</a:t>
            </a:r>
          </a:p>
          <a:p>
            <a:pPr algn="ctr"/>
            <a:r>
              <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Εύη </a:t>
            </a:r>
            <a:r>
              <a:rPr lang="el-G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Αξυπόλυτου</a:t>
            </a:r>
            <a:endPar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endParaRPr>
          </a:p>
          <a:p>
            <a:pPr algn="ctr"/>
            <a:r>
              <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Φωτεινή Ιωαννίδη</a:t>
            </a:r>
          </a:p>
          <a:p>
            <a:pPr algn="ctr"/>
            <a:r>
              <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Χριστίνα </a:t>
            </a:r>
            <a:r>
              <a:rPr lang="el-GR"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rPr>
              <a:t>Ζλάτου</a:t>
            </a:r>
            <a:endParaRPr lang="el-G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endParaRPr>
          </a:p>
          <a:p>
            <a:pPr algn="ctr"/>
            <a:endParaRPr lang="el-G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932040" y="2245579"/>
            <a:ext cx="3571900" cy="1938992"/>
          </a:xfrm>
          <a:prstGeom prst="rect">
            <a:avLst/>
          </a:prstGeom>
          <a:noFill/>
        </p:spPr>
        <p:txBody>
          <a:bodyPr wrap="square" rtlCol="0">
            <a:spAutoFit/>
          </a:bodyPr>
          <a:lstStyle/>
          <a:p>
            <a:r>
              <a:rPr lang="el-GR" sz="2000" dirty="0" smtClean="0">
                <a:solidFill>
                  <a:prstClr val="black"/>
                </a:solidFill>
              </a:rPr>
              <a:t>Δυσφήμιση αποτελεί η διανομή από το θύτη μηνυμάτων με </a:t>
            </a:r>
            <a:r>
              <a:rPr lang="el-GR" sz="2000" dirty="0">
                <a:solidFill>
                  <a:prstClr val="black"/>
                </a:solidFill>
              </a:rPr>
              <a:t>ψευδή ή ταπεινωτικά σχόλια για το θύμα με σκοπό να βλάψουν την φήμη και τις φίλιες του ατόμου που αποτελεί στόχο.</a:t>
            </a:r>
          </a:p>
        </p:txBody>
      </p:sp>
      <p:pic>
        <p:nvPicPr>
          <p:cNvPr id="16386" name="Picture 2" descr="Î£ÏÎµÏÎ¹ÎºÎ® ÎµÎ¹ÎºÏÎ½Î±"/>
          <p:cNvPicPr>
            <a:picLocks noChangeAspect="1" noChangeArrowheads="1"/>
          </p:cNvPicPr>
          <p:nvPr/>
        </p:nvPicPr>
        <p:blipFill>
          <a:blip r:embed="rId2"/>
          <a:srcRect/>
          <a:stretch>
            <a:fillRect/>
          </a:stretch>
        </p:blipFill>
        <p:spPr bwMode="auto">
          <a:xfrm>
            <a:off x="467544" y="2132856"/>
            <a:ext cx="4217758" cy="2633655"/>
          </a:xfrm>
          <a:prstGeom prst="rect">
            <a:avLst/>
          </a:prstGeom>
          <a:noFill/>
        </p:spPr>
      </p:pic>
      <p:sp>
        <p:nvSpPr>
          <p:cNvPr id="5" name="2 - TextBox"/>
          <p:cNvSpPr txBox="1"/>
          <p:nvPr/>
        </p:nvSpPr>
        <p:spPr>
          <a:xfrm>
            <a:off x="251520" y="476672"/>
            <a:ext cx="8496944" cy="646331"/>
          </a:xfrm>
          <a:prstGeom prst="rect">
            <a:avLst/>
          </a:prstGeom>
          <a:noFill/>
        </p:spPr>
        <p:txBody>
          <a:bodyPr wrap="square" rtlCol="0">
            <a:spAutoFit/>
          </a:bodyPr>
          <a:lstStyle/>
          <a:p>
            <a:pPr algn="ctr"/>
            <a:r>
              <a:rPr lang="el-GR" sz="3600" u="sng" dirty="0" smtClean="0">
                <a:cs typeface="Calibri" pitchFamily="34" charset="0"/>
              </a:rPr>
              <a:t>Δυσφήμιση </a:t>
            </a:r>
            <a:r>
              <a:rPr lang="en-US" sz="3600" u="sng" dirty="0" smtClean="0">
                <a:cs typeface="Calibri" pitchFamily="34" charset="0"/>
              </a:rPr>
              <a:t>(</a:t>
            </a:r>
            <a:r>
              <a:rPr lang="en-US" sz="3600" u="sng" dirty="0" smtClean="0">
                <a:cs typeface="Calibri" pitchFamily="34" charset="0"/>
              </a:rPr>
              <a:t>Denigration</a:t>
            </a:r>
            <a:r>
              <a:rPr lang="en-US" sz="3600" u="sng" dirty="0" smtClean="0">
                <a:cs typeface="Calibri" pitchFamily="34" charset="0"/>
              </a:rPr>
              <a:t>)</a:t>
            </a:r>
            <a:endParaRPr lang="el-GR" sz="3600" u="sng" dirty="0">
              <a:cs typeface="Calibri" pitchFamily="34" charset="0"/>
            </a:endParaRPr>
          </a:p>
        </p:txBody>
      </p:sp>
    </p:spTree>
    <p:extLst>
      <p:ext uri="{BB962C8B-B14F-4D97-AF65-F5344CB8AC3E}">
        <p14:creationId xmlns:p14="http://schemas.microsoft.com/office/powerpoint/2010/main" val="240965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TextBox"/>
          <p:cNvSpPr txBox="1">
            <a:spLocks noGrp="1"/>
          </p:cNvSpPr>
          <p:nvPr>
            <p:ph type="title"/>
          </p:nvPr>
        </p:nvSpPr>
        <p:spPr>
          <a:xfrm>
            <a:off x="457200" y="522972"/>
            <a:ext cx="8229600" cy="646331"/>
          </a:xfrm>
          <a:prstGeom prst="rect">
            <a:avLst/>
          </a:prstGeom>
          <a:noFill/>
        </p:spPr>
        <p:txBody>
          <a:bodyPr wrap="square" rtlCol="0">
            <a:spAutoFit/>
          </a:bodyPr>
          <a:lstStyle/>
          <a:p>
            <a:pPr algn="ctr"/>
            <a:r>
              <a:rPr lang="el-GR" sz="3600" u="sng" dirty="0" smtClean="0">
                <a:cs typeface="Calibri" pitchFamily="34" charset="0"/>
              </a:rPr>
              <a:t>Αποκλεισμός</a:t>
            </a:r>
            <a:r>
              <a:rPr lang="el-GR" sz="3600" u="sng" dirty="0" smtClean="0">
                <a:cs typeface="Calibri" pitchFamily="34" charset="0"/>
              </a:rPr>
              <a:t> </a:t>
            </a:r>
            <a:r>
              <a:rPr lang="en-US" sz="3600" u="sng" dirty="0" smtClean="0">
                <a:cs typeface="Calibri" pitchFamily="34" charset="0"/>
              </a:rPr>
              <a:t>(Exclusion)</a:t>
            </a:r>
            <a:endParaRPr lang="el-GR" sz="3600" u="sng" dirty="0">
              <a:cs typeface="Calibri" pitchFamily="34"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526" t="21443" r="33144" b="47217"/>
          <a:stretch/>
        </p:blipFill>
        <p:spPr bwMode="auto">
          <a:xfrm>
            <a:off x="2479249" y="3284984"/>
            <a:ext cx="4185501" cy="214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2 - TextBox"/>
          <p:cNvSpPr txBox="1"/>
          <p:nvPr/>
        </p:nvSpPr>
        <p:spPr>
          <a:xfrm>
            <a:off x="467544" y="2204864"/>
            <a:ext cx="8208912" cy="707886"/>
          </a:xfrm>
          <a:prstGeom prst="rect">
            <a:avLst/>
          </a:prstGeom>
          <a:noFill/>
        </p:spPr>
        <p:txBody>
          <a:bodyPr wrap="square" rtlCol="0">
            <a:spAutoFit/>
          </a:bodyPr>
          <a:lstStyle/>
          <a:p>
            <a:r>
              <a:rPr lang="el-GR" sz="2000" dirty="0" smtClean="0">
                <a:solidFill>
                  <a:prstClr val="black"/>
                </a:solidFill>
              </a:rPr>
              <a:t>Συνίσταται στον εσκεμμένο αποκλεισμό ενός άλλου ατόμου από την ομάδα των φίλων, από δωμάτια συζητήσεων ή από διαδικτυακά ομαδικά παιχνίδια.</a:t>
            </a:r>
            <a:endParaRPr lang="el-GR" sz="2000" dirty="0">
              <a:solidFill>
                <a:prstClr val="black"/>
              </a:solidFill>
            </a:endParaRPr>
          </a:p>
        </p:txBody>
      </p:sp>
    </p:spTree>
    <p:extLst>
      <p:ext uri="{BB962C8B-B14F-4D97-AF65-F5344CB8AC3E}">
        <p14:creationId xmlns:p14="http://schemas.microsoft.com/office/powerpoint/2010/main" val="90328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u="sng" dirty="0" smtClean="0"/>
              <a:t>Διαδικτυακή καταδίωξη </a:t>
            </a:r>
            <a:r>
              <a:rPr lang="en-US" sz="3600" u="sng" dirty="0" smtClean="0"/>
              <a:t>(Cyber Stalking)</a:t>
            </a:r>
            <a:endParaRPr lang="el-GR" sz="3600" u="sng" dirty="0"/>
          </a:p>
        </p:txBody>
      </p:sp>
      <p:pic>
        <p:nvPicPr>
          <p:cNvPr id="5122" name="Picture 2" descr="ÎÏÎ¿ÏÎ­Î»ÎµÏÎ¼Î± ÎµÎ¹ÎºÏÎ½Î±Ï Î³Î¹Î± cyberstalk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0319" y="3877154"/>
            <a:ext cx="4043362" cy="2273281"/>
          </a:xfrm>
          <a:prstGeom prst="rect">
            <a:avLst/>
          </a:prstGeom>
          <a:noFill/>
          <a:extLst>
            <a:ext uri="{909E8E84-426E-40DD-AFC4-6F175D3DCCD1}">
              <a14:hiddenFill xmlns:a14="http://schemas.microsoft.com/office/drawing/2010/main">
                <a:solidFill>
                  <a:srgbClr val="FFFFFF"/>
                </a:solidFill>
              </a14:hiddenFill>
            </a:ext>
          </a:extLst>
        </p:spPr>
      </p:pic>
      <p:sp>
        <p:nvSpPr>
          <p:cNvPr id="7" name="2 - TextBox"/>
          <p:cNvSpPr txBox="1"/>
          <p:nvPr/>
        </p:nvSpPr>
        <p:spPr>
          <a:xfrm>
            <a:off x="467544" y="1988840"/>
            <a:ext cx="8208912" cy="1323439"/>
          </a:xfrm>
          <a:prstGeom prst="rect">
            <a:avLst/>
          </a:prstGeom>
          <a:noFill/>
        </p:spPr>
        <p:txBody>
          <a:bodyPr wrap="square" rtlCol="0">
            <a:spAutoFit/>
          </a:bodyPr>
          <a:lstStyle/>
          <a:p>
            <a:r>
              <a:rPr lang="el-GR" sz="2000" dirty="0" smtClean="0">
                <a:solidFill>
                  <a:prstClr val="black"/>
                </a:solidFill>
              </a:rPr>
              <a:t>Πρόκειται για ένα σύνολο επίμονων και καταδιωκτικών συμπεριφορών που πραγματώνονται </a:t>
            </a:r>
            <a:r>
              <a:rPr lang="el-GR" sz="2000" dirty="0" err="1" smtClean="0">
                <a:solidFill>
                  <a:prstClr val="black"/>
                </a:solidFill>
              </a:rPr>
              <a:t>μεσω</a:t>
            </a:r>
            <a:r>
              <a:rPr lang="el-GR" sz="2000" dirty="0" smtClean="0">
                <a:solidFill>
                  <a:prstClr val="black"/>
                </a:solidFill>
              </a:rPr>
              <a:t> του Διαδικτύου ή των κινητών τηλεφώνων με απώτερο σκοπό την εκδήλωση πολύ πιο βίαιων μορφών επιθετικότητας, ακόμα και σωματικού τύπου. </a:t>
            </a:r>
            <a:endParaRPr lang="el-GR" sz="2000" dirty="0">
              <a:solidFill>
                <a:prstClr val="black"/>
              </a:solidFill>
            </a:endParaRPr>
          </a:p>
        </p:txBody>
      </p:sp>
    </p:spTree>
    <p:extLst>
      <p:ext uri="{BB962C8B-B14F-4D97-AF65-F5344CB8AC3E}">
        <p14:creationId xmlns:p14="http://schemas.microsoft.com/office/powerpoint/2010/main" val="53080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TextBox"/>
          <p:cNvSpPr txBox="1">
            <a:spLocks noGrp="1"/>
          </p:cNvSpPr>
          <p:nvPr>
            <p:ph type="title"/>
          </p:nvPr>
        </p:nvSpPr>
        <p:spPr>
          <a:xfrm>
            <a:off x="457200" y="522972"/>
            <a:ext cx="8229600" cy="646331"/>
          </a:xfrm>
          <a:prstGeom prst="rect">
            <a:avLst/>
          </a:prstGeom>
          <a:noFill/>
        </p:spPr>
        <p:txBody>
          <a:bodyPr wrap="square" rtlCol="0">
            <a:spAutoFit/>
          </a:bodyPr>
          <a:lstStyle/>
          <a:p>
            <a:pPr algn="ctr"/>
            <a:r>
              <a:rPr lang="el-GR" sz="3600" u="sng" dirty="0" smtClean="0">
                <a:cs typeface="Calibri" pitchFamily="34" charset="0"/>
              </a:rPr>
              <a:t>Ρητορική μίσους</a:t>
            </a:r>
            <a:r>
              <a:rPr lang="el-GR" sz="3600" u="sng" dirty="0" smtClean="0">
                <a:cs typeface="Calibri" pitchFamily="34" charset="0"/>
              </a:rPr>
              <a:t> </a:t>
            </a:r>
            <a:r>
              <a:rPr lang="en-US" sz="3600" u="sng" dirty="0" smtClean="0">
                <a:cs typeface="Calibri" pitchFamily="34" charset="0"/>
              </a:rPr>
              <a:t>(</a:t>
            </a:r>
            <a:r>
              <a:rPr lang="en-US" sz="3600" u="sng" dirty="0" smtClean="0">
                <a:cs typeface="Calibri" pitchFamily="34" charset="0"/>
              </a:rPr>
              <a:t>Hate Speech</a:t>
            </a:r>
            <a:r>
              <a:rPr lang="en-US" sz="3600" u="sng" dirty="0" smtClean="0">
                <a:cs typeface="Calibri" pitchFamily="34" charset="0"/>
              </a:rPr>
              <a:t>)</a:t>
            </a:r>
            <a:endParaRPr lang="el-GR" sz="3600" u="sng" dirty="0">
              <a:cs typeface="Calibri"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73" t="33402" r="31495" b="18488"/>
          <a:stretch/>
        </p:blipFill>
        <p:spPr bwMode="auto">
          <a:xfrm>
            <a:off x="4860032" y="3558617"/>
            <a:ext cx="4344338" cy="329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36512" y="1652602"/>
            <a:ext cx="5004048" cy="5016758"/>
          </a:xfrm>
          <a:prstGeom prst="rect">
            <a:avLst/>
          </a:prstGeom>
        </p:spPr>
        <p:txBody>
          <a:bodyPr wrap="square">
            <a:spAutoFit/>
          </a:bodyPr>
          <a:lstStyle/>
          <a:p>
            <a:pPr>
              <a:defRPr/>
            </a:pPr>
            <a:r>
              <a:rPr lang="el-GR" sz="2000" b="1" dirty="0" smtClean="0">
                <a:effectLst>
                  <a:outerShdw blurRad="38100" dist="38100" dir="2700000" algn="tl">
                    <a:srgbClr val="000000">
                      <a:alpha val="43137"/>
                    </a:srgbClr>
                  </a:outerShdw>
                </a:effectLst>
              </a:rPr>
              <a:t>Μισαλλόδοξος </a:t>
            </a:r>
            <a:r>
              <a:rPr lang="el-GR" sz="2000" b="1" dirty="0">
                <a:effectLst>
                  <a:outerShdw blurRad="38100" dist="38100" dir="2700000" algn="tl">
                    <a:srgbClr val="000000">
                      <a:alpha val="43137"/>
                    </a:srgbClr>
                  </a:outerShdw>
                </a:effectLst>
              </a:rPr>
              <a:t>λόγος (</a:t>
            </a:r>
            <a:r>
              <a:rPr lang="el-GR" sz="2000" b="1" dirty="0" err="1">
                <a:effectLst>
                  <a:outerShdw blurRad="38100" dist="38100" dir="2700000" algn="tl">
                    <a:srgbClr val="000000">
                      <a:alpha val="43137"/>
                    </a:srgbClr>
                  </a:outerShdw>
                </a:effectLst>
              </a:rPr>
              <a:t>hate</a:t>
            </a:r>
            <a:r>
              <a:rPr lang="el-GR" sz="2000" b="1" dirty="0">
                <a:effectLst>
                  <a:outerShdw blurRad="38100" dist="38100" dir="2700000" algn="tl">
                    <a:srgbClr val="000000">
                      <a:alpha val="43137"/>
                    </a:srgbClr>
                  </a:outerShdw>
                </a:effectLst>
              </a:rPr>
              <a:t> </a:t>
            </a:r>
            <a:r>
              <a:rPr lang="el-GR" sz="2000" b="1" dirty="0" err="1">
                <a:effectLst>
                  <a:outerShdw blurRad="38100" dist="38100" dir="2700000" algn="tl">
                    <a:srgbClr val="000000">
                      <a:alpha val="43137"/>
                    </a:srgbClr>
                  </a:outerShdw>
                </a:effectLst>
              </a:rPr>
              <a:t>speech</a:t>
            </a:r>
            <a:r>
              <a:rPr lang="el-GR" sz="2000" b="1" dirty="0">
                <a:effectLst>
                  <a:outerShdw blurRad="38100" dist="38100" dir="2700000" algn="tl">
                    <a:srgbClr val="000000">
                      <a:alpha val="43137"/>
                    </a:srgbClr>
                  </a:outerShdw>
                </a:effectLst>
              </a:rPr>
              <a:t>) </a:t>
            </a:r>
            <a:r>
              <a:rPr lang="el-GR" sz="2000" dirty="0"/>
              <a:t>νοείται “κάθε μορφή έκφρασης που διαδίδει, υποκινεί, προωθεί ή δικαιολογεί το ρατσιστικό μίσος, την ξενοφοβία, τον αντισημιτισμό ή άλλες μορφές μίσους που βασίζεται στη μισαλλοδοξία, συμπεριλαμβανομένων αυτής που εκφράζεται μέσω του επιθετικού εθνικισμού και εθνοκεντρισμού, των διακρίσεων και της εχθρότητας κατά των μειονοτήτων, των μεταναστών και των ανθρώπων με καταγωγή από την αλλοδαπή</a:t>
            </a:r>
            <a:r>
              <a:rPr lang="el-GR" sz="2000" dirty="0" smtClean="0"/>
              <a:t>».</a:t>
            </a:r>
            <a:endParaRPr lang="en-US" sz="2000" b="1" dirty="0">
              <a:effectLst>
                <a:outerShdw blurRad="38100" dist="38100" dir="2700000" algn="tl">
                  <a:srgbClr val="000000">
                    <a:alpha val="43137"/>
                  </a:srgbClr>
                </a:outerShdw>
              </a:effectLst>
            </a:endParaRPr>
          </a:p>
          <a:p>
            <a:pPr>
              <a:defRPr/>
            </a:pPr>
            <a:r>
              <a:rPr lang="el-GR" sz="2000" b="1" dirty="0">
                <a:effectLst>
                  <a:outerShdw blurRad="38100" dist="38100" dir="2700000" algn="tl">
                    <a:srgbClr val="000000">
                      <a:alpha val="43137"/>
                    </a:srgbClr>
                  </a:outerShdw>
                </a:effectLst>
              </a:rPr>
              <a:t>Και άλλα χαρακτηριστικά όπως είναι ο σεξουαλικός προσανατολισμός η θρησκεία και η ταυτότητα φύλου έχουν ενταχθεί στο πλαίσιο αντίληψης της ρητορικής μίσους.</a:t>
            </a:r>
            <a:endParaRPr lang="el-G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008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971600" y="1268760"/>
            <a:ext cx="7102002" cy="1938992"/>
          </a:xfrm>
          <a:prstGeom prst="rect">
            <a:avLst/>
          </a:prstGeom>
          <a:noFill/>
        </p:spPr>
        <p:txBody>
          <a:bodyPr wrap="square" rtlCol="0">
            <a:spAutoFit/>
          </a:bodyPr>
          <a:lstStyle/>
          <a:p>
            <a:r>
              <a:rPr lang="en-US" sz="2400" dirty="0" smtClean="0">
                <a:solidFill>
                  <a:prstClr val="black"/>
                </a:solidFill>
                <a:latin typeface="Calibri" panose="020F0502020204030204" pitchFamily="34" charset="0"/>
                <a:cs typeface="Calibri" panose="020F0502020204030204" pitchFamily="34" charset="0"/>
              </a:rPr>
              <a:t>To </a:t>
            </a:r>
            <a:r>
              <a:rPr lang="el-GR" sz="2400" dirty="0" smtClean="0">
                <a:solidFill>
                  <a:prstClr val="black"/>
                </a:solidFill>
                <a:latin typeface="Calibri" panose="020F0502020204030204" pitchFamily="34" charset="0"/>
                <a:cs typeface="Calibri" panose="020F0502020204030204" pitchFamily="34" charset="0"/>
              </a:rPr>
              <a:t>«</a:t>
            </a:r>
            <a:r>
              <a:rPr lang="en-US" sz="2400" dirty="0" smtClean="0">
                <a:solidFill>
                  <a:prstClr val="black"/>
                </a:solidFill>
                <a:latin typeface="Calibri" panose="020F0502020204030204" pitchFamily="34" charset="0"/>
                <a:cs typeface="Calibri" panose="020F0502020204030204" pitchFamily="34" charset="0"/>
              </a:rPr>
              <a:t>sexting</a:t>
            </a:r>
            <a:r>
              <a:rPr lang="el-GR" sz="2400" dirty="0" smtClean="0">
                <a:solidFill>
                  <a:prstClr val="black"/>
                </a:solidFill>
                <a:latin typeface="Calibri" panose="020F0502020204030204" pitchFamily="34" charset="0"/>
                <a:cs typeface="Calibri" panose="020F0502020204030204" pitchFamily="34" charset="0"/>
              </a:rPr>
              <a:t>»</a:t>
            </a:r>
            <a:r>
              <a:rPr lang="en-US" sz="2400" dirty="0" smtClean="0">
                <a:solidFill>
                  <a:prstClr val="black"/>
                </a:solidFill>
                <a:latin typeface="Calibri" panose="020F0502020204030204" pitchFamily="34" charset="0"/>
                <a:cs typeface="Calibri" panose="020F0502020204030204" pitchFamily="34" charset="0"/>
              </a:rPr>
              <a:t> </a:t>
            </a:r>
            <a:r>
              <a:rPr lang="el-GR" sz="2400" dirty="0" smtClean="0">
                <a:solidFill>
                  <a:prstClr val="black"/>
                </a:solidFill>
                <a:latin typeface="Calibri" panose="020F0502020204030204" pitchFamily="34" charset="0"/>
                <a:cs typeface="Calibri" panose="020F0502020204030204" pitchFamily="34" charset="0"/>
              </a:rPr>
              <a:t>είναι η αποστολή σεξουαλικών μηνυμάτων ή φωτογραφιών μέσω κινητών τηλεφώνων </a:t>
            </a:r>
            <a:r>
              <a:rPr lang="en-US" sz="2400" dirty="0" smtClean="0">
                <a:solidFill>
                  <a:prstClr val="black"/>
                </a:solidFill>
                <a:latin typeface="Calibri" panose="020F0502020204030204" pitchFamily="34" charset="0"/>
                <a:cs typeface="Calibri" panose="020F0502020204030204" pitchFamily="34" charset="0"/>
              </a:rPr>
              <a:t>(SMS)</a:t>
            </a:r>
            <a:r>
              <a:rPr lang="el-GR" sz="2400" dirty="0" smtClean="0">
                <a:solidFill>
                  <a:prstClr val="black"/>
                </a:solidFill>
                <a:latin typeface="Calibri" panose="020F0502020204030204" pitchFamily="34" charset="0"/>
                <a:cs typeface="Calibri" panose="020F0502020204030204" pitchFamily="34" charset="0"/>
              </a:rPr>
              <a:t>, μέσω υπηρεσιών άμεσης ανταλλαγής μηνυμάτων (για παράδειγμα </a:t>
            </a:r>
            <a:r>
              <a:rPr lang="en-US" sz="2400" dirty="0" smtClean="0">
                <a:solidFill>
                  <a:prstClr val="black"/>
                </a:solidFill>
                <a:latin typeface="Calibri" panose="020F0502020204030204" pitchFamily="34" charset="0"/>
                <a:cs typeface="Calibri" panose="020F0502020204030204" pitchFamily="34" charset="0"/>
              </a:rPr>
              <a:t>chat </a:t>
            </a:r>
            <a:r>
              <a:rPr lang="el-GR" sz="2400" dirty="0" smtClean="0">
                <a:solidFill>
                  <a:prstClr val="black"/>
                </a:solidFill>
                <a:latin typeface="Calibri" panose="020F0502020204030204" pitchFamily="34" charset="0"/>
                <a:cs typeface="Calibri" panose="020F0502020204030204" pitchFamily="34" charset="0"/>
              </a:rPr>
              <a:t>μηνυμάτων), ή μέσω των ιστοσελίδων κοινωνικής δικτύωσης. </a:t>
            </a:r>
            <a:endParaRPr lang="el-GR" sz="2400" dirty="0">
              <a:solidFill>
                <a:prstClr val="black"/>
              </a:solidFill>
              <a:latin typeface="Calibri" panose="020F0502020204030204" pitchFamily="34" charset="0"/>
              <a:cs typeface="Calibri" panose="020F0502020204030204" pitchFamily="34" charset="0"/>
            </a:endParaRPr>
          </a:p>
        </p:txBody>
      </p:sp>
      <p:pic>
        <p:nvPicPr>
          <p:cNvPr id="15362" name="Picture 2" descr="ÎÏÎ¿ÏÎ­Î»ÎµÏÎ¼Î± ÎµÎ¹ÎºÏÎ½Î±Ï Î³Î¹Î± ÎÎµÏÎ±Î¼ÏÎ¯ÎµÏÎ·- Î Î»Î±ÏÏÎ¿ÏÏÎ¿ÏÏÏÎ¯Î± (Masquerade)"/>
          <p:cNvPicPr>
            <a:picLocks noChangeAspect="1" noChangeArrowheads="1"/>
          </p:cNvPicPr>
          <p:nvPr/>
        </p:nvPicPr>
        <p:blipFill>
          <a:blip r:embed="rId2"/>
          <a:srcRect/>
          <a:stretch>
            <a:fillRect/>
          </a:stretch>
        </p:blipFill>
        <p:spPr bwMode="auto">
          <a:xfrm>
            <a:off x="1375089" y="3638084"/>
            <a:ext cx="3196911" cy="2400189"/>
          </a:xfrm>
          <a:prstGeom prst="rect">
            <a:avLst/>
          </a:prstGeom>
          <a:noFill/>
        </p:spPr>
      </p:pic>
      <p:pic>
        <p:nvPicPr>
          <p:cNvPr id="15364" name="Picture 4" descr="ÎÏÎ¿ÏÎ­Î»ÎµÏÎ¼Î± ÎµÎ¹ÎºÏÎ½Î±Ï Î³Î¹Î± cyberbullying and sexting"/>
          <p:cNvPicPr>
            <a:picLocks noChangeAspect="1" noChangeArrowheads="1"/>
          </p:cNvPicPr>
          <p:nvPr/>
        </p:nvPicPr>
        <p:blipFill>
          <a:blip r:embed="rId3"/>
          <a:srcRect/>
          <a:stretch>
            <a:fillRect/>
          </a:stretch>
        </p:blipFill>
        <p:spPr bwMode="auto">
          <a:xfrm>
            <a:off x="4714810" y="3643772"/>
            <a:ext cx="3169558" cy="2401550"/>
          </a:xfrm>
          <a:prstGeom prst="rect">
            <a:avLst/>
          </a:prstGeom>
          <a:noFill/>
        </p:spPr>
      </p:pic>
      <p:sp>
        <p:nvSpPr>
          <p:cNvPr id="6" name="2 - TextBox"/>
          <p:cNvSpPr txBox="1"/>
          <p:nvPr/>
        </p:nvSpPr>
        <p:spPr>
          <a:xfrm>
            <a:off x="251520" y="476672"/>
            <a:ext cx="8496944" cy="646331"/>
          </a:xfrm>
          <a:prstGeom prst="rect">
            <a:avLst/>
          </a:prstGeom>
          <a:noFill/>
        </p:spPr>
        <p:txBody>
          <a:bodyPr wrap="square" rtlCol="0">
            <a:spAutoFit/>
          </a:bodyPr>
          <a:lstStyle/>
          <a:p>
            <a:pPr algn="ctr"/>
            <a:r>
              <a:rPr lang="en-US" sz="3600" u="sng" dirty="0" smtClean="0">
                <a:cs typeface="Calibri" pitchFamily="34" charset="0"/>
              </a:rPr>
              <a:t>Sexting</a:t>
            </a:r>
            <a:endParaRPr lang="el-GR" sz="3600" u="sng" dirty="0">
              <a:cs typeface="Calibri" pitchFamily="34"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691" t="19550" r="27242" b="36495"/>
          <a:stretch/>
        </p:blipFill>
        <p:spPr bwMode="auto">
          <a:xfrm>
            <a:off x="-5260244" y="3506587"/>
            <a:ext cx="5250730" cy="301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275" t="16933" r="27125" b="34000"/>
          <a:stretch/>
        </p:blipFill>
        <p:spPr bwMode="auto">
          <a:xfrm>
            <a:off x="-5048895" y="90320"/>
            <a:ext cx="4828032" cy="336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67544" y="1340768"/>
            <a:ext cx="8280920" cy="2308324"/>
          </a:xfrm>
          <a:prstGeom prst="rect">
            <a:avLst/>
          </a:prstGeom>
          <a:noFill/>
        </p:spPr>
        <p:txBody>
          <a:bodyPr wrap="square" rtlCol="0">
            <a:spAutoFit/>
          </a:bodyPr>
          <a:lstStyle/>
          <a:p>
            <a:r>
              <a:rPr lang="el-GR" sz="2400" dirty="0" smtClean="0">
                <a:solidFill>
                  <a:prstClr val="black"/>
                </a:solidFill>
                <a:cs typeface="Arial" pitchFamily="34" charset="0"/>
              </a:rPr>
              <a:t>Ο όρος </a:t>
            </a:r>
            <a:r>
              <a:rPr lang="el-GR" sz="2400" dirty="0" smtClean="0">
                <a:solidFill>
                  <a:prstClr val="black"/>
                </a:solidFill>
                <a:cs typeface="Arial" pitchFamily="34" charset="0"/>
              </a:rPr>
              <a:t>«</a:t>
            </a:r>
            <a:r>
              <a:rPr lang="en-US" sz="2400" dirty="0" smtClean="0">
                <a:solidFill>
                  <a:prstClr val="black"/>
                </a:solidFill>
                <a:cs typeface="Arial" pitchFamily="34" charset="0"/>
              </a:rPr>
              <a:t>grooming</a:t>
            </a:r>
            <a:r>
              <a:rPr lang="el-GR" sz="2400" dirty="0" smtClean="0">
                <a:solidFill>
                  <a:prstClr val="black"/>
                </a:solidFill>
                <a:cs typeface="Arial" pitchFamily="34" charset="0"/>
              </a:rPr>
              <a:t>»</a:t>
            </a:r>
            <a:r>
              <a:rPr lang="en-US" sz="2400" dirty="0" smtClean="0">
                <a:solidFill>
                  <a:prstClr val="black"/>
                </a:solidFill>
                <a:cs typeface="Arial" pitchFamily="34" charset="0"/>
              </a:rPr>
              <a:t> </a:t>
            </a:r>
            <a:r>
              <a:rPr lang="el-GR" sz="2400" dirty="0" smtClean="0">
                <a:solidFill>
                  <a:prstClr val="black"/>
                </a:solidFill>
                <a:cs typeface="Arial" pitchFamily="34" charset="0"/>
              </a:rPr>
              <a:t>αναφέρεται στη συμπεριφορά εκείνη του </a:t>
            </a:r>
            <a:r>
              <a:rPr lang="el-GR" sz="2400" dirty="0" smtClean="0">
                <a:solidFill>
                  <a:prstClr val="black"/>
                </a:solidFill>
                <a:cs typeface="Arial" pitchFamily="34" charset="0"/>
              </a:rPr>
              <a:t>διαδικτυακού χρήστη </a:t>
            </a:r>
            <a:r>
              <a:rPr lang="el-GR" sz="2400" dirty="0" smtClean="0">
                <a:solidFill>
                  <a:prstClr val="black"/>
                </a:solidFill>
                <a:cs typeface="Arial" pitchFamily="34" charset="0"/>
              </a:rPr>
              <a:t>που έχει σκοπό να εμπνεύσει εμπιστοσύνη </a:t>
            </a:r>
            <a:r>
              <a:rPr lang="el-GR" sz="2400" dirty="0" smtClean="0">
                <a:solidFill>
                  <a:prstClr val="black"/>
                </a:solidFill>
                <a:cs typeface="Arial" pitchFamily="34" charset="0"/>
              </a:rPr>
              <a:t>σε ένα παιδί ή έφηβο, </a:t>
            </a:r>
            <a:r>
              <a:rPr lang="el-GR" sz="2400" dirty="0" smtClean="0">
                <a:solidFill>
                  <a:prstClr val="black"/>
                </a:solidFill>
                <a:cs typeface="Arial" pitchFamily="34" charset="0"/>
              </a:rPr>
              <a:t>με σκοπό τη σεξουαλική του εκμετάλλευση. </a:t>
            </a:r>
            <a:r>
              <a:rPr lang="el-GR" sz="2400" dirty="0" smtClean="0">
                <a:solidFill>
                  <a:prstClr val="black"/>
                </a:solidFill>
                <a:cs typeface="Arial" pitchFamily="34" charset="0"/>
              </a:rPr>
              <a:t>Διεξάγεται μέσω του Διαδικτύου, κυρίως από σελίδες κοινωνικής δικτύωσης, δωμάτια συνομιλιών, παιχνίδια, των κινητών τηλεφώνων ή άλλων τεχνολογιών. </a:t>
            </a:r>
            <a:endParaRPr lang="el-GR" sz="2400" dirty="0">
              <a:solidFill>
                <a:prstClr val="black"/>
              </a:solidFill>
              <a:cs typeface="Arial" pitchFamily="34" charset="0"/>
            </a:endParaRPr>
          </a:p>
        </p:txBody>
      </p:sp>
      <p:sp>
        <p:nvSpPr>
          <p:cNvPr id="6" name="2 - TextBox"/>
          <p:cNvSpPr txBox="1"/>
          <p:nvPr/>
        </p:nvSpPr>
        <p:spPr>
          <a:xfrm>
            <a:off x="251520" y="476672"/>
            <a:ext cx="8496944" cy="646331"/>
          </a:xfrm>
          <a:prstGeom prst="rect">
            <a:avLst/>
          </a:prstGeom>
          <a:noFill/>
        </p:spPr>
        <p:txBody>
          <a:bodyPr wrap="square" rtlCol="0">
            <a:spAutoFit/>
          </a:bodyPr>
          <a:lstStyle/>
          <a:p>
            <a:pPr algn="ctr"/>
            <a:r>
              <a:rPr lang="el-GR" sz="3600" u="sng" dirty="0" smtClean="0">
                <a:cs typeface="Calibri" pitchFamily="34" charset="0"/>
              </a:rPr>
              <a:t>Αποπλάνηση-Πορνογραφία </a:t>
            </a:r>
            <a:r>
              <a:rPr lang="en-US" sz="3600" u="sng" dirty="0" smtClean="0">
                <a:cs typeface="Calibri" pitchFamily="34" charset="0"/>
              </a:rPr>
              <a:t>(Grooming)</a:t>
            </a:r>
            <a:endParaRPr lang="el-GR" sz="3600" u="sng" dirty="0">
              <a:cs typeface="Calibri" pitchFamily="34" charset="0"/>
            </a:endParaRPr>
          </a:p>
        </p:txBody>
      </p:sp>
      <p:pic>
        <p:nvPicPr>
          <p:cNvPr id="4" name="Picture 2" descr="Î£ÏÎµÏÎ¹ÎºÎ® ÎµÎ¹ÎºÏÎ½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262" y="4046934"/>
            <a:ext cx="428625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Î£ÏÎµÏÎ¹ÎºÎ® ÎµÎ¹ÎºÏÎ½Î±"/>
          <p:cNvPicPr>
            <a:picLocks noChangeAspect="1" noChangeArrowheads="1"/>
          </p:cNvPicPr>
          <p:nvPr/>
        </p:nvPicPr>
        <p:blipFill rotWithShape="1">
          <a:blip r:embed="rId3">
            <a:extLst>
              <a:ext uri="{28A0092B-C50C-407E-A947-70E740481C1C}">
                <a14:useLocalDpi xmlns:a14="http://schemas.microsoft.com/office/drawing/2010/main" val="0"/>
              </a:ext>
            </a:extLst>
          </a:blip>
          <a:srcRect l="1760"/>
          <a:stretch/>
        </p:blipFill>
        <p:spPr bwMode="auto">
          <a:xfrm>
            <a:off x="0" y="4046934"/>
            <a:ext cx="4918592" cy="281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6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384"/>
            <a:ext cx="9144000" cy="504056"/>
          </a:xfrm>
          <a:solidFill>
            <a:schemeClr val="bg2"/>
          </a:solidFill>
        </p:spPr>
        <p:txBody>
          <a:bodyPr>
            <a:normAutofit/>
          </a:bodyPr>
          <a:lstStyle/>
          <a:p>
            <a:pPr algn="l"/>
            <a:r>
              <a:rPr lang="el-GR" altLang="el-GR" sz="2000" dirty="0">
                <a:latin typeface="+mn-lt"/>
                <a:ea typeface="+mn-ea"/>
                <a:cs typeface="Calibri" pitchFamily="34" charset="0"/>
              </a:rPr>
              <a:t>Μέθοδοι που χρησιμοποιούν οι </a:t>
            </a:r>
            <a:r>
              <a:rPr lang="el-GR" altLang="el-GR" sz="2000" dirty="0" err="1">
                <a:latin typeface="+mn-lt"/>
                <a:ea typeface="+mn-ea"/>
                <a:cs typeface="Calibri" pitchFamily="34" charset="0"/>
              </a:rPr>
              <a:t>Groomers</a:t>
            </a:r>
            <a:endParaRPr lang="el-GR" sz="2000" dirty="0">
              <a:latin typeface="+mn-lt"/>
              <a:ea typeface="+mn-ea"/>
              <a:cs typeface="Calibri" pitchFamily="34" charset="0"/>
            </a:endParaRPr>
          </a:p>
        </p:txBody>
      </p:sp>
      <p:sp>
        <p:nvSpPr>
          <p:cNvPr id="5" name="Ορθογώνιο 4"/>
          <p:cNvSpPr/>
          <p:nvPr/>
        </p:nvSpPr>
        <p:spPr>
          <a:xfrm>
            <a:off x="35496" y="620688"/>
            <a:ext cx="8712968" cy="2031325"/>
          </a:xfrm>
          <a:prstGeom prst="rect">
            <a:avLst/>
          </a:prstGeom>
        </p:spPr>
        <p:txBody>
          <a:bodyPr wrap="square">
            <a:spAutoFit/>
          </a:bodyPr>
          <a:lstStyle/>
          <a:p>
            <a:pPr fontAlgn="auto">
              <a:spcAft>
                <a:spcPts val="0"/>
              </a:spcAft>
              <a:defRPr/>
            </a:pPr>
            <a:r>
              <a:rPr lang="el-GR" dirty="0"/>
              <a:t>Κάποιοι διαδικτυακοί </a:t>
            </a:r>
            <a:r>
              <a:rPr lang="el-GR" dirty="0" err="1"/>
              <a:t>groomers</a:t>
            </a:r>
            <a:r>
              <a:rPr lang="el-GR" dirty="0"/>
              <a:t> µ</a:t>
            </a:r>
            <a:r>
              <a:rPr lang="el-GR" dirty="0" err="1"/>
              <a:t>πορεί</a:t>
            </a:r>
            <a:r>
              <a:rPr lang="el-GR" dirty="0"/>
              <a:t> να </a:t>
            </a:r>
            <a:r>
              <a:rPr lang="el-GR" b="1" dirty="0"/>
              <a:t>προσποιούνται</a:t>
            </a:r>
            <a:r>
              <a:rPr lang="el-GR" dirty="0"/>
              <a:t> ότι είναι συνομήλικοι µε τα παιδιά (π.χ. βάζοντας ψεύτικη φωτογραφία προφίλ και δηλώνοντας ψευδή ηλικία). </a:t>
            </a:r>
            <a:endParaRPr lang="en-US" dirty="0"/>
          </a:p>
          <a:p>
            <a:pPr fontAlgn="auto">
              <a:spcAft>
                <a:spcPts val="0"/>
              </a:spcAft>
              <a:defRPr/>
            </a:pPr>
            <a:endParaRPr lang="en-US" dirty="0"/>
          </a:p>
          <a:p>
            <a:pPr fontAlgn="auto">
              <a:spcAft>
                <a:spcPts val="0"/>
              </a:spcAft>
              <a:defRPr/>
            </a:pPr>
            <a:r>
              <a:rPr lang="el-GR" dirty="0" err="1"/>
              <a:t>Ακόµα</a:t>
            </a:r>
            <a:r>
              <a:rPr lang="el-GR" dirty="0"/>
              <a:t>, οι διαδικτυακοί </a:t>
            </a:r>
            <a:r>
              <a:rPr lang="el-GR" dirty="0" err="1"/>
              <a:t>groomers</a:t>
            </a:r>
            <a:r>
              <a:rPr lang="el-GR" dirty="0"/>
              <a:t> συνήθως έχουν γνώσεις στο να </a:t>
            </a:r>
            <a:r>
              <a:rPr lang="el-GR" b="1" dirty="0"/>
              <a:t>χειρίζονται ψυχολογικά και συναισθηματικά</a:t>
            </a:r>
            <a:r>
              <a:rPr lang="el-GR" dirty="0"/>
              <a:t> τους εφήβους (π.χ. γνωρίζουν την εφηβική γλώσσα και τον εφηβικό τρόπο σκέψης) και για αυτό µ</a:t>
            </a:r>
            <a:r>
              <a:rPr lang="el-GR" dirty="0" err="1"/>
              <a:t>πορεί</a:t>
            </a:r>
            <a:r>
              <a:rPr lang="el-GR" dirty="0"/>
              <a:t> να χρησιμοποιούν διάφορες τεχνικές προκειμένου να αποκτήσουν αρχικά την εμπιστοσύνη του εφήβου</a:t>
            </a:r>
            <a:r>
              <a:rPr lang="en-US" dirty="0"/>
              <a:t>.</a:t>
            </a:r>
            <a:endParaRPr lang="el-GR" dirty="0"/>
          </a:p>
        </p:txBody>
      </p:sp>
      <p:sp>
        <p:nvSpPr>
          <p:cNvPr id="9" name="Τίτλος 1"/>
          <p:cNvSpPr txBox="1">
            <a:spLocks/>
          </p:cNvSpPr>
          <p:nvPr/>
        </p:nvSpPr>
        <p:spPr>
          <a:xfrm>
            <a:off x="0" y="2949507"/>
            <a:ext cx="9144000" cy="551501"/>
          </a:xfrm>
          <a:prstGeom prst="rect">
            <a:avLst/>
          </a:prstGeom>
          <a:solidFill>
            <a:schemeClr val="bg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sz="2000" dirty="0" smtClean="0"/>
              <a:t>Τεχνικές </a:t>
            </a:r>
            <a:r>
              <a:rPr lang="el-GR" altLang="el-GR" sz="2000" dirty="0">
                <a:cs typeface="Calibri" pitchFamily="34" charset="0"/>
              </a:rPr>
              <a:t>που χρησιμοποιούν οι </a:t>
            </a:r>
            <a:r>
              <a:rPr lang="el-GR" altLang="el-GR" sz="2000" dirty="0" err="1">
                <a:cs typeface="Calibri" pitchFamily="34" charset="0"/>
              </a:rPr>
              <a:t>Groomers</a:t>
            </a:r>
            <a:endParaRPr lang="el-GR" sz="2000" dirty="0"/>
          </a:p>
        </p:txBody>
      </p:sp>
      <p:sp>
        <p:nvSpPr>
          <p:cNvPr id="11" name="Ορθογώνιο 10"/>
          <p:cNvSpPr/>
          <p:nvPr/>
        </p:nvSpPr>
        <p:spPr>
          <a:xfrm>
            <a:off x="35496" y="3592755"/>
            <a:ext cx="9108504" cy="3508653"/>
          </a:xfrm>
          <a:prstGeom prst="rect">
            <a:avLst/>
          </a:prstGeom>
        </p:spPr>
        <p:txBody>
          <a:bodyPr wrap="square">
            <a:spAutoFit/>
          </a:bodyPr>
          <a:lstStyle/>
          <a:p>
            <a:pPr fontAlgn="auto">
              <a:spcAft>
                <a:spcPts val="0"/>
              </a:spcAft>
              <a:buFont typeface="Calibri" panose="020F0502020204030204" pitchFamily="34" charset="0"/>
              <a:buChar char="@"/>
              <a:defRPr/>
            </a:pPr>
            <a:r>
              <a:rPr lang="el-GR" dirty="0">
                <a:solidFill>
                  <a:srgbClr val="C00000"/>
                </a:solidFill>
              </a:rPr>
              <a:t> «Ας µ</a:t>
            </a:r>
            <a:r>
              <a:rPr lang="el-GR" dirty="0" err="1">
                <a:solidFill>
                  <a:srgbClr val="C00000"/>
                </a:solidFill>
              </a:rPr>
              <a:t>ιλήσουµε</a:t>
            </a:r>
            <a:r>
              <a:rPr lang="el-GR" dirty="0">
                <a:solidFill>
                  <a:srgbClr val="C00000"/>
                </a:solidFill>
              </a:rPr>
              <a:t> πιο ιδιωτικά» </a:t>
            </a:r>
          </a:p>
          <a:p>
            <a:pPr fontAlgn="auto">
              <a:spcAft>
                <a:spcPts val="0"/>
              </a:spcAft>
              <a:buFont typeface="Calibri" panose="020F0502020204030204" pitchFamily="34" charset="0"/>
              <a:buChar char="@"/>
              <a:defRPr/>
            </a:pPr>
            <a:r>
              <a:rPr lang="el-GR" dirty="0" smtClean="0">
                <a:solidFill>
                  <a:srgbClr val="C00000"/>
                </a:solidFill>
              </a:rPr>
              <a:t> </a:t>
            </a:r>
            <a:r>
              <a:rPr lang="el-GR" dirty="0">
                <a:solidFill>
                  <a:srgbClr val="C00000"/>
                </a:solidFill>
              </a:rPr>
              <a:t>«Που βρίσκεται ο υπολογιστής; Από που µου µ</a:t>
            </a:r>
            <a:r>
              <a:rPr lang="el-GR" dirty="0" err="1">
                <a:solidFill>
                  <a:srgbClr val="C00000"/>
                </a:solidFill>
              </a:rPr>
              <a:t>ιλάς</a:t>
            </a:r>
            <a:r>
              <a:rPr lang="el-GR" dirty="0">
                <a:solidFill>
                  <a:srgbClr val="C00000"/>
                </a:solidFill>
              </a:rPr>
              <a:t> τώρα;» </a:t>
            </a:r>
            <a:endParaRPr lang="en-US" dirty="0">
              <a:solidFill>
                <a:srgbClr val="C00000"/>
              </a:solidFill>
            </a:endParaRPr>
          </a:p>
          <a:p>
            <a:pPr fontAlgn="auto">
              <a:spcAft>
                <a:spcPts val="0"/>
              </a:spcAft>
              <a:buFont typeface="Calibri" panose="020F0502020204030204" pitchFamily="34" charset="0"/>
              <a:buChar char="@"/>
              <a:defRPr/>
            </a:pPr>
            <a:r>
              <a:rPr lang="el-GR" dirty="0" smtClean="0">
                <a:solidFill>
                  <a:srgbClr val="C00000"/>
                </a:solidFill>
              </a:rPr>
              <a:t> </a:t>
            </a:r>
            <a:r>
              <a:rPr lang="el-GR" dirty="0">
                <a:solidFill>
                  <a:srgbClr val="C00000"/>
                </a:solidFill>
              </a:rPr>
              <a:t>«Ξέρω κάποιον που µ</a:t>
            </a:r>
            <a:r>
              <a:rPr lang="el-GR" dirty="0" err="1">
                <a:solidFill>
                  <a:srgbClr val="C00000"/>
                </a:solidFill>
              </a:rPr>
              <a:t>πορεί</a:t>
            </a:r>
            <a:r>
              <a:rPr lang="el-GR" dirty="0">
                <a:solidFill>
                  <a:srgbClr val="C00000"/>
                </a:solidFill>
              </a:rPr>
              <a:t> να σε βοηθήσει να κάνεις καριέρα µ</a:t>
            </a:r>
            <a:r>
              <a:rPr lang="el-GR" dirty="0" err="1">
                <a:solidFill>
                  <a:srgbClr val="C00000"/>
                </a:solidFill>
              </a:rPr>
              <a:t>οντέλου</a:t>
            </a:r>
            <a:r>
              <a:rPr lang="el-GR" dirty="0">
                <a:solidFill>
                  <a:srgbClr val="C00000"/>
                </a:solidFill>
              </a:rPr>
              <a:t> / </a:t>
            </a:r>
            <a:r>
              <a:rPr lang="el-GR" dirty="0" smtClean="0">
                <a:solidFill>
                  <a:srgbClr val="C00000"/>
                </a:solidFill>
              </a:rPr>
              <a:t>ηθοποιού</a:t>
            </a:r>
            <a:r>
              <a:rPr lang="el-GR" dirty="0">
                <a:solidFill>
                  <a:srgbClr val="C00000"/>
                </a:solidFill>
              </a:rPr>
              <a:t>» </a:t>
            </a:r>
            <a:endParaRPr lang="el-GR" dirty="0" smtClean="0">
              <a:solidFill>
                <a:srgbClr val="C00000"/>
              </a:solidFill>
            </a:endParaRPr>
          </a:p>
          <a:p>
            <a:pPr fontAlgn="auto">
              <a:spcAft>
                <a:spcPts val="0"/>
              </a:spcAft>
              <a:buFont typeface="Calibri" panose="020F0502020204030204" pitchFamily="34" charset="0"/>
              <a:buChar char="@"/>
              <a:defRPr/>
            </a:pPr>
            <a:r>
              <a:rPr lang="el-GR" dirty="0">
                <a:solidFill>
                  <a:srgbClr val="C00000"/>
                </a:solidFill>
              </a:rPr>
              <a:t> «Ξέρω έναν τρόπο που µ</a:t>
            </a:r>
            <a:r>
              <a:rPr lang="el-GR" dirty="0" err="1">
                <a:solidFill>
                  <a:srgbClr val="C00000"/>
                </a:solidFill>
              </a:rPr>
              <a:t>πορείς</a:t>
            </a:r>
            <a:r>
              <a:rPr lang="el-GR" dirty="0">
                <a:solidFill>
                  <a:srgbClr val="C00000"/>
                </a:solidFill>
              </a:rPr>
              <a:t> να βγάλεις εύκολα και γρήγορα χρήματα» </a:t>
            </a:r>
            <a:endParaRPr lang="el-GR" dirty="0" smtClean="0">
              <a:solidFill>
                <a:srgbClr val="C00000"/>
              </a:solidFill>
            </a:endParaRPr>
          </a:p>
          <a:p>
            <a:pPr fontAlgn="auto">
              <a:spcAft>
                <a:spcPts val="0"/>
              </a:spcAft>
              <a:buFont typeface="Calibri" panose="020F0502020204030204" pitchFamily="34" charset="0"/>
              <a:buChar char="@"/>
              <a:defRPr/>
            </a:pPr>
            <a:r>
              <a:rPr lang="el-GR" dirty="0" smtClean="0">
                <a:solidFill>
                  <a:srgbClr val="C00000"/>
                </a:solidFill>
              </a:rPr>
              <a:t> </a:t>
            </a:r>
            <a:r>
              <a:rPr lang="el-GR" dirty="0">
                <a:solidFill>
                  <a:srgbClr val="C00000"/>
                </a:solidFill>
              </a:rPr>
              <a:t>«Πες µου τι σε απασχολεί. Ακούγεσαι πολύ στεναχωρημένος. Μπορώ να σε βοηθήσω» </a:t>
            </a:r>
            <a:endParaRPr lang="el-GR" dirty="0" smtClean="0">
              <a:solidFill>
                <a:srgbClr val="C00000"/>
              </a:solidFill>
            </a:endParaRPr>
          </a:p>
          <a:p>
            <a:pPr fontAlgn="auto">
              <a:spcAft>
                <a:spcPts val="0"/>
              </a:spcAft>
              <a:buFont typeface="Calibri" panose="020F0502020204030204" pitchFamily="34" charset="0"/>
              <a:buChar char="@"/>
              <a:defRPr/>
            </a:pPr>
            <a:r>
              <a:rPr lang="el-GR" dirty="0" smtClean="0">
                <a:solidFill>
                  <a:srgbClr val="C00000"/>
                </a:solidFill>
              </a:rPr>
              <a:t> </a:t>
            </a:r>
            <a:r>
              <a:rPr lang="el-GR" dirty="0">
                <a:solidFill>
                  <a:srgbClr val="C00000"/>
                </a:solidFill>
              </a:rPr>
              <a:t>«Μην πεις σε κανέναν για την καινούργια µας </a:t>
            </a:r>
            <a:r>
              <a:rPr lang="el-GR" dirty="0" smtClean="0">
                <a:solidFill>
                  <a:srgbClr val="C00000"/>
                </a:solidFill>
              </a:rPr>
              <a:t>γνωριμία. </a:t>
            </a:r>
            <a:r>
              <a:rPr lang="el-GR" dirty="0">
                <a:solidFill>
                  <a:srgbClr val="C00000"/>
                </a:solidFill>
              </a:rPr>
              <a:t>Μόνο εγώ και εσύ θα ξέρουμε</a:t>
            </a:r>
            <a:r>
              <a:rPr lang="el-GR" dirty="0" smtClean="0">
                <a:solidFill>
                  <a:srgbClr val="C00000"/>
                </a:solidFill>
              </a:rPr>
              <a:t>»</a:t>
            </a:r>
          </a:p>
          <a:p>
            <a:pPr fontAlgn="auto">
              <a:spcAft>
                <a:spcPts val="0"/>
              </a:spcAft>
              <a:buFont typeface="Calibri" panose="020F0502020204030204" pitchFamily="34" charset="0"/>
              <a:buChar char="@"/>
              <a:defRPr/>
            </a:pPr>
            <a:r>
              <a:rPr lang="el-GR" dirty="0" smtClean="0">
                <a:solidFill>
                  <a:srgbClr val="C00000"/>
                </a:solidFill>
              </a:rPr>
              <a:t> </a:t>
            </a:r>
            <a:r>
              <a:rPr lang="el-GR" dirty="0">
                <a:solidFill>
                  <a:srgbClr val="C00000"/>
                </a:solidFill>
              </a:rPr>
              <a:t>«Θα σου στείλω κάτι που θα σου αρέσει, αλλά πρέπει να υποσχεθείς ότι δεν θα το δείξεις σε κανέναν άλλο. Θα είναι το κοινό µας µ</a:t>
            </a:r>
            <a:r>
              <a:rPr lang="el-GR" dirty="0" err="1">
                <a:solidFill>
                  <a:srgbClr val="C00000"/>
                </a:solidFill>
              </a:rPr>
              <a:t>υστικό</a:t>
            </a:r>
            <a:r>
              <a:rPr lang="el-GR" dirty="0" smtClean="0">
                <a:solidFill>
                  <a:srgbClr val="C00000"/>
                </a:solidFill>
              </a:rPr>
              <a:t>»</a:t>
            </a:r>
          </a:p>
          <a:p>
            <a:pPr fontAlgn="auto">
              <a:spcAft>
                <a:spcPts val="0"/>
              </a:spcAft>
              <a:buFont typeface="Calibri" panose="020F0502020204030204" pitchFamily="34" charset="0"/>
              <a:buChar char="@"/>
              <a:defRPr/>
            </a:pPr>
            <a:r>
              <a:rPr lang="el-GR" dirty="0" smtClean="0">
                <a:solidFill>
                  <a:srgbClr val="C00000"/>
                </a:solidFill>
              </a:rPr>
              <a:t> </a:t>
            </a:r>
            <a:r>
              <a:rPr lang="el-GR" dirty="0">
                <a:solidFill>
                  <a:srgbClr val="C00000"/>
                </a:solidFill>
              </a:rPr>
              <a:t>«Είσαι η αδερφή ψυχή µου. Ταιριάζουμε τόσο πολύ. Είσαι η αγάπη της ζωής µου» </a:t>
            </a:r>
          </a:p>
          <a:p>
            <a:pPr fontAlgn="auto">
              <a:spcAft>
                <a:spcPts val="0"/>
              </a:spcAft>
              <a:buFont typeface="Calibri" panose="020F0502020204030204" pitchFamily="34" charset="0"/>
              <a:buChar char="@"/>
              <a:defRPr/>
            </a:pPr>
            <a:r>
              <a:rPr lang="el-GR" dirty="0" smtClean="0">
                <a:solidFill>
                  <a:srgbClr val="C00000"/>
                </a:solidFill>
              </a:rPr>
              <a:t>«</a:t>
            </a:r>
            <a:r>
              <a:rPr lang="el-GR" dirty="0">
                <a:solidFill>
                  <a:srgbClr val="C00000"/>
                </a:solidFill>
              </a:rPr>
              <a:t>Εάν δεν κάνεις αυτό που σου </a:t>
            </a:r>
            <a:r>
              <a:rPr lang="el-GR" dirty="0" smtClean="0">
                <a:solidFill>
                  <a:srgbClr val="C00000"/>
                </a:solidFill>
              </a:rPr>
              <a:t>ζητάω… </a:t>
            </a:r>
            <a:r>
              <a:rPr lang="el-GR" dirty="0">
                <a:solidFill>
                  <a:srgbClr val="C00000"/>
                </a:solidFill>
              </a:rPr>
              <a:t>τότε θα στείλω τις φωτογραφίες που µου έστειλες στο σχολείο σου και στους γονείς σου»</a:t>
            </a:r>
          </a:p>
          <a:p>
            <a:pPr fontAlgn="auto">
              <a:spcAft>
                <a:spcPts val="0"/>
              </a:spcAft>
              <a:defRPr/>
            </a:pPr>
            <a:endParaRPr lang="el-GR" sz="1200" dirty="0">
              <a:solidFill>
                <a:srgbClr val="C00000"/>
              </a:solidFill>
            </a:endParaRPr>
          </a:p>
          <a:p>
            <a:pPr fontAlgn="auto">
              <a:spcAft>
                <a:spcPts val="0"/>
              </a:spcAft>
              <a:buFont typeface="Calibri" panose="020F0502020204030204" pitchFamily="34" charset="0"/>
              <a:buChar char="@"/>
              <a:defRPr/>
            </a:pPr>
            <a:endParaRPr lang="en-US" sz="1200" dirty="0">
              <a:solidFill>
                <a:srgbClr val="C00000"/>
              </a:solidFill>
            </a:endParaRPr>
          </a:p>
        </p:txBody>
      </p:sp>
    </p:spTree>
    <p:extLst>
      <p:ext uri="{BB962C8B-B14F-4D97-AF65-F5344CB8AC3E}">
        <p14:creationId xmlns:p14="http://schemas.microsoft.com/office/powerpoint/2010/main" val="194358673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548680"/>
            <a:ext cx="9144000" cy="6309320"/>
          </a:xfrm>
        </p:spPr>
        <p:txBody>
          <a:bodyPr>
            <a:noAutofit/>
          </a:bodyPr>
          <a:lstStyle/>
          <a:p>
            <a:pPr fontAlgn="auto">
              <a:lnSpc>
                <a:spcPct val="120000"/>
              </a:lnSpc>
              <a:spcBef>
                <a:spcPts val="0"/>
              </a:spcBef>
              <a:spcAft>
                <a:spcPts val="0"/>
              </a:spcAft>
              <a:buFont typeface="Wingdings" panose="05000000000000000000" pitchFamily="2" charset="2"/>
              <a:buChar char="q"/>
              <a:defRPr/>
            </a:pPr>
            <a:r>
              <a:rPr lang="el-GR" sz="1600" dirty="0" err="1"/>
              <a:t>Θυµόµαστε</a:t>
            </a:r>
            <a:r>
              <a:rPr lang="el-GR" sz="1600" dirty="0"/>
              <a:t> πάντα ότι είναι εύκολο στο διαδίκτυο να πει κάποιος </a:t>
            </a:r>
            <a:r>
              <a:rPr lang="el-GR" sz="1600" b="1" dirty="0" err="1"/>
              <a:t>ψέµατα</a:t>
            </a:r>
            <a:r>
              <a:rPr lang="el-GR" sz="1600" dirty="0"/>
              <a:t> για το ποιος </a:t>
            </a:r>
            <a:r>
              <a:rPr lang="el-GR" sz="1600" dirty="0" err="1"/>
              <a:t>πραγµατικά</a:t>
            </a:r>
            <a:r>
              <a:rPr lang="el-GR" sz="1600" dirty="0"/>
              <a:t> είναι. </a:t>
            </a:r>
          </a:p>
          <a:p>
            <a:pPr fontAlgn="auto">
              <a:lnSpc>
                <a:spcPct val="120000"/>
              </a:lnSpc>
              <a:spcBef>
                <a:spcPts val="0"/>
              </a:spcBef>
              <a:spcAft>
                <a:spcPts val="0"/>
              </a:spcAft>
              <a:buFont typeface="Wingdings" panose="05000000000000000000" pitchFamily="2" charset="2"/>
              <a:buChar char="q"/>
              <a:defRPr/>
            </a:pPr>
            <a:r>
              <a:rPr lang="el-GR" sz="1600" dirty="0" err="1"/>
              <a:t>Είµαστε</a:t>
            </a:r>
            <a:r>
              <a:rPr lang="el-GR" sz="1600" dirty="0"/>
              <a:t> προσεκτικοί σχετικά με το ποιους αποδεχόμαστε ως </a:t>
            </a:r>
            <a:r>
              <a:rPr lang="el-GR" sz="1600" b="1" dirty="0"/>
              <a:t>“φίλους” </a:t>
            </a:r>
            <a:r>
              <a:rPr lang="el-GR" sz="1600" dirty="0"/>
              <a:t>και µε ποιους µ</a:t>
            </a:r>
            <a:r>
              <a:rPr lang="el-GR" sz="1600" dirty="0" err="1"/>
              <a:t>ιλάµε</a:t>
            </a:r>
            <a:r>
              <a:rPr lang="el-GR" sz="1600" dirty="0"/>
              <a:t> στο διαδίκτυο.</a:t>
            </a:r>
          </a:p>
          <a:p>
            <a:pPr fontAlgn="auto">
              <a:lnSpc>
                <a:spcPct val="120000"/>
              </a:lnSpc>
              <a:spcBef>
                <a:spcPts val="0"/>
              </a:spcBef>
              <a:spcAft>
                <a:spcPts val="0"/>
              </a:spcAft>
              <a:buFont typeface="Wingdings" panose="05000000000000000000" pitchFamily="2" charset="2"/>
              <a:buChar char="q"/>
              <a:defRPr/>
            </a:pPr>
            <a:r>
              <a:rPr lang="el-GR" sz="1600" dirty="0" err="1"/>
              <a:t>Χρησιµοποιούµε</a:t>
            </a:r>
            <a:r>
              <a:rPr lang="el-GR" sz="1600" dirty="0"/>
              <a:t> τις </a:t>
            </a:r>
            <a:r>
              <a:rPr lang="el-GR" sz="1600" b="1" dirty="0"/>
              <a:t>ρυθμίσεις απορρήτου </a:t>
            </a:r>
            <a:r>
              <a:rPr lang="el-GR" sz="1600" dirty="0"/>
              <a:t>στους </a:t>
            </a:r>
            <a:r>
              <a:rPr lang="el-GR" sz="1600" dirty="0" err="1"/>
              <a:t>ιστοχώρους</a:t>
            </a:r>
            <a:r>
              <a:rPr lang="el-GR" sz="1600" dirty="0"/>
              <a:t> που επισκεπτόμαστε. Προσαρμόζουμε τις ρυθμίσεις, έτσι ώστε να µη βλέπουν όλοι το προφίλ µας ή τις φωτογραφίες µας! </a:t>
            </a:r>
          </a:p>
          <a:p>
            <a:pPr fontAlgn="auto">
              <a:lnSpc>
                <a:spcPct val="120000"/>
              </a:lnSpc>
              <a:spcBef>
                <a:spcPts val="0"/>
              </a:spcBef>
              <a:spcAft>
                <a:spcPts val="0"/>
              </a:spcAft>
              <a:buFont typeface="Wingdings" panose="05000000000000000000" pitchFamily="2" charset="2"/>
              <a:buChar char="q"/>
              <a:defRPr/>
            </a:pPr>
            <a:r>
              <a:rPr lang="el-GR" sz="1600" dirty="0"/>
              <a:t>Δε βάζουμε </a:t>
            </a:r>
            <a:r>
              <a:rPr lang="el-GR" sz="1600" b="1" dirty="0"/>
              <a:t>προκλητικά</a:t>
            </a:r>
            <a:r>
              <a:rPr lang="el-GR" sz="1600" dirty="0"/>
              <a:t> ονόματα (</a:t>
            </a:r>
            <a:r>
              <a:rPr lang="el-GR" sz="1600" dirty="0" err="1"/>
              <a:t>username</a:t>
            </a:r>
            <a:r>
              <a:rPr lang="el-GR" sz="1600" dirty="0"/>
              <a:t>) στο προφίλ µας. </a:t>
            </a:r>
          </a:p>
          <a:p>
            <a:pPr fontAlgn="auto">
              <a:lnSpc>
                <a:spcPct val="120000"/>
              </a:lnSpc>
              <a:spcBef>
                <a:spcPts val="0"/>
              </a:spcBef>
              <a:spcAft>
                <a:spcPts val="0"/>
              </a:spcAft>
              <a:buFont typeface="Wingdings" panose="05000000000000000000" pitchFamily="2" charset="2"/>
              <a:buChar char="q"/>
              <a:defRPr/>
            </a:pPr>
            <a:r>
              <a:rPr lang="el-GR" sz="1600" dirty="0"/>
              <a:t>Δεν </a:t>
            </a:r>
            <a:r>
              <a:rPr lang="el-GR" sz="1600" dirty="0" err="1"/>
              <a:t>κανονίζουµε</a:t>
            </a:r>
            <a:r>
              <a:rPr lang="el-GR" sz="1600" dirty="0"/>
              <a:t> </a:t>
            </a:r>
            <a:r>
              <a:rPr lang="el-GR" sz="1600" b="1" dirty="0"/>
              <a:t>ΠΟΤΕ συναντήσεις </a:t>
            </a:r>
            <a:r>
              <a:rPr lang="el-GR" sz="1600" dirty="0"/>
              <a:t>µε ανθρώπους που στην ουσία δεν γνωρίζουμε, </a:t>
            </a:r>
            <a:r>
              <a:rPr lang="el-GR" sz="1600" dirty="0" err="1"/>
              <a:t>ακόµα</a:t>
            </a:r>
            <a:r>
              <a:rPr lang="el-GR" sz="1600" dirty="0"/>
              <a:t> και αν έχουμε γίνει “φίλοι” στο διαδίκτυο. </a:t>
            </a:r>
          </a:p>
          <a:p>
            <a:pPr fontAlgn="auto">
              <a:lnSpc>
                <a:spcPct val="120000"/>
              </a:lnSpc>
              <a:spcBef>
                <a:spcPts val="0"/>
              </a:spcBef>
              <a:spcAft>
                <a:spcPts val="0"/>
              </a:spcAft>
              <a:buFont typeface="Wingdings" panose="05000000000000000000" pitchFamily="2" charset="2"/>
              <a:buChar char="q"/>
              <a:defRPr/>
            </a:pPr>
            <a:r>
              <a:rPr lang="el-GR" sz="1600" dirty="0"/>
              <a:t>Δεν ανταλλάσσουμε ευαίσθητες προσωπικές </a:t>
            </a:r>
            <a:r>
              <a:rPr lang="el-GR" sz="1600" b="1" dirty="0"/>
              <a:t>πληροφορίες</a:t>
            </a:r>
            <a:r>
              <a:rPr lang="el-GR" sz="1600" dirty="0"/>
              <a:t> ή ακατάλληλα </a:t>
            </a:r>
            <a:r>
              <a:rPr lang="el-GR" sz="1600" b="1" dirty="0"/>
              <a:t>βίντεο</a:t>
            </a:r>
            <a:r>
              <a:rPr lang="el-GR" sz="1600" dirty="0"/>
              <a:t> και </a:t>
            </a:r>
            <a:r>
              <a:rPr lang="el-GR" sz="1600" b="1" dirty="0"/>
              <a:t>φωτογραφίες</a:t>
            </a:r>
            <a:r>
              <a:rPr lang="el-GR" sz="1600" dirty="0"/>
              <a:t>. Μπορούν να µ</a:t>
            </a:r>
            <a:r>
              <a:rPr lang="el-GR" sz="1600" dirty="0" err="1"/>
              <a:t>είνουν</a:t>
            </a:r>
            <a:r>
              <a:rPr lang="el-GR" sz="1600" dirty="0"/>
              <a:t> για πάντα στο διαδίκτυο και να διανεμηθούν στον οποιονδήποτε</a:t>
            </a:r>
            <a:r>
              <a:rPr lang="el-GR" sz="1600" dirty="0" smtClean="0"/>
              <a:t>!</a:t>
            </a:r>
          </a:p>
          <a:p>
            <a:pPr fontAlgn="auto">
              <a:lnSpc>
                <a:spcPct val="120000"/>
              </a:lnSpc>
              <a:spcBef>
                <a:spcPts val="0"/>
              </a:spcBef>
              <a:spcAft>
                <a:spcPts val="0"/>
              </a:spcAft>
              <a:buFont typeface="Wingdings" panose="05000000000000000000" pitchFamily="2" charset="2"/>
              <a:buChar char="q"/>
              <a:defRPr/>
            </a:pPr>
            <a:r>
              <a:rPr lang="el-GR" sz="1600" dirty="0"/>
              <a:t>Δε δελεαζόμαστε ποτέ από τα </a:t>
            </a:r>
            <a:r>
              <a:rPr lang="el-GR" sz="1600" b="1" dirty="0"/>
              <a:t>χρήματα</a:t>
            </a:r>
            <a:r>
              <a:rPr lang="el-GR" sz="1600" dirty="0"/>
              <a:t> και τα </a:t>
            </a:r>
            <a:r>
              <a:rPr lang="el-GR" sz="1600" b="1" dirty="0"/>
              <a:t>δώρα</a:t>
            </a:r>
            <a:r>
              <a:rPr lang="el-GR" sz="1600" dirty="0"/>
              <a:t>. </a:t>
            </a:r>
            <a:r>
              <a:rPr lang="el-GR" sz="1600" dirty="0" err="1"/>
              <a:t>Ακόµα</a:t>
            </a:r>
            <a:r>
              <a:rPr lang="el-GR" sz="1600" dirty="0"/>
              <a:t> και αν κάποιος σε πληρώσει για να κάνεις κάτι ακατάλληλο, παραμένει να είναι κακοποίηση από εκείνον προς εσένα.</a:t>
            </a:r>
          </a:p>
          <a:p>
            <a:pPr fontAlgn="auto">
              <a:lnSpc>
                <a:spcPct val="120000"/>
              </a:lnSpc>
              <a:spcBef>
                <a:spcPts val="0"/>
              </a:spcBef>
              <a:spcAft>
                <a:spcPts val="0"/>
              </a:spcAft>
              <a:buFont typeface="Wingdings" panose="05000000000000000000" pitchFamily="2" charset="2"/>
              <a:buChar char="q"/>
              <a:defRPr/>
            </a:pPr>
            <a:r>
              <a:rPr lang="el-GR" sz="1600" dirty="0"/>
              <a:t>Ζητάμε τη </a:t>
            </a:r>
            <a:r>
              <a:rPr lang="el-GR" sz="1600" b="1" dirty="0"/>
              <a:t>συμβουλή </a:t>
            </a:r>
            <a:r>
              <a:rPr lang="el-GR" sz="1600" dirty="0"/>
              <a:t>και την </a:t>
            </a:r>
            <a:r>
              <a:rPr lang="el-GR" sz="1600" b="1" dirty="0"/>
              <a:t>υποστήριξη </a:t>
            </a:r>
            <a:r>
              <a:rPr lang="el-GR" sz="1600" dirty="0"/>
              <a:t>κάποιου</a:t>
            </a:r>
            <a:r>
              <a:rPr lang="el-GR" sz="1600" b="1" dirty="0"/>
              <a:t> ενήλικα </a:t>
            </a:r>
            <a:r>
              <a:rPr lang="el-GR" sz="1600" dirty="0"/>
              <a:t>που ξέρουμε ότι µας αγαπάει και που εμπιστευόμαστε (π.χ. γονέα, καθηγητή). </a:t>
            </a:r>
            <a:r>
              <a:rPr lang="el-GR" sz="1600" dirty="0" err="1"/>
              <a:t>Ακόµα</a:t>
            </a:r>
            <a:r>
              <a:rPr lang="el-GR" sz="1600" dirty="0"/>
              <a:t> και αν νιώθουμε άσχημά </a:t>
            </a:r>
            <a:r>
              <a:rPr lang="el-GR" sz="1600" dirty="0" err="1"/>
              <a:t>γι΄αυτό</a:t>
            </a:r>
            <a:r>
              <a:rPr lang="el-GR" sz="1600" dirty="0"/>
              <a:t> όπως ντροπή, φόβο (ότι θα µου στερήσουν την πρόσβαση στο Διαδίκτυο ή ότι θα ου φωνάξουν), ή ενοχές ότι θα στεναχωρήσω πολύ τους γονείς µου, να </a:t>
            </a:r>
            <a:r>
              <a:rPr lang="el-GR" sz="1600" dirty="0" err="1"/>
              <a:t>θυµάµαι</a:t>
            </a:r>
            <a:r>
              <a:rPr lang="el-GR" sz="1600" dirty="0"/>
              <a:t> ότι η </a:t>
            </a:r>
            <a:r>
              <a:rPr lang="el-GR" sz="1600" dirty="0" err="1"/>
              <a:t>σωµατική</a:t>
            </a:r>
            <a:r>
              <a:rPr lang="el-GR" sz="1600" dirty="0"/>
              <a:t> µου και η ψυχική µου ακεραιότητα είναι</a:t>
            </a:r>
            <a:r>
              <a:rPr lang="el-GR" sz="1600" b="1" dirty="0"/>
              <a:t> προτεραιότητα </a:t>
            </a:r>
            <a:r>
              <a:rPr lang="el-GR" sz="1600" dirty="0"/>
              <a:t>και οφείλουμε εγώ και οι γονείς µου να την </a:t>
            </a:r>
            <a:r>
              <a:rPr lang="el-GR" sz="1600" b="1" dirty="0"/>
              <a:t>προστατεύουμε</a:t>
            </a:r>
            <a:r>
              <a:rPr lang="el-GR" sz="1600" dirty="0"/>
              <a:t>.</a:t>
            </a:r>
          </a:p>
          <a:p>
            <a:pPr fontAlgn="auto">
              <a:lnSpc>
                <a:spcPct val="120000"/>
              </a:lnSpc>
              <a:spcBef>
                <a:spcPts val="0"/>
              </a:spcBef>
              <a:spcAft>
                <a:spcPts val="0"/>
              </a:spcAft>
              <a:buFont typeface="Wingdings" panose="05000000000000000000" pitchFamily="2" charset="2"/>
              <a:buChar char="q"/>
              <a:defRPr/>
            </a:pPr>
            <a:r>
              <a:rPr lang="el-GR" sz="1600" dirty="0"/>
              <a:t>Έχουμε στο νου µας ότι </a:t>
            </a:r>
            <a:r>
              <a:rPr lang="el-GR" sz="1600" dirty="0" err="1"/>
              <a:t>ακόµα</a:t>
            </a:r>
            <a:r>
              <a:rPr lang="el-GR" sz="1600" dirty="0"/>
              <a:t> και αν ο συνομιλητής µας στο διαδίκτυο είναι πραγματικά αυτός που φαίνεται (π.χ. τον έχουμε δει σε </a:t>
            </a:r>
            <a:r>
              <a:rPr lang="el-GR" sz="1600" dirty="0" err="1"/>
              <a:t>web</a:t>
            </a:r>
            <a:r>
              <a:rPr lang="el-GR" sz="1600" dirty="0"/>
              <a:t>-</a:t>
            </a:r>
            <a:r>
              <a:rPr lang="el-GR" sz="1600" dirty="0" err="1"/>
              <a:t>camera</a:t>
            </a:r>
            <a:r>
              <a:rPr lang="el-GR" sz="1600" dirty="0"/>
              <a:t>), υπάρχει πάντα η </a:t>
            </a:r>
            <a:r>
              <a:rPr lang="el-GR" sz="1600" b="1" dirty="0"/>
              <a:t>πιθανότητα</a:t>
            </a:r>
            <a:r>
              <a:rPr lang="el-GR" sz="1600" dirty="0"/>
              <a:t> να είναι µέλος ενός </a:t>
            </a:r>
            <a:r>
              <a:rPr lang="el-GR" sz="1600" b="1" dirty="0"/>
              <a:t>κυκλώματος</a:t>
            </a:r>
            <a:r>
              <a:rPr lang="el-GR" sz="1600" dirty="0"/>
              <a:t> (δόλωμα) που εκμεταλλεύεται παιδιά</a:t>
            </a:r>
            <a:r>
              <a:rPr lang="el-GR" sz="1600" dirty="0" smtClean="0"/>
              <a:t>.</a:t>
            </a:r>
            <a:endParaRPr lang="en-GB" sz="1600" dirty="0"/>
          </a:p>
        </p:txBody>
      </p:sp>
      <p:sp>
        <p:nvSpPr>
          <p:cNvPr id="7" name="Τίτλος 1"/>
          <p:cNvSpPr>
            <a:spLocks noGrp="1"/>
          </p:cNvSpPr>
          <p:nvPr>
            <p:ph type="title"/>
          </p:nvPr>
        </p:nvSpPr>
        <p:spPr>
          <a:xfrm>
            <a:off x="0" y="-27384"/>
            <a:ext cx="9144000" cy="504056"/>
          </a:xfrm>
          <a:solidFill>
            <a:schemeClr val="bg2"/>
          </a:solidFill>
        </p:spPr>
        <p:txBody>
          <a:bodyPr>
            <a:normAutofit/>
          </a:bodyPr>
          <a:lstStyle/>
          <a:p>
            <a:pPr algn="l"/>
            <a:r>
              <a:rPr lang="el-GR" altLang="el-GR" sz="2000" dirty="0" smtClean="0">
                <a:latin typeface="+mn-lt"/>
                <a:ea typeface="+mn-ea"/>
                <a:cs typeface="Calibri" pitchFamily="34" charset="0"/>
              </a:rPr>
              <a:t>Μείνε ασφαλής!</a:t>
            </a:r>
            <a:endParaRPr lang="el-GR" sz="2000" dirty="0">
              <a:latin typeface="+mn-lt"/>
              <a:ea typeface="+mn-ea"/>
              <a:cs typeface="Calibri" pitchFamily="34" charset="0"/>
            </a:endParaRPr>
          </a:p>
        </p:txBody>
      </p:sp>
    </p:spTree>
    <p:extLst>
      <p:ext uri="{BB962C8B-B14F-4D97-AF65-F5344CB8AC3E}">
        <p14:creationId xmlns:p14="http://schemas.microsoft.com/office/powerpoint/2010/main" val="133020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8640"/>
            <a:ext cx="649972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περιεχομένου 2"/>
          <p:cNvSpPr txBox="1">
            <a:spLocks/>
          </p:cNvSpPr>
          <p:nvPr/>
        </p:nvSpPr>
        <p:spPr>
          <a:xfrm>
            <a:off x="1115616" y="3212976"/>
            <a:ext cx="6499724"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l-GR" altLang="el-GR" sz="1900" dirty="0" smtClean="0">
                <a:solidFill>
                  <a:prstClr val="black"/>
                </a:solidFill>
                <a:cs typeface="Arial" pitchFamily="34" charset="0"/>
              </a:rPr>
              <a:t>Το </a:t>
            </a:r>
            <a:r>
              <a:rPr lang="el-GR" altLang="el-GR" sz="1900" dirty="0" err="1" smtClean="0">
                <a:solidFill>
                  <a:prstClr val="black"/>
                </a:solidFill>
                <a:cs typeface="Arial" pitchFamily="34" charset="0"/>
              </a:rPr>
              <a:t>grooming</a:t>
            </a:r>
            <a:r>
              <a:rPr lang="en-US" altLang="el-GR" sz="1900" dirty="0" smtClean="0">
                <a:solidFill>
                  <a:prstClr val="black"/>
                </a:solidFill>
                <a:cs typeface="Arial" pitchFamily="34" charset="0"/>
              </a:rPr>
              <a:t> </a:t>
            </a:r>
            <a:r>
              <a:rPr lang="el-GR" altLang="el-GR" sz="1900" dirty="0" smtClean="0">
                <a:solidFill>
                  <a:prstClr val="black"/>
                </a:solidFill>
                <a:cs typeface="Arial" pitchFamily="34" charset="0"/>
              </a:rPr>
              <a:t>µέσω διαδικτύου είναι</a:t>
            </a:r>
            <a:r>
              <a:rPr lang="en-US" altLang="el-GR" sz="1900" dirty="0" smtClean="0">
                <a:solidFill>
                  <a:prstClr val="black"/>
                </a:solidFill>
                <a:cs typeface="Arial" pitchFamily="34" charset="0"/>
              </a:rPr>
              <a:t> </a:t>
            </a:r>
            <a:r>
              <a:rPr lang="el-GR" altLang="el-GR" sz="1900" dirty="0" smtClean="0">
                <a:solidFill>
                  <a:prstClr val="black"/>
                </a:solidFill>
                <a:cs typeface="Arial" pitchFamily="34" charset="0"/>
              </a:rPr>
              <a:t>ένα </a:t>
            </a:r>
            <a:r>
              <a:rPr lang="el-GR" altLang="el-GR" sz="1900" dirty="0" smtClean="0">
                <a:solidFill>
                  <a:srgbClr val="C00000"/>
                </a:solidFill>
                <a:cs typeface="Arial" pitchFamily="34" charset="0"/>
              </a:rPr>
              <a:t>έγκλημα </a:t>
            </a:r>
          </a:p>
          <a:p>
            <a:pPr marL="0" indent="0" algn="ctr">
              <a:spcBef>
                <a:spcPts val="0"/>
              </a:spcBef>
              <a:buFont typeface="Arial" pitchFamily="34" charset="0"/>
              <a:buNone/>
            </a:pPr>
            <a:r>
              <a:rPr lang="el-GR" altLang="el-GR" sz="1900" dirty="0" smtClean="0">
                <a:solidFill>
                  <a:prstClr val="black"/>
                </a:solidFill>
                <a:cs typeface="Arial" pitchFamily="34" charset="0"/>
              </a:rPr>
              <a:t>που τιμωρείται αυστηρά σε όλες τις χώρες της Ευρώπης. </a:t>
            </a:r>
          </a:p>
          <a:p>
            <a:pPr marL="0" indent="0" algn="ctr">
              <a:spcBef>
                <a:spcPts val="0"/>
              </a:spcBef>
              <a:buFont typeface="Arial" pitchFamily="34" charset="0"/>
              <a:buNone/>
            </a:pPr>
            <a:endParaRPr lang="el-GR" altLang="el-GR" sz="2200" dirty="0" smtClean="0">
              <a:solidFill>
                <a:prstClr val="black"/>
              </a:solidFill>
              <a:cs typeface="Arial" pitchFamily="34" charset="0"/>
            </a:endParaRPr>
          </a:p>
          <a:p>
            <a:pPr marL="0" indent="0" algn="ctr">
              <a:lnSpc>
                <a:spcPct val="120000"/>
              </a:lnSpc>
              <a:spcBef>
                <a:spcPts val="0"/>
              </a:spcBef>
              <a:buNone/>
            </a:pPr>
            <a:r>
              <a:rPr lang="el-GR" sz="1500" i="1" dirty="0" smtClean="0"/>
              <a:t>Νομοθεσία-Πορνογραφία ανηλίκων: Άρθρο </a:t>
            </a:r>
            <a:r>
              <a:rPr lang="el-GR" sz="1500" i="1" dirty="0"/>
              <a:t>348Α όπως αυτό αντικαταστάθηκε από το άρθρο 10 του Ν. 3625/2007 και τροποποιήθηκε με την παρ. 12 του άρθρου 3 του Ν. 3727/2008 και τα άρθρα 8 και 9 του Ν. 4267/2014 που ενσωματώνει την Ευρωπαϊκή Οδηγία 2011/93/ΕΕ. </a:t>
            </a:r>
          </a:p>
          <a:p>
            <a:pPr marL="0" indent="0" algn="ctr">
              <a:lnSpc>
                <a:spcPct val="120000"/>
              </a:lnSpc>
              <a:spcBef>
                <a:spcPts val="0"/>
              </a:spcBef>
              <a:buFont typeface="Arial" pitchFamily="34" charset="0"/>
              <a:buNone/>
            </a:pPr>
            <a:endParaRPr lang="en-GB" altLang="el-GR" sz="2200" dirty="0" smtClean="0">
              <a:solidFill>
                <a:prstClr val="black"/>
              </a:solidFill>
              <a:cs typeface="Arial" pitchFamily="34" charset="0"/>
            </a:endParaRPr>
          </a:p>
          <a:p>
            <a:pPr marL="0" indent="0">
              <a:buFont typeface="Arial" pitchFamily="34" charset="0"/>
              <a:buNone/>
            </a:pPr>
            <a:endParaRPr lang="el-GR" dirty="0"/>
          </a:p>
        </p:txBody>
      </p:sp>
      <p:sp>
        <p:nvSpPr>
          <p:cNvPr id="7" name="Θέση περιεχομένου 2"/>
          <p:cNvSpPr>
            <a:spLocks noGrp="1"/>
          </p:cNvSpPr>
          <p:nvPr>
            <p:ph idx="1"/>
          </p:nvPr>
        </p:nvSpPr>
        <p:spPr>
          <a:xfrm>
            <a:off x="899592" y="5445224"/>
            <a:ext cx="6912768" cy="1440160"/>
          </a:xfrm>
        </p:spPr>
        <p:txBody>
          <a:bodyPr/>
          <a:lstStyle/>
          <a:p>
            <a:pPr marL="0" indent="0" algn="ctr">
              <a:spcBef>
                <a:spcPts val="0"/>
              </a:spcBef>
              <a:buNone/>
              <a:defRPr/>
            </a:pPr>
            <a:r>
              <a:rPr lang="el-GR" sz="1800" dirty="0" smtClean="0"/>
              <a:t>Ο </a:t>
            </a:r>
            <a:r>
              <a:rPr lang="el-GR" sz="1800" dirty="0" err="1"/>
              <a:t>εκφοβισµός</a:t>
            </a:r>
            <a:r>
              <a:rPr lang="el-GR" sz="1800" dirty="0"/>
              <a:t> είτε διαδικτυακός είτε σχολικός και οι τρόποι µε τους οποίους εκφράζεται (π.χ. απειλές, </a:t>
            </a:r>
            <a:r>
              <a:rPr lang="el-GR" sz="1800" dirty="0" err="1"/>
              <a:t>εκβιασµοί</a:t>
            </a:r>
            <a:r>
              <a:rPr lang="el-GR" sz="1800" dirty="0"/>
              <a:t>, κ.λπ.) αποτελούν ποινικά </a:t>
            </a:r>
            <a:r>
              <a:rPr lang="el-GR" sz="1800" dirty="0" err="1"/>
              <a:t>κολάσιµες</a:t>
            </a:r>
            <a:r>
              <a:rPr lang="el-GR" sz="1800" dirty="0"/>
              <a:t> πράξεις, µ</a:t>
            </a:r>
            <a:r>
              <a:rPr lang="el-GR" sz="1800" dirty="0" err="1"/>
              <a:t>πορούν</a:t>
            </a:r>
            <a:r>
              <a:rPr lang="el-GR" sz="1800" dirty="0"/>
              <a:t> να πάρουν το </a:t>
            </a:r>
            <a:r>
              <a:rPr lang="el-GR" sz="1800" dirty="0" err="1"/>
              <a:t>δρόµο</a:t>
            </a:r>
            <a:r>
              <a:rPr lang="el-GR" sz="1800" dirty="0"/>
              <a:t> της δικαιοσύνης και να </a:t>
            </a:r>
            <a:r>
              <a:rPr lang="el-GR" sz="1800" dirty="0" err="1"/>
              <a:t>τιµωρηθούν</a:t>
            </a:r>
            <a:r>
              <a:rPr lang="el-GR" sz="1800" dirty="0"/>
              <a:t> βάσει της </a:t>
            </a:r>
            <a:r>
              <a:rPr lang="el-GR" sz="1800" dirty="0" smtClean="0"/>
              <a:t>Ελληνικής </a:t>
            </a:r>
            <a:r>
              <a:rPr lang="el-GR" sz="1800" dirty="0" err="1"/>
              <a:t>Νοµοθεσίας</a:t>
            </a:r>
            <a:r>
              <a:rPr lang="el-GR" sz="1800" dirty="0"/>
              <a:t>. </a:t>
            </a:r>
          </a:p>
          <a:p>
            <a:pPr marL="0" indent="0">
              <a:buNone/>
            </a:pPr>
            <a:endParaRPr lang="el-GR" dirty="0" smtClean="0"/>
          </a:p>
        </p:txBody>
      </p:sp>
    </p:spTree>
    <p:extLst>
      <p:ext uri="{BB962C8B-B14F-4D97-AF65-F5344CB8AC3E}">
        <p14:creationId xmlns:p14="http://schemas.microsoft.com/office/powerpoint/2010/main" val="977126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8824" y="487213"/>
            <a:ext cx="8877672" cy="4525963"/>
          </a:xfrm>
        </p:spPr>
        <p:txBody>
          <a:bodyPr>
            <a:normAutofit/>
          </a:bodyPr>
          <a:lstStyle/>
          <a:p>
            <a:pPr marL="0" lvl="0" indent="0">
              <a:buNone/>
            </a:pPr>
            <a:r>
              <a:rPr lang="el-GR" sz="2400" b="1" dirty="0" smtClean="0"/>
              <a:t>Φορείς στους οποίους μπορείς να απευθυνθείς:</a:t>
            </a:r>
          </a:p>
          <a:p>
            <a:pPr marL="0" lvl="0" indent="0">
              <a:buNone/>
            </a:pPr>
            <a:endParaRPr lang="en-US" sz="2000" b="1" dirty="0" smtClean="0"/>
          </a:p>
          <a:p>
            <a:pPr lvl="0"/>
            <a:r>
              <a:rPr lang="el-GR" sz="2000" b="1" dirty="0" err="1" smtClean="0"/>
              <a:t>Safeline.gr</a:t>
            </a:r>
            <a:r>
              <a:rPr lang="el-GR" sz="2000" b="1" dirty="0"/>
              <a:t>:</a:t>
            </a:r>
            <a:r>
              <a:rPr lang="el-GR" sz="2000" dirty="0"/>
              <a:t> Ελληνική Ανοιχτή </a:t>
            </a:r>
            <a:r>
              <a:rPr lang="el-GR" sz="2000" dirty="0" err="1"/>
              <a:t>Γραµµή</a:t>
            </a:r>
            <a:r>
              <a:rPr lang="el-GR" sz="2000" dirty="0"/>
              <a:t> για το παράνομο περιεχόμενο στο Διαδίκτυο (</a:t>
            </a:r>
            <a:r>
              <a:rPr lang="el-GR" sz="2000" b="1" dirty="0" err="1"/>
              <a:t>www.safeline.gr</a:t>
            </a:r>
            <a:r>
              <a:rPr lang="el-GR" sz="2000" dirty="0"/>
              <a:t>) του  Ελληνικού Κέντρου Ασφαλούς </a:t>
            </a:r>
            <a:r>
              <a:rPr lang="el-GR" sz="2000" dirty="0" smtClean="0"/>
              <a:t>Διαδικτύου.</a:t>
            </a:r>
            <a:endParaRPr lang="en-GB" sz="2000" dirty="0"/>
          </a:p>
          <a:p>
            <a:pPr lvl="0"/>
            <a:r>
              <a:rPr lang="el-GR" sz="2000" dirty="0"/>
              <a:t>Στις κατά τόπους </a:t>
            </a:r>
            <a:r>
              <a:rPr lang="el-GR" sz="2000" b="1" dirty="0"/>
              <a:t>εισαγγελικές </a:t>
            </a:r>
            <a:r>
              <a:rPr lang="el-GR" sz="2000" b="1" dirty="0" smtClean="0"/>
              <a:t>υπηρεσίες.</a:t>
            </a:r>
            <a:endParaRPr lang="en-GB" sz="2000" b="1" dirty="0"/>
          </a:p>
          <a:p>
            <a:pPr lvl="0"/>
            <a:r>
              <a:rPr lang="el-GR" sz="2000" dirty="0"/>
              <a:t>Στη </a:t>
            </a:r>
            <a:r>
              <a:rPr lang="el-GR" sz="2000" b="1" dirty="0"/>
              <a:t>Δίωξη Ηλεκτρονικού </a:t>
            </a:r>
            <a:r>
              <a:rPr lang="el-GR" sz="2000" b="1" dirty="0" smtClean="0"/>
              <a:t>Εγκλήματος.</a:t>
            </a:r>
            <a:endParaRPr lang="en-GB" sz="2000" b="1" dirty="0"/>
          </a:p>
          <a:p>
            <a:pPr marL="0" indent="0">
              <a:buNone/>
            </a:pPr>
            <a:endParaRPr lang="el-GR"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00" y="3455928"/>
            <a:ext cx="9243400" cy="197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00" y="5547599"/>
            <a:ext cx="9243400" cy="144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6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Αποτέλεσμα εικόνας για cyber bullying"/>
          <p:cNvPicPr>
            <a:picLocks noChangeAspect="1" noChangeArrowheads="1"/>
          </p:cNvPicPr>
          <p:nvPr/>
        </p:nvPicPr>
        <p:blipFill>
          <a:blip r:embed="rId2" cstate="print"/>
          <a:srcRect/>
          <a:stretch>
            <a:fillRect/>
          </a:stretch>
        </p:blipFill>
        <p:spPr bwMode="auto">
          <a:xfrm>
            <a:off x="35496" y="1412776"/>
            <a:ext cx="3096344" cy="2780259"/>
          </a:xfrm>
          <a:prstGeom prst="rect">
            <a:avLst/>
          </a:prstGeom>
          <a:noFill/>
        </p:spPr>
      </p:pic>
      <p:sp>
        <p:nvSpPr>
          <p:cNvPr id="2" name="1 - Τίτλος"/>
          <p:cNvSpPr>
            <a:spLocks noGrp="1"/>
          </p:cNvSpPr>
          <p:nvPr>
            <p:ph type="title"/>
          </p:nvPr>
        </p:nvSpPr>
        <p:spPr>
          <a:xfrm>
            <a:off x="0" y="512064"/>
            <a:ext cx="9144000" cy="1404768"/>
          </a:xfrm>
        </p:spPr>
        <p:txBody>
          <a:bodyPr/>
          <a:lstStyle/>
          <a:p>
            <a:pPr algn="ctr"/>
            <a:r>
              <a:rPr lang="el-GR" sz="3600" u="sng" dirty="0" smtClean="0">
                <a:solidFill>
                  <a:schemeClr val="bg1"/>
                </a:solidFill>
                <a:latin typeface="Calibri" pitchFamily="34" charset="0"/>
                <a:cs typeface="Calibri" pitchFamily="34" charset="0"/>
              </a:rPr>
              <a:t>Διαδικτυακός </a:t>
            </a:r>
            <a:r>
              <a:rPr lang="el-GR" sz="3600" u="sng" dirty="0" smtClean="0">
                <a:solidFill>
                  <a:schemeClr val="bg1"/>
                </a:solidFill>
                <a:latin typeface="Calibri" pitchFamily="34" charset="0"/>
                <a:cs typeface="Calibri" pitchFamily="34" charset="0"/>
              </a:rPr>
              <a:t>εκφοβισμός</a:t>
            </a:r>
            <a:endParaRPr lang="el-GR" sz="3600" u="sng" dirty="0">
              <a:solidFill>
                <a:schemeClr val="bg1"/>
              </a:solidFill>
              <a:latin typeface="Calibri" pitchFamily="34" charset="0"/>
              <a:cs typeface="Calibri" pitchFamily="34" charset="0"/>
            </a:endParaRPr>
          </a:p>
        </p:txBody>
      </p:sp>
      <p:sp>
        <p:nvSpPr>
          <p:cNvPr id="3" name="2 - Θέση περιεχομένου"/>
          <p:cNvSpPr>
            <a:spLocks noGrp="1"/>
          </p:cNvSpPr>
          <p:nvPr>
            <p:ph idx="1"/>
          </p:nvPr>
        </p:nvSpPr>
        <p:spPr>
          <a:xfrm>
            <a:off x="2771800" y="1340768"/>
            <a:ext cx="5976664" cy="2952328"/>
          </a:xfrm>
        </p:spPr>
        <p:txBody>
          <a:bodyPr>
            <a:normAutofit/>
          </a:bodyPr>
          <a:lstStyle/>
          <a:p>
            <a:pPr>
              <a:spcBef>
                <a:spcPts val="0"/>
              </a:spcBef>
              <a:buNone/>
            </a:pPr>
            <a:r>
              <a:rPr lang="el-GR" sz="2000" dirty="0" smtClean="0">
                <a:solidFill>
                  <a:schemeClr val="bg1"/>
                </a:solidFill>
                <a:latin typeface="Calibri" pitchFamily="34" charset="0"/>
                <a:cs typeface="Calibri" pitchFamily="34" charset="0"/>
              </a:rPr>
              <a:t>	</a:t>
            </a:r>
            <a:r>
              <a:rPr lang="en-US" sz="2000" dirty="0" smtClean="0">
                <a:solidFill>
                  <a:schemeClr val="bg1"/>
                </a:solidFill>
                <a:latin typeface="Calibri" pitchFamily="34" charset="0"/>
                <a:cs typeface="Calibri" pitchFamily="34" charset="0"/>
              </a:rPr>
              <a:t>O </a:t>
            </a:r>
            <a:r>
              <a:rPr lang="el-GR" sz="2000" dirty="0" smtClean="0">
                <a:solidFill>
                  <a:schemeClr val="bg1"/>
                </a:solidFill>
                <a:latin typeface="Calibri" pitchFamily="34" charset="0"/>
                <a:cs typeface="Calibri" pitchFamily="34" charset="0"/>
              </a:rPr>
              <a:t>ηλεκτρονικός εκφοβισμός ή εκφοβισμός μέσω Διαδικτύου </a:t>
            </a:r>
            <a:r>
              <a:rPr lang="en-US" sz="2000" dirty="0" smtClean="0">
                <a:solidFill>
                  <a:schemeClr val="bg1"/>
                </a:solidFill>
                <a:latin typeface="Calibri" pitchFamily="34" charset="0"/>
                <a:cs typeface="Calibri" pitchFamily="34" charset="0"/>
              </a:rPr>
              <a:t>(Cyberbullying) </a:t>
            </a:r>
            <a:r>
              <a:rPr lang="el-GR" sz="2000" dirty="0" smtClean="0">
                <a:solidFill>
                  <a:schemeClr val="bg1"/>
                </a:solidFill>
                <a:latin typeface="Calibri" pitchFamily="34" charset="0"/>
                <a:cs typeface="Calibri" pitchFamily="34" charset="0"/>
              </a:rPr>
              <a:t>περιλαμβάνει εσκεμμένη</a:t>
            </a:r>
            <a:r>
              <a:rPr lang="el-GR" sz="2000" dirty="0" smtClean="0">
                <a:solidFill>
                  <a:schemeClr val="bg1"/>
                </a:solidFill>
                <a:latin typeface="Calibri" pitchFamily="34" charset="0"/>
                <a:cs typeface="Calibri" pitchFamily="34" charset="0"/>
              </a:rPr>
              <a:t>, επαναλαμβανόμενη και </a:t>
            </a:r>
            <a:r>
              <a:rPr lang="el-GR" sz="2000" dirty="0" smtClean="0">
                <a:solidFill>
                  <a:schemeClr val="bg1"/>
                </a:solidFill>
                <a:latin typeface="Calibri" pitchFamily="34" charset="0"/>
                <a:cs typeface="Calibri" pitchFamily="34" charset="0"/>
              </a:rPr>
              <a:t>εχθρική συμπεριφορά </a:t>
            </a:r>
            <a:r>
              <a:rPr lang="el-GR" sz="2000" dirty="0" smtClean="0">
                <a:solidFill>
                  <a:schemeClr val="bg1"/>
                </a:solidFill>
                <a:latin typeface="Calibri" pitchFamily="34" charset="0"/>
                <a:cs typeface="Calibri" pitchFamily="34" charset="0"/>
              </a:rPr>
              <a:t>απέναντι </a:t>
            </a:r>
            <a:r>
              <a:rPr lang="el-GR" sz="2000" dirty="0" smtClean="0">
                <a:solidFill>
                  <a:schemeClr val="bg1"/>
                </a:solidFill>
                <a:latin typeface="Calibri" pitchFamily="34" charset="0"/>
                <a:cs typeface="Calibri" pitchFamily="34" charset="0"/>
              </a:rPr>
              <a:t>σε </a:t>
            </a:r>
            <a:r>
              <a:rPr lang="el-GR" sz="2000" dirty="0" smtClean="0">
                <a:solidFill>
                  <a:schemeClr val="bg1"/>
                </a:solidFill>
                <a:latin typeface="Calibri" pitchFamily="34" charset="0"/>
                <a:cs typeface="Calibri" pitchFamily="34" charset="0"/>
              </a:rPr>
              <a:t>παιδί ή έφηβο </a:t>
            </a:r>
            <a:r>
              <a:rPr lang="el-GR" sz="2000" dirty="0" smtClean="0">
                <a:solidFill>
                  <a:schemeClr val="bg1"/>
                </a:solidFill>
                <a:latin typeface="Calibri" pitchFamily="34" charset="0"/>
                <a:cs typeface="Calibri" pitchFamily="34" charset="0"/>
              </a:rPr>
              <a:t>με σκοπό την πρόκληση σωματικής ή</a:t>
            </a:r>
            <a:r>
              <a:rPr lang="en-US" sz="2000" dirty="0" smtClean="0">
                <a:solidFill>
                  <a:schemeClr val="bg1"/>
                </a:solidFill>
                <a:latin typeface="Calibri" pitchFamily="34" charset="0"/>
                <a:cs typeface="Calibri" pitchFamily="34" charset="0"/>
              </a:rPr>
              <a:t> </a:t>
            </a:r>
            <a:r>
              <a:rPr lang="el-GR" sz="2000" dirty="0" smtClean="0">
                <a:solidFill>
                  <a:schemeClr val="bg1"/>
                </a:solidFill>
                <a:latin typeface="Calibri" pitchFamily="34" charset="0"/>
                <a:cs typeface="Calibri" pitchFamily="34" charset="0"/>
              </a:rPr>
              <a:t>ψυχολογικής</a:t>
            </a:r>
            <a:r>
              <a:rPr lang="en-US" sz="2000" dirty="0" smtClean="0">
                <a:solidFill>
                  <a:schemeClr val="bg1"/>
                </a:solidFill>
                <a:latin typeface="Calibri" pitchFamily="34" charset="0"/>
                <a:cs typeface="Calibri" pitchFamily="34" charset="0"/>
              </a:rPr>
              <a:t> </a:t>
            </a:r>
            <a:r>
              <a:rPr lang="el-GR" sz="2000" dirty="0" smtClean="0">
                <a:solidFill>
                  <a:schemeClr val="bg1"/>
                </a:solidFill>
                <a:latin typeface="Calibri" pitchFamily="34" charset="0"/>
                <a:cs typeface="Calibri" pitchFamily="34" charset="0"/>
              </a:rPr>
              <a:t>βλάβης μέσω της χρήσης των νέων τεχνολογιών και επικοινωνίας.</a:t>
            </a:r>
            <a:r>
              <a:rPr lang="el-GR" sz="2000" dirty="0" smtClean="0">
                <a:solidFill>
                  <a:schemeClr val="bg1"/>
                </a:solidFill>
                <a:latin typeface="Calibri" pitchFamily="34" charset="0"/>
                <a:cs typeface="Calibri" pitchFamily="34" charset="0"/>
              </a:rPr>
              <a:t> </a:t>
            </a:r>
            <a:r>
              <a:rPr lang="el-GR" dirty="0" smtClean="0">
                <a:solidFill>
                  <a:schemeClr val="bg1"/>
                </a:solidFill>
                <a:latin typeface="Calibri" pitchFamily="34" charset="0"/>
                <a:cs typeface="Calibri" pitchFamily="34" charset="0"/>
              </a:rPr>
              <a:t/>
            </a:r>
            <a:br>
              <a:rPr lang="el-GR" dirty="0" smtClean="0">
                <a:solidFill>
                  <a:schemeClr val="bg1"/>
                </a:solidFill>
                <a:latin typeface="Calibri" pitchFamily="34" charset="0"/>
                <a:cs typeface="Calibri" pitchFamily="34" charset="0"/>
              </a:rPr>
            </a:br>
            <a:endParaRPr lang="el-GR" dirty="0" smtClean="0">
              <a:solidFill>
                <a:schemeClr val="bg1"/>
              </a:solidFill>
              <a:latin typeface="Calibri" pitchFamily="34" charset="0"/>
              <a:cs typeface="Calibri" pitchFamily="34" charset="0"/>
            </a:endParaRPr>
          </a:p>
          <a:p>
            <a:endParaRPr lang="el-GR" dirty="0"/>
          </a:p>
        </p:txBody>
      </p:sp>
      <p:sp>
        <p:nvSpPr>
          <p:cNvPr id="4100" name="AutoShape 4" descr="Αποτέλεσμα εικόνας για cyber bully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2" name="AutoShape 6" descr="Αποτέλεσμα εικόνας για cyber bully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4" name="AutoShape 8" descr="Αποτέλεσμα εικόνας για cyber bully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2 - Θέση περιεχομένου"/>
          <p:cNvSpPr txBox="1">
            <a:spLocks/>
          </p:cNvSpPr>
          <p:nvPr/>
        </p:nvSpPr>
        <p:spPr>
          <a:xfrm>
            <a:off x="539552" y="5085184"/>
            <a:ext cx="5604713" cy="1440160"/>
          </a:xfrm>
          <a:prstGeom prst="rect">
            <a:avLst/>
          </a:prstGeom>
        </p:spPr>
        <p:txBody>
          <a:bodyPr vert="horz">
            <a:normAutofit fontScale="85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ctr">
              <a:lnSpc>
                <a:spcPct val="120000"/>
              </a:lnSpc>
              <a:spcBef>
                <a:spcPts val="0"/>
              </a:spcBef>
              <a:buFont typeface="Wingdings"/>
              <a:buNone/>
            </a:pPr>
            <a:r>
              <a:rPr lang="en-US" sz="2600" dirty="0" smtClean="0">
                <a:solidFill>
                  <a:schemeClr val="bg1"/>
                </a:solidFill>
                <a:latin typeface="Calibri" pitchFamily="34" charset="0"/>
                <a:cs typeface="Calibri" pitchFamily="34" charset="0"/>
              </a:rPr>
              <a:t>    </a:t>
            </a:r>
            <a:r>
              <a:rPr lang="el-GR" sz="2200" dirty="0" smtClean="0">
                <a:solidFill>
                  <a:schemeClr val="bg1"/>
                </a:solidFill>
                <a:latin typeface="Calibri" pitchFamily="34" charset="0"/>
                <a:cs typeface="Calibri" pitchFamily="34" charset="0"/>
              </a:rPr>
              <a:t>Αποτελεί την πιο σύγχρονη μορφή εκφοβισμού η οποία παίρνει μεγάλες διαστάσεις </a:t>
            </a:r>
          </a:p>
          <a:p>
            <a:pPr algn="ctr">
              <a:lnSpc>
                <a:spcPct val="120000"/>
              </a:lnSpc>
              <a:spcBef>
                <a:spcPts val="0"/>
              </a:spcBef>
              <a:buFont typeface="Wingdings"/>
              <a:buNone/>
            </a:pPr>
            <a:r>
              <a:rPr lang="el-GR" sz="2200" dirty="0" smtClean="0">
                <a:solidFill>
                  <a:schemeClr val="bg1"/>
                </a:solidFill>
                <a:latin typeface="Calibri" pitchFamily="34" charset="0"/>
                <a:cs typeface="Calibri" pitchFamily="34" charset="0"/>
              </a:rPr>
              <a:t>και </a:t>
            </a:r>
            <a:r>
              <a:rPr lang="el-GR" sz="2200" dirty="0" smtClean="0">
                <a:solidFill>
                  <a:srgbClr val="C00000"/>
                </a:solidFill>
                <a:latin typeface="Calibri" pitchFamily="34" charset="0"/>
                <a:cs typeface="Calibri" pitchFamily="34" charset="0"/>
              </a:rPr>
              <a:t>εκτός σχολείου</a:t>
            </a:r>
            <a:r>
              <a:rPr lang="el-GR" sz="2200" dirty="0" smtClean="0">
                <a:solidFill>
                  <a:schemeClr val="bg1"/>
                </a:solidFill>
                <a:latin typeface="Calibri" pitchFamily="34" charset="0"/>
                <a:cs typeface="Calibri" pitchFamily="34" charset="0"/>
              </a:rPr>
              <a:t>.</a:t>
            </a:r>
            <a:r>
              <a:rPr lang="el-GR" dirty="0" smtClean="0">
                <a:solidFill>
                  <a:schemeClr val="bg1"/>
                </a:solidFill>
                <a:latin typeface="Calibri" pitchFamily="34" charset="0"/>
                <a:cs typeface="Calibri" pitchFamily="34" charset="0"/>
              </a:rPr>
              <a:t/>
            </a:r>
            <a:br>
              <a:rPr lang="el-GR" dirty="0" smtClean="0">
                <a:solidFill>
                  <a:schemeClr val="bg1"/>
                </a:solidFill>
                <a:latin typeface="Calibri" pitchFamily="34" charset="0"/>
                <a:cs typeface="Calibri" pitchFamily="34" charset="0"/>
              </a:rPr>
            </a:br>
            <a:endParaRPr lang="el-GR" dirty="0" smtClean="0">
              <a:solidFill>
                <a:schemeClr val="bg1"/>
              </a:solidFill>
              <a:latin typeface="Calibri" pitchFamily="34" charset="0"/>
              <a:cs typeface="Calibri" pitchFamily="34" charset="0"/>
            </a:endParaRPr>
          </a:p>
          <a:p>
            <a:endParaRPr lang="el-GR" dirty="0"/>
          </a:p>
        </p:txBody>
      </p:sp>
      <p:pic>
        <p:nvPicPr>
          <p:cNvPr id="9" name="Picture 4"/>
          <p:cNvPicPr>
            <a:picLocks noChangeAspect="1"/>
          </p:cNvPicPr>
          <p:nvPr/>
        </p:nvPicPr>
        <p:blipFill>
          <a:blip r:embed="rId3">
            <a:extLst>
              <a:ext uri="{28A0092B-C50C-407E-A947-70E740481C1C}">
                <a14:useLocalDpi xmlns:a14="http://schemas.microsoft.com/office/drawing/2010/main" val="0"/>
              </a:ext>
            </a:extLst>
          </a:blip>
          <a:srcRect t="10153" b="5751"/>
          <a:stretch>
            <a:fillRect/>
          </a:stretch>
        </p:blipFill>
        <p:spPr bwMode="auto">
          <a:xfrm>
            <a:off x="7061058" y="3501008"/>
            <a:ext cx="2101174" cy="33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dirty="0" smtClean="0">
                <a:solidFill>
                  <a:schemeClr val="bg1"/>
                </a:solidFill>
              </a:rPr>
              <a:t>Πηγές</a:t>
            </a:r>
            <a:endParaRPr lang="el-GR" sz="3600" dirty="0">
              <a:solidFill>
                <a:schemeClr val="bg1"/>
              </a:solidFill>
            </a:endParaRPr>
          </a:p>
        </p:txBody>
      </p:sp>
      <p:sp>
        <p:nvSpPr>
          <p:cNvPr id="3" name="2 - TextBox"/>
          <p:cNvSpPr txBox="1"/>
          <p:nvPr/>
        </p:nvSpPr>
        <p:spPr>
          <a:xfrm>
            <a:off x="323528" y="1844824"/>
            <a:ext cx="835292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Delete </a:t>
            </a:r>
            <a:r>
              <a:rPr lang="el-GR" dirty="0" smtClean="0">
                <a:solidFill>
                  <a:schemeClr val="bg1"/>
                </a:solidFill>
              </a:rPr>
              <a:t>στο </a:t>
            </a:r>
            <a:r>
              <a:rPr lang="en-US" dirty="0" smtClean="0">
                <a:solidFill>
                  <a:schemeClr val="bg1"/>
                </a:solidFill>
              </a:rPr>
              <a:t>Cyberbullying</a:t>
            </a:r>
            <a:r>
              <a:rPr lang="el-GR" dirty="0" smtClean="0">
                <a:solidFill>
                  <a:schemeClr val="bg1"/>
                </a:solidFill>
              </a:rPr>
              <a:t>:</a:t>
            </a:r>
            <a:r>
              <a:rPr lang="en-US" dirty="0">
                <a:solidFill>
                  <a:schemeClr val="bg1"/>
                </a:solidFill>
              </a:rPr>
              <a:t>https://prezi.com/cdgy6msm7cc4/cyber-bullying</a:t>
            </a:r>
            <a:r>
              <a:rPr lang="en-US" dirty="0" smtClean="0">
                <a:solidFill>
                  <a:schemeClr val="bg1"/>
                </a:solidFill>
              </a:rPr>
              <a:t>/</a:t>
            </a:r>
          </a:p>
          <a:p>
            <a:pPr marL="285750" indent="-285750">
              <a:buFont typeface="Arial" panose="020B0604020202020204" pitchFamily="34" charset="0"/>
              <a:buChar char="•"/>
            </a:pPr>
            <a:endParaRPr lang="el-GR" dirty="0" smtClean="0">
              <a:solidFill>
                <a:schemeClr val="bg1"/>
              </a:solidFill>
            </a:endParaRPr>
          </a:p>
          <a:p>
            <a:pPr marL="285750" indent="-285750">
              <a:buFont typeface="Arial" panose="020B0604020202020204" pitchFamily="34" charset="0"/>
              <a:buChar char="•"/>
            </a:pPr>
            <a:r>
              <a:rPr lang="el-GR" dirty="0" smtClean="0">
                <a:solidFill>
                  <a:schemeClr val="bg1"/>
                </a:solidFill>
              </a:rPr>
              <a:t>Ελληνικό </a:t>
            </a:r>
            <a:r>
              <a:rPr lang="el-GR" dirty="0">
                <a:solidFill>
                  <a:schemeClr val="bg1"/>
                </a:solidFill>
              </a:rPr>
              <a:t>Κέντρο Ασφαλούς Διαδικτύου: </a:t>
            </a:r>
            <a:r>
              <a:rPr lang="en-US" dirty="0" smtClean="0">
                <a:solidFill>
                  <a:schemeClr val="bg1"/>
                </a:solidFill>
              </a:rPr>
              <a:t>Saferinternet4kids.gr</a:t>
            </a:r>
            <a:endParaRPr lang="el-GR"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Ορθογώνιο"/>
          <p:cNvSpPr/>
          <p:nvPr/>
        </p:nvSpPr>
        <p:spPr>
          <a:xfrm>
            <a:off x="179512" y="1221720"/>
            <a:ext cx="8640960" cy="3477875"/>
          </a:xfrm>
          <a:prstGeom prst="rect">
            <a:avLst/>
          </a:prstGeom>
        </p:spPr>
        <p:txBody>
          <a:bodyPr wrap="square">
            <a:spAutoFit/>
          </a:bodyPr>
          <a:lstStyle/>
          <a:p>
            <a:r>
              <a:rPr lang="el-GR" sz="2000" dirty="0" smtClean="0">
                <a:solidFill>
                  <a:schemeClr val="bg1"/>
                </a:solidFill>
                <a:latin typeface="Calibri" pitchFamily="34" charset="0"/>
                <a:cs typeface="Calibri" pitchFamily="34" charset="0"/>
              </a:rPr>
              <a:t>Ο Διαδικτυακός εκφοβισμός διαφέρει από τα άλλα είδη εκφοβισμού αφού επεμβαίνει στον προσωπικό χώρο του παραλήπτη. Ο εκφοβισμός αυτός είναι                                                                 δύσκολο να περιοριστεί, αφού δεν υπάρχει  περιορισμός  ούτε των μηνυμάτων που διανέμονται ηλεκτρονικά, ούτε του αριθμού των παραληπτών που μπορούν να γίνουν δέκτες αυτών των μηνυμάτων. </a:t>
            </a:r>
          </a:p>
          <a:p>
            <a:endParaRPr lang="el-GR" sz="2000" dirty="0">
              <a:solidFill>
                <a:schemeClr val="bg1"/>
              </a:solidFill>
              <a:latin typeface="Calibri" pitchFamily="34" charset="0"/>
              <a:cs typeface="Calibri" pitchFamily="34" charset="0"/>
            </a:endParaRPr>
          </a:p>
          <a:p>
            <a:r>
              <a:rPr lang="el-GR" sz="2000" dirty="0">
                <a:solidFill>
                  <a:schemeClr val="bg1"/>
                </a:solidFill>
                <a:latin typeface="Calibri" pitchFamily="34" charset="0"/>
                <a:cs typeface="Calibri" pitchFamily="34" charset="0"/>
              </a:rPr>
              <a:t>Δυστυχώς ο </a:t>
            </a:r>
            <a:r>
              <a:rPr lang="el-GR" sz="2000" dirty="0" smtClean="0">
                <a:solidFill>
                  <a:schemeClr val="bg1"/>
                </a:solidFill>
                <a:latin typeface="Calibri" pitchFamily="34" charset="0"/>
                <a:cs typeface="Calibri" pitchFamily="34" charset="0"/>
              </a:rPr>
              <a:t>Διαδικτυακός </a:t>
            </a:r>
            <a:r>
              <a:rPr lang="el-GR" sz="2000" dirty="0" err="1">
                <a:solidFill>
                  <a:schemeClr val="bg1"/>
                </a:solidFill>
                <a:latin typeface="Calibri" pitchFamily="34" charset="0"/>
                <a:cs typeface="Calibri" pitchFamily="34" charset="0"/>
              </a:rPr>
              <a:t>εκφοβισµός</a:t>
            </a:r>
            <a:r>
              <a:rPr lang="el-GR" sz="2000" dirty="0">
                <a:solidFill>
                  <a:schemeClr val="bg1"/>
                </a:solidFill>
                <a:latin typeface="Calibri" pitchFamily="34" charset="0"/>
                <a:cs typeface="Calibri" pitchFamily="34" charset="0"/>
              </a:rPr>
              <a:t> δεν είναι αστείο που µ</a:t>
            </a:r>
            <a:r>
              <a:rPr lang="el-GR" sz="2000" dirty="0" err="1">
                <a:solidFill>
                  <a:schemeClr val="bg1"/>
                </a:solidFill>
                <a:latin typeface="Calibri" pitchFamily="34" charset="0"/>
                <a:cs typeface="Calibri" pitchFamily="34" charset="0"/>
              </a:rPr>
              <a:t>πορεί</a:t>
            </a:r>
            <a:r>
              <a:rPr lang="el-GR" sz="2000" dirty="0">
                <a:solidFill>
                  <a:schemeClr val="bg1"/>
                </a:solidFill>
                <a:latin typeface="Calibri" pitchFamily="34" charset="0"/>
                <a:cs typeface="Calibri" pitchFamily="34" charset="0"/>
              </a:rPr>
              <a:t> να </a:t>
            </a:r>
            <a:r>
              <a:rPr lang="el-GR" sz="2000" dirty="0" err="1">
                <a:solidFill>
                  <a:schemeClr val="bg1"/>
                </a:solidFill>
                <a:latin typeface="Calibri" pitchFamily="34" charset="0"/>
                <a:cs typeface="Calibri" pitchFamily="34" charset="0"/>
              </a:rPr>
              <a:t>συµβεί</a:t>
            </a:r>
            <a:r>
              <a:rPr lang="el-GR" sz="2000" dirty="0">
                <a:solidFill>
                  <a:schemeClr val="bg1"/>
                </a:solidFill>
                <a:latin typeface="Calibri" pitchFamily="34" charset="0"/>
                <a:cs typeface="Calibri" pitchFamily="34" charset="0"/>
              </a:rPr>
              <a:t> µ</a:t>
            </a:r>
            <a:r>
              <a:rPr lang="el-GR" sz="2000" dirty="0" err="1">
                <a:solidFill>
                  <a:schemeClr val="bg1"/>
                </a:solidFill>
                <a:latin typeface="Calibri" pitchFamily="34" charset="0"/>
                <a:cs typeface="Calibri" pitchFamily="34" charset="0"/>
              </a:rPr>
              <a:t>εταξύ</a:t>
            </a:r>
            <a:r>
              <a:rPr lang="el-GR" sz="2000" dirty="0">
                <a:solidFill>
                  <a:schemeClr val="bg1"/>
                </a:solidFill>
                <a:latin typeface="Calibri" pitchFamily="34" charset="0"/>
                <a:cs typeface="Calibri" pitchFamily="34" charset="0"/>
              </a:rPr>
              <a:t> </a:t>
            </a:r>
            <a:r>
              <a:rPr lang="el-GR" sz="2000" dirty="0" err="1">
                <a:solidFill>
                  <a:schemeClr val="bg1"/>
                </a:solidFill>
                <a:latin typeface="Calibri" pitchFamily="34" charset="0"/>
                <a:cs typeface="Calibri" pitchFamily="34" charset="0"/>
              </a:rPr>
              <a:t>συνοµηλίκων</a:t>
            </a:r>
            <a:r>
              <a:rPr lang="el-GR" sz="2000" dirty="0">
                <a:solidFill>
                  <a:schemeClr val="bg1"/>
                </a:solidFill>
                <a:latin typeface="Calibri" pitchFamily="34" charset="0"/>
                <a:cs typeface="Calibri" pitchFamily="34" charset="0"/>
              </a:rPr>
              <a:t> αλλά µια πολύ επικίνδυνη πράξη µε µ</a:t>
            </a:r>
            <a:r>
              <a:rPr lang="el-GR" sz="2000" dirty="0" err="1">
                <a:solidFill>
                  <a:schemeClr val="bg1"/>
                </a:solidFill>
                <a:latin typeface="Calibri" pitchFamily="34" charset="0"/>
                <a:cs typeface="Calibri" pitchFamily="34" charset="0"/>
              </a:rPr>
              <a:t>ακροχρόνιες</a:t>
            </a:r>
            <a:r>
              <a:rPr lang="el-GR" sz="2000" dirty="0">
                <a:solidFill>
                  <a:schemeClr val="bg1"/>
                </a:solidFill>
                <a:latin typeface="Calibri" pitchFamily="34" charset="0"/>
                <a:cs typeface="Calibri" pitchFamily="34" charset="0"/>
              </a:rPr>
              <a:t> και </a:t>
            </a:r>
            <a:r>
              <a:rPr lang="el-GR" sz="2000" dirty="0" err="1">
                <a:solidFill>
                  <a:schemeClr val="bg1"/>
                </a:solidFill>
                <a:latin typeface="Calibri" pitchFamily="34" charset="0"/>
                <a:cs typeface="Calibri" pitchFamily="34" charset="0"/>
              </a:rPr>
              <a:t>τραυµατικές</a:t>
            </a:r>
            <a:r>
              <a:rPr lang="el-GR" sz="2000" dirty="0">
                <a:solidFill>
                  <a:schemeClr val="bg1"/>
                </a:solidFill>
                <a:latin typeface="Calibri" pitchFamily="34" charset="0"/>
                <a:cs typeface="Calibri" pitchFamily="34" charset="0"/>
              </a:rPr>
              <a:t> συνέπειες για το παιδί που το βιώνει αλλά και για το παιδί που το παρατηρεί! </a:t>
            </a:r>
            <a:endParaRPr lang="en-US" sz="2000" dirty="0">
              <a:solidFill>
                <a:schemeClr val="bg1"/>
              </a:solidFill>
              <a:latin typeface="Calibri" pitchFamily="34" charset="0"/>
              <a:cs typeface="Calibri" pitchFamily="34" charset="0"/>
            </a:endParaRPr>
          </a:p>
          <a:p>
            <a:r>
              <a:rPr lang="el-GR" sz="2000" dirty="0" smtClean="0">
                <a:solidFill>
                  <a:schemeClr val="bg1"/>
                </a:solidFill>
                <a:latin typeface="Calibri" pitchFamily="34" charset="0"/>
                <a:cs typeface="Calibri" pitchFamily="34" charset="0"/>
              </a:rPr>
              <a:t>                                                              </a:t>
            </a:r>
            <a:endParaRPr lang="el-GR" sz="2000" dirty="0"/>
          </a:p>
        </p:txBody>
      </p:sp>
      <p:pic>
        <p:nvPicPr>
          <p:cNvPr id="1026" name="Picture 2" descr="Αποτέλεσμα εικόνας για cyber bullying"/>
          <p:cNvPicPr>
            <a:picLocks noChangeAspect="1" noChangeArrowheads="1"/>
          </p:cNvPicPr>
          <p:nvPr/>
        </p:nvPicPr>
        <p:blipFill>
          <a:blip r:embed="rId2" cstate="print"/>
          <a:srcRect/>
          <a:stretch>
            <a:fillRect/>
          </a:stretch>
        </p:blipFill>
        <p:spPr bwMode="auto">
          <a:xfrm>
            <a:off x="5292080" y="4509120"/>
            <a:ext cx="2997763" cy="2248323"/>
          </a:xfrm>
          <a:prstGeom prst="rect">
            <a:avLst/>
          </a:prstGeom>
          <a:noFill/>
        </p:spPr>
      </p:pic>
      <p:sp>
        <p:nvSpPr>
          <p:cNvPr id="4" name="3 - TextBox"/>
          <p:cNvSpPr txBox="1"/>
          <p:nvPr/>
        </p:nvSpPr>
        <p:spPr>
          <a:xfrm>
            <a:off x="0" y="404664"/>
            <a:ext cx="9144000" cy="646331"/>
          </a:xfrm>
          <a:prstGeom prst="rect">
            <a:avLst/>
          </a:prstGeom>
          <a:noFill/>
        </p:spPr>
        <p:txBody>
          <a:bodyPr wrap="square" rtlCol="0">
            <a:spAutoFit/>
          </a:bodyPr>
          <a:lstStyle/>
          <a:p>
            <a:pPr algn="ctr"/>
            <a:r>
              <a:rPr lang="el-GR" sz="3600" u="sng" dirty="0" smtClean="0">
                <a:solidFill>
                  <a:schemeClr val="bg1"/>
                </a:solidFill>
                <a:latin typeface="Calibri" pitchFamily="34" charset="0"/>
                <a:cs typeface="Calibri" pitchFamily="34" charset="0"/>
              </a:rPr>
              <a:t>Συνέπειες</a:t>
            </a:r>
            <a:endParaRPr lang="el-GR" sz="3600" u="sng" dirty="0">
              <a:solidFill>
                <a:schemeClr val="bg1"/>
              </a:solidFill>
              <a:latin typeface="Calibri" pitchFamily="34" charset="0"/>
              <a:cs typeface="Calibri" pitchFamily="34" charset="0"/>
            </a:endParaRPr>
          </a:p>
        </p:txBody>
      </p:sp>
      <p:sp>
        <p:nvSpPr>
          <p:cNvPr id="5" name="Ορθογώνιο 4"/>
          <p:cNvSpPr/>
          <p:nvPr/>
        </p:nvSpPr>
        <p:spPr>
          <a:xfrm>
            <a:off x="216024" y="4638035"/>
            <a:ext cx="5076056" cy="2031325"/>
          </a:xfrm>
          <a:prstGeom prst="rect">
            <a:avLst/>
          </a:prstGeom>
        </p:spPr>
        <p:txBody>
          <a:bodyPr wrap="square">
            <a:spAutoFit/>
          </a:bodyPr>
          <a:lstStyle/>
          <a:p>
            <a:pPr fontAlgn="auto">
              <a:spcBef>
                <a:spcPts val="0"/>
              </a:spcBef>
              <a:spcAft>
                <a:spcPts val="0"/>
              </a:spcAft>
              <a:defRPr/>
            </a:pPr>
            <a:r>
              <a:rPr lang="el-GR" b="1" dirty="0" smtClean="0">
                <a:solidFill>
                  <a:schemeClr val="bg1"/>
                </a:solidFill>
              </a:rPr>
              <a:t>Συνέπειες:</a:t>
            </a:r>
          </a:p>
          <a:p>
            <a:pPr fontAlgn="auto">
              <a:spcBef>
                <a:spcPts val="0"/>
              </a:spcBef>
              <a:spcAft>
                <a:spcPts val="0"/>
              </a:spcAft>
              <a:defRPr/>
            </a:pPr>
            <a:r>
              <a:rPr lang="el-GR" dirty="0" err="1" smtClean="0">
                <a:solidFill>
                  <a:schemeClr val="bg1"/>
                </a:solidFill>
              </a:rPr>
              <a:t>Ανάµεσα</a:t>
            </a:r>
            <a:r>
              <a:rPr lang="el-GR" dirty="0" smtClean="0">
                <a:solidFill>
                  <a:schemeClr val="bg1"/>
                </a:solidFill>
              </a:rPr>
              <a:t> </a:t>
            </a:r>
            <a:r>
              <a:rPr lang="el-GR" dirty="0">
                <a:solidFill>
                  <a:schemeClr val="bg1"/>
                </a:solidFill>
              </a:rPr>
              <a:t>στις </a:t>
            </a:r>
            <a:r>
              <a:rPr lang="el-GR" dirty="0" smtClean="0">
                <a:solidFill>
                  <a:schemeClr val="bg1"/>
                </a:solidFill>
              </a:rPr>
              <a:t>συνέπειες </a:t>
            </a:r>
            <a:r>
              <a:rPr lang="el-GR" dirty="0" err="1">
                <a:solidFill>
                  <a:schemeClr val="bg1"/>
                </a:solidFill>
              </a:rPr>
              <a:t>περιλαµβάνονται</a:t>
            </a:r>
            <a:r>
              <a:rPr lang="el-GR" dirty="0">
                <a:solidFill>
                  <a:schemeClr val="bg1"/>
                </a:solidFill>
              </a:rPr>
              <a:t>: κατάθλιψη, αυτοκαταστροφική ή αυτοκτονική </a:t>
            </a:r>
            <a:r>
              <a:rPr lang="el-GR" dirty="0" err="1">
                <a:solidFill>
                  <a:schemeClr val="bg1"/>
                </a:solidFill>
              </a:rPr>
              <a:t>συµπεριφορά</a:t>
            </a:r>
            <a:r>
              <a:rPr lang="el-GR" dirty="0">
                <a:solidFill>
                  <a:schemeClr val="bg1"/>
                </a:solidFill>
              </a:rPr>
              <a:t>, </a:t>
            </a:r>
            <a:r>
              <a:rPr lang="el-GR" dirty="0" err="1">
                <a:solidFill>
                  <a:schemeClr val="bg1"/>
                </a:solidFill>
              </a:rPr>
              <a:t>χαµηλή</a:t>
            </a:r>
            <a:r>
              <a:rPr lang="el-GR" dirty="0">
                <a:solidFill>
                  <a:schemeClr val="bg1"/>
                </a:solidFill>
              </a:rPr>
              <a:t> </a:t>
            </a:r>
            <a:r>
              <a:rPr lang="el-GR" dirty="0" err="1">
                <a:solidFill>
                  <a:schemeClr val="bg1"/>
                </a:solidFill>
              </a:rPr>
              <a:t>αυτοεκτίµηση</a:t>
            </a:r>
            <a:r>
              <a:rPr lang="el-GR" dirty="0">
                <a:solidFill>
                  <a:schemeClr val="bg1"/>
                </a:solidFill>
              </a:rPr>
              <a:t>, κακή επίδοση στο σχολείο, κοινωνική </a:t>
            </a:r>
            <a:r>
              <a:rPr lang="el-GR" dirty="0" err="1">
                <a:solidFill>
                  <a:schemeClr val="bg1"/>
                </a:solidFill>
              </a:rPr>
              <a:t>αποµόνωση</a:t>
            </a:r>
            <a:r>
              <a:rPr lang="el-GR" dirty="0">
                <a:solidFill>
                  <a:schemeClr val="bg1"/>
                </a:solidFill>
              </a:rPr>
              <a:t>, αποχή από το σχολείο και τις παρέες </a:t>
            </a:r>
            <a:r>
              <a:rPr lang="el-GR" dirty="0" err="1">
                <a:solidFill>
                  <a:schemeClr val="bg1"/>
                </a:solidFill>
              </a:rPr>
              <a:t>συνοµηλίκων</a:t>
            </a:r>
            <a:r>
              <a:rPr lang="el-GR" dirty="0">
                <a:solidFill>
                  <a:schemeClr val="bg1"/>
                </a:solidFill>
              </a:rPr>
              <a:t> </a:t>
            </a:r>
            <a:r>
              <a:rPr lang="el-GR" dirty="0" smtClean="0">
                <a:solidFill>
                  <a:schemeClr val="bg1"/>
                </a:solidFill>
              </a:rPr>
              <a:t>τους </a:t>
            </a:r>
            <a:r>
              <a:rPr lang="el-GR" dirty="0">
                <a:solidFill>
                  <a:schemeClr val="bg1"/>
                </a:solidFill>
              </a:rPr>
              <a:t>κ.α.</a:t>
            </a:r>
            <a:endParaRPr lang="el-GR"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TextBox"/>
          <p:cNvSpPr txBox="1"/>
          <p:nvPr/>
        </p:nvSpPr>
        <p:spPr>
          <a:xfrm>
            <a:off x="0" y="404664"/>
            <a:ext cx="9144000" cy="646331"/>
          </a:xfrm>
          <a:prstGeom prst="rect">
            <a:avLst/>
          </a:prstGeom>
          <a:noFill/>
        </p:spPr>
        <p:txBody>
          <a:bodyPr wrap="square" rtlCol="0">
            <a:spAutoFit/>
          </a:bodyPr>
          <a:lstStyle/>
          <a:p>
            <a:pPr algn="ctr"/>
            <a:r>
              <a:rPr lang="el-GR" sz="3600" u="sng" dirty="0" smtClean="0">
                <a:solidFill>
                  <a:schemeClr val="bg1"/>
                </a:solidFill>
                <a:latin typeface="Calibri" pitchFamily="34" charset="0"/>
                <a:cs typeface="Calibri" pitchFamily="34" charset="0"/>
              </a:rPr>
              <a:t>Μορφές </a:t>
            </a:r>
            <a:r>
              <a:rPr lang="en-US" sz="3600" u="sng" dirty="0" smtClean="0">
                <a:solidFill>
                  <a:schemeClr val="bg1"/>
                </a:solidFill>
                <a:latin typeface="Calibri" pitchFamily="34" charset="0"/>
                <a:cs typeface="Calibri" pitchFamily="34" charset="0"/>
              </a:rPr>
              <a:t>Cyberbullying</a:t>
            </a:r>
            <a:endParaRPr lang="el-GR" sz="3600" u="sng" dirty="0">
              <a:solidFill>
                <a:schemeClr val="bg1"/>
              </a:solidFill>
              <a:latin typeface="Calibri" pitchFamily="34" charset="0"/>
              <a:cs typeface="Calibri" pitchFamily="34" charset="0"/>
            </a:endParaRPr>
          </a:p>
        </p:txBody>
      </p:sp>
      <p:sp>
        <p:nvSpPr>
          <p:cNvPr id="5" name="4 - TextBox"/>
          <p:cNvSpPr txBox="1"/>
          <p:nvPr/>
        </p:nvSpPr>
        <p:spPr>
          <a:xfrm>
            <a:off x="683568" y="1268760"/>
            <a:ext cx="8460432" cy="3739485"/>
          </a:xfrm>
          <a:prstGeom prst="rect">
            <a:avLst/>
          </a:prstGeom>
          <a:noFill/>
        </p:spPr>
        <p:txBody>
          <a:bodyPr wrap="square" rtlCol="0">
            <a:spAutoFit/>
          </a:bodyPr>
          <a:lstStyle/>
          <a:p>
            <a:pPr>
              <a:buFont typeface="Arial" pitchFamily="34" charset="0"/>
              <a:buChar char="•"/>
            </a:pPr>
            <a:r>
              <a:rPr lang="el-GR" sz="2000" dirty="0" smtClean="0">
                <a:solidFill>
                  <a:schemeClr val="bg1"/>
                </a:solidFill>
                <a:latin typeface="Calibri" pitchFamily="34" charset="0"/>
                <a:cs typeface="Calibri" pitchFamily="34" charset="0"/>
              </a:rPr>
              <a:t>Ανάφλεξη (</a:t>
            </a:r>
            <a:r>
              <a:rPr lang="en-US" sz="2000" dirty="0" smtClean="0">
                <a:solidFill>
                  <a:schemeClr val="bg1"/>
                </a:solidFill>
                <a:latin typeface="Calibri" pitchFamily="34" charset="0"/>
                <a:cs typeface="Calibri" pitchFamily="34" charset="0"/>
              </a:rPr>
              <a:t>flaming)</a:t>
            </a:r>
          </a:p>
          <a:p>
            <a:pPr>
              <a:buFont typeface="Arial" pitchFamily="34" charset="0"/>
              <a:buChar char="•"/>
            </a:pPr>
            <a:r>
              <a:rPr lang="el-GR" sz="2000" dirty="0" smtClean="0">
                <a:solidFill>
                  <a:schemeClr val="bg1"/>
                </a:solidFill>
                <a:latin typeface="Calibri" pitchFamily="34" charset="0"/>
                <a:cs typeface="Calibri" pitchFamily="34" charset="0"/>
              </a:rPr>
              <a:t>Παρενόχληση </a:t>
            </a:r>
            <a:r>
              <a:rPr lang="en-US" sz="2000" dirty="0" smtClean="0">
                <a:solidFill>
                  <a:schemeClr val="bg1"/>
                </a:solidFill>
                <a:latin typeface="Calibri" pitchFamily="34" charset="0"/>
                <a:cs typeface="Calibri" pitchFamily="34" charset="0"/>
              </a:rPr>
              <a:t>(harassment)</a:t>
            </a:r>
          </a:p>
          <a:p>
            <a:pPr>
              <a:buFont typeface="Arial" pitchFamily="34" charset="0"/>
              <a:buChar char="•"/>
            </a:pPr>
            <a:r>
              <a:rPr lang="el-GR" sz="2000" dirty="0" smtClean="0">
                <a:solidFill>
                  <a:schemeClr val="bg1"/>
                </a:solidFill>
                <a:latin typeface="Calibri" pitchFamily="34" charset="0"/>
                <a:cs typeface="Calibri" pitchFamily="34" charset="0"/>
              </a:rPr>
              <a:t>Εξαπάτηση ή Ξεμπρόστιασμα (</a:t>
            </a:r>
            <a:r>
              <a:rPr lang="en-US" sz="2000" dirty="0" smtClean="0">
                <a:solidFill>
                  <a:schemeClr val="bg1"/>
                </a:solidFill>
                <a:latin typeface="Calibri" pitchFamily="34" charset="0"/>
                <a:cs typeface="Calibri" pitchFamily="34" charset="0"/>
              </a:rPr>
              <a:t>Tricky or outing)</a:t>
            </a:r>
          </a:p>
          <a:p>
            <a:pPr>
              <a:buFont typeface="Arial" pitchFamily="34" charset="0"/>
              <a:buChar char="•"/>
            </a:pPr>
            <a:r>
              <a:rPr lang="el-GR" sz="2000" dirty="0" smtClean="0">
                <a:solidFill>
                  <a:schemeClr val="bg1"/>
                </a:solidFill>
                <a:latin typeface="Calibri" pitchFamily="34" charset="0"/>
                <a:cs typeface="Calibri" pitchFamily="34" charset="0"/>
              </a:rPr>
              <a:t>Χαρούμενο χαστούκισμα </a:t>
            </a:r>
            <a:r>
              <a:rPr lang="en-US" sz="2000" dirty="0" smtClean="0">
                <a:solidFill>
                  <a:schemeClr val="bg1"/>
                </a:solidFill>
                <a:latin typeface="Calibri" pitchFamily="34" charset="0"/>
                <a:cs typeface="Calibri" pitchFamily="34" charset="0"/>
              </a:rPr>
              <a:t>(happy slapping)</a:t>
            </a:r>
          </a:p>
          <a:p>
            <a:pPr>
              <a:buFont typeface="Arial" pitchFamily="34" charset="0"/>
              <a:buChar char="•"/>
            </a:pPr>
            <a:r>
              <a:rPr lang="el-GR" sz="2000" dirty="0" smtClean="0">
                <a:solidFill>
                  <a:schemeClr val="bg1"/>
                </a:solidFill>
                <a:latin typeface="Calibri" pitchFamily="34" charset="0"/>
                <a:cs typeface="Calibri" pitchFamily="34" charset="0"/>
              </a:rPr>
              <a:t>Αποκλεισμός </a:t>
            </a:r>
            <a:r>
              <a:rPr lang="en-US" sz="2000" dirty="0" smtClean="0">
                <a:solidFill>
                  <a:schemeClr val="bg1"/>
                </a:solidFill>
                <a:latin typeface="Calibri" pitchFamily="34" charset="0"/>
                <a:cs typeface="Calibri" pitchFamily="34" charset="0"/>
              </a:rPr>
              <a:t>(Exclusion)</a:t>
            </a:r>
          </a:p>
          <a:p>
            <a:pPr>
              <a:buFont typeface="Arial" pitchFamily="34" charset="0"/>
              <a:buChar char="•"/>
            </a:pPr>
            <a:r>
              <a:rPr lang="el-GR" sz="2000" dirty="0" smtClean="0">
                <a:solidFill>
                  <a:schemeClr val="bg1"/>
                </a:solidFill>
                <a:latin typeface="Calibri" pitchFamily="34" charset="0"/>
                <a:cs typeface="Calibri" pitchFamily="34" charset="0"/>
              </a:rPr>
              <a:t>Μεταμφίεση-Πλαστοπροσωπία </a:t>
            </a:r>
            <a:r>
              <a:rPr lang="en-US" sz="2000" dirty="0" smtClean="0">
                <a:solidFill>
                  <a:schemeClr val="bg1"/>
                </a:solidFill>
                <a:latin typeface="Calibri" pitchFamily="34" charset="0"/>
                <a:cs typeface="Calibri" pitchFamily="34" charset="0"/>
              </a:rPr>
              <a:t>(Masquerade)</a:t>
            </a:r>
          </a:p>
          <a:p>
            <a:pPr>
              <a:buFont typeface="Arial" pitchFamily="34" charset="0"/>
              <a:buChar char="•"/>
            </a:pPr>
            <a:r>
              <a:rPr lang="el-GR" sz="2000" dirty="0" smtClean="0">
                <a:solidFill>
                  <a:schemeClr val="bg1"/>
                </a:solidFill>
                <a:latin typeface="Calibri" pitchFamily="34" charset="0"/>
                <a:cs typeface="Calibri" pitchFamily="34" charset="0"/>
              </a:rPr>
              <a:t>Δυσφήμιση (</a:t>
            </a:r>
            <a:r>
              <a:rPr lang="en-US" sz="2000" dirty="0" smtClean="0">
                <a:solidFill>
                  <a:schemeClr val="bg1"/>
                </a:solidFill>
                <a:latin typeface="Calibri" pitchFamily="34" charset="0"/>
                <a:cs typeface="Calibri" pitchFamily="34" charset="0"/>
              </a:rPr>
              <a:t>Denigration)</a:t>
            </a:r>
            <a:endParaRPr lang="el-GR" sz="2000" dirty="0" smtClean="0">
              <a:solidFill>
                <a:schemeClr val="bg1"/>
              </a:solidFill>
              <a:latin typeface="Calibri" pitchFamily="34" charset="0"/>
              <a:cs typeface="Calibri" pitchFamily="34" charset="0"/>
            </a:endParaRPr>
          </a:p>
          <a:p>
            <a:pPr>
              <a:buFont typeface="Arial" pitchFamily="34" charset="0"/>
              <a:buChar char="•"/>
            </a:pPr>
            <a:r>
              <a:rPr lang="el-GR" sz="2000" dirty="0" smtClean="0">
                <a:solidFill>
                  <a:schemeClr val="bg1"/>
                </a:solidFill>
                <a:latin typeface="Calibri" pitchFamily="34" charset="0"/>
                <a:cs typeface="Calibri" pitchFamily="34" charset="0"/>
              </a:rPr>
              <a:t>Ρητορική μίσους (</a:t>
            </a:r>
            <a:r>
              <a:rPr lang="en-US" sz="2000" dirty="0" smtClean="0">
                <a:solidFill>
                  <a:schemeClr val="bg1"/>
                </a:solidFill>
                <a:latin typeface="Calibri" pitchFamily="34" charset="0"/>
                <a:cs typeface="Calibri" pitchFamily="34" charset="0"/>
              </a:rPr>
              <a:t>Hate speech)</a:t>
            </a:r>
          </a:p>
          <a:p>
            <a:pPr>
              <a:buFont typeface="Arial" pitchFamily="34" charset="0"/>
              <a:buChar char="•"/>
            </a:pPr>
            <a:r>
              <a:rPr lang="el-GR" sz="2000" dirty="0" smtClean="0">
                <a:solidFill>
                  <a:schemeClr val="bg1"/>
                </a:solidFill>
                <a:latin typeface="Calibri" pitchFamily="34" charset="0"/>
                <a:cs typeface="Calibri" pitchFamily="34" charset="0"/>
              </a:rPr>
              <a:t>Διαδικτυακή παρακολούθηση-καταδίωξη </a:t>
            </a:r>
            <a:r>
              <a:rPr lang="en-US" sz="2000" dirty="0" smtClean="0">
                <a:solidFill>
                  <a:schemeClr val="bg1"/>
                </a:solidFill>
                <a:latin typeface="Calibri" pitchFamily="34" charset="0"/>
                <a:cs typeface="Calibri" pitchFamily="34" charset="0"/>
              </a:rPr>
              <a:t>(Cyber </a:t>
            </a:r>
            <a:r>
              <a:rPr lang="en-US" sz="2000" dirty="0">
                <a:solidFill>
                  <a:schemeClr val="bg1"/>
                </a:solidFill>
                <a:latin typeface="Calibri" pitchFamily="34" charset="0"/>
                <a:cs typeface="Calibri" pitchFamily="34" charset="0"/>
              </a:rPr>
              <a:t>s</a:t>
            </a:r>
            <a:r>
              <a:rPr lang="en-US" sz="2000" dirty="0" smtClean="0">
                <a:solidFill>
                  <a:schemeClr val="bg1"/>
                </a:solidFill>
                <a:latin typeface="Calibri" pitchFamily="34" charset="0"/>
                <a:cs typeface="Calibri" pitchFamily="34" charset="0"/>
              </a:rPr>
              <a:t>talking)</a:t>
            </a:r>
          </a:p>
          <a:p>
            <a:pPr>
              <a:buFont typeface="Arial" pitchFamily="34" charset="0"/>
              <a:buChar char="•"/>
            </a:pPr>
            <a:r>
              <a:rPr lang="en-US" sz="2000" dirty="0" err="1" smtClean="0">
                <a:solidFill>
                  <a:schemeClr val="bg1"/>
                </a:solidFill>
                <a:latin typeface="Calibri" pitchFamily="34" charset="0"/>
                <a:cs typeface="Calibri" pitchFamily="34" charset="0"/>
              </a:rPr>
              <a:t>Sexting</a:t>
            </a:r>
            <a:endParaRPr lang="en-US" sz="2000" dirty="0" smtClean="0">
              <a:solidFill>
                <a:schemeClr val="bg1"/>
              </a:solidFill>
              <a:latin typeface="Calibri" pitchFamily="34" charset="0"/>
              <a:cs typeface="Calibri" pitchFamily="34" charset="0"/>
            </a:endParaRPr>
          </a:p>
          <a:p>
            <a:pPr>
              <a:buFont typeface="Arial" pitchFamily="34" charset="0"/>
              <a:buChar char="•"/>
            </a:pPr>
            <a:r>
              <a:rPr lang="el-GR" sz="2000" dirty="0" smtClean="0">
                <a:solidFill>
                  <a:schemeClr val="bg1"/>
                </a:solidFill>
                <a:latin typeface="Calibri" pitchFamily="34" charset="0"/>
                <a:cs typeface="Calibri" pitchFamily="34" charset="0"/>
              </a:rPr>
              <a:t>Αποπλάνηση-Πορνογραφία </a:t>
            </a:r>
            <a:r>
              <a:rPr lang="en-US" sz="2000" dirty="0" smtClean="0">
                <a:solidFill>
                  <a:schemeClr val="bg1"/>
                </a:solidFill>
                <a:latin typeface="Calibri" pitchFamily="34" charset="0"/>
                <a:cs typeface="Calibri" pitchFamily="34" charset="0"/>
              </a:rPr>
              <a:t>(Grooming)</a:t>
            </a:r>
          </a:p>
          <a:p>
            <a:pPr>
              <a:buFont typeface="Arial" pitchFamily="34" charset="0"/>
              <a:buChar char="•"/>
            </a:pPr>
            <a:endParaRPr lang="el-GR" sz="17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260648"/>
            <a:ext cx="9144000" cy="646331"/>
          </a:xfrm>
          <a:prstGeom prst="rect">
            <a:avLst/>
          </a:prstGeom>
          <a:noFill/>
        </p:spPr>
        <p:txBody>
          <a:bodyPr wrap="square" rtlCol="0">
            <a:spAutoFit/>
          </a:bodyPr>
          <a:lstStyle/>
          <a:p>
            <a:pPr algn="ctr"/>
            <a:r>
              <a:rPr lang="el-GR" sz="3600" u="sng" dirty="0" smtClean="0">
                <a:solidFill>
                  <a:schemeClr val="bg1"/>
                </a:solidFill>
                <a:latin typeface="Calibri" pitchFamily="34" charset="0"/>
                <a:cs typeface="Calibri" pitchFamily="34" charset="0"/>
              </a:rPr>
              <a:t>Ανάφλεξη </a:t>
            </a:r>
            <a:r>
              <a:rPr lang="en-US" sz="3600" u="sng" dirty="0" smtClean="0">
                <a:solidFill>
                  <a:schemeClr val="bg1"/>
                </a:solidFill>
                <a:latin typeface="Calibri" pitchFamily="34" charset="0"/>
                <a:cs typeface="Calibri" pitchFamily="34" charset="0"/>
              </a:rPr>
              <a:t>(Flaming)</a:t>
            </a:r>
            <a:endParaRPr lang="el-GR" sz="3600" u="sng" dirty="0">
              <a:solidFill>
                <a:schemeClr val="bg1"/>
              </a:solidFill>
              <a:latin typeface="Calibri" pitchFamily="34" charset="0"/>
              <a:cs typeface="Calibri" pitchFamily="34" charset="0"/>
            </a:endParaRPr>
          </a:p>
        </p:txBody>
      </p:sp>
      <p:sp>
        <p:nvSpPr>
          <p:cNvPr id="3" name="2 - TextBox"/>
          <p:cNvSpPr txBox="1"/>
          <p:nvPr/>
        </p:nvSpPr>
        <p:spPr>
          <a:xfrm>
            <a:off x="0" y="1621249"/>
            <a:ext cx="9144000" cy="1015663"/>
          </a:xfrm>
          <a:prstGeom prst="rect">
            <a:avLst/>
          </a:prstGeom>
          <a:noFill/>
        </p:spPr>
        <p:txBody>
          <a:bodyPr wrap="square" rtlCol="0">
            <a:spAutoFit/>
          </a:bodyPr>
          <a:lstStyle/>
          <a:p>
            <a:pPr algn="ctr"/>
            <a:r>
              <a:rPr lang="el-GR" sz="2000" dirty="0" smtClean="0">
                <a:solidFill>
                  <a:schemeClr val="bg1"/>
                </a:solidFill>
                <a:latin typeface="Calibri" pitchFamily="34" charset="0"/>
                <a:cs typeface="Calibri" pitchFamily="34" charset="0"/>
              </a:rPr>
              <a:t>Τα απειλητικά και προσβλητικά μηνύματα που στέλνονται σε ένα άτομο ή σε μια ομάδα ατόμων με σκοπό την πρόκληση λεκτικών διαπληκτισμών μεταξύ δύο ή περισσοτέρων χρηστών εντός Διαδικτύου</a:t>
            </a:r>
            <a:r>
              <a:rPr lang="en-US" sz="2000" dirty="0" smtClean="0">
                <a:solidFill>
                  <a:schemeClr val="bg1"/>
                </a:solidFill>
                <a:latin typeface="Calibri" pitchFamily="34" charset="0"/>
                <a:cs typeface="Calibri" pitchFamily="34" charset="0"/>
              </a:rPr>
              <a:t>.</a:t>
            </a:r>
            <a:endParaRPr lang="el-GR" sz="2000" dirty="0">
              <a:solidFill>
                <a:schemeClr val="bg1"/>
              </a:solidFill>
              <a:latin typeface="Calibri" pitchFamily="34" charset="0"/>
              <a:cs typeface="Calibri" pitchFamily="34" charset="0"/>
            </a:endParaRPr>
          </a:p>
        </p:txBody>
      </p:sp>
      <p:pic>
        <p:nvPicPr>
          <p:cNvPr id="18434" name="Picture 2" descr="Σχετική εικόνα"/>
          <p:cNvPicPr>
            <a:picLocks noChangeAspect="1" noChangeArrowheads="1"/>
          </p:cNvPicPr>
          <p:nvPr/>
        </p:nvPicPr>
        <p:blipFill>
          <a:blip r:embed="rId2" cstate="print"/>
          <a:srcRect/>
          <a:stretch>
            <a:fillRect/>
          </a:stretch>
        </p:blipFill>
        <p:spPr bwMode="auto">
          <a:xfrm>
            <a:off x="467544" y="3429000"/>
            <a:ext cx="3874368" cy="2905777"/>
          </a:xfrm>
          <a:prstGeom prst="rect">
            <a:avLst/>
          </a:prstGeom>
          <a:noFill/>
        </p:spPr>
      </p:pic>
      <p:pic>
        <p:nvPicPr>
          <p:cNvPr id="18436" name="Picture 4" descr="Αποτέλεσμα εικόνας για cyber bullying"/>
          <p:cNvPicPr>
            <a:picLocks noChangeAspect="1" noChangeArrowheads="1"/>
          </p:cNvPicPr>
          <p:nvPr/>
        </p:nvPicPr>
        <p:blipFill>
          <a:blip r:embed="rId3" cstate="print"/>
          <a:srcRect/>
          <a:stretch>
            <a:fillRect/>
          </a:stretch>
        </p:blipFill>
        <p:spPr bwMode="auto">
          <a:xfrm>
            <a:off x="4860032" y="3429000"/>
            <a:ext cx="3164632" cy="29040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404664"/>
            <a:ext cx="9144000" cy="646331"/>
          </a:xfrm>
          <a:prstGeom prst="rect">
            <a:avLst/>
          </a:prstGeom>
          <a:noFill/>
        </p:spPr>
        <p:txBody>
          <a:bodyPr wrap="square" rtlCol="0">
            <a:spAutoFit/>
          </a:bodyPr>
          <a:lstStyle/>
          <a:p>
            <a:pPr algn="ctr"/>
            <a:r>
              <a:rPr lang="el-GR" sz="3600" u="sng" dirty="0" smtClean="0">
                <a:solidFill>
                  <a:schemeClr val="bg1"/>
                </a:solidFill>
                <a:latin typeface="Calibri" pitchFamily="34" charset="0"/>
                <a:cs typeface="Calibri" pitchFamily="34" charset="0"/>
              </a:rPr>
              <a:t>Παρενόχληση </a:t>
            </a:r>
            <a:r>
              <a:rPr lang="en-US" sz="3600" u="sng" dirty="0" smtClean="0">
                <a:solidFill>
                  <a:schemeClr val="bg1"/>
                </a:solidFill>
                <a:latin typeface="Calibri" pitchFamily="34" charset="0"/>
                <a:cs typeface="Calibri" pitchFamily="34" charset="0"/>
              </a:rPr>
              <a:t>(Harassment)</a:t>
            </a:r>
            <a:endParaRPr lang="el-GR" sz="3600" u="sng" dirty="0">
              <a:solidFill>
                <a:schemeClr val="bg1"/>
              </a:solidFill>
              <a:latin typeface="Calibri" pitchFamily="34" charset="0"/>
              <a:cs typeface="Calibri" pitchFamily="34" charset="0"/>
            </a:endParaRPr>
          </a:p>
        </p:txBody>
      </p:sp>
      <p:sp>
        <p:nvSpPr>
          <p:cNvPr id="3" name="2 - Ορθογώνιο"/>
          <p:cNvSpPr/>
          <p:nvPr/>
        </p:nvSpPr>
        <p:spPr>
          <a:xfrm>
            <a:off x="0" y="1477233"/>
            <a:ext cx="9144000" cy="1015663"/>
          </a:xfrm>
          <a:prstGeom prst="rect">
            <a:avLst/>
          </a:prstGeom>
        </p:spPr>
        <p:txBody>
          <a:bodyPr wrap="square">
            <a:spAutoFit/>
          </a:bodyPr>
          <a:lstStyle/>
          <a:p>
            <a:pPr algn="ctr"/>
            <a:r>
              <a:rPr lang="el-GR" sz="2000" dirty="0">
                <a:solidFill>
                  <a:schemeClr val="bg1"/>
                </a:solidFill>
                <a:latin typeface="Calibri" pitchFamily="34" charset="0"/>
                <a:cs typeface="Calibri" pitchFamily="34" charset="0"/>
              </a:rPr>
              <a:t>Ε</a:t>
            </a:r>
            <a:r>
              <a:rPr lang="el-GR" sz="2000" dirty="0" smtClean="0">
                <a:solidFill>
                  <a:schemeClr val="bg1"/>
                </a:solidFill>
                <a:latin typeface="Calibri" pitchFamily="34" charset="0"/>
                <a:cs typeface="Calibri" pitchFamily="34" charset="0"/>
              </a:rPr>
              <a:t>ίναι η επαναλαμβανόμενη αποστολή </a:t>
            </a:r>
            <a:r>
              <a:rPr lang="el-GR" sz="2000" dirty="0" smtClean="0">
                <a:solidFill>
                  <a:schemeClr val="bg1"/>
                </a:solidFill>
                <a:latin typeface="Calibri" pitchFamily="34" charset="0"/>
                <a:cs typeface="Calibri" pitchFamily="34" charset="0"/>
              </a:rPr>
              <a:t>προσβλητικών ή </a:t>
            </a:r>
            <a:r>
              <a:rPr lang="el-GR" sz="2000" dirty="0" smtClean="0">
                <a:solidFill>
                  <a:schemeClr val="bg1"/>
                </a:solidFill>
                <a:latin typeface="Calibri" pitchFamily="34" charset="0"/>
                <a:cs typeface="Calibri" pitchFamily="34" charset="0"/>
              </a:rPr>
              <a:t>απειλητικών </a:t>
            </a:r>
            <a:r>
              <a:rPr lang="el-GR" sz="2000" dirty="0" smtClean="0">
                <a:solidFill>
                  <a:schemeClr val="bg1"/>
                </a:solidFill>
                <a:latin typeface="Calibri" pitchFamily="34" charset="0"/>
                <a:cs typeface="Calibri" pitchFamily="34" charset="0"/>
              </a:rPr>
              <a:t>μηνυμάτων </a:t>
            </a:r>
            <a:r>
              <a:rPr lang="el-GR" sz="2000" dirty="0" smtClean="0">
                <a:solidFill>
                  <a:schemeClr val="bg1"/>
                </a:solidFill>
                <a:latin typeface="Calibri" pitchFamily="34" charset="0"/>
                <a:cs typeface="Calibri" pitchFamily="34" charset="0"/>
              </a:rPr>
              <a:t>σε ένα άτομο </a:t>
            </a:r>
            <a:r>
              <a:rPr lang="el-GR" sz="2000" dirty="0" smtClean="0">
                <a:solidFill>
                  <a:schemeClr val="bg1"/>
                </a:solidFill>
                <a:latin typeface="Calibri" pitchFamily="34" charset="0"/>
                <a:cs typeface="Calibri" pitchFamily="34" charset="0"/>
              </a:rPr>
              <a:t>μέσω </a:t>
            </a:r>
            <a:r>
              <a:rPr lang="el-GR" sz="2000" dirty="0" err="1" smtClean="0">
                <a:solidFill>
                  <a:schemeClr val="bg1"/>
                </a:solidFill>
                <a:latin typeface="Calibri" pitchFamily="34" charset="0"/>
                <a:cs typeface="Calibri" pitchFamily="34" charset="0"/>
              </a:rPr>
              <a:t>email</a:t>
            </a:r>
            <a:r>
              <a:rPr lang="el-GR" sz="2000" dirty="0" smtClean="0">
                <a:solidFill>
                  <a:schemeClr val="bg1"/>
                </a:solidFill>
                <a:latin typeface="Calibri" pitchFamily="34" charset="0"/>
                <a:cs typeface="Calibri" pitchFamily="34" charset="0"/>
              </a:rPr>
              <a:t>, </a:t>
            </a:r>
            <a:r>
              <a:rPr lang="en-US" sz="2000" dirty="0" err="1" smtClean="0">
                <a:solidFill>
                  <a:schemeClr val="bg1"/>
                </a:solidFill>
                <a:latin typeface="Calibri" pitchFamily="34" charset="0"/>
                <a:cs typeface="Calibri" pitchFamily="34" charset="0"/>
              </a:rPr>
              <a:t>sms</a:t>
            </a:r>
            <a:r>
              <a:rPr lang="el-GR" sz="2000" dirty="0" smtClean="0">
                <a:solidFill>
                  <a:schemeClr val="bg1"/>
                </a:solidFill>
                <a:latin typeface="Calibri" pitchFamily="34" charset="0"/>
                <a:cs typeface="Calibri" pitchFamily="34" charset="0"/>
              </a:rPr>
              <a:t> </a:t>
            </a:r>
            <a:r>
              <a:rPr lang="el-GR" sz="2000" dirty="0" smtClean="0">
                <a:solidFill>
                  <a:schemeClr val="bg1"/>
                </a:solidFill>
                <a:latin typeface="Calibri" pitchFamily="34" charset="0"/>
                <a:cs typeface="Calibri" pitchFamily="34" charset="0"/>
              </a:rPr>
              <a:t>ή σε </a:t>
            </a:r>
            <a:r>
              <a:rPr lang="el-GR" sz="2000" dirty="0" err="1" smtClean="0">
                <a:solidFill>
                  <a:schemeClr val="bg1"/>
                </a:solidFill>
                <a:latin typeface="Calibri" pitchFamily="34" charset="0"/>
                <a:cs typeface="Calibri" pitchFamily="34" charset="0"/>
              </a:rPr>
              <a:t>chat</a:t>
            </a:r>
            <a:r>
              <a:rPr lang="el-GR" sz="2000" dirty="0" smtClean="0">
                <a:solidFill>
                  <a:schemeClr val="bg1"/>
                </a:solidFill>
                <a:latin typeface="Calibri" pitchFamily="34" charset="0"/>
                <a:cs typeface="Calibri" pitchFamily="34" charset="0"/>
              </a:rPr>
              <a:t> </a:t>
            </a:r>
            <a:r>
              <a:rPr lang="el-GR" sz="2000" dirty="0" err="1" smtClean="0">
                <a:solidFill>
                  <a:schemeClr val="bg1"/>
                </a:solidFill>
                <a:latin typeface="Calibri" pitchFamily="34" charset="0"/>
                <a:cs typeface="Calibri" pitchFamily="34" charset="0"/>
              </a:rPr>
              <a:t>rooms</a:t>
            </a:r>
            <a:r>
              <a:rPr lang="el-GR" sz="2000" dirty="0" smtClean="0">
                <a:solidFill>
                  <a:schemeClr val="bg1"/>
                </a:solidFill>
                <a:latin typeface="Calibri" pitchFamily="34" charset="0"/>
                <a:cs typeface="Calibri" pitchFamily="34" charset="0"/>
              </a:rPr>
              <a:t>, τα οποία μπορούν να προκαλέσουν συναισθηματική ή ψυχική οδύνη.</a:t>
            </a:r>
            <a:endParaRPr lang="el-GR" sz="2000" dirty="0">
              <a:solidFill>
                <a:schemeClr val="bg1"/>
              </a:solidFill>
              <a:latin typeface="Calibri" pitchFamily="34" charset="0"/>
              <a:cs typeface="Calibri" pitchFamily="34" charset="0"/>
            </a:endParaRPr>
          </a:p>
        </p:txBody>
      </p:sp>
      <p:pic>
        <p:nvPicPr>
          <p:cNvPr id="19458" name="Picture 2" descr="Σχετική εικόνα"/>
          <p:cNvPicPr>
            <a:picLocks noChangeAspect="1" noChangeArrowheads="1"/>
          </p:cNvPicPr>
          <p:nvPr/>
        </p:nvPicPr>
        <p:blipFill>
          <a:blip r:embed="rId2" cstate="print"/>
          <a:srcRect/>
          <a:stretch>
            <a:fillRect/>
          </a:stretch>
        </p:blipFill>
        <p:spPr bwMode="auto">
          <a:xfrm>
            <a:off x="2771800" y="2996952"/>
            <a:ext cx="3682380" cy="276178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404664"/>
            <a:ext cx="9144000" cy="646331"/>
          </a:xfrm>
          <a:prstGeom prst="rect">
            <a:avLst/>
          </a:prstGeom>
          <a:noFill/>
        </p:spPr>
        <p:txBody>
          <a:bodyPr wrap="square" rtlCol="0">
            <a:spAutoFit/>
          </a:bodyPr>
          <a:lstStyle/>
          <a:p>
            <a:pPr algn="ctr"/>
            <a:r>
              <a:rPr lang="el-GR" sz="3600" u="sng" dirty="0" smtClean="0">
                <a:solidFill>
                  <a:schemeClr val="bg1"/>
                </a:solidFill>
                <a:latin typeface="Calibri" pitchFamily="34" charset="0"/>
                <a:cs typeface="Calibri" pitchFamily="34" charset="0"/>
              </a:rPr>
              <a:t>Εξαπάτηση-Ξεμπρόστιασμα (</a:t>
            </a:r>
            <a:r>
              <a:rPr lang="en-US" sz="3600" u="sng" dirty="0">
                <a:solidFill>
                  <a:schemeClr val="bg1"/>
                </a:solidFill>
                <a:latin typeface="Calibri" pitchFamily="34" charset="0"/>
                <a:cs typeface="Calibri" pitchFamily="34" charset="0"/>
              </a:rPr>
              <a:t>Tricky or outing)</a:t>
            </a:r>
            <a:endParaRPr lang="el-GR" sz="3600" u="sng" dirty="0">
              <a:solidFill>
                <a:schemeClr val="bg1"/>
              </a:solidFill>
              <a:latin typeface="Calibri" pitchFamily="34" charset="0"/>
              <a:cs typeface="Calibri" pitchFamily="34" charset="0"/>
            </a:endParaRPr>
          </a:p>
        </p:txBody>
      </p:sp>
      <p:sp>
        <p:nvSpPr>
          <p:cNvPr id="3" name="2 - Ορθογώνιο"/>
          <p:cNvSpPr/>
          <p:nvPr/>
        </p:nvSpPr>
        <p:spPr>
          <a:xfrm>
            <a:off x="323528" y="1634024"/>
            <a:ext cx="8352928" cy="1938992"/>
          </a:xfrm>
          <a:prstGeom prst="rect">
            <a:avLst/>
          </a:prstGeom>
        </p:spPr>
        <p:txBody>
          <a:bodyPr wrap="square">
            <a:spAutoFit/>
          </a:bodyPr>
          <a:lstStyle/>
          <a:p>
            <a:pPr algn="ctr"/>
            <a:r>
              <a:rPr lang="el-GR" sz="2000" dirty="0" smtClean="0">
                <a:solidFill>
                  <a:schemeClr val="bg1"/>
                </a:solidFill>
                <a:latin typeface="Calibri" pitchFamily="34" charset="0"/>
                <a:cs typeface="Calibri" pitchFamily="34" charset="0"/>
              </a:rPr>
              <a:t>Η ιδιαιτερότητα του φαινομένου αυτού έγκειται στην π</a:t>
            </a:r>
            <a:r>
              <a:rPr lang="el-GR" sz="2000" dirty="0" smtClean="0">
                <a:solidFill>
                  <a:schemeClr val="bg1"/>
                </a:solidFill>
                <a:latin typeface="Calibri" pitchFamily="34" charset="0"/>
                <a:cs typeface="Calibri" pitchFamily="34" charset="0"/>
              </a:rPr>
              <a:t>ρόθεση εξαπάτησης του θύματος (</a:t>
            </a:r>
            <a:r>
              <a:rPr lang="en-US" sz="2000" dirty="0" smtClean="0">
                <a:solidFill>
                  <a:schemeClr val="bg1"/>
                </a:solidFill>
                <a:latin typeface="Calibri" pitchFamily="34" charset="0"/>
                <a:cs typeface="Calibri" pitchFamily="34" charset="0"/>
              </a:rPr>
              <a:t>tricky</a:t>
            </a:r>
            <a:r>
              <a:rPr lang="el-GR" sz="2000" dirty="0" smtClean="0">
                <a:solidFill>
                  <a:schemeClr val="bg1"/>
                </a:solidFill>
                <a:latin typeface="Calibri" pitchFamily="34" charset="0"/>
                <a:cs typeface="Calibri" pitchFamily="34" charset="0"/>
              </a:rPr>
              <a:t>)</a:t>
            </a:r>
            <a:r>
              <a:rPr lang="en-US" sz="2000" dirty="0" smtClean="0">
                <a:solidFill>
                  <a:schemeClr val="bg1"/>
                </a:solidFill>
                <a:latin typeface="Calibri" pitchFamily="34" charset="0"/>
                <a:cs typeface="Calibri" pitchFamily="34" charset="0"/>
              </a:rPr>
              <a:t>.</a:t>
            </a:r>
            <a:r>
              <a:rPr lang="el-GR" sz="2000" dirty="0" smtClean="0">
                <a:solidFill>
                  <a:schemeClr val="bg1"/>
                </a:solidFill>
                <a:latin typeface="Calibri" pitchFamily="34" charset="0"/>
                <a:cs typeface="Calibri" pitchFamily="34" charset="0"/>
              </a:rPr>
              <a:t> Ο θύτης επιδιώκει </a:t>
            </a:r>
            <a:r>
              <a:rPr lang="el-GR" sz="2000" dirty="0" smtClean="0">
                <a:solidFill>
                  <a:schemeClr val="bg1"/>
                </a:solidFill>
                <a:latin typeface="Calibri" pitchFamily="34" charset="0"/>
                <a:cs typeface="Calibri" pitchFamily="34" charset="0"/>
              </a:rPr>
              <a:t>να γίνει </a:t>
            </a:r>
            <a:r>
              <a:rPr lang="el-GR" sz="2000" dirty="0" smtClean="0">
                <a:solidFill>
                  <a:schemeClr val="bg1"/>
                </a:solidFill>
                <a:latin typeface="Calibri" pitchFamily="34" charset="0"/>
                <a:cs typeface="Calibri" pitchFamily="34" charset="0"/>
              </a:rPr>
              <a:t>φίλος </a:t>
            </a:r>
            <a:r>
              <a:rPr lang="el-GR" sz="2000" dirty="0" smtClean="0">
                <a:solidFill>
                  <a:schemeClr val="bg1"/>
                </a:solidFill>
                <a:latin typeface="Calibri" pitchFamily="34" charset="0"/>
                <a:cs typeface="Calibri" pitchFamily="34" charset="0"/>
              </a:rPr>
              <a:t>με το θύμα </a:t>
            </a:r>
            <a:r>
              <a:rPr lang="el-GR" sz="2000" dirty="0" smtClean="0">
                <a:solidFill>
                  <a:schemeClr val="bg1"/>
                </a:solidFill>
                <a:latin typeface="Calibri" pitchFamily="34" charset="0"/>
                <a:cs typeface="Calibri" pitchFamily="34" charset="0"/>
              </a:rPr>
              <a:t>για </a:t>
            </a:r>
            <a:r>
              <a:rPr lang="el-GR" sz="2000" dirty="0" smtClean="0">
                <a:solidFill>
                  <a:schemeClr val="bg1"/>
                </a:solidFill>
                <a:latin typeface="Calibri" pitchFamily="34" charset="0"/>
                <a:cs typeface="Calibri" pitchFamily="34" charset="0"/>
              </a:rPr>
              <a:t>να μάθει προσωπικά στοιχεία </a:t>
            </a:r>
            <a:r>
              <a:rPr lang="el-GR" sz="2000" dirty="0" smtClean="0">
                <a:solidFill>
                  <a:schemeClr val="bg1"/>
                </a:solidFill>
                <a:latin typeface="Calibri" pitchFamily="34" charset="0"/>
                <a:cs typeface="Calibri" pitchFamily="34" charset="0"/>
              </a:rPr>
              <a:t>(</a:t>
            </a:r>
            <a:r>
              <a:rPr lang="el-GR" sz="2000" dirty="0" smtClean="0">
                <a:solidFill>
                  <a:schemeClr val="bg1"/>
                </a:solidFill>
                <a:latin typeface="Calibri" pitchFamily="34" charset="0"/>
                <a:cs typeface="Calibri" pitchFamily="34" charset="0"/>
              </a:rPr>
              <a:t>ιστορίες, φωτογραφίες, </a:t>
            </a:r>
            <a:r>
              <a:rPr lang="el-GR" sz="2000" dirty="0" smtClean="0">
                <a:solidFill>
                  <a:schemeClr val="bg1"/>
                </a:solidFill>
                <a:latin typeface="Calibri" pitchFamily="34" charset="0"/>
                <a:cs typeface="Calibri" pitchFamily="34" charset="0"/>
              </a:rPr>
              <a:t>βίντεο κ.ά.) </a:t>
            </a:r>
            <a:r>
              <a:rPr lang="el-GR" sz="2000" dirty="0" smtClean="0">
                <a:solidFill>
                  <a:schemeClr val="bg1"/>
                </a:solidFill>
                <a:latin typeface="Calibri" pitchFamily="34" charset="0"/>
                <a:cs typeface="Calibri" pitchFamily="34" charset="0"/>
              </a:rPr>
              <a:t>που το </a:t>
            </a:r>
            <a:r>
              <a:rPr lang="el-GR" sz="2000" dirty="0" smtClean="0">
                <a:solidFill>
                  <a:schemeClr val="bg1"/>
                </a:solidFill>
                <a:latin typeface="Calibri" pitchFamily="34" charset="0"/>
                <a:cs typeface="Calibri" pitchFamily="34" charset="0"/>
              </a:rPr>
              <a:t>εκθέτουν</a:t>
            </a:r>
            <a:r>
              <a:rPr lang="en-US" sz="2000" dirty="0" smtClean="0">
                <a:solidFill>
                  <a:schemeClr val="bg1"/>
                </a:solidFill>
                <a:latin typeface="Calibri" pitchFamily="34" charset="0"/>
                <a:cs typeface="Calibri" pitchFamily="34" charset="0"/>
              </a:rPr>
              <a:t> </a:t>
            </a:r>
            <a:r>
              <a:rPr lang="el-GR" sz="2000" dirty="0" smtClean="0">
                <a:solidFill>
                  <a:schemeClr val="bg1"/>
                </a:solidFill>
                <a:latin typeface="Calibri" pitchFamily="34" charset="0"/>
                <a:cs typeface="Calibri" pitchFamily="34" charset="0"/>
              </a:rPr>
              <a:t>(</a:t>
            </a:r>
            <a:r>
              <a:rPr lang="en-US" sz="2000" dirty="0" smtClean="0">
                <a:solidFill>
                  <a:schemeClr val="bg1"/>
                </a:solidFill>
                <a:latin typeface="Calibri" pitchFamily="34" charset="0"/>
                <a:cs typeface="Calibri" pitchFamily="34" charset="0"/>
              </a:rPr>
              <a:t>outing</a:t>
            </a:r>
            <a:r>
              <a:rPr lang="el-GR" sz="2000" dirty="0" smtClean="0">
                <a:solidFill>
                  <a:schemeClr val="bg1"/>
                </a:solidFill>
                <a:latin typeface="Calibri" pitchFamily="34" charset="0"/>
                <a:cs typeface="Calibri" pitchFamily="34" charset="0"/>
              </a:rPr>
              <a:t>). </a:t>
            </a:r>
            <a:r>
              <a:rPr lang="el-GR" sz="2000" dirty="0" smtClean="0">
                <a:solidFill>
                  <a:schemeClr val="bg1"/>
                </a:solidFill>
                <a:latin typeface="Calibri" pitchFamily="34" charset="0"/>
                <a:cs typeface="Calibri" pitchFamily="34" charset="0"/>
              </a:rPr>
              <a:t>Μόλις </a:t>
            </a:r>
            <a:r>
              <a:rPr lang="el-GR" sz="2000" dirty="0" smtClean="0">
                <a:solidFill>
                  <a:schemeClr val="bg1"/>
                </a:solidFill>
                <a:latin typeface="Calibri" pitchFamily="34" charset="0"/>
                <a:cs typeface="Calibri" pitchFamily="34" charset="0"/>
              </a:rPr>
              <a:t>αποκτήσει την εμπιστοσύνη και τις προσωπικές πληροφορίες του θύματος, τις διακινεί μέσω ηλεκτρονικών μέσων όπως οι σελίδες κοινωνικής δικτύωσης, μηνύματα</a:t>
            </a:r>
            <a:r>
              <a:rPr lang="el-GR" sz="2000" dirty="0" smtClean="0">
                <a:solidFill>
                  <a:schemeClr val="bg1"/>
                </a:solidFill>
                <a:latin typeface="Calibri" pitchFamily="34" charset="0"/>
                <a:cs typeface="Calibri" pitchFamily="34" charset="0"/>
              </a:rPr>
              <a:t> κλπ.</a:t>
            </a:r>
            <a:endParaRPr lang="el-GR" sz="2000" dirty="0">
              <a:solidFill>
                <a:schemeClr val="bg1"/>
              </a:solidFill>
              <a:latin typeface="Calibri" pitchFamily="34" charset="0"/>
              <a:cs typeface="Calibri" pitchFamily="34" charset="0"/>
            </a:endParaRPr>
          </a:p>
        </p:txBody>
      </p:sp>
      <p:pic>
        <p:nvPicPr>
          <p:cNvPr id="1026" name="Picture 2" descr="ÎÏÎ¿ÏÎ­Î»ÎµÏÎ¼Î± ÎµÎ¹ÎºÏÎ½Î±Ï Î³Î¹Î± Tricky or outing CYBERBULL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149080"/>
            <a:ext cx="5218620" cy="271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51520" y="476672"/>
            <a:ext cx="8496944" cy="646331"/>
          </a:xfrm>
          <a:prstGeom prst="rect">
            <a:avLst/>
          </a:prstGeom>
          <a:noFill/>
        </p:spPr>
        <p:txBody>
          <a:bodyPr wrap="square" rtlCol="0">
            <a:spAutoFit/>
          </a:bodyPr>
          <a:lstStyle/>
          <a:p>
            <a:pPr algn="ctr"/>
            <a:r>
              <a:rPr lang="el-GR" sz="3600" u="sng" dirty="0" smtClean="0">
                <a:solidFill>
                  <a:schemeClr val="bg1"/>
                </a:solidFill>
                <a:latin typeface="Calibri" pitchFamily="34" charset="0"/>
                <a:cs typeface="Calibri" pitchFamily="34" charset="0"/>
              </a:rPr>
              <a:t>Χαρούμενο</a:t>
            </a:r>
            <a:r>
              <a:rPr lang="el-GR" u="sng" dirty="0" smtClean="0">
                <a:solidFill>
                  <a:schemeClr val="bg1"/>
                </a:solidFill>
              </a:rPr>
              <a:t>  </a:t>
            </a:r>
            <a:r>
              <a:rPr lang="el-GR" sz="3600" u="sng" dirty="0" smtClean="0">
                <a:solidFill>
                  <a:schemeClr val="bg1"/>
                </a:solidFill>
                <a:latin typeface="Calibri" pitchFamily="34" charset="0"/>
                <a:cs typeface="Calibri" pitchFamily="34" charset="0"/>
              </a:rPr>
              <a:t>Χαστούκισμα (</a:t>
            </a:r>
            <a:r>
              <a:rPr lang="en-US" sz="3600" u="sng" dirty="0">
                <a:solidFill>
                  <a:schemeClr val="bg1"/>
                </a:solidFill>
                <a:latin typeface="Calibri" pitchFamily="34" charset="0"/>
                <a:cs typeface="Calibri" pitchFamily="34" charset="0"/>
              </a:rPr>
              <a:t>H</a:t>
            </a:r>
            <a:r>
              <a:rPr lang="en-US" sz="3600" u="sng" dirty="0" smtClean="0">
                <a:solidFill>
                  <a:schemeClr val="bg1"/>
                </a:solidFill>
                <a:latin typeface="Calibri" pitchFamily="34" charset="0"/>
                <a:cs typeface="Calibri" pitchFamily="34" charset="0"/>
              </a:rPr>
              <a:t>appy slapping)</a:t>
            </a:r>
            <a:endParaRPr lang="el-GR" sz="3600" u="sng" dirty="0">
              <a:solidFill>
                <a:schemeClr val="bg1"/>
              </a:solidFill>
              <a:latin typeface="Calibri" pitchFamily="34" charset="0"/>
              <a:cs typeface="Calibri" pitchFamily="34" charset="0"/>
            </a:endParaRPr>
          </a:p>
        </p:txBody>
      </p:sp>
      <p:sp>
        <p:nvSpPr>
          <p:cNvPr id="5" name="4 - TextBox"/>
          <p:cNvSpPr txBox="1"/>
          <p:nvPr/>
        </p:nvSpPr>
        <p:spPr>
          <a:xfrm>
            <a:off x="4716016" y="1833786"/>
            <a:ext cx="3816424" cy="3539430"/>
          </a:xfrm>
          <a:prstGeom prst="rect">
            <a:avLst/>
          </a:prstGeom>
          <a:noFill/>
        </p:spPr>
        <p:txBody>
          <a:bodyPr wrap="square" rtlCol="0">
            <a:spAutoFit/>
          </a:bodyPr>
          <a:lstStyle/>
          <a:p>
            <a:pPr algn="ctr"/>
            <a:r>
              <a:rPr lang="el-GR" sz="2400" dirty="0" smtClean="0"/>
              <a:t> </a:t>
            </a:r>
            <a:r>
              <a:rPr lang="el-GR" sz="2000" dirty="0" smtClean="0">
                <a:solidFill>
                  <a:schemeClr val="bg1"/>
                </a:solidFill>
                <a:latin typeface="Calibri" pitchFamily="34" charset="0"/>
                <a:cs typeface="Calibri" pitchFamily="34" charset="0"/>
              </a:rPr>
              <a:t>Είναι μία πρόσφατη μορφή εκφοβισμού. Το θύμα βιντεοσκοπείται ενώ δέχεται διάφορες μορφές βίας, τόσο ψυχολογικής, όσο και σωματικής, που έχουν ως στόχο «να υποβιβάσουν και να εξευτελίσουν το θύμα</a:t>
            </a:r>
            <a:r>
              <a:rPr lang="el-GR" sz="2000" dirty="0" smtClean="0">
                <a:solidFill>
                  <a:schemeClr val="bg1"/>
                </a:solidFill>
                <a:latin typeface="Calibri" pitchFamily="34" charset="0"/>
                <a:cs typeface="Calibri" pitchFamily="34" charset="0"/>
              </a:rPr>
              <a:t>». Οι εικόνες της ντροπής στη συνέχεια δημοσιεύονται στο Διαδίκτυο και παρακολουθούνται από άλλους χρήστες.</a:t>
            </a:r>
            <a:endParaRPr lang="el-GR" sz="2000" dirty="0">
              <a:solidFill>
                <a:schemeClr val="bg1"/>
              </a:solidFill>
              <a:latin typeface="Calibri" pitchFamily="34" charset="0"/>
              <a:cs typeface="Calibri" pitchFamily="34" charset="0"/>
            </a:endParaRPr>
          </a:p>
        </p:txBody>
      </p:sp>
      <p:sp>
        <p:nvSpPr>
          <p:cNvPr id="1026" name="AutoShape 2" descr="ÎÏÎ¿ÏÎ­Î»ÎµÏÎ¼Î± ÎµÎ¹ÎºÏÎ½Î±Ï Î³Î¹Î± happy slapp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ÎÏÎ¿ÏÎ­Î»ÎµÏÎ¼Î± ÎµÎ¹ÎºÏÎ½Î±Ï Î³Î¹Î± happy slapp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ÎÏÎ¿ÏÎ­Î»ÎµÏÎ¼Î± ÎµÎ¹ÎºÏÎ½Î±Ï Î³Î¹Î± happy slapp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ÎÏÎ¿ÏÎ­Î»ÎµÏÎ¼Î± ÎµÎ¹ÎºÏÎ½Î±Ï Î³Î¹Î± happy slapp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4" name="AutoShape 10" descr="ÎÏÎ¿ÏÎ­Î»ÎµÏÎ¼Î± ÎµÎ¹ÎºÏÎ½Î±Ï Î³Î¹Î± happy slapp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6" name="AutoShape 12" descr="ÎÏÎ¿ÏÎ­Î»ÎµÏÎ¼Î± ÎµÎ¹ÎºÏÎ½Î±Ï Î³Î¹Î± happy slapp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8" name="AutoShape 14" descr="ÎÏÎ¿ÏÎ­Î»ÎµÏÎ¼Î± ÎµÎ¹ÎºÏÎ½Î±Ï Î³Î¹Î± happy slapp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40" name="AutoShape 16" descr="ÎÏÎ¿ÏÎ­Î»ÎµÏÎ¼Î± ÎµÎ¹ÎºÏÎ½Î±Ï Î³Î¹Î± happy slapping defin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42" name="AutoShape 18" descr="ÎÏÎ¿ÏÎ­Î»ÎµÏÎ¼Î± ÎµÎ¹ÎºÏÎ½Î±Ï Î³Î¹Î± happy slapping definition"/>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50" name="Picture 2" descr="ÎÏÎ¿ÏÎ­Î»ÎµÏÎ¼Î± ÎµÎ¹ÎºÏÎ½Î±Ï Î³Î¹Î± HAPPY SLAP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0" y="1772816"/>
            <a:ext cx="4457700" cy="3800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4860032" y="1772816"/>
            <a:ext cx="3286148" cy="2862322"/>
          </a:xfrm>
          <a:prstGeom prst="rect">
            <a:avLst/>
          </a:prstGeom>
          <a:noFill/>
        </p:spPr>
        <p:txBody>
          <a:bodyPr wrap="square" rtlCol="0">
            <a:spAutoFit/>
          </a:bodyPr>
          <a:lstStyle/>
          <a:p>
            <a:r>
              <a:rPr lang="el-GR" sz="2000" dirty="0" smtClean="0">
                <a:solidFill>
                  <a:prstClr val="black"/>
                </a:solidFill>
                <a:cs typeface="Arial" pitchFamily="34" charset="0"/>
              </a:rPr>
              <a:t>Ο θύτης δημιουργεί ένα ψεύτικο διαδικτυακό προφίλ με σκοπό την κοροϊδία ή τον εξευτελισμό του θύματος. Υποκλέπτει το </a:t>
            </a:r>
            <a:r>
              <a:rPr lang="en-US" sz="2000" dirty="0" smtClean="0">
                <a:solidFill>
                  <a:prstClr val="black"/>
                </a:solidFill>
                <a:cs typeface="Arial" pitchFamily="34" charset="0"/>
              </a:rPr>
              <a:t>Username </a:t>
            </a:r>
            <a:r>
              <a:rPr lang="el-GR" sz="2000" dirty="0" smtClean="0">
                <a:solidFill>
                  <a:prstClr val="black"/>
                </a:solidFill>
                <a:cs typeface="Arial" pitchFamily="34" charset="0"/>
              </a:rPr>
              <a:t>και το </a:t>
            </a:r>
            <a:r>
              <a:rPr lang="en-US" sz="2000" dirty="0" smtClean="0">
                <a:solidFill>
                  <a:prstClr val="black"/>
                </a:solidFill>
                <a:cs typeface="Arial" pitchFamily="34" charset="0"/>
              </a:rPr>
              <a:t>password </a:t>
            </a:r>
            <a:r>
              <a:rPr lang="el-GR" sz="2000" dirty="0" smtClean="0">
                <a:solidFill>
                  <a:prstClr val="black"/>
                </a:solidFill>
                <a:cs typeface="Arial" pitchFamily="34" charset="0"/>
              </a:rPr>
              <a:t>του θύματος και στέλνει μηνύματα για λογαριασμό του προς ένα άλλο άτομο. </a:t>
            </a:r>
            <a:endParaRPr lang="el-GR" sz="2000" dirty="0">
              <a:solidFill>
                <a:prstClr val="black"/>
              </a:solidFill>
              <a:cs typeface="Arial" pitchFamily="34" charset="0"/>
            </a:endParaRPr>
          </a:p>
        </p:txBody>
      </p:sp>
      <p:pic>
        <p:nvPicPr>
          <p:cNvPr id="14338" name="Picture 2" descr="ÎÏÎ¿ÏÎ­Î»ÎµÏÎ¼Î± ÎµÎ¹ÎºÏÎ½Î±Ï Î³Î¹Î± cyber bullying"/>
          <p:cNvPicPr>
            <a:picLocks noChangeAspect="1" noChangeArrowheads="1"/>
          </p:cNvPicPr>
          <p:nvPr/>
        </p:nvPicPr>
        <p:blipFill>
          <a:blip r:embed="rId2" cstate="print"/>
          <a:srcRect/>
          <a:stretch>
            <a:fillRect/>
          </a:stretch>
        </p:blipFill>
        <p:spPr bwMode="auto">
          <a:xfrm>
            <a:off x="539552" y="1918093"/>
            <a:ext cx="3856447" cy="2571768"/>
          </a:xfrm>
          <a:prstGeom prst="rect">
            <a:avLst/>
          </a:prstGeom>
          <a:noFill/>
        </p:spPr>
      </p:pic>
      <p:sp>
        <p:nvSpPr>
          <p:cNvPr id="5" name="2 - TextBox"/>
          <p:cNvSpPr txBox="1"/>
          <p:nvPr/>
        </p:nvSpPr>
        <p:spPr>
          <a:xfrm>
            <a:off x="251520" y="476672"/>
            <a:ext cx="8496944" cy="615553"/>
          </a:xfrm>
          <a:prstGeom prst="rect">
            <a:avLst/>
          </a:prstGeom>
          <a:noFill/>
        </p:spPr>
        <p:txBody>
          <a:bodyPr wrap="square" rtlCol="0">
            <a:spAutoFit/>
          </a:bodyPr>
          <a:lstStyle/>
          <a:p>
            <a:pPr algn="ctr"/>
            <a:r>
              <a:rPr lang="el-GR" sz="3400" u="sng" dirty="0" smtClean="0">
                <a:cs typeface="Calibri" pitchFamily="34" charset="0"/>
              </a:rPr>
              <a:t>Μεταμφίεση-Πλαστοπροσωπία</a:t>
            </a:r>
            <a:r>
              <a:rPr lang="el-GR" sz="3400" u="sng" dirty="0" smtClean="0">
                <a:cs typeface="Calibri" pitchFamily="34" charset="0"/>
              </a:rPr>
              <a:t> </a:t>
            </a:r>
            <a:r>
              <a:rPr lang="en-US" sz="3400" u="sng" dirty="0" smtClean="0">
                <a:cs typeface="Calibri" pitchFamily="34" charset="0"/>
              </a:rPr>
              <a:t>(</a:t>
            </a:r>
            <a:r>
              <a:rPr lang="en-US" sz="3400" u="sng" dirty="0" smtClean="0">
                <a:cs typeface="Calibri" pitchFamily="34" charset="0"/>
              </a:rPr>
              <a:t>Masquerade</a:t>
            </a:r>
            <a:r>
              <a:rPr lang="en-US" sz="3400" u="sng" dirty="0" smtClean="0">
                <a:cs typeface="Calibri" pitchFamily="34" charset="0"/>
              </a:rPr>
              <a:t>)</a:t>
            </a:r>
            <a:endParaRPr lang="el-GR" sz="3400" u="sng" dirty="0">
              <a:cs typeface="Calibri" pitchFamily="34" charset="0"/>
            </a:endParaRPr>
          </a:p>
        </p:txBody>
      </p:sp>
    </p:spTree>
    <p:extLst>
      <p:ext uri="{BB962C8B-B14F-4D97-AF65-F5344CB8AC3E}">
        <p14:creationId xmlns:p14="http://schemas.microsoft.com/office/powerpoint/2010/main" val="2911762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Solstice</Template>
  <TotalTime>403</TotalTime>
  <Words>1355</Words>
  <Application>Microsoft Office PowerPoint</Application>
  <PresentationFormat>Προβολή στην οθόνη (4:3)</PresentationFormat>
  <Paragraphs>92</Paragraphs>
  <Slides>20</Slides>
  <Notes>1</Notes>
  <HiddenSlides>0</HiddenSlides>
  <MMClips>0</MMClips>
  <ScaleCrop>false</ScaleCrop>
  <HeadingPairs>
    <vt:vector size="4" baseType="variant">
      <vt:variant>
        <vt:lpstr>Θέμα</vt:lpstr>
      </vt:variant>
      <vt:variant>
        <vt:i4>3</vt:i4>
      </vt:variant>
      <vt:variant>
        <vt:lpstr>Τίτλοι διαφανειών</vt:lpstr>
      </vt:variant>
      <vt:variant>
        <vt:i4>20</vt:i4>
      </vt:variant>
    </vt:vector>
  </HeadingPairs>
  <TitlesOfParts>
    <vt:vector size="23" baseType="lpstr">
      <vt:lpstr>Μετρό</vt:lpstr>
      <vt:lpstr>Θέμα του Office</vt:lpstr>
      <vt:lpstr>1_Θέμα του Office</vt:lpstr>
      <vt:lpstr>Παρουσίαση του PowerPoint</vt:lpstr>
      <vt:lpstr>Διαδικτυακός εκφοβισμός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Αποκλεισμός (Exclusion)</vt:lpstr>
      <vt:lpstr>Διαδικτυακή καταδίωξη (Cyber Stalking)</vt:lpstr>
      <vt:lpstr>Ρητορική μίσους (Hate Speech)</vt:lpstr>
      <vt:lpstr>Παρουσίαση του PowerPoint</vt:lpstr>
      <vt:lpstr>Παρουσίαση του PowerPoint</vt:lpstr>
      <vt:lpstr>Μέθοδοι που χρησιμοποιούν οι Groomers</vt:lpstr>
      <vt:lpstr>Μείνε ασφαλής!</vt:lpstr>
      <vt:lpstr>Παρουσίαση του PowerPoint</vt:lpstr>
      <vt:lpstr>Παρουσίαση του PowerPoint</vt:lpstr>
      <vt:lpstr>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PC_B</dc:creator>
  <cp:lastModifiedBy>Eva Alexiou</cp:lastModifiedBy>
  <cp:revision>86</cp:revision>
  <dcterms:created xsi:type="dcterms:W3CDTF">2018-10-25T09:41:18Z</dcterms:created>
  <dcterms:modified xsi:type="dcterms:W3CDTF">2019-01-27T19:32:33Z</dcterms:modified>
</cp:coreProperties>
</file>