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7" r:id="rId4"/>
    <p:sldId id="268" r:id="rId5"/>
    <p:sldId id="259" r:id="rId6"/>
    <p:sldId id="269" r:id="rId7"/>
    <p:sldId id="260" r:id="rId8"/>
    <p:sldId id="261" r:id="rId9"/>
    <p:sldId id="262" r:id="rId10"/>
    <p:sldId id="263" r:id="rId11"/>
    <p:sldId id="264" r:id="rId12"/>
    <p:sldId id="265" r:id="rId13"/>
    <p:sldId id="266" r:id="rId14"/>
    <p:sldId id="270" r:id="rId15"/>
    <p:sldId id="271"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dirty="0"/>
          </a:p>
        </p:txBody>
      </p:sp>
      <p:sp>
        <p:nvSpPr>
          <p:cNvPr id="15" name="14 - Θέση ημερομηνίας"/>
          <p:cNvSpPr>
            <a:spLocks noGrp="1"/>
          </p:cNvSpPr>
          <p:nvPr>
            <p:ph type="dt" sz="half" idx="10"/>
          </p:nvPr>
        </p:nvSpPr>
        <p:spPr/>
        <p:txBody>
          <a:bodyPr/>
          <a:lstStyle/>
          <a:p>
            <a:fld id="{634FD861-0F09-417F-8662-5DACE98EB19C}" type="datetimeFigureOut">
              <a:rPr lang="el-GR" smtClean="0"/>
              <a:pPr/>
              <a:t>19/1/2019</a:t>
            </a:fld>
            <a:endParaRPr lang="el-GR" dirty="0"/>
          </a:p>
        </p:txBody>
      </p:sp>
      <p:sp>
        <p:nvSpPr>
          <p:cNvPr id="16" name="15 - Θέση αριθμού διαφάνειας"/>
          <p:cNvSpPr>
            <a:spLocks noGrp="1"/>
          </p:cNvSpPr>
          <p:nvPr>
            <p:ph type="sldNum" sz="quarter" idx="11"/>
          </p:nvPr>
        </p:nvSpPr>
        <p:spPr/>
        <p:txBody>
          <a:bodyPr/>
          <a:lstStyle/>
          <a:p>
            <a:fld id="{565F6499-B0E0-4682-B2FC-24B1215F4357}" type="slidenum">
              <a:rPr lang="el-GR" smtClean="0"/>
              <a:pPr/>
              <a:t>‹#›</a:t>
            </a:fld>
            <a:endParaRPr lang="el-GR" dirty="0"/>
          </a:p>
        </p:txBody>
      </p:sp>
      <p:sp>
        <p:nvSpPr>
          <p:cNvPr id="17" name="16 - Θέση υποσέλιδου"/>
          <p:cNvSpPr>
            <a:spLocks noGrp="1"/>
          </p:cNvSpPr>
          <p:nvPr>
            <p:ph type="ftr" sz="quarter" idx="12"/>
          </p:nvPr>
        </p:nvSpPr>
        <p:spPr/>
        <p:txBody>
          <a:bodyPr/>
          <a:lstStyle/>
          <a:p>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34FD861-0F09-417F-8662-5DACE98EB19C}" type="datetimeFigureOut">
              <a:rPr lang="el-GR" smtClean="0"/>
              <a:pPr/>
              <a:t>19/1/2019</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65F6499-B0E0-4682-B2FC-24B1215F4357}"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34FD861-0F09-417F-8662-5DACE98EB19C}" type="datetimeFigureOut">
              <a:rPr lang="el-GR" smtClean="0"/>
              <a:pPr/>
              <a:t>19/1/2019</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65F6499-B0E0-4682-B2FC-24B1215F4357}"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634FD861-0F09-417F-8662-5DACE98EB19C}" type="datetimeFigureOut">
              <a:rPr lang="el-GR" smtClean="0"/>
              <a:pPr/>
              <a:t>19/1/2019</a:t>
            </a:fld>
            <a:endParaRPr lang="el-GR" dirty="0"/>
          </a:p>
        </p:txBody>
      </p:sp>
      <p:sp>
        <p:nvSpPr>
          <p:cNvPr id="15" name="14 - Θέση αριθμού διαφάνειας"/>
          <p:cNvSpPr>
            <a:spLocks noGrp="1"/>
          </p:cNvSpPr>
          <p:nvPr>
            <p:ph type="sldNum" sz="quarter" idx="15"/>
          </p:nvPr>
        </p:nvSpPr>
        <p:spPr/>
        <p:txBody>
          <a:bodyPr/>
          <a:lstStyle>
            <a:lvl1pPr algn="ctr">
              <a:defRPr/>
            </a:lvl1pPr>
          </a:lstStyle>
          <a:p>
            <a:fld id="{565F6499-B0E0-4682-B2FC-24B1215F4357}" type="slidenum">
              <a:rPr lang="el-GR" smtClean="0"/>
              <a:pPr/>
              <a:t>‹#›</a:t>
            </a:fld>
            <a:endParaRPr lang="el-GR" dirty="0"/>
          </a:p>
        </p:txBody>
      </p:sp>
      <p:sp>
        <p:nvSpPr>
          <p:cNvPr id="16" name="15 - Θέση υποσέλιδου"/>
          <p:cNvSpPr>
            <a:spLocks noGrp="1"/>
          </p:cNvSpPr>
          <p:nvPr>
            <p:ph type="ftr" sz="quarter" idx="16"/>
          </p:nvPr>
        </p:nvSpPr>
        <p:spPr/>
        <p:txBody>
          <a:bodyPr/>
          <a:lstStyle/>
          <a:p>
            <a:endParaRPr lang="el-GR" dirty="0"/>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634FD861-0F09-417F-8662-5DACE98EB19C}" type="datetimeFigureOut">
              <a:rPr lang="el-GR" smtClean="0"/>
              <a:pPr/>
              <a:t>19/1/2019</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65F6499-B0E0-4682-B2FC-24B1215F4357}" type="slidenum">
              <a:rPr lang="el-GR" smtClean="0"/>
              <a:pPr/>
              <a:t>‹#›</a:t>
            </a:fld>
            <a:endParaRPr lang="el-GR" dirty="0"/>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634FD861-0F09-417F-8662-5DACE98EB19C}" type="datetimeFigureOut">
              <a:rPr lang="el-GR" smtClean="0"/>
              <a:pPr/>
              <a:t>19/1/2019</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565F6499-B0E0-4682-B2FC-24B1215F4357}" type="slidenum">
              <a:rPr lang="el-GR" smtClean="0"/>
              <a:pPr/>
              <a:t>‹#›</a:t>
            </a:fld>
            <a:endParaRPr lang="el-GR" dirty="0"/>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565F6499-B0E0-4682-B2FC-24B1215F4357}" type="slidenum">
              <a:rPr lang="el-GR" smtClean="0"/>
              <a:pPr/>
              <a:t>‹#›</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7" name="6 - Θέση ημερομηνίας"/>
          <p:cNvSpPr>
            <a:spLocks noGrp="1"/>
          </p:cNvSpPr>
          <p:nvPr>
            <p:ph type="dt" sz="half" idx="10"/>
          </p:nvPr>
        </p:nvSpPr>
        <p:spPr/>
        <p:txBody>
          <a:bodyPr/>
          <a:lstStyle/>
          <a:p>
            <a:fld id="{634FD861-0F09-417F-8662-5DACE98EB19C}" type="datetimeFigureOut">
              <a:rPr lang="el-GR" smtClean="0"/>
              <a:pPr/>
              <a:t>19/1/2019</a:t>
            </a:fld>
            <a:endParaRPr lang="el-GR" dirty="0"/>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634FD861-0F09-417F-8662-5DACE98EB19C}" type="datetimeFigureOut">
              <a:rPr lang="el-GR" smtClean="0"/>
              <a:pPr/>
              <a:t>19/1/2019</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565F6499-B0E0-4682-B2FC-24B1215F4357}" type="slidenum">
              <a:rPr lang="el-GR" smtClean="0"/>
              <a:pPr/>
              <a:t>‹#›</a:t>
            </a:fld>
            <a:endParaRPr lang="el-GR" dirty="0"/>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34FD861-0F09-417F-8662-5DACE98EB19C}" type="datetimeFigureOut">
              <a:rPr lang="el-GR" smtClean="0"/>
              <a:pPr/>
              <a:t>19/1/2019</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565F6499-B0E0-4682-B2FC-24B1215F4357}"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634FD861-0F09-417F-8662-5DACE98EB19C}" type="datetimeFigureOut">
              <a:rPr lang="el-GR" smtClean="0"/>
              <a:pPr/>
              <a:t>19/1/2019</a:t>
            </a:fld>
            <a:endParaRPr lang="el-GR" dirty="0"/>
          </a:p>
        </p:txBody>
      </p:sp>
      <p:sp>
        <p:nvSpPr>
          <p:cNvPr id="9" name="8 - Θέση αριθμού διαφάνειας"/>
          <p:cNvSpPr>
            <a:spLocks noGrp="1"/>
          </p:cNvSpPr>
          <p:nvPr>
            <p:ph type="sldNum" sz="quarter" idx="15"/>
          </p:nvPr>
        </p:nvSpPr>
        <p:spPr/>
        <p:txBody>
          <a:bodyPr/>
          <a:lstStyle/>
          <a:p>
            <a:fld id="{565F6499-B0E0-4682-B2FC-24B1215F4357}" type="slidenum">
              <a:rPr lang="el-GR" smtClean="0"/>
              <a:pPr/>
              <a:t>‹#›</a:t>
            </a:fld>
            <a:endParaRPr lang="el-GR" dirty="0"/>
          </a:p>
        </p:txBody>
      </p:sp>
      <p:sp>
        <p:nvSpPr>
          <p:cNvPr id="10" name="9 - Θέση υποσέλιδου"/>
          <p:cNvSpPr>
            <a:spLocks noGrp="1"/>
          </p:cNvSpPr>
          <p:nvPr>
            <p:ph type="ftr" sz="quarter" idx="16"/>
          </p:nvPr>
        </p:nvSpPr>
        <p:spPr/>
        <p:txBody>
          <a:bodyPr/>
          <a:lstStyle/>
          <a:p>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dirty="0"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634FD861-0F09-417F-8662-5DACE98EB19C}" type="datetimeFigureOut">
              <a:rPr lang="el-GR" smtClean="0"/>
              <a:pPr/>
              <a:t>19/1/2019</a:t>
            </a:fld>
            <a:endParaRPr lang="el-GR" dirty="0"/>
          </a:p>
        </p:txBody>
      </p:sp>
      <p:sp>
        <p:nvSpPr>
          <p:cNvPr id="9" name="8 - Θέση αριθμού διαφάνειας"/>
          <p:cNvSpPr>
            <a:spLocks noGrp="1"/>
          </p:cNvSpPr>
          <p:nvPr>
            <p:ph type="sldNum" sz="quarter" idx="11"/>
          </p:nvPr>
        </p:nvSpPr>
        <p:spPr/>
        <p:txBody>
          <a:bodyPr/>
          <a:lstStyle/>
          <a:p>
            <a:fld id="{565F6499-B0E0-4682-B2FC-24B1215F4357}" type="slidenum">
              <a:rPr lang="el-GR" smtClean="0"/>
              <a:pPr/>
              <a:t>‹#›</a:t>
            </a:fld>
            <a:endParaRPr lang="el-GR" dirty="0"/>
          </a:p>
        </p:txBody>
      </p:sp>
      <p:sp>
        <p:nvSpPr>
          <p:cNvPr id="10" name="9 - Θέση υποσέλιδου"/>
          <p:cNvSpPr>
            <a:spLocks noGrp="1"/>
          </p:cNvSpPr>
          <p:nvPr>
            <p:ph type="ftr" sz="quarter" idx="12"/>
          </p:nvPr>
        </p:nvSpPr>
        <p:spPr/>
        <p:txBody>
          <a:bodyPr/>
          <a:lstStyle/>
          <a:p>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634FD861-0F09-417F-8662-5DACE98EB19C}" type="datetimeFigureOut">
              <a:rPr lang="el-GR" smtClean="0"/>
              <a:pPr/>
              <a:t>19/1/2019</a:t>
            </a:fld>
            <a:endParaRPr lang="el-GR" dirty="0"/>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dirty="0"/>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565F6499-B0E0-4682-B2FC-24B1215F4357}" type="slidenum">
              <a:rPr lang="el-GR" smtClean="0"/>
              <a:pPr/>
              <a:t>‹#›</a:t>
            </a:fld>
            <a:endParaRPr lang="el-GR" dirty="0"/>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4005064"/>
            <a:ext cx="9144000" cy="3384376"/>
          </a:xfrm>
        </p:spPr>
        <p:txBody>
          <a:bodyPr>
            <a:normAutofit/>
          </a:bodyPr>
          <a:lstStyle/>
          <a:p>
            <a:r>
              <a:rPr lang="el-GR" sz="1800" i="1" dirty="0" smtClean="0">
                <a:solidFill>
                  <a:schemeClr val="tx1"/>
                </a:solidFill>
              </a:rPr>
              <a:t>Ορφανός Γεώργιος</a:t>
            </a:r>
          </a:p>
          <a:p>
            <a:r>
              <a:rPr lang="el-GR" sz="1800" i="1" dirty="0" smtClean="0">
                <a:solidFill>
                  <a:schemeClr val="tx1"/>
                </a:solidFill>
              </a:rPr>
              <a:t>Παναγιώτου Αλέξανδρος</a:t>
            </a:r>
          </a:p>
          <a:p>
            <a:r>
              <a:rPr lang="el-GR" sz="1800" i="1" dirty="0" smtClean="0">
                <a:solidFill>
                  <a:schemeClr val="tx1"/>
                </a:solidFill>
              </a:rPr>
              <a:t>Χουλιαράς Σοφοκλής</a:t>
            </a:r>
          </a:p>
          <a:p>
            <a:r>
              <a:rPr lang="el-GR" sz="1800" i="1" dirty="0" smtClean="0">
                <a:solidFill>
                  <a:schemeClr val="tx1"/>
                </a:solidFill>
              </a:rPr>
              <a:t>Πέρος Εμμανουήλ</a:t>
            </a:r>
          </a:p>
          <a:p>
            <a:r>
              <a:rPr lang="el-GR" sz="1800" i="1" smtClean="0">
                <a:solidFill>
                  <a:schemeClr val="tx1"/>
                </a:solidFill>
              </a:rPr>
              <a:t>Φωτιάδη </a:t>
            </a:r>
            <a:r>
              <a:rPr lang="el-GR" sz="1800" i="1" dirty="0" smtClean="0">
                <a:solidFill>
                  <a:schemeClr val="tx1"/>
                </a:solidFill>
              </a:rPr>
              <a:t>Χρήστος – Άγγελος</a:t>
            </a:r>
          </a:p>
          <a:p>
            <a:endParaRPr lang="el-GR" i="1" dirty="0" smtClean="0">
              <a:solidFill>
                <a:schemeClr val="tx1"/>
              </a:solidFill>
            </a:endParaRPr>
          </a:p>
          <a:p>
            <a:endParaRPr lang="el-GR" sz="4000" i="1" dirty="0" smtClean="0">
              <a:solidFill>
                <a:schemeClr val="tx1"/>
              </a:solidFill>
            </a:endParaRPr>
          </a:p>
          <a:p>
            <a:endParaRPr lang="el-GR" sz="4000" i="1" dirty="0" smtClean="0">
              <a:solidFill>
                <a:schemeClr val="tx1"/>
              </a:solidFill>
            </a:endParaRPr>
          </a:p>
        </p:txBody>
      </p:sp>
      <p:sp>
        <p:nvSpPr>
          <p:cNvPr id="2" name="1 - Τίτλος"/>
          <p:cNvSpPr>
            <a:spLocks noGrp="1"/>
          </p:cNvSpPr>
          <p:nvPr>
            <p:ph type="ctrTitle"/>
          </p:nvPr>
        </p:nvSpPr>
        <p:spPr>
          <a:xfrm>
            <a:off x="1259632" y="548680"/>
            <a:ext cx="6624736" cy="1368152"/>
          </a:xfrm>
        </p:spPr>
        <p:txBody>
          <a:bodyPr>
            <a:noAutofit/>
          </a:bodyPr>
          <a:lstStyle/>
          <a:p>
            <a:r>
              <a:rPr lang="el-GR" sz="4000" b="1" dirty="0" smtClean="0">
                <a:effectLst>
                  <a:outerShdw blurRad="38100" dist="38100" dir="2700000" algn="tl">
                    <a:srgbClr val="000000">
                      <a:alpha val="43137"/>
                    </a:srgbClr>
                  </a:outerShdw>
                </a:effectLst>
              </a:rPr>
              <a:t>Εθισμός στο Διαδίκτυο</a:t>
            </a:r>
            <a:endParaRPr lang="el-GR" sz="4000" b="1" dirty="0">
              <a:effectLst>
                <a:outerShdw blurRad="38100" dist="38100" dir="2700000" algn="tl">
                  <a:srgbClr val="000000">
                    <a:alpha val="43137"/>
                  </a:srgbClr>
                </a:outerShdw>
              </a:effectLst>
            </a:endParaRPr>
          </a:p>
        </p:txBody>
      </p:sp>
      <p:sp>
        <p:nvSpPr>
          <p:cNvPr id="4" name="3 - TextBox"/>
          <p:cNvSpPr txBox="1"/>
          <p:nvPr/>
        </p:nvSpPr>
        <p:spPr>
          <a:xfrm>
            <a:off x="2843808" y="2420888"/>
            <a:ext cx="3528392" cy="553998"/>
          </a:xfrm>
          <a:prstGeom prst="rect">
            <a:avLst/>
          </a:prstGeom>
          <a:noFill/>
        </p:spPr>
        <p:txBody>
          <a:bodyPr wrap="square" rtlCol="0">
            <a:spAutoFit/>
          </a:bodyPr>
          <a:lstStyle/>
          <a:p>
            <a:pPr algn="ctr"/>
            <a:r>
              <a:rPr lang="el-GR" sz="3000" b="1" dirty="0" smtClean="0">
                <a:solidFill>
                  <a:schemeClr val="tx2">
                    <a:lumMod val="75000"/>
                  </a:schemeClr>
                </a:solidFill>
              </a:rPr>
              <a:t>Τάκα - Τάκα</a:t>
            </a:r>
            <a:endParaRPr lang="el-GR" sz="3000" b="1" dirty="0">
              <a:solidFill>
                <a:schemeClr val="tx2">
                  <a:lumMod val="75000"/>
                </a:schemeClr>
              </a:solidFill>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67544" y="1916832"/>
            <a:ext cx="8229600" cy="4755232"/>
          </a:xfrm>
        </p:spPr>
        <p:txBody>
          <a:bodyPr>
            <a:normAutofit fontScale="85000" lnSpcReduction="20000"/>
          </a:bodyPr>
          <a:lstStyle/>
          <a:p>
            <a:pPr>
              <a:buNone/>
            </a:pPr>
            <a:r>
              <a:rPr lang="el-GR" sz="2000" i="1" u="sng" dirty="0" smtClean="0">
                <a:solidFill>
                  <a:srgbClr val="FFC000"/>
                </a:solidFill>
              </a:rPr>
              <a:t>Με την βοήθεια των </a:t>
            </a:r>
            <a:r>
              <a:rPr lang="en-US" sz="2000" i="1" u="sng" dirty="0" smtClean="0">
                <a:solidFill>
                  <a:srgbClr val="FFC000"/>
                </a:solidFill>
              </a:rPr>
              <a:t>Windows</a:t>
            </a:r>
            <a:r>
              <a:rPr lang="el-GR" sz="2000" i="1" u="sng" dirty="0" smtClean="0">
                <a:solidFill>
                  <a:srgbClr val="FFC000"/>
                </a:solidFill>
              </a:rPr>
              <a:t>:</a:t>
            </a:r>
          </a:p>
          <a:p>
            <a:pPr>
              <a:buNone/>
            </a:pPr>
            <a:r>
              <a:rPr lang="el-GR" sz="1800" dirty="0" smtClean="0"/>
              <a:t>Μας δίνει τη δυνατότητα να ελέγχουμε τη χρήση που κάνουν οι άλλοι</a:t>
            </a:r>
          </a:p>
          <a:p>
            <a:pPr>
              <a:buNone/>
            </a:pPr>
            <a:r>
              <a:rPr lang="el-GR" sz="1800" dirty="0" smtClean="0"/>
              <a:t>χρήστες στον υπολογιστή, μέσω του σχετικού εργαλείου για τον γονικό έλεγχο.</a:t>
            </a:r>
          </a:p>
          <a:p>
            <a:pPr>
              <a:buNone/>
            </a:pPr>
            <a:r>
              <a:rPr lang="el-GR" sz="1800" dirty="0" smtClean="0"/>
              <a:t>Ενδεικτικά, το εργαλείο αυτό μας επιτρέπει να ορίσουμε χρονικούς περιορισμούς</a:t>
            </a:r>
          </a:p>
          <a:p>
            <a:pPr>
              <a:buNone/>
            </a:pPr>
            <a:r>
              <a:rPr lang="el-GR" sz="1800" dirty="0" smtClean="0"/>
              <a:t>στον παιδικό χρήστη, να περιορίσουμε τα παιχνίδια που παίζει, να αποκλείσουμε</a:t>
            </a:r>
          </a:p>
          <a:p>
            <a:pPr>
              <a:buNone/>
            </a:pPr>
            <a:r>
              <a:rPr lang="el-GR" sz="1800" dirty="0" smtClean="0"/>
              <a:t>συγκεκριμένες εφαρμογές και λογισμικά.</a:t>
            </a:r>
          </a:p>
          <a:p>
            <a:pPr>
              <a:buNone/>
            </a:pPr>
            <a:endParaRPr lang="el-GR" sz="2000" b="1" dirty="0" smtClean="0">
              <a:solidFill>
                <a:srgbClr val="FFC000"/>
              </a:solidFill>
            </a:endParaRPr>
          </a:p>
          <a:p>
            <a:pPr>
              <a:buNone/>
            </a:pPr>
            <a:r>
              <a:rPr lang="el-GR" sz="2000" i="1" u="sng" dirty="0" smtClean="0">
                <a:solidFill>
                  <a:srgbClr val="FFC000"/>
                </a:solidFill>
              </a:rPr>
              <a:t>Γονικός έλεγχος με χρήση προγραμμάτων:</a:t>
            </a:r>
          </a:p>
          <a:p>
            <a:pPr>
              <a:buNone/>
            </a:pPr>
            <a:r>
              <a:rPr lang="el-GR" sz="1800" dirty="0" smtClean="0"/>
              <a:t>Ο γονικός έλεγχος είναι πολύ σημαντικός και η Microsoft προσφέρει</a:t>
            </a:r>
          </a:p>
          <a:p>
            <a:pPr>
              <a:buNone/>
            </a:pPr>
            <a:r>
              <a:rPr lang="el-GR" sz="1800" dirty="0" smtClean="0"/>
              <a:t>αξιόλογες λύσεις. Σίγουρα στα θετικά του γονικού ελέγχου της Microsoft</a:t>
            </a:r>
          </a:p>
          <a:p>
            <a:pPr>
              <a:buNone/>
            </a:pPr>
            <a:r>
              <a:rPr lang="el-GR" sz="1800" dirty="0" smtClean="0"/>
              <a:t>είναι το γεγονός ότι είναι δωρεάν. Υπάρχουν, ωστόσο, αρκετά προγράμματα τα οποία</a:t>
            </a:r>
          </a:p>
          <a:p>
            <a:pPr>
              <a:buNone/>
            </a:pPr>
            <a:r>
              <a:rPr lang="el-GR" sz="1800" dirty="0" smtClean="0"/>
              <a:t>είναι σχεδιασμένα αποκλειστικά για αυτή τη χρήση.</a:t>
            </a:r>
          </a:p>
          <a:p>
            <a:pPr>
              <a:buNone/>
            </a:pPr>
            <a:r>
              <a:rPr lang="el-GR" sz="1800" dirty="0" smtClean="0"/>
              <a:t>Παρακάτω θα δούμε κάποια από αυτά, ελέγχοντας τα βασικά τους χαρακτηριστικά, και</a:t>
            </a:r>
          </a:p>
          <a:p>
            <a:pPr>
              <a:buNone/>
            </a:pPr>
            <a:r>
              <a:rPr lang="el-GR" sz="1800" dirty="0" smtClean="0"/>
              <a:t>επισημαίνοντας τα πλεονεκτήματα και μειονεκτήματά τους.</a:t>
            </a:r>
          </a:p>
          <a:p>
            <a:pPr>
              <a:buNone/>
            </a:pPr>
            <a:endParaRPr lang="el-GR" sz="1800" i="1" u="sng" dirty="0" smtClean="0">
              <a:solidFill>
                <a:srgbClr val="FFC000"/>
              </a:solidFill>
            </a:endParaRPr>
          </a:p>
          <a:p>
            <a:pPr>
              <a:buNone/>
            </a:pPr>
            <a:endParaRPr lang="el-GR" sz="1800" dirty="0" smtClean="0"/>
          </a:p>
          <a:p>
            <a:pPr>
              <a:buNone/>
            </a:pPr>
            <a:r>
              <a:rPr lang="el-GR" sz="1800" dirty="0" smtClean="0"/>
              <a:t> </a:t>
            </a:r>
          </a:p>
          <a:p>
            <a:pPr>
              <a:buNone/>
            </a:pPr>
            <a:endParaRPr lang="el-GR" sz="1800" i="1" u="sng" dirty="0" smtClean="0">
              <a:solidFill>
                <a:srgbClr val="FFC000"/>
              </a:solidFill>
            </a:endParaRPr>
          </a:p>
          <a:p>
            <a:pPr>
              <a:buNone/>
            </a:pPr>
            <a:endParaRPr lang="el-GR" sz="2400" i="1" u="sng" dirty="0" smtClean="0">
              <a:solidFill>
                <a:srgbClr val="FFC000"/>
              </a:solidFill>
            </a:endParaRPr>
          </a:p>
          <a:p>
            <a:pPr>
              <a:buNone/>
            </a:pPr>
            <a:endParaRPr lang="el-GR" sz="2400" i="1" u="sng" dirty="0" smtClean="0">
              <a:solidFill>
                <a:srgbClr val="FFC000"/>
              </a:solidFill>
            </a:endParaRPr>
          </a:p>
          <a:p>
            <a:pPr>
              <a:buNone/>
            </a:pPr>
            <a:endParaRPr lang="el-GR" sz="2400" i="1" u="sng" dirty="0" smtClean="0">
              <a:solidFill>
                <a:srgbClr val="FFC000"/>
              </a:solidFill>
            </a:endParaRPr>
          </a:p>
          <a:p>
            <a:pPr>
              <a:buNone/>
            </a:pPr>
            <a:endParaRPr lang="el-GR" sz="2400" i="1" u="sng" dirty="0">
              <a:solidFill>
                <a:srgbClr val="FFC000"/>
              </a:solidFill>
            </a:endParaRPr>
          </a:p>
        </p:txBody>
      </p:sp>
      <p:sp>
        <p:nvSpPr>
          <p:cNvPr id="3" name="2 - Τίτλος"/>
          <p:cNvSpPr>
            <a:spLocks noGrp="1"/>
          </p:cNvSpPr>
          <p:nvPr>
            <p:ph type="title"/>
          </p:nvPr>
        </p:nvSpPr>
        <p:spPr/>
        <p:txBody>
          <a:bodyPr>
            <a:normAutofit/>
          </a:bodyPr>
          <a:lstStyle/>
          <a:p>
            <a:r>
              <a:rPr lang="el-GR" sz="4000" dirty="0" smtClean="0"/>
              <a:t>Γονικός έλεγχος στον Η/Υ</a:t>
            </a:r>
            <a:endParaRPr lang="el-GR" sz="4000" dirty="0"/>
          </a:p>
        </p:txBody>
      </p:sp>
      <p:pic>
        <p:nvPicPr>
          <p:cNvPr id="2050" name="Picture 2" descr="C:\Users\PC_A\Documents\2018-19\Α τάξη\Project Α2 ΤΑΚΑ ΤΑΚΑ ΤΑΚΑ ΤΑΚΑ ΤΑΚΑ ΤΑΚΑ ΤΑΚΑ ΤΑΚΑ ΤΑΚΑ ΤΑΚΑ ΤΑΚΑ ΤΑΚΑ\5.jpeg"/>
          <p:cNvPicPr>
            <a:picLocks noChangeAspect="1" noChangeArrowheads="1"/>
          </p:cNvPicPr>
          <p:nvPr/>
        </p:nvPicPr>
        <p:blipFill>
          <a:blip r:embed="rId2" cstate="print"/>
          <a:srcRect l="10364" t="15622" r="9307" b="21889"/>
          <a:stretch>
            <a:fillRect/>
          </a:stretch>
        </p:blipFill>
        <p:spPr bwMode="auto">
          <a:xfrm>
            <a:off x="6300192" y="3212976"/>
            <a:ext cx="2565831" cy="1324300"/>
          </a:xfrm>
          <a:prstGeom prst="rect">
            <a:avLst/>
          </a:prstGeom>
          <a:ln>
            <a:noFill/>
          </a:ln>
          <a:effectLst>
            <a:softEdge rad="112500"/>
          </a:effectLst>
        </p:spPr>
      </p:pic>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51520" y="1524000"/>
            <a:ext cx="8229600" cy="4572000"/>
          </a:xfrm>
        </p:spPr>
        <p:txBody>
          <a:bodyPr>
            <a:normAutofit/>
          </a:bodyPr>
          <a:lstStyle/>
          <a:p>
            <a:pPr>
              <a:buNone/>
            </a:pPr>
            <a:r>
              <a:rPr lang="el-GR" sz="1800" dirty="0" smtClean="0"/>
              <a:t>	</a:t>
            </a:r>
            <a:r>
              <a:rPr lang="en-US" sz="1800" dirty="0" smtClean="0"/>
              <a:t>O</a:t>
            </a:r>
            <a:r>
              <a:rPr lang="el-GR" sz="1800" dirty="0" smtClean="0"/>
              <a:t> </a:t>
            </a:r>
            <a:r>
              <a:rPr lang="el-GR" sz="1800" dirty="0" smtClean="0"/>
              <a:t>K9 Web Protection είναι η νούμερο ένα επιλογή που έχουμε, αν θέλουμε να ασχοληθούμε με τα προγράμματα γονικού ελέγχου. </a:t>
            </a:r>
            <a:r>
              <a:rPr lang="en-US" sz="1800" dirty="0" smtClean="0"/>
              <a:t> </a:t>
            </a:r>
            <a:r>
              <a:rPr lang="el-GR" sz="1800" dirty="0" smtClean="0"/>
              <a:t>Ωστόσο η εφαρμογή ασχολείται αποκλειστικά με την προστασία στη χρήση του διαδικτύου.</a:t>
            </a:r>
          </a:p>
          <a:p>
            <a:pPr>
              <a:buNone/>
            </a:pPr>
            <a:r>
              <a:rPr lang="el-GR" sz="1800" dirty="0" smtClean="0"/>
              <a:t>	Παρέχεται </a:t>
            </a:r>
            <a:r>
              <a:rPr lang="el-GR" sz="1800" dirty="0" smtClean="0"/>
              <a:t>εντελώς </a:t>
            </a:r>
            <a:r>
              <a:rPr lang="el-GR" sz="1800" b="1" dirty="0" smtClean="0"/>
              <a:t>δωρεάν</a:t>
            </a:r>
            <a:r>
              <a:rPr lang="el-GR" sz="1800" dirty="0" smtClean="0"/>
              <a:t> </a:t>
            </a:r>
            <a:r>
              <a:rPr lang="el-GR" sz="1800" b="1" dirty="0" smtClean="0"/>
              <a:t>για οικιακή χρήση </a:t>
            </a:r>
            <a:r>
              <a:rPr lang="el-GR" sz="1800" dirty="0" smtClean="0"/>
              <a:t>και δεν θα μας ζητήσει να πληρώσουμε.</a:t>
            </a:r>
          </a:p>
          <a:p>
            <a:pPr>
              <a:buNone/>
            </a:pPr>
            <a:r>
              <a:rPr lang="el-GR" sz="1800" dirty="0" smtClean="0"/>
              <a:t>	Για </a:t>
            </a:r>
            <a:r>
              <a:rPr lang="el-GR" sz="1800" dirty="0" smtClean="0"/>
              <a:t>τη χρήση της εφαρμογής χρειαζόμαστε έναν λογαριασμό χρήση, ώστε να μας δοθεί η σχετική άδεια χρήσης. Φυσικά θα πρέπει να εγκαταστήσουμε και την εφαρμογή στον υπολογιστή μας</a:t>
            </a:r>
            <a:r>
              <a:rPr lang="en-US" sz="1800" dirty="0" smtClean="0"/>
              <a:t>. </a:t>
            </a:r>
            <a:r>
              <a:rPr lang="el-GR" sz="1800" dirty="0" smtClean="0"/>
              <a:t>Για να αποκτήσουμε την άδεια αυτή μπαίνουμε στη επίσημη ιστοσελίδα της, όπου και επιλέγουμε το </a:t>
            </a:r>
            <a:r>
              <a:rPr lang="en-US" sz="1800" dirty="0" smtClean="0"/>
              <a:t>“GET K9 NOW”.</a:t>
            </a:r>
          </a:p>
          <a:p>
            <a:pPr>
              <a:buNone/>
            </a:pPr>
            <a:r>
              <a:rPr lang="el-GR" sz="1800" dirty="0" smtClean="0"/>
              <a:t>	Συνοπτικά </a:t>
            </a:r>
            <a:r>
              <a:rPr lang="el-GR" sz="1800" dirty="0" smtClean="0"/>
              <a:t>μπορούμε να ορίσουμε ποικίλους περιορισμούς όπως για παράδειγμα, τον  χρόνο που θα επιτρέπεται η πρόσβαση στο διαδίκτυο, διάφορες εξαιρέσεις ιστοσελίδων , λέξεις κλειδιά που αν εντοπιστούν σε διευθύνσεις ιστοσελίδων  θα απαγορεύεται η πρόσβαση καθώς και ρυθμίσεις ασφαλείας για την αναζήτηση στο διαδίκτυο.</a:t>
            </a:r>
          </a:p>
          <a:p>
            <a:pPr>
              <a:buNone/>
            </a:pPr>
            <a:endParaRPr lang="el-GR" sz="1800" dirty="0"/>
          </a:p>
        </p:txBody>
      </p:sp>
      <p:sp>
        <p:nvSpPr>
          <p:cNvPr id="3" name="2 - Τίτλος"/>
          <p:cNvSpPr>
            <a:spLocks noGrp="1"/>
          </p:cNvSpPr>
          <p:nvPr>
            <p:ph type="title"/>
          </p:nvPr>
        </p:nvSpPr>
        <p:spPr/>
        <p:txBody>
          <a:bodyPr>
            <a:normAutofit/>
          </a:bodyPr>
          <a:lstStyle/>
          <a:p>
            <a:r>
              <a:rPr lang="en-US" sz="4000" dirty="0" smtClean="0"/>
              <a:t>K9 Web Protection</a:t>
            </a:r>
            <a:endParaRPr lang="el-GR" sz="4000" dirty="0"/>
          </a:p>
        </p:txBody>
      </p:sp>
    </p:spTree>
  </p:cSld>
  <p:clrMapOvr>
    <a:masterClrMapping/>
  </p:clrMapOvr>
  <p:transition>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51520" y="1484784"/>
            <a:ext cx="8229600" cy="4572000"/>
          </a:xfrm>
        </p:spPr>
        <p:txBody>
          <a:bodyPr>
            <a:normAutofit/>
          </a:bodyPr>
          <a:lstStyle/>
          <a:p>
            <a:pPr>
              <a:buNone/>
            </a:pPr>
            <a:r>
              <a:rPr lang="el-GR" sz="1800" dirty="0" smtClean="0"/>
              <a:t>	Το </a:t>
            </a:r>
            <a:r>
              <a:rPr lang="el-GR" sz="1800" dirty="0" err="1" smtClean="0"/>
              <a:t>Qustodio</a:t>
            </a:r>
            <a:r>
              <a:rPr lang="el-GR" sz="1800" dirty="0" smtClean="0"/>
              <a:t>, αν και το παρουσιάζουμε δεύτερο, αυτό δεν σημαίνει πως υπολείπεται. Είναι μία ολοκληρωμένη λύση και προσφέρεται για δωρεάν δοκιμή με τη δημιουργία ενός απλού λογαριασμού.</a:t>
            </a:r>
            <a:r>
              <a:rPr lang="en-US" sz="1800" dirty="0" smtClean="0"/>
              <a:t> </a:t>
            </a:r>
            <a:r>
              <a:rPr lang="el-GR" sz="1800" dirty="0" smtClean="0"/>
              <a:t>Έχει εκδόσεις για </a:t>
            </a:r>
            <a:r>
              <a:rPr lang="en-US" sz="1800" dirty="0" smtClean="0"/>
              <a:t>Windows, Mac OS, </a:t>
            </a:r>
            <a:r>
              <a:rPr lang="en-US" sz="1800" dirty="0" err="1" smtClean="0"/>
              <a:t>iOS</a:t>
            </a:r>
            <a:r>
              <a:rPr lang="en-US" sz="1800" dirty="0" smtClean="0"/>
              <a:t>, Android, </a:t>
            </a:r>
            <a:r>
              <a:rPr lang="el-GR" sz="1800" dirty="0" smtClean="0"/>
              <a:t>ακόμη και </a:t>
            </a:r>
            <a:r>
              <a:rPr lang="en-US" sz="1800" dirty="0" smtClean="0"/>
              <a:t>Kindle.</a:t>
            </a:r>
            <a:r>
              <a:rPr lang="el-GR" sz="1800" dirty="0" smtClean="0"/>
              <a:t> </a:t>
            </a:r>
          </a:p>
          <a:p>
            <a:pPr>
              <a:buNone/>
            </a:pPr>
            <a:r>
              <a:rPr lang="el-GR" sz="1800" dirty="0" smtClean="0"/>
              <a:t>	Το </a:t>
            </a:r>
            <a:r>
              <a:rPr lang="el-GR" sz="1800" dirty="0" err="1" smtClean="0"/>
              <a:t>Qustodio</a:t>
            </a:r>
            <a:r>
              <a:rPr lang="el-GR" sz="1800" dirty="0" smtClean="0"/>
              <a:t> παρακολουθεί τη </a:t>
            </a:r>
            <a:r>
              <a:rPr lang="el-GR" sz="1800" dirty="0" smtClean="0"/>
              <a:t>συμμετοχή </a:t>
            </a:r>
            <a:r>
              <a:rPr lang="el-GR" sz="1800" dirty="0" smtClean="0"/>
              <a:t>του παιδιού σας στα Κοινωνικά Δίκτυα και σε </a:t>
            </a:r>
            <a:r>
              <a:rPr lang="el-GR" sz="1800" dirty="0" err="1" smtClean="0"/>
              <a:t>chat</a:t>
            </a:r>
            <a:r>
              <a:rPr lang="el-GR" sz="1800" dirty="0" smtClean="0"/>
              <a:t> όπως και το τι βλέπουν σερφάροντας στο </a:t>
            </a:r>
            <a:r>
              <a:rPr lang="el-GR" sz="1800" dirty="0" err="1" smtClean="0"/>
              <a:t>internet</a:t>
            </a:r>
            <a:r>
              <a:rPr lang="el-GR" sz="1800" dirty="0" smtClean="0"/>
              <a:t>. </a:t>
            </a:r>
            <a:r>
              <a:rPr lang="el-GR" sz="1800" dirty="0" err="1" smtClean="0"/>
              <a:t>Mπορείτε</a:t>
            </a:r>
            <a:r>
              <a:rPr lang="el-GR" sz="1800" dirty="0" smtClean="0"/>
              <a:t> να ορίσετε τα χρονικά όρια χρήσης του Η/Υ από το παιδί σας και να παρακολουθείτε και να διαχειρίζεστε τις δραστηριότητές του από οποιαδήποτε συσκευή και τοποθεσία.</a:t>
            </a:r>
          </a:p>
          <a:p>
            <a:pPr>
              <a:buNone/>
            </a:pPr>
            <a:r>
              <a:rPr lang="el-GR" sz="1800" dirty="0" smtClean="0"/>
              <a:t>	Επίσης </a:t>
            </a:r>
            <a:r>
              <a:rPr lang="el-GR" sz="1800" dirty="0" smtClean="0"/>
              <a:t>μπορεί να εγκατασταθεί σε πολλών ειδών συσκευές προσφέροντας τον εντοπισμό κινητού, έλεγχο κλήσεων  και μηνυμάτων, δυνατότητα άμεσης ενημέρωσης των γονιών σε περίπτωση </a:t>
            </a:r>
            <a:r>
              <a:rPr lang="el-GR" sz="1800" dirty="0" smtClean="0"/>
              <a:t>κινδύνου.</a:t>
            </a:r>
            <a:endParaRPr lang="el-GR" sz="1800" dirty="0" smtClean="0"/>
          </a:p>
          <a:p>
            <a:pPr>
              <a:buNone/>
            </a:pPr>
            <a:r>
              <a:rPr lang="el-GR" sz="1800" dirty="0" smtClean="0"/>
              <a:t>	Το </a:t>
            </a:r>
            <a:r>
              <a:rPr lang="el-GR" sz="1800" dirty="0" err="1" smtClean="0"/>
              <a:t>Qustodio</a:t>
            </a:r>
            <a:r>
              <a:rPr lang="el-GR" sz="1800" dirty="0" smtClean="0"/>
              <a:t> είναι αδιάβλητο και θα κάνει τη δουλειά του, όσο κι αν τα παιδιά σας προσπαθήσουν να παραβιάσουν τους περιορισμούς σας.</a:t>
            </a:r>
            <a:endParaRPr lang="el-GR" sz="1800" dirty="0"/>
          </a:p>
        </p:txBody>
      </p:sp>
      <p:sp>
        <p:nvSpPr>
          <p:cNvPr id="3" name="2 - Τίτλος"/>
          <p:cNvSpPr>
            <a:spLocks noGrp="1"/>
          </p:cNvSpPr>
          <p:nvPr>
            <p:ph type="title"/>
          </p:nvPr>
        </p:nvSpPr>
        <p:spPr/>
        <p:txBody>
          <a:bodyPr>
            <a:normAutofit/>
          </a:bodyPr>
          <a:lstStyle/>
          <a:p>
            <a:r>
              <a:rPr lang="en-US" sz="4000" dirty="0" err="1" smtClean="0"/>
              <a:t>Qustodio</a:t>
            </a:r>
            <a:endParaRPr lang="el-GR" sz="4000" dirty="0"/>
          </a:p>
        </p:txBody>
      </p:sp>
      <p:pic>
        <p:nvPicPr>
          <p:cNvPr id="4098" name="Picture 2" descr="C:\Users\PC_A\Documents\2018-19\Α τάξη\Project Α2 ΤΑΚΑ ΤΑΚΑ ΤΑΚΑ ΤΑΚΑ ΤΑΚΑ ΤΑΚΑ ΤΑΚΑ ΤΑΚΑ ΤΑΚΑ ΤΑΚΑ ΤΑΚΑ ΤΑΚΑ\7.png"/>
          <p:cNvPicPr>
            <a:picLocks noChangeAspect="1" noChangeArrowheads="1"/>
          </p:cNvPicPr>
          <p:nvPr/>
        </p:nvPicPr>
        <p:blipFill>
          <a:blip r:embed="rId2" cstate="print"/>
          <a:srcRect l="10216" t="33834" r="9758" b="36081"/>
          <a:stretch>
            <a:fillRect/>
          </a:stretch>
        </p:blipFill>
        <p:spPr bwMode="auto">
          <a:xfrm>
            <a:off x="2699792" y="5733256"/>
            <a:ext cx="3384376" cy="936104"/>
          </a:xfrm>
          <a:prstGeom prst="rect">
            <a:avLst/>
          </a:prstGeom>
          <a:ln>
            <a:noFill/>
          </a:ln>
          <a:effectLst>
            <a:softEdge rad="112500"/>
          </a:effectLst>
        </p:spPr>
      </p:pic>
    </p:spTree>
  </p:cSld>
  <p:clrMapOvr>
    <a:masterClrMapping/>
  </p:clrMapOvr>
  <p:transition>
    <p:split orient="ver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07504" y="1556792"/>
            <a:ext cx="6347048" cy="4572000"/>
          </a:xfrm>
        </p:spPr>
        <p:txBody>
          <a:bodyPr>
            <a:normAutofit/>
          </a:bodyPr>
          <a:lstStyle/>
          <a:p>
            <a:pPr>
              <a:buNone/>
            </a:pPr>
            <a:r>
              <a:rPr lang="el-GR" sz="1800" dirty="0" smtClean="0"/>
              <a:t>	Στον  </a:t>
            </a:r>
            <a:r>
              <a:rPr lang="el-GR" sz="1800" dirty="0" smtClean="0"/>
              <a:t>χώρο του γονικού ελέγχου έχουμε και μία ελληνική παρουσία. Ο γονικός έλεγχος στα Windows μιλάει Ελληνικά μέσω του Μετρονόμου. Παρέχεται εντελώς δωρεάν με περιορισμένες δυνατότητες, ενώ η πλήρη έκδοση κοστίζει μόλις δέκα ευρώ τη στιγμή που γράφεται αυτή η παρουσίαση. Το περιβάλλον του Μετρονόμου είναι πολύ απλό και εύχρηστο.</a:t>
            </a:r>
          </a:p>
          <a:p>
            <a:pPr>
              <a:buNone/>
            </a:pPr>
            <a:r>
              <a:rPr lang="el-GR" sz="1800" dirty="0" smtClean="0"/>
              <a:t>	Επιπλέον </a:t>
            </a:r>
            <a:r>
              <a:rPr lang="el-GR" sz="1800" dirty="0" smtClean="0"/>
              <a:t>προσφέρει και τη δυνατότητα να </a:t>
            </a:r>
            <a:r>
              <a:rPr lang="el-GR" sz="1800" dirty="0" err="1" smtClean="0"/>
              <a:t>ανταμοίβουμε</a:t>
            </a:r>
            <a:r>
              <a:rPr lang="el-GR" sz="1800" dirty="0" smtClean="0"/>
              <a:t> τα παιδιά μας με "κουπόνια</a:t>
            </a:r>
            <a:r>
              <a:rPr lang="en-US" sz="1800" dirty="0" smtClean="0"/>
              <a:t>” </a:t>
            </a:r>
            <a:r>
              <a:rPr lang="el-GR" sz="1800" dirty="0" smtClean="0"/>
              <a:t>όπως “Αύξηση του χρόνου” ή “Απελευθέρωση του χρόνου. Με λίγα λόγια, τα κουπόνια αποτελούν μία μέθοδο επιβράβευσης ή </a:t>
            </a:r>
            <a:r>
              <a:rPr lang="el-GR" sz="1800" dirty="0" smtClean="0"/>
              <a:t>αποθάρρυνσης.</a:t>
            </a:r>
            <a:endParaRPr lang="en-US" sz="1800" dirty="0" smtClean="0"/>
          </a:p>
          <a:p>
            <a:pPr>
              <a:buNone/>
            </a:pPr>
            <a:r>
              <a:rPr lang="el-GR" sz="1800" dirty="0" smtClean="0"/>
              <a:t>	Ωστόσο</a:t>
            </a:r>
            <a:r>
              <a:rPr lang="el-GR" sz="1800" dirty="0" smtClean="0"/>
              <a:t>, δεν είναι τίποτα παραπάνω από ένα ελαφρύ εργαλείο περιορισμού του χρόνου χρήσης. Παρ' όλα αυτά, αξίζει να του δώσουμε μια ευκαιρία.</a:t>
            </a:r>
          </a:p>
          <a:p>
            <a:pPr>
              <a:buNone/>
            </a:pPr>
            <a:endParaRPr lang="el-GR" sz="1800" dirty="0"/>
          </a:p>
        </p:txBody>
      </p:sp>
      <p:sp>
        <p:nvSpPr>
          <p:cNvPr id="3" name="2 - Τίτλος"/>
          <p:cNvSpPr>
            <a:spLocks noGrp="1"/>
          </p:cNvSpPr>
          <p:nvPr>
            <p:ph type="title"/>
          </p:nvPr>
        </p:nvSpPr>
        <p:spPr/>
        <p:txBody>
          <a:bodyPr>
            <a:normAutofit/>
          </a:bodyPr>
          <a:lstStyle/>
          <a:p>
            <a:r>
              <a:rPr lang="el-GR" sz="4000" dirty="0" smtClean="0"/>
              <a:t>Μετρονόμος</a:t>
            </a:r>
            <a:endParaRPr lang="el-GR" sz="4000" dirty="0"/>
          </a:p>
        </p:txBody>
      </p:sp>
      <p:pic>
        <p:nvPicPr>
          <p:cNvPr id="3074" name="Picture 2" descr="C:\Users\PC_A\Documents\2018-19\Α τάξη\Project Α2 ΤΑΚΑ ΤΑΚΑ ΤΑΚΑ ΤΑΚΑ ΤΑΚΑ ΤΑΚΑ ΤΑΚΑ ΤΑΚΑ ΤΑΚΑ ΤΑΚΑ ΤΑΚΑ ΤΑΚΑ\6.png"/>
          <p:cNvPicPr>
            <a:picLocks noChangeAspect="1" noChangeArrowheads="1"/>
          </p:cNvPicPr>
          <p:nvPr/>
        </p:nvPicPr>
        <p:blipFill>
          <a:blip r:embed="rId2" cstate="print"/>
          <a:srcRect/>
          <a:stretch>
            <a:fillRect/>
          </a:stretch>
        </p:blipFill>
        <p:spPr bwMode="auto">
          <a:xfrm>
            <a:off x="6516216" y="1556792"/>
            <a:ext cx="2352675" cy="4000500"/>
          </a:xfrm>
          <a:prstGeom prst="rect">
            <a:avLst/>
          </a:prstGeom>
          <a:noFill/>
        </p:spPr>
      </p:pic>
    </p:spTree>
  </p:cSld>
  <p:clrMapOvr>
    <a:masterClrMapping/>
  </p:clrMapOvr>
  <p:transition>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51520" y="1524000"/>
            <a:ext cx="8219256" cy="3777208"/>
          </a:xfrm>
        </p:spPr>
        <p:txBody>
          <a:bodyPr>
            <a:normAutofit fontScale="92500" lnSpcReduction="20000"/>
          </a:bodyPr>
          <a:lstStyle/>
          <a:p>
            <a:pPr>
              <a:lnSpc>
                <a:spcPct val="110000"/>
              </a:lnSpc>
              <a:buNone/>
            </a:pPr>
            <a:r>
              <a:rPr lang="el-GR" sz="1800" dirty="0" smtClean="0"/>
              <a:t>	</a:t>
            </a:r>
            <a:r>
              <a:rPr lang="el-GR" sz="1800" dirty="0"/>
              <a:t>Με βάση μια πρόσφατη έρευνα που έγινε σε συνεργασία της </a:t>
            </a:r>
            <a:r>
              <a:rPr lang="el-GR" sz="1800" dirty="0"/>
              <a:t>Ελληνική Εταιρεία Μελέτης της Διαταραχής Εθισμού στο Διαδίκτυο (</a:t>
            </a:r>
            <a:r>
              <a:rPr lang="el-GR" sz="1800" dirty="0" err="1"/>
              <a:t>ΕΕΜΔΕΔ)με</a:t>
            </a:r>
            <a:r>
              <a:rPr lang="el-GR" sz="1800" dirty="0"/>
              <a:t> εννέα πανεπιστήμια σε χώρες της Ευρώπης, «η Ελλάδα είναι η δεύτερη χώρα μετά την Αγγλία σε εθισμό στο διαδίκτυο». Επίσης σύμφωνα με τα στοιχεία που έδωσε στο ΑΠΕ-ΜΠΕ ο αντιπρόεδρος της ΕΕΜΔΕΔ, ψυχίατρος </a:t>
            </a:r>
            <a:r>
              <a:rPr lang="el-GR" sz="1800" dirty="0" err="1"/>
              <a:t>δρ</a:t>
            </a:r>
            <a:r>
              <a:rPr lang="el-GR" sz="1800" dirty="0"/>
              <a:t>. Γιώργος Φλώρος, και αφορούσαν έρευνα που δημοσιεύτηκε στο επιστημονικό περιοδικό </a:t>
            </a:r>
            <a:r>
              <a:rPr lang="el-GR" sz="1800" dirty="0" err="1"/>
              <a:t>Computers</a:t>
            </a:r>
            <a:r>
              <a:rPr lang="el-GR" sz="1800" dirty="0"/>
              <a:t> </a:t>
            </a:r>
            <a:r>
              <a:rPr lang="el-GR" sz="1800" dirty="0" err="1"/>
              <a:t>in</a:t>
            </a:r>
            <a:r>
              <a:rPr lang="el-GR" sz="1800" dirty="0"/>
              <a:t> </a:t>
            </a:r>
            <a:r>
              <a:rPr lang="el-GR" sz="1800" dirty="0" err="1"/>
              <a:t>Human</a:t>
            </a:r>
            <a:r>
              <a:rPr lang="el-GR" sz="1800" dirty="0"/>
              <a:t> </a:t>
            </a:r>
            <a:r>
              <a:rPr lang="el-GR" sz="1800" dirty="0" err="1"/>
              <a:t>Behavior</a:t>
            </a:r>
            <a:r>
              <a:rPr lang="el-GR" sz="1800" dirty="0"/>
              <a:t> τον Ιούλιο του 2018 τα ποσοστά των συμπτωμάτων εθισμού τυπικά κυμαίνονταν περί το 25% πανευρωπαϊκά και στο 37,7% στους Έλληνες χρήστες.</a:t>
            </a:r>
          </a:p>
          <a:p>
            <a:pPr>
              <a:lnSpc>
                <a:spcPct val="110000"/>
              </a:lnSpc>
              <a:buNone/>
            </a:pPr>
            <a:r>
              <a:rPr lang="el-GR" sz="1800" dirty="0"/>
              <a:t>	Ο εθισμός συνήθως εμφανίζεται αρχικά σε εφήβους κατά την πρώιμη εφηβεία (10-14 ετών) ή και σε μικρότερη ακόμη ηλικία. Είναι πιο έντονο κατά την μέση εφηβεία (15-17 ετών), κατά την οποία οι έφηβοι πειραματίζονται και σταδιακά αυτονομούνται, καθώς και κατά την όψιμη εφηβεία (&gt; 17 ετών). Οι περισσότεροι εξαρτημένοι έφηβοι ασχολούνται με ηλεκτρονικά διαδικτυακά παιχνίδια στο σπίτι ή τα </a:t>
            </a:r>
            <a:r>
              <a:rPr lang="el-GR" sz="1800" dirty="0" err="1"/>
              <a:t>internet</a:t>
            </a:r>
            <a:r>
              <a:rPr lang="el-GR" sz="1800" dirty="0"/>
              <a:t> </a:t>
            </a:r>
            <a:r>
              <a:rPr lang="el-GR" sz="1800" dirty="0" err="1"/>
              <a:t>cafe</a:t>
            </a:r>
            <a:r>
              <a:rPr lang="el-GR" sz="1800" dirty="0"/>
              <a:t>. Ένας ακόμα πληθυσμός υψηλού κινδύνου είναι αυτός των φοιτητών.</a:t>
            </a:r>
            <a:endParaRPr lang="el-GR" sz="1800" dirty="0"/>
          </a:p>
        </p:txBody>
      </p:sp>
      <p:sp>
        <p:nvSpPr>
          <p:cNvPr id="3" name="2 - Τίτλος"/>
          <p:cNvSpPr>
            <a:spLocks noGrp="1"/>
          </p:cNvSpPr>
          <p:nvPr>
            <p:ph type="title"/>
          </p:nvPr>
        </p:nvSpPr>
        <p:spPr/>
        <p:txBody>
          <a:bodyPr>
            <a:normAutofit/>
          </a:bodyPr>
          <a:lstStyle/>
          <a:p>
            <a:r>
              <a:rPr lang="el-GR" sz="4000" dirty="0" smtClean="0"/>
              <a:t>Στατιστικές</a:t>
            </a:r>
            <a:endParaRPr lang="el-GR" sz="4000" dirty="0"/>
          </a:p>
        </p:txBody>
      </p:sp>
      <p:pic>
        <p:nvPicPr>
          <p:cNvPr id="7170" name="Picture 2" descr="C:\Users\PC_A\Documents\2018-19\Α τάξη\Project Α2 ΤΑΚΑ ΤΑΚΑ ΤΑΚΑ ΤΑΚΑ ΤΑΚΑ ΤΑΚΑ ΤΑΚΑ ΤΑΚΑ ΤΑΚΑ ΤΑΚΑ ΤΑΚΑ ΤΑΚΑ\10.jpg"/>
          <p:cNvPicPr>
            <a:picLocks noChangeAspect="1" noChangeArrowheads="1"/>
          </p:cNvPicPr>
          <p:nvPr/>
        </p:nvPicPr>
        <p:blipFill>
          <a:blip r:embed="rId2" cstate="print"/>
          <a:srcRect/>
          <a:stretch>
            <a:fillRect/>
          </a:stretch>
        </p:blipFill>
        <p:spPr bwMode="auto">
          <a:xfrm>
            <a:off x="2987824" y="5085184"/>
            <a:ext cx="2828968" cy="1592913"/>
          </a:xfrm>
          <a:prstGeom prst="rect">
            <a:avLst/>
          </a:prstGeom>
          <a:ln>
            <a:noFill/>
          </a:ln>
          <a:effectLst>
            <a:softEdge rad="112500"/>
          </a:effectLst>
        </p:spPr>
      </p:pic>
    </p:spTree>
  </p:cSld>
  <p:clrMapOvr>
    <a:masterClrMapping/>
  </p:clrMapOvr>
  <p:transition>
    <p:wheel spokes="2"/>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628800"/>
            <a:ext cx="8229600" cy="4572000"/>
          </a:xfrm>
        </p:spPr>
        <p:txBody>
          <a:bodyPr>
            <a:noAutofit/>
          </a:bodyPr>
          <a:lstStyle/>
          <a:p>
            <a:r>
              <a:rPr lang="en-US" sz="1600" dirty="0" smtClean="0"/>
              <a:t>Beard KW, Wolf EM. Modification in the proposed diagnostic criteria for Internet addiction. </a:t>
            </a:r>
            <a:r>
              <a:rPr lang="en-US" sz="1600" dirty="0" err="1" smtClean="0"/>
              <a:t>Cyberpsychology</a:t>
            </a:r>
            <a:r>
              <a:rPr lang="en-US" sz="1600" dirty="0" smtClean="0"/>
              <a:t>, Behavior, and Social Networking. 2001;4(3):377-83.</a:t>
            </a:r>
          </a:p>
          <a:p>
            <a:r>
              <a:rPr lang="el-GR" sz="1600" dirty="0" smtClean="0"/>
              <a:t>Σφακιανάκης Εμμανουήλ, </a:t>
            </a:r>
            <a:r>
              <a:rPr lang="el-GR" sz="1600" dirty="0" err="1" smtClean="0"/>
              <a:t>Σιώμος</a:t>
            </a:r>
            <a:r>
              <a:rPr lang="el-GR" sz="1600" dirty="0" smtClean="0"/>
              <a:t> Κωνσταντίνος, Φλώρος Γεώργιος. "Εθισμός στο διαδίκτυο και άλλες διαδικτυακές συμπεριφορές υψηλού κινδύνου". Εκδόσεις Λιβάνης (2012).</a:t>
            </a:r>
            <a:endParaRPr lang="en-US" sz="1600" dirty="0" smtClean="0"/>
          </a:p>
          <a:p>
            <a:r>
              <a:rPr lang="el-GR" sz="1600" dirty="0" err="1" smtClean="0"/>
              <a:t>Σιώμος</a:t>
            </a:r>
            <a:r>
              <a:rPr lang="el-GR" sz="1600" dirty="0" smtClean="0"/>
              <a:t> Κωνσταντίνος, Φλώρος Γεώργιος (επιμέλεια). "Έρευνα, Πρόληψη, Αντιμετώπιση των κινδύνων στη χρήση του Διαδικτύου". Τόμος Πρακτικών 1ου Πανελληνίου Συνεδρίου της Ελληνικής Εταιρείας Μελέτης της Διαταραχής Εθισμού στο Διαδίκτυο. </a:t>
            </a:r>
            <a:endParaRPr lang="en-US" sz="1600" dirty="0" smtClean="0"/>
          </a:p>
          <a:p>
            <a:r>
              <a:rPr lang="el-GR" sz="1600" dirty="0" err="1" smtClean="0"/>
              <a:t>Σιώμος</a:t>
            </a:r>
            <a:r>
              <a:rPr lang="el-GR" sz="1600" dirty="0" smtClean="0"/>
              <a:t> Κωνσταντίνος, Φλώρος Γεώργιος (επιμέλεια). "Οφέλη και κίνδυνοι στη χρήση του Διαδικτύου". Τόμος Πρακτικών 2ου Πανελληνίου Συνεδρίου της Ελληνικής Εταιρείας Μελέτης της Διαταραχής Εθισμού στο Διαδίκτυο. </a:t>
            </a:r>
            <a:endParaRPr lang="en-US" sz="1600" dirty="0" smtClean="0"/>
          </a:p>
          <a:p>
            <a:r>
              <a:rPr lang="en-US" sz="1600" dirty="0" err="1" smtClean="0"/>
              <a:t>Katerelos</a:t>
            </a:r>
            <a:r>
              <a:rPr lang="en-US" sz="1600" dirty="0" smtClean="0"/>
              <a:t>, I., </a:t>
            </a:r>
            <a:r>
              <a:rPr lang="en-US" sz="1600" dirty="0" err="1" smtClean="0"/>
              <a:t>Tsekeris</a:t>
            </a:r>
            <a:r>
              <a:rPr lang="en-US" sz="1600" dirty="0" smtClean="0"/>
              <a:t>, C., </a:t>
            </a:r>
            <a:r>
              <a:rPr lang="en-US" sz="1600" dirty="0" err="1" smtClean="0"/>
              <a:t>Lavdas</a:t>
            </a:r>
            <a:r>
              <a:rPr lang="en-US" sz="1600" dirty="0" smtClean="0"/>
              <a:t>, M. and </a:t>
            </a:r>
            <a:r>
              <a:rPr lang="en-US" sz="1600" dirty="0" err="1" smtClean="0"/>
              <a:t>Dimitriou</a:t>
            </a:r>
            <a:r>
              <a:rPr lang="en-US" sz="1600" dirty="0" smtClean="0"/>
              <a:t>, K. (2011) A psychosocial approach to the use of the internet and Massive Online Role Playing Games. FACTA UNIVERSITATIS. Series: Philosophy, Sociology, Psychology and History, Vol. 10, No 1, pp. 73–88.</a:t>
            </a:r>
          </a:p>
          <a:p>
            <a:r>
              <a:rPr lang="el-GR" sz="1600" dirty="0" smtClean="0"/>
              <a:t>Ελληνικό Κέντρο Ασφαλούς </a:t>
            </a:r>
            <a:r>
              <a:rPr lang="el-GR" sz="1600" dirty="0" smtClean="0"/>
              <a:t>Διαδικτύου</a:t>
            </a:r>
            <a:r>
              <a:rPr lang="el-GR" sz="1600" dirty="0" smtClean="0"/>
              <a:t>-</a:t>
            </a:r>
            <a:r>
              <a:rPr lang="en-US" sz="1600" dirty="0" smtClean="0"/>
              <a:t>Saferinternet4kids.g</a:t>
            </a:r>
            <a:endParaRPr lang="el-GR" sz="1600" dirty="0" smtClean="0"/>
          </a:p>
          <a:p>
            <a:pPr>
              <a:buNone/>
            </a:pPr>
            <a:endParaRPr lang="en-US" sz="1600" dirty="0" smtClean="0"/>
          </a:p>
          <a:p>
            <a:pPr>
              <a:buNone/>
            </a:pPr>
            <a:endParaRPr lang="el-GR" sz="1600" dirty="0"/>
          </a:p>
        </p:txBody>
      </p:sp>
      <p:sp>
        <p:nvSpPr>
          <p:cNvPr id="3" name="2 - Τίτλος"/>
          <p:cNvSpPr>
            <a:spLocks noGrp="1"/>
          </p:cNvSpPr>
          <p:nvPr>
            <p:ph type="title"/>
          </p:nvPr>
        </p:nvSpPr>
        <p:spPr>
          <a:xfrm>
            <a:off x="457200" y="-27384"/>
            <a:ext cx="8229600" cy="1219200"/>
          </a:xfrm>
        </p:spPr>
        <p:txBody>
          <a:bodyPr>
            <a:normAutofit/>
          </a:bodyPr>
          <a:lstStyle/>
          <a:p>
            <a:r>
              <a:rPr lang="el-GR" sz="4000" dirty="0" smtClean="0"/>
              <a:t>Παραπομπές</a:t>
            </a:r>
            <a:endParaRPr lang="el-GR" sz="4000" dirty="0"/>
          </a:p>
        </p:txBody>
      </p:sp>
    </p:spTree>
  </p:cSld>
  <p:clrMapOvr>
    <a:masterClrMapping/>
  </p:clrMapOvr>
  <p:transition>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79512" y="1928664"/>
            <a:ext cx="5915000" cy="4929336"/>
          </a:xfrm>
        </p:spPr>
        <p:txBody>
          <a:bodyPr>
            <a:normAutofit/>
          </a:bodyPr>
          <a:lstStyle/>
          <a:p>
            <a:pPr>
              <a:buNone/>
            </a:pPr>
            <a:r>
              <a:rPr lang="el-GR" sz="1800" dirty="0" smtClean="0"/>
              <a:t>     Ο εθισμός στο διαδίκτυο είναι μια σχετικά νέα μορφή εξάρτησης. Αναφέρεται στη περίπτωση όπου το διαδίκτυο αποκτά μεγαλύτερη σημασία και προτεραιότητα στη ζωή σου από τους φίλους, την οικογένεια και την εργασία σου, κυριαρχεί στη καθημερινότητα σου και είναι ένα στοιχείο της που δεν θέλουμε να αποχωριστείς. Καθημερινά αναφέρονται αρκετές περιπτώσεις παιδιών και εφήβων που δαπανούν υπερβολικά πολλές ώρες μπροστά στην οθόνη του υπολογιστή παίζοντας ηλεκτρονικά-διαδικτυακά παιχνίδια, μιλώντας διαδικτυακά σε δωμάτια συνομιλιών ή σε σελίδες κοινωνικής </a:t>
            </a:r>
            <a:r>
              <a:rPr lang="el-GR" sz="1800" dirty="0" smtClean="0"/>
              <a:t>δικτύωσης, </a:t>
            </a:r>
            <a:r>
              <a:rPr lang="el-GR" sz="1800" dirty="0" smtClean="0"/>
              <a:t>ενώ ξεχνούν ή παραμελούν άλλες σημαντικές δραστηριότητες. </a:t>
            </a:r>
            <a:endParaRPr lang="el-GR" sz="1800" dirty="0"/>
          </a:p>
        </p:txBody>
      </p:sp>
      <p:sp>
        <p:nvSpPr>
          <p:cNvPr id="3" name="2 - Τίτλος"/>
          <p:cNvSpPr>
            <a:spLocks noGrp="1"/>
          </p:cNvSpPr>
          <p:nvPr>
            <p:ph type="title"/>
          </p:nvPr>
        </p:nvSpPr>
        <p:spPr/>
        <p:txBody>
          <a:bodyPr>
            <a:normAutofit/>
          </a:bodyPr>
          <a:lstStyle/>
          <a:p>
            <a:r>
              <a:rPr lang="el-GR" sz="4000" dirty="0" smtClean="0">
                <a:effectLst/>
              </a:rPr>
              <a:t>Τι είναι ;</a:t>
            </a:r>
            <a:endParaRPr lang="el-GR" sz="4000" dirty="0">
              <a:effectLst/>
            </a:endParaRPr>
          </a:p>
        </p:txBody>
      </p:sp>
      <p:pic>
        <p:nvPicPr>
          <p:cNvPr id="4" name="3 - Εικόνα" descr="1.jpg"/>
          <p:cNvPicPr>
            <a:picLocks noChangeAspect="1"/>
          </p:cNvPicPr>
          <p:nvPr/>
        </p:nvPicPr>
        <p:blipFill>
          <a:blip r:embed="rId2" cstate="print"/>
          <a:srcRect l="18635" r="17250"/>
          <a:stretch>
            <a:fillRect/>
          </a:stretch>
        </p:blipFill>
        <p:spPr>
          <a:xfrm rot="343985">
            <a:off x="6147730" y="2355902"/>
            <a:ext cx="2704440" cy="23841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51520" y="1524000"/>
            <a:ext cx="8229600" cy="4572000"/>
          </a:xfrm>
        </p:spPr>
        <p:txBody>
          <a:bodyPr>
            <a:normAutofit/>
          </a:bodyPr>
          <a:lstStyle/>
          <a:p>
            <a:pPr>
              <a:buNone/>
            </a:pPr>
            <a:r>
              <a:rPr lang="el-GR" sz="1800" b="1" dirty="0" smtClean="0"/>
              <a:t>	Ο </a:t>
            </a:r>
            <a:r>
              <a:rPr lang="el-GR" sz="1800" b="1" dirty="0" smtClean="0"/>
              <a:t>εθισμός στα μέσα κοινωνικής δικτύωσης </a:t>
            </a:r>
            <a:r>
              <a:rPr lang="el-GR" sz="1800" dirty="0" smtClean="0"/>
              <a:t>είναι ο όρος που χρησιμοποιείται για να περιγράψει κάποιον που περνά πολύ μεγάλο μέρος της ημέρας του χρησιμοποιώντας το </a:t>
            </a:r>
            <a:r>
              <a:rPr lang="el-GR" sz="1800" dirty="0" err="1" smtClean="0"/>
              <a:t>Facebook</a:t>
            </a:r>
            <a:r>
              <a:rPr lang="el-GR" sz="1800" dirty="0" smtClean="0"/>
              <a:t>, το </a:t>
            </a:r>
            <a:r>
              <a:rPr lang="el-GR" sz="1800" dirty="0" err="1" smtClean="0"/>
              <a:t>Twitter</a:t>
            </a:r>
            <a:r>
              <a:rPr lang="el-GR" sz="1800" dirty="0" smtClean="0"/>
              <a:t>, το </a:t>
            </a:r>
            <a:r>
              <a:rPr lang="el-GR" sz="1800" dirty="0" err="1" smtClean="0"/>
              <a:t>Instagram</a:t>
            </a:r>
            <a:r>
              <a:rPr lang="el-GR" sz="1800" dirty="0" smtClean="0"/>
              <a:t> και άλλα μέσα κοινωνικής δικτύωσης, τόσο πολύ που επηρεάζεται η ποιότητα ζωής του και παραγκωνίζονται άλλες πτυχές της ζωής του.</a:t>
            </a:r>
          </a:p>
          <a:p>
            <a:pPr>
              <a:buNone/>
            </a:pPr>
            <a:r>
              <a:rPr lang="el-GR" sz="1800" b="1" dirty="0" smtClean="0"/>
              <a:t>	Ο </a:t>
            </a:r>
            <a:r>
              <a:rPr lang="el-GR" sz="1800" b="1" dirty="0" smtClean="0"/>
              <a:t>εθισμός σε </a:t>
            </a:r>
            <a:r>
              <a:rPr lang="el-GR" sz="1800" b="1" dirty="0" smtClean="0"/>
              <a:t>ηλεκτρονικά παιχνίδια</a:t>
            </a:r>
            <a:r>
              <a:rPr lang="el-GR" sz="1800" dirty="0" smtClean="0"/>
              <a:t> </a:t>
            </a:r>
            <a:r>
              <a:rPr lang="el-GR" sz="1800" dirty="0" smtClean="0"/>
              <a:t>είναι η υπέρμετρη χρήση και εξάρτηση σε ηλεκτρονικά παιχνίδια (συνήθως μέσω διαδικτύου). Μοιάζει πολύ με την εξάρτηση από τυχερά παιχνίδια (τζόγο), το άτομο δεν έχει έλεγχο στο πόσο και πότε παίζει και η εξάρτησή του αυτή έχει συνέπειες στην καθημερνή του ζωή.</a:t>
            </a:r>
          </a:p>
          <a:p>
            <a:pPr>
              <a:buNone/>
            </a:pPr>
            <a:endParaRPr lang="el-GR" sz="1800" dirty="0" smtClean="0"/>
          </a:p>
          <a:p>
            <a:pPr>
              <a:buNone/>
            </a:pPr>
            <a:endParaRPr lang="el-GR" sz="1800" dirty="0"/>
          </a:p>
        </p:txBody>
      </p:sp>
      <p:sp>
        <p:nvSpPr>
          <p:cNvPr id="3" name="2 - Τίτλος"/>
          <p:cNvSpPr>
            <a:spLocks noGrp="1"/>
          </p:cNvSpPr>
          <p:nvPr>
            <p:ph type="title"/>
          </p:nvPr>
        </p:nvSpPr>
        <p:spPr/>
        <p:txBody>
          <a:bodyPr>
            <a:normAutofit/>
          </a:bodyPr>
          <a:lstStyle/>
          <a:p>
            <a:r>
              <a:rPr lang="el-GR" sz="4000" dirty="0" smtClean="0"/>
              <a:t>Μορφές εθισμού στο διαδίκτυο</a:t>
            </a:r>
            <a:endParaRPr lang="el-GR" sz="4000" dirty="0"/>
          </a:p>
        </p:txBody>
      </p:sp>
      <p:pic>
        <p:nvPicPr>
          <p:cNvPr id="5122" name="Picture 2" descr="C:\Users\PC_A\Documents\2018-19\Α τάξη\Project Α2 ΤΑΚΑ ΤΑΚΑ ΤΑΚΑ ΤΑΚΑ ΤΑΚΑ ΤΑΚΑ ΤΑΚΑ ΤΑΚΑ ΤΑΚΑ ΤΑΚΑ ΤΑΚΑ ΤΑΚΑ\8.jpg"/>
          <p:cNvPicPr>
            <a:picLocks noChangeAspect="1" noChangeArrowheads="1"/>
          </p:cNvPicPr>
          <p:nvPr/>
        </p:nvPicPr>
        <p:blipFill>
          <a:blip r:embed="rId2" cstate="print"/>
          <a:srcRect l="6097" t="5670" r="6111" b="13061"/>
          <a:stretch>
            <a:fillRect/>
          </a:stretch>
        </p:blipFill>
        <p:spPr bwMode="auto">
          <a:xfrm>
            <a:off x="2627784" y="4293096"/>
            <a:ext cx="3851369" cy="2300123"/>
          </a:xfrm>
          <a:prstGeom prst="rect">
            <a:avLst/>
          </a:prstGeom>
          <a:ln>
            <a:noFill/>
          </a:ln>
          <a:effectLst>
            <a:softEdge rad="112500"/>
          </a:effectLst>
        </p:spPr>
      </p:pic>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51520" y="1524000"/>
            <a:ext cx="8229600" cy="4572000"/>
          </a:xfrm>
        </p:spPr>
        <p:txBody>
          <a:bodyPr>
            <a:normAutofit/>
          </a:bodyPr>
          <a:lstStyle/>
          <a:p>
            <a:pPr>
              <a:buNone/>
            </a:pPr>
            <a:r>
              <a:rPr lang="el-GR" sz="1800" dirty="0" smtClean="0"/>
              <a:t>	Το </a:t>
            </a:r>
            <a:r>
              <a:rPr lang="el-GR" sz="1800" dirty="0" smtClean="0"/>
              <a:t>Διαδίκτυο έχει την ικανότητα να καλύψει συγκεκριμένες ψυχολογικές ανάγκες ενός ατόμου. Ένα από τα χαρακτηριστικά του μέσου που προκύπτει από τη φύση του είναι ότι μπορεί να δημιουργήσει μια «ιδανική κατάσταση εαυτού», όπου το άτομο μπορεί να εξερευνήσει διάφορες πτυχές της προσωπικότητάς του χωρίς να έχει περιορισμούς και συνέπειες. Συνήθως, τα παιδιά που αντιμετωπίζουν το πρόβλημα του εθισμού στο διαδίκτυο είναι αγόρια και μεγαλώνουν σε δύσκολες καταστάσεις (δυσλειτουργικές οικογένειες).</a:t>
            </a:r>
          </a:p>
          <a:p>
            <a:pPr>
              <a:buNone/>
            </a:pPr>
            <a:r>
              <a:rPr lang="el-GR" sz="1800" dirty="0" smtClean="0"/>
              <a:t>	Ο </a:t>
            </a:r>
            <a:r>
              <a:rPr lang="el-GR" sz="1800" dirty="0" smtClean="0"/>
              <a:t>εθισμός των εφήβων στο διαδίκτυο μπορεί, επίσης να είναι το αποτέλεσμα άλλων ψυχικών διαταραχών, όπως κατάθλιψη, αγχώδεις διαταραχές, διαταραχές προσωπικότητας, υπερκινητικότητα και κοινωνική φοβία. Συχνά όμως η ανάπτυξη καταθλιπτικού συναισθήματος ή άγχους έπεται της εμφάνισης του εθισμού, όπως συμβαίνει και με άλλες εθιστικές συμπεριφορές. Αυτό καταδεικνύει την αναγκαιότητα εκτίμησης κάθε περίπτωσης από ειδικό ψυχικής υγείας, ο οποίος θα είναι σε θέση να κρίνει την ύπαρξη ή μη </a:t>
            </a:r>
            <a:r>
              <a:rPr lang="el-GR" sz="1800" dirty="0" smtClean="0"/>
              <a:t>νοσηρών </a:t>
            </a:r>
            <a:r>
              <a:rPr lang="el-GR" sz="1800" dirty="0" smtClean="0"/>
              <a:t>καταστάσεων. </a:t>
            </a:r>
            <a:endParaRPr lang="el-GR" sz="1800" dirty="0"/>
          </a:p>
        </p:txBody>
      </p:sp>
      <p:sp>
        <p:nvSpPr>
          <p:cNvPr id="3" name="2 - Τίτλος"/>
          <p:cNvSpPr>
            <a:spLocks noGrp="1"/>
          </p:cNvSpPr>
          <p:nvPr>
            <p:ph type="title"/>
          </p:nvPr>
        </p:nvSpPr>
        <p:spPr/>
        <p:txBody>
          <a:bodyPr>
            <a:normAutofit/>
          </a:bodyPr>
          <a:lstStyle/>
          <a:p>
            <a:r>
              <a:rPr lang="el-GR" sz="4000" dirty="0" smtClean="0"/>
              <a:t>Αίτια – Παράγοντες εθισμού</a:t>
            </a:r>
            <a:endParaRPr lang="el-GR" sz="4000"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323528" y="1524000"/>
            <a:ext cx="8363272" cy="3777208"/>
          </a:xfrm>
        </p:spPr>
        <p:txBody>
          <a:bodyPr>
            <a:noAutofit/>
          </a:bodyPr>
          <a:lstStyle/>
          <a:p>
            <a:r>
              <a:rPr lang="el-GR" sz="1600" dirty="0" smtClean="0"/>
              <a:t>Αδυναμία του ατόμου να σταματήσει τη δραστηριότητα.</a:t>
            </a:r>
          </a:p>
          <a:p>
            <a:r>
              <a:rPr lang="el-GR" sz="1600" dirty="0" smtClean="0"/>
              <a:t>Επιθυμία να περνά ολοένα και περισσότερο χρόνο στο Διαδίκτυο.</a:t>
            </a:r>
          </a:p>
          <a:p>
            <a:r>
              <a:rPr lang="el-GR" sz="1600" dirty="0" smtClean="0"/>
              <a:t>Σκέψεις για προηγούμενες </a:t>
            </a:r>
            <a:r>
              <a:rPr lang="el-GR" sz="1600" dirty="0" err="1" smtClean="0"/>
              <a:t>online</a:t>
            </a:r>
            <a:r>
              <a:rPr lang="el-GR" sz="1600" dirty="0" smtClean="0"/>
              <a:t> δραστηριότητες ή αναμονή της επόμενης δραστηριότητας </a:t>
            </a:r>
            <a:r>
              <a:rPr lang="el-GR" sz="1600" dirty="0" err="1" smtClean="0"/>
              <a:t>online</a:t>
            </a:r>
            <a:r>
              <a:rPr lang="el-GR" sz="1600" dirty="0" smtClean="0"/>
              <a:t>.</a:t>
            </a:r>
          </a:p>
          <a:p>
            <a:r>
              <a:rPr lang="el-GR" sz="1600" dirty="0" smtClean="0"/>
              <a:t>Απομόνωση από την οικογένεια και τους φίλους και διακινδύνευση απώλειας σημαντικών σχέσεων ή εκπαιδευτικών ευκαιριών και μείωση των σχολικών επιδόσεων.</a:t>
            </a:r>
          </a:p>
          <a:p>
            <a:r>
              <a:rPr lang="el-GR" sz="1600" dirty="0" smtClean="0"/>
              <a:t>Συναισθηματικό κενό, ανία, ανησυχία, άσχημη διάθεση, επιθετικότητα.</a:t>
            </a:r>
          </a:p>
          <a:p>
            <a:r>
              <a:rPr lang="el-GR" sz="1600" dirty="0" smtClean="0"/>
              <a:t>Αίσθηση ευεξίας, ευτυχίας και ευφορίας όταν βρίσκεσαι στον υπολογιστή.</a:t>
            </a:r>
          </a:p>
          <a:p>
            <a:r>
              <a:rPr lang="el-GR" sz="1600" dirty="0" smtClean="0"/>
              <a:t>Αισθήματα ενοχής ή αμυντική συμπεριφορά σχετικά με τη χρήση του Διαδικτύου που μπορούν να εκδηλωθούν και με ψέματα προς τα μέλη της οικογένειας ή φίλους, προκειμένου να αποκρύψει το χρόνο παραμονής στο Διαδίκτυο.</a:t>
            </a:r>
          </a:p>
          <a:p>
            <a:r>
              <a:rPr lang="el-GR" sz="1600" dirty="0" smtClean="0"/>
              <a:t>Χρήση του Διαδικτύου σαν ένα τρόπο για να ξεφύγει από τα προβλήματα </a:t>
            </a:r>
            <a:r>
              <a:rPr lang="el-GR" sz="1600" dirty="0" smtClean="0"/>
              <a:t>ή </a:t>
            </a:r>
            <a:r>
              <a:rPr lang="el-GR" sz="1600" dirty="0" smtClean="0"/>
              <a:t>να απαλλαγεί από ένα αίσθημα δυσφορίας και κακής διάθεσης.</a:t>
            </a:r>
          </a:p>
          <a:p>
            <a:pPr>
              <a:buNone/>
            </a:pPr>
            <a:endParaRPr lang="el-GR" sz="1600" dirty="0"/>
          </a:p>
        </p:txBody>
      </p:sp>
      <p:sp>
        <p:nvSpPr>
          <p:cNvPr id="3" name="2 - Τίτλος"/>
          <p:cNvSpPr>
            <a:spLocks noGrp="1"/>
          </p:cNvSpPr>
          <p:nvPr>
            <p:ph type="title"/>
          </p:nvPr>
        </p:nvSpPr>
        <p:spPr/>
        <p:txBody>
          <a:bodyPr>
            <a:normAutofit/>
          </a:bodyPr>
          <a:lstStyle/>
          <a:p>
            <a:r>
              <a:rPr lang="el-GR" sz="4000" dirty="0" smtClean="0"/>
              <a:t>Οι επιπτώσεις του εθισμού</a:t>
            </a:r>
            <a:endParaRPr lang="el-GR" sz="4000" dirty="0"/>
          </a:p>
        </p:txBody>
      </p:sp>
      <p:pic>
        <p:nvPicPr>
          <p:cNvPr id="4" name="3 - Εικόνα" descr="3.jpg"/>
          <p:cNvPicPr>
            <a:picLocks noChangeAspect="1"/>
          </p:cNvPicPr>
          <p:nvPr/>
        </p:nvPicPr>
        <p:blipFill>
          <a:blip r:embed="rId2" cstate="print"/>
          <a:stretch>
            <a:fillRect/>
          </a:stretch>
        </p:blipFill>
        <p:spPr>
          <a:xfrm>
            <a:off x="3034305" y="5229200"/>
            <a:ext cx="3075390" cy="1419081"/>
          </a:xfrm>
          <a:prstGeom prst="rect">
            <a:avLst/>
          </a:prstGeom>
          <a:ln>
            <a:noFill/>
          </a:ln>
          <a:effectLst>
            <a:softEdge rad="112500"/>
          </a:effectLst>
        </p:spPr>
      </p:pic>
    </p:spTree>
  </p:cSld>
  <p:clrMapOvr>
    <a:masterClrMapping/>
  </p:clrMapOvr>
  <p:transition>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67544" y="1556792"/>
            <a:ext cx="8229600" cy="4572000"/>
          </a:xfrm>
        </p:spPr>
        <p:txBody>
          <a:bodyPr>
            <a:normAutofit/>
          </a:bodyPr>
          <a:lstStyle/>
          <a:p>
            <a:pPr>
              <a:buNone/>
            </a:pPr>
            <a:r>
              <a:rPr lang="el-GR" sz="1800" dirty="0" smtClean="0"/>
              <a:t>	Ο </a:t>
            </a:r>
            <a:r>
              <a:rPr lang="el-GR" sz="1800" dirty="0" smtClean="0"/>
              <a:t>εθισμός συχνά συγχέεται με τον υψηλό βαθμό εμπλοκής με τη συγκεκριμένη δραστηριότητα. Ο υψηλός βαθμός εμπλοκής δεν διακρίνεται από μικρότερο βαθμό ενασχόλησης με όρους χρονικής διάρκειας, όμως διαφέρει από τον εθισμό στο ότι οι αρνητικές συνέπειες είναι απούσες και στο ότι δεν σημειώνεται τάση του ατόμου να επαναλάβει τη συμπεριφορά, ώστε να απαλύνει δυσφορία που νιώθει όταν τη διακόπτει. Αντίθετα το άτομο με υψηλό βαθμό εμπλοκής προβαίνει στη δραστηριότητα, επειδή τη βρίσκει ευχάριστη. Ο υψηλός βαθμός εμπλοκής στη χρήση Διαδικτύου μπορεί να είναι μια θετική συμπεριφορά, ειδικά καθώς η χρήση του προάγεται κοινωνικά και είναι απαραίτητη ώστε να ολοκληρωθεί η διαδικασία μάθησης επαγγελματικών δεξιοτήτων.</a:t>
            </a:r>
            <a:endParaRPr lang="el-GR" sz="1800" dirty="0"/>
          </a:p>
        </p:txBody>
      </p:sp>
      <p:sp>
        <p:nvSpPr>
          <p:cNvPr id="3" name="2 - Τίτλος"/>
          <p:cNvSpPr>
            <a:spLocks noGrp="1"/>
          </p:cNvSpPr>
          <p:nvPr>
            <p:ph type="title"/>
          </p:nvPr>
        </p:nvSpPr>
        <p:spPr>
          <a:xfrm>
            <a:off x="251520" y="44624"/>
            <a:ext cx="8229600" cy="1219200"/>
          </a:xfrm>
        </p:spPr>
        <p:txBody>
          <a:bodyPr>
            <a:noAutofit/>
          </a:bodyPr>
          <a:lstStyle/>
          <a:p>
            <a:pPr algn="ctr"/>
            <a:r>
              <a:rPr lang="el-GR" sz="4000" dirty="0" smtClean="0"/>
              <a:t>Εθισμός </a:t>
            </a:r>
            <a:r>
              <a:rPr lang="el-GR" sz="4000" dirty="0"/>
              <a:t>ή</a:t>
            </a:r>
            <a:r>
              <a:rPr lang="el-GR" sz="4000" dirty="0" smtClean="0"/>
              <a:t> </a:t>
            </a:r>
            <a:r>
              <a:rPr lang="el-GR" sz="4000" dirty="0" smtClean="0"/>
              <a:t>ενθουσιώδη </a:t>
            </a:r>
            <a:r>
              <a:rPr lang="el-GR" sz="4000" dirty="0" smtClean="0"/>
              <a:t>χρήση;</a:t>
            </a:r>
            <a:endParaRPr lang="el-GR" sz="4000" dirty="0"/>
          </a:p>
        </p:txBody>
      </p:sp>
      <p:pic>
        <p:nvPicPr>
          <p:cNvPr id="6146" name="Picture 2" descr="C:\Users\PC_A\Documents\2018-19\Α τάξη\Project Α2 ΤΑΚΑ ΤΑΚΑ ΤΑΚΑ ΤΑΚΑ ΤΑΚΑ ΤΑΚΑ ΤΑΚΑ ΤΑΚΑ ΤΑΚΑ ΤΑΚΑ ΤΑΚΑ ΤΑΚΑ\9.jpg"/>
          <p:cNvPicPr>
            <a:picLocks noChangeAspect="1" noChangeArrowheads="1"/>
          </p:cNvPicPr>
          <p:nvPr/>
        </p:nvPicPr>
        <p:blipFill>
          <a:blip r:embed="rId2" cstate="print"/>
          <a:srcRect/>
          <a:stretch>
            <a:fillRect/>
          </a:stretch>
        </p:blipFill>
        <p:spPr bwMode="auto">
          <a:xfrm>
            <a:off x="3037580" y="4437112"/>
            <a:ext cx="3190604" cy="2127069"/>
          </a:xfrm>
          <a:prstGeom prst="rect">
            <a:avLst/>
          </a:prstGeom>
          <a:ln>
            <a:noFill/>
          </a:ln>
          <a:effectLst>
            <a:softEdge rad="112500"/>
          </a:effectLst>
        </p:spPr>
      </p:pic>
    </p:spTree>
  </p:cSld>
  <p:clrMapOvr>
    <a:masterClrMapping/>
  </p:clrMapOvr>
  <p:transition>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67544" y="1628800"/>
            <a:ext cx="8229600" cy="4572000"/>
          </a:xfrm>
        </p:spPr>
        <p:txBody>
          <a:bodyPr>
            <a:normAutofit/>
          </a:bodyPr>
          <a:lstStyle/>
          <a:p>
            <a:r>
              <a:rPr lang="el-GR" sz="1800" dirty="0" smtClean="0"/>
              <a:t>Εάν το πρόβλημα αναγνωριστεί σε αρχικό στάδιο, είναι πολύ πιο εύκολο να αντιμετωπισθεί.</a:t>
            </a:r>
          </a:p>
          <a:p>
            <a:r>
              <a:rPr lang="el-GR" sz="1800" dirty="0" smtClean="0"/>
              <a:t>Να αναζητήσουμε βοήθεια, εάν χρειαστεί.</a:t>
            </a:r>
          </a:p>
          <a:p>
            <a:r>
              <a:rPr lang="el-GR" sz="1800" dirty="0" smtClean="0"/>
              <a:t>Καλλιεργούμε σωστές στάσεις αξιοποίησης του διαδικτύου από μικρή ηλικία έτσι ώστε να απολαμβάνουμε τα θετικά της τεχνολογίας χωρίς αρνητικές συνέπειες.</a:t>
            </a:r>
          </a:p>
          <a:p>
            <a:r>
              <a:rPr lang="el-GR" sz="1800" dirty="0" smtClean="0"/>
              <a:t>Να μην παραμελούμε τις δραστηριότητές μας, τον ύπνο μας, τους φίλους μας και την οικογένειά μας προς χάρη του Διαδικτύου.</a:t>
            </a:r>
          </a:p>
          <a:p>
            <a:pPr>
              <a:buNone/>
            </a:pPr>
            <a:endParaRPr lang="el-GR" sz="1800" dirty="0"/>
          </a:p>
        </p:txBody>
      </p:sp>
      <p:sp>
        <p:nvSpPr>
          <p:cNvPr id="3" name="2 - Τίτλος"/>
          <p:cNvSpPr>
            <a:spLocks noGrp="1"/>
          </p:cNvSpPr>
          <p:nvPr>
            <p:ph type="title"/>
          </p:nvPr>
        </p:nvSpPr>
        <p:spPr/>
        <p:txBody>
          <a:bodyPr>
            <a:normAutofit/>
          </a:bodyPr>
          <a:lstStyle/>
          <a:p>
            <a:r>
              <a:rPr lang="el-GR" sz="4000" dirty="0" smtClean="0"/>
              <a:t>Συμβουλές για αντιμετώπιση</a:t>
            </a:r>
            <a:endParaRPr lang="el-GR" sz="4000" dirty="0"/>
          </a:p>
        </p:txBody>
      </p:sp>
      <p:pic>
        <p:nvPicPr>
          <p:cNvPr id="4" name="3 - Εικόνα" descr="2.jpg"/>
          <p:cNvPicPr>
            <a:picLocks noChangeAspect="1"/>
          </p:cNvPicPr>
          <p:nvPr/>
        </p:nvPicPr>
        <p:blipFill>
          <a:blip r:embed="rId2" cstate="print"/>
          <a:stretch>
            <a:fillRect/>
          </a:stretch>
        </p:blipFill>
        <p:spPr>
          <a:xfrm>
            <a:off x="2771800" y="4293096"/>
            <a:ext cx="3416428" cy="2328041"/>
          </a:xfrm>
          <a:prstGeom prst="rect">
            <a:avLst/>
          </a:prstGeom>
          <a:ln>
            <a:noFill/>
          </a:ln>
          <a:effectLst>
            <a:softEdge rad="112500"/>
          </a:effectLst>
        </p:spPr>
      </p:pic>
    </p:spTree>
  </p:cSld>
  <p:clrMapOvr>
    <a:masterClrMapping/>
  </p:clrMapOvr>
  <p:transition>
    <p:cover dir="l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323528" y="1988840"/>
            <a:ext cx="4978896" cy="4572000"/>
          </a:xfrm>
        </p:spPr>
        <p:txBody>
          <a:bodyPr>
            <a:normAutofit/>
          </a:bodyPr>
          <a:lstStyle/>
          <a:p>
            <a:pPr>
              <a:buNone/>
            </a:pPr>
            <a:r>
              <a:rPr lang="el-GR" sz="1800" i="1" dirty="0" smtClean="0"/>
              <a:t>	Ο </a:t>
            </a:r>
            <a:r>
              <a:rPr lang="el-GR" sz="1800" i="1" dirty="0" smtClean="0"/>
              <a:t>Γονικός έλεγχος (</a:t>
            </a:r>
            <a:r>
              <a:rPr lang="el-GR" sz="1800" i="1" dirty="0" err="1" smtClean="0"/>
              <a:t>Parental</a:t>
            </a:r>
            <a:r>
              <a:rPr lang="el-GR" sz="1800" i="1" dirty="0" smtClean="0"/>
              <a:t> </a:t>
            </a:r>
            <a:r>
              <a:rPr lang="el-GR" sz="1800" i="1" dirty="0" err="1" smtClean="0"/>
              <a:t>Control</a:t>
            </a:r>
            <a:r>
              <a:rPr lang="el-GR" sz="1800" i="1" dirty="0" smtClean="0"/>
              <a:t>) είναι ένα πολύτιμο πρόγραμμα στον υπολογιστή, το οποίο δίνει στους γονείς την δυνατότητα να περιορίζουν την πλοήγηση του παιδιού στο </a:t>
            </a:r>
            <a:r>
              <a:rPr lang="el-GR" sz="1800" i="1" dirty="0" err="1" smtClean="0"/>
              <a:t>ίντερνετ</a:t>
            </a:r>
            <a:r>
              <a:rPr lang="el-GR" sz="1800" i="1" dirty="0" smtClean="0"/>
              <a:t>, προστατεύοντάς το -όσο είναι δυνατόν- από ιστοσελίδες κακόβουλου περιεχομένου.</a:t>
            </a:r>
          </a:p>
          <a:p>
            <a:pPr>
              <a:buNone/>
            </a:pPr>
            <a:r>
              <a:rPr lang="el-GR" sz="1800" i="1" dirty="0" smtClean="0"/>
              <a:t>	Οι </a:t>
            </a:r>
            <a:r>
              <a:rPr lang="el-GR" sz="1800" i="1" dirty="0" smtClean="0"/>
              <a:t>δυνατότητες των προγραμμάτων γονικού ελέγχου ποικίλλουν. Δεν αφορούν μόνο την πλοήγηση στο </a:t>
            </a:r>
            <a:r>
              <a:rPr lang="el-GR" sz="1800" i="1" dirty="0" err="1" smtClean="0"/>
              <a:t>internet</a:t>
            </a:r>
            <a:r>
              <a:rPr lang="el-GR" sz="1800" i="1" dirty="0" smtClean="0"/>
              <a:t>, αλλά μπορούν να προσφέρουν, ανάλογα με το προϊόν, και μία μεγάλη γκάμα από δυνατότητες περιορισμού και ελέγχου του </a:t>
            </a:r>
            <a:r>
              <a:rPr lang="el-GR" sz="1800" i="1" dirty="0" smtClean="0"/>
              <a:t>παιδιού.</a:t>
            </a:r>
            <a:endParaRPr lang="el-GR" sz="1800" i="1" dirty="0" smtClean="0"/>
          </a:p>
          <a:p>
            <a:pPr>
              <a:buNone/>
            </a:pPr>
            <a:endParaRPr lang="el-GR" sz="1800" i="1" dirty="0"/>
          </a:p>
        </p:txBody>
      </p:sp>
      <p:sp>
        <p:nvSpPr>
          <p:cNvPr id="3" name="2 - Τίτλος"/>
          <p:cNvSpPr>
            <a:spLocks noGrp="1"/>
          </p:cNvSpPr>
          <p:nvPr>
            <p:ph type="title"/>
          </p:nvPr>
        </p:nvSpPr>
        <p:spPr/>
        <p:txBody>
          <a:bodyPr>
            <a:normAutofit/>
          </a:bodyPr>
          <a:lstStyle/>
          <a:p>
            <a:r>
              <a:rPr lang="el-GR" sz="4000" dirty="0" smtClean="0"/>
              <a:t>Γονικός Έλεγχος (</a:t>
            </a:r>
            <a:r>
              <a:rPr lang="en-US" sz="4000" dirty="0" smtClean="0"/>
              <a:t>Parental </a:t>
            </a:r>
            <a:r>
              <a:rPr lang="en-US" sz="4000" dirty="0" smtClean="0"/>
              <a:t>Control)</a:t>
            </a:r>
            <a:endParaRPr lang="el-GR" sz="4000" dirty="0"/>
          </a:p>
        </p:txBody>
      </p:sp>
      <p:pic>
        <p:nvPicPr>
          <p:cNvPr id="6" name="5 - Εικόνα" descr="4.jpg"/>
          <p:cNvPicPr>
            <a:picLocks noChangeAspect="1"/>
          </p:cNvPicPr>
          <p:nvPr/>
        </p:nvPicPr>
        <p:blipFill>
          <a:blip r:embed="rId2" cstate="print"/>
          <a:srcRect l="19541" r="3799"/>
          <a:stretch>
            <a:fillRect/>
          </a:stretch>
        </p:blipFill>
        <p:spPr>
          <a:xfrm>
            <a:off x="5292080" y="2420888"/>
            <a:ext cx="3593090" cy="2823938"/>
          </a:xfrm>
          <a:prstGeom prst="rect">
            <a:avLst/>
          </a:prstGeom>
          <a:ln>
            <a:noFill/>
          </a:ln>
          <a:effectLst>
            <a:softEdge rad="112500"/>
          </a:effectLst>
        </p:spPr>
      </p:pic>
    </p:spTree>
  </p:cSld>
  <p:clrMapOvr>
    <a:masterClrMapping/>
  </p:clrMapOvr>
  <p:transition>
    <p:blinds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67544" y="2420888"/>
            <a:ext cx="3970784" cy="4107160"/>
          </a:xfrm>
        </p:spPr>
        <p:txBody>
          <a:bodyPr>
            <a:normAutofit/>
          </a:bodyPr>
          <a:lstStyle/>
          <a:p>
            <a:pPr>
              <a:buFont typeface="Wingdings" pitchFamily="2" charset="2"/>
              <a:buChar char="Ø"/>
            </a:pPr>
            <a:r>
              <a:rPr lang="el-GR" sz="1800" dirty="0" smtClean="0"/>
              <a:t>Των σελίδων στις οποίες έχει </a:t>
            </a:r>
            <a:r>
              <a:rPr lang="el-GR" sz="1800" dirty="0" smtClean="0"/>
              <a:t>πρόσβαση.</a:t>
            </a:r>
            <a:endParaRPr lang="el-GR" sz="1800" dirty="0" smtClean="0"/>
          </a:p>
          <a:p>
            <a:pPr>
              <a:buFont typeface="Wingdings" pitchFamily="2" charset="2"/>
              <a:buChar char="Ø"/>
            </a:pPr>
            <a:r>
              <a:rPr lang="el-GR" sz="1800" dirty="0" smtClean="0"/>
              <a:t>Του χρόνου που μπορεί να χρησιμοποιήσει τον </a:t>
            </a:r>
            <a:r>
              <a:rPr lang="el-GR" sz="1800" dirty="0" smtClean="0"/>
              <a:t>υπολογιστή.</a:t>
            </a:r>
            <a:endParaRPr lang="el-GR" sz="1800" dirty="0" smtClean="0"/>
          </a:p>
          <a:p>
            <a:pPr>
              <a:buFont typeface="Wingdings" pitchFamily="2" charset="2"/>
              <a:buChar char="Ø"/>
            </a:pPr>
            <a:r>
              <a:rPr lang="el-GR" sz="1800" dirty="0" smtClean="0"/>
              <a:t>Των παιχνιδιών τα οποία μπορεί να </a:t>
            </a:r>
            <a:r>
              <a:rPr lang="el-GR" sz="1800" dirty="0" smtClean="0"/>
              <a:t>παίξει.</a:t>
            </a:r>
            <a:endParaRPr lang="el-GR" sz="1800" dirty="0" smtClean="0"/>
          </a:p>
          <a:p>
            <a:pPr>
              <a:buFont typeface="Wingdings" pitchFamily="2" charset="2"/>
              <a:buChar char="Ø"/>
            </a:pPr>
            <a:r>
              <a:rPr lang="el-GR" sz="1800" dirty="0" smtClean="0"/>
              <a:t>Των εγκατεστημένων προγραμμάτων τα οποία μπορεί να </a:t>
            </a:r>
            <a:r>
              <a:rPr lang="el-GR" sz="1800" dirty="0" smtClean="0"/>
              <a:t>χρησιμοποιήσει.</a:t>
            </a:r>
            <a:endParaRPr lang="el-GR" sz="1800" dirty="0" smtClean="0"/>
          </a:p>
          <a:p>
            <a:pPr>
              <a:buFont typeface="Wingdings" pitchFamily="2" charset="2"/>
              <a:buChar char="Ø"/>
            </a:pPr>
            <a:r>
              <a:rPr lang="el-GR" sz="1800" dirty="0" smtClean="0"/>
              <a:t>Των επαφών από τις οποίες δέχεται </a:t>
            </a:r>
            <a:r>
              <a:rPr lang="el-GR" sz="1800" dirty="0" err="1" smtClean="0"/>
              <a:t>mail</a:t>
            </a:r>
            <a:r>
              <a:rPr lang="el-GR" sz="1800" dirty="0" smtClean="0"/>
              <a:t>.</a:t>
            </a:r>
            <a:endParaRPr lang="el-GR" sz="1800" dirty="0"/>
          </a:p>
        </p:txBody>
      </p:sp>
      <p:sp>
        <p:nvSpPr>
          <p:cNvPr id="3" name="2 - Τίτλος"/>
          <p:cNvSpPr>
            <a:spLocks noGrp="1"/>
          </p:cNvSpPr>
          <p:nvPr>
            <p:ph type="title"/>
          </p:nvPr>
        </p:nvSpPr>
        <p:spPr/>
        <p:txBody>
          <a:bodyPr>
            <a:normAutofit/>
          </a:bodyPr>
          <a:lstStyle/>
          <a:p>
            <a:pPr algn="ctr"/>
            <a:r>
              <a:rPr lang="el-GR" sz="4000" dirty="0" smtClean="0"/>
              <a:t>Δυνατότητες του Γονικού Ελέγχου</a:t>
            </a:r>
            <a:endParaRPr lang="el-GR" sz="4000" dirty="0"/>
          </a:p>
        </p:txBody>
      </p:sp>
      <p:sp>
        <p:nvSpPr>
          <p:cNvPr id="4" name="3 - TextBox"/>
          <p:cNvSpPr txBox="1"/>
          <p:nvPr/>
        </p:nvSpPr>
        <p:spPr>
          <a:xfrm>
            <a:off x="971600" y="1628800"/>
            <a:ext cx="2736304" cy="400110"/>
          </a:xfrm>
          <a:prstGeom prst="rect">
            <a:avLst/>
          </a:prstGeom>
          <a:noFill/>
        </p:spPr>
        <p:txBody>
          <a:bodyPr wrap="square" rtlCol="0">
            <a:spAutoFit/>
          </a:bodyPr>
          <a:lstStyle/>
          <a:p>
            <a:r>
              <a:rPr lang="el-GR" sz="2000" b="1" dirty="0" smtClean="0"/>
              <a:t>Περιορισμός των:</a:t>
            </a:r>
            <a:endParaRPr lang="el-GR" sz="2000" b="1" dirty="0"/>
          </a:p>
        </p:txBody>
      </p:sp>
      <p:sp>
        <p:nvSpPr>
          <p:cNvPr id="5" name="4 - TextBox"/>
          <p:cNvSpPr txBox="1"/>
          <p:nvPr/>
        </p:nvSpPr>
        <p:spPr>
          <a:xfrm>
            <a:off x="5148064" y="1628800"/>
            <a:ext cx="2952328" cy="400110"/>
          </a:xfrm>
          <a:prstGeom prst="rect">
            <a:avLst/>
          </a:prstGeom>
          <a:noFill/>
        </p:spPr>
        <p:txBody>
          <a:bodyPr wrap="square" rtlCol="0">
            <a:spAutoFit/>
          </a:bodyPr>
          <a:lstStyle/>
          <a:p>
            <a:r>
              <a:rPr lang="el-GR" sz="2000" b="1" dirty="0" smtClean="0"/>
              <a:t>Επιπλέον  δυνατότητες:</a:t>
            </a:r>
            <a:endParaRPr lang="el-GR" sz="2000" b="1" dirty="0"/>
          </a:p>
        </p:txBody>
      </p:sp>
      <p:sp>
        <p:nvSpPr>
          <p:cNvPr id="7" name="6 - TextBox"/>
          <p:cNvSpPr txBox="1"/>
          <p:nvPr/>
        </p:nvSpPr>
        <p:spPr>
          <a:xfrm>
            <a:off x="5292080" y="2204864"/>
            <a:ext cx="2880320" cy="4524315"/>
          </a:xfrm>
          <a:prstGeom prst="rect">
            <a:avLst/>
          </a:prstGeom>
          <a:noFill/>
        </p:spPr>
        <p:txBody>
          <a:bodyPr wrap="square" rtlCol="0">
            <a:spAutoFit/>
          </a:bodyPr>
          <a:lstStyle/>
          <a:p>
            <a:pPr>
              <a:buClr>
                <a:srgbClr val="FFC000"/>
              </a:buClr>
              <a:buFont typeface="Wingdings" pitchFamily="2" charset="2"/>
              <a:buChar char="Ø"/>
            </a:pPr>
            <a:r>
              <a:rPr lang="el-GR" dirty="0" smtClean="0"/>
              <a:t>  Έλεγχος των ιστοσελίδων τις οποίες </a:t>
            </a:r>
            <a:r>
              <a:rPr lang="el-GR" dirty="0" smtClean="0"/>
              <a:t>επισκέπτεται.</a:t>
            </a:r>
            <a:endParaRPr lang="el-GR" dirty="0" smtClean="0"/>
          </a:p>
          <a:p>
            <a:pPr>
              <a:buClr>
                <a:srgbClr val="FFC000"/>
              </a:buClr>
              <a:buFont typeface="Wingdings" pitchFamily="2" charset="2"/>
              <a:buChar char="Ø"/>
            </a:pPr>
            <a:r>
              <a:rPr lang="el-GR" dirty="0" smtClean="0"/>
              <a:t>  Ειδοποίηση για προσπάθεια πρόσβασης σε απαγορευμένη </a:t>
            </a:r>
            <a:r>
              <a:rPr lang="el-GR" dirty="0" smtClean="0"/>
              <a:t>σελίδα.</a:t>
            </a:r>
            <a:endParaRPr lang="el-GR" dirty="0" smtClean="0"/>
          </a:p>
          <a:p>
            <a:pPr>
              <a:buClr>
                <a:srgbClr val="FFC000"/>
              </a:buClr>
              <a:buFont typeface="Wingdings" pitchFamily="2" charset="2"/>
              <a:buChar char="Ø"/>
            </a:pPr>
            <a:r>
              <a:rPr lang="el-GR" dirty="0" smtClean="0"/>
              <a:t>  Έλεγχος των επαφών με τις οποίες συνομιλεί στα </a:t>
            </a:r>
            <a:r>
              <a:rPr lang="el-GR" dirty="0" err="1" smtClean="0"/>
              <a:t>social</a:t>
            </a:r>
            <a:r>
              <a:rPr lang="el-GR" dirty="0" smtClean="0"/>
              <a:t> </a:t>
            </a:r>
            <a:r>
              <a:rPr lang="el-GR" dirty="0" err="1" smtClean="0"/>
              <a:t>networks</a:t>
            </a:r>
            <a:r>
              <a:rPr lang="el-GR" dirty="0" smtClean="0"/>
              <a:t> (</a:t>
            </a:r>
            <a:r>
              <a:rPr lang="el-GR" dirty="0" err="1" smtClean="0"/>
              <a:t>Facebook</a:t>
            </a:r>
            <a:r>
              <a:rPr lang="el-GR" dirty="0" smtClean="0"/>
              <a:t>, </a:t>
            </a:r>
            <a:r>
              <a:rPr lang="el-GR" dirty="0" err="1" smtClean="0"/>
              <a:t>Twitter</a:t>
            </a:r>
            <a:r>
              <a:rPr lang="el-GR" dirty="0" smtClean="0"/>
              <a:t>, </a:t>
            </a:r>
            <a:r>
              <a:rPr lang="el-GR" dirty="0" err="1" smtClean="0"/>
              <a:t>Instagram</a:t>
            </a:r>
            <a:r>
              <a:rPr lang="el-GR" dirty="0" smtClean="0"/>
              <a:t> κ.λπ</a:t>
            </a:r>
            <a:r>
              <a:rPr lang="el-GR" dirty="0" smtClean="0"/>
              <a:t>.).</a:t>
            </a:r>
            <a:endParaRPr lang="el-GR" dirty="0" smtClean="0"/>
          </a:p>
          <a:p>
            <a:pPr>
              <a:buClr>
                <a:srgbClr val="FFC000"/>
              </a:buClr>
              <a:buFont typeface="Wingdings" pitchFamily="2" charset="2"/>
              <a:buChar char="Ø"/>
            </a:pPr>
            <a:r>
              <a:rPr lang="el-GR" dirty="0" smtClean="0"/>
              <a:t>  Ενημέρωση για χρήση απαγορευμένων λέξεων στα </a:t>
            </a:r>
            <a:r>
              <a:rPr lang="el-GR" dirty="0" err="1" smtClean="0"/>
              <a:t>social</a:t>
            </a:r>
            <a:r>
              <a:rPr lang="el-GR" dirty="0" smtClean="0"/>
              <a:t> </a:t>
            </a:r>
            <a:r>
              <a:rPr lang="el-GR" dirty="0" err="1" smtClean="0"/>
              <a:t>networks</a:t>
            </a:r>
            <a:r>
              <a:rPr lang="el-GR" dirty="0" smtClean="0"/>
              <a:t> (για παράδειγμα: αυτοκτονία, αλκοόλ, ναρκωτικά, σεξ, κ.λπ</a:t>
            </a:r>
            <a:r>
              <a:rPr lang="el-GR" dirty="0" smtClean="0"/>
              <a:t>.).</a:t>
            </a:r>
            <a:endParaRPr lang="el-GR" dirty="0"/>
          </a:p>
        </p:txBody>
      </p:sp>
    </p:spTree>
  </p:cSld>
  <p:clrMapOvr>
    <a:masterClrMapping/>
  </p:clrMapOvr>
  <p:transition>
    <p:blind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230</TotalTime>
  <Words>711</Words>
  <Application>Microsoft Office PowerPoint</Application>
  <PresentationFormat>Προβολή στην οθόνη (4:3)</PresentationFormat>
  <Paragraphs>92</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Χαρτί</vt:lpstr>
      <vt:lpstr>Εθισμός στο Διαδίκτυο</vt:lpstr>
      <vt:lpstr>Τι είναι ;</vt:lpstr>
      <vt:lpstr>Μορφές εθισμού στο διαδίκτυο</vt:lpstr>
      <vt:lpstr>Αίτια – Παράγοντες εθισμού</vt:lpstr>
      <vt:lpstr>Οι επιπτώσεις του εθισμού</vt:lpstr>
      <vt:lpstr>Εθισμός ή ενθουσιώδη χρήση;</vt:lpstr>
      <vt:lpstr>Συμβουλές για αντιμετώπιση</vt:lpstr>
      <vt:lpstr>Γονικός Έλεγχος (Parental Control)</vt:lpstr>
      <vt:lpstr>Δυνατότητες του Γονικού Ελέγχου</vt:lpstr>
      <vt:lpstr>Γονικός έλεγχος στον Η/Υ</vt:lpstr>
      <vt:lpstr>K9 Web Protection</vt:lpstr>
      <vt:lpstr>Qustodio</vt:lpstr>
      <vt:lpstr>Μετρονόμος</vt:lpstr>
      <vt:lpstr>Στατιστικές</vt:lpstr>
      <vt:lpstr>Παραπομπές</vt:lpstr>
    </vt:vector>
  </TitlesOfParts>
  <Manager>δεν ειναι ετοιμη@</Manager>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Εθισμός στο Διαδίκτυο</dc:title>
  <dc:creator>PC_A</dc:creator>
  <cp:lastModifiedBy>Eva Alexiou</cp:lastModifiedBy>
  <cp:revision>37</cp:revision>
  <dcterms:created xsi:type="dcterms:W3CDTF">2018-10-30T09:50:47Z</dcterms:created>
  <dcterms:modified xsi:type="dcterms:W3CDTF">2019-01-19T19:50:00Z</dcterms:modified>
</cp:coreProperties>
</file>