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8" r:id="rId2"/>
    <p:sldId id="266" r:id="rId3"/>
    <p:sldId id="277" r:id="rId4"/>
    <p:sldId id="268" r:id="rId5"/>
    <p:sldId id="278" r:id="rId6"/>
    <p:sldId id="265" r:id="rId7"/>
    <p:sldId id="270" r:id="rId8"/>
    <p:sldId id="271" r:id="rId9"/>
    <p:sldId id="267" r:id="rId10"/>
    <p:sldId id="269" r:id="rId11"/>
    <p:sldId id="279" r:id="rId12"/>
    <p:sldId id="280" r:id="rId13"/>
    <p:sldId id="273" r:id="rId14"/>
    <p:sldId id="274" r:id="rId15"/>
    <p:sldId id="275" r:id="rId16"/>
    <p:sldId id="276" r:id="rId17"/>
    <p:sldId id="257" r:id="rId18"/>
  </p:sldIdLst>
  <p:sldSz cx="12192000" cy="6858000"/>
  <p:notesSz cx="6858000" cy="9144000"/>
  <p:defaultTextStyle>
    <a:defPPr rtl="0">
      <a:defRPr lang="el-G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125E5076-3810-47DD-B79F-674D7AD40C0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94616" autoAdjust="0"/>
  </p:normalViewPr>
  <p:slideViewPr>
    <p:cSldViewPr snapToGrid="0">
      <p:cViewPr varScale="1">
        <p:scale>
          <a:sx n="67" d="100"/>
          <a:sy n="67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3" d="100"/>
          <a:sy n="93" d="100"/>
        </p:scale>
        <p:origin x="295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>
            <a:extLst>
              <a:ext uri="{FF2B5EF4-FFF2-40B4-BE49-F238E27FC236}">
                <a16:creationId xmlns:a16="http://schemas.microsoft.com/office/drawing/2014/main" id="{FC0FB670-7427-4185-8511-6F36A01430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id="{6AED473D-6081-4804-9B28-4FA7D2C383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81309DF-69D9-443A-90F6-AC0B7FB82ABF}" type="datetime1">
              <a:rPr lang="el-GR" smtClean="0"/>
              <a:t>13/2/2026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id="{23B68452-BA11-400A-8E67-C003922CC3D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A190A332-336E-4B1B-9128-655A1F9DBA4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82948B1-B6D3-4578-932F-6AE7124E5E1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5135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F9B1424-1A95-4B35-92EF-EE609D2636C1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2AB528-7684-4A37-99F6-46340DCC2B35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6728818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32AB528-7684-4A37-99F6-46340DCC2B3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11219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7693251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0932710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6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4068031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8892291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0A0F9E-E0D2-149A-4DCF-1B9EC4BFC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>
            <a:extLst>
              <a:ext uri="{FF2B5EF4-FFF2-40B4-BE49-F238E27FC236}">
                <a16:creationId xmlns:a16="http://schemas.microsoft.com/office/drawing/2014/main" id="{7CEFFD91-BAAA-EFE0-BF74-0AECFFA98AF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>
            <a:extLst>
              <a:ext uri="{FF2B5EF4-FFF2-40B4-BE49-F238E27FC236}">
                <a16:creationId xmlns:a16="http://schemas.microsoft.com/office/drawing/2014/main" id="{00C85DE4-4957-7F36-B87B-AFB3D9D166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363DD76-7981-97E0-3CCC-9B19DE8F4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8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6940531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9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2726994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10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0835425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32AB528-7684-4A37-99F6-46340DCC2B35}" type="slidenum">
              <a:rPr lang="el-GR" noProof="0" smtClean="0"/>
              <a:t>17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6023159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Κεφαλίδα ενότητα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6" title="Σχήμα αριθμού σελίδας"/>
          <p:cNvSpPr/>
          <p:nvPr userDrawn="1"/>
        </p:nvSpPr>
        <p:spPr bwMode="auto">
          <a:xfrm>
            <a:off x="11784011" y="345139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2578819" y="2270908"/>
            <a:ext cx="7034362" cy="2188992"/>
          </a:xfrm>
        </p:spPr>
        <p:txBody>
          <a:bodyPr rtlCol="0" anchor="ctr" anchorCtr="0">
            <a:noAutofit/>
          </a:bodyPr>
          <a:lstStyle>
            <a:lvl1pPr algn="ctr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noProof="0" dirty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2586793" y="5024051"/>
            <a:ext cx="7034362" cy="1052898"/>
          </a:xfrm>
        </p:spPr>
        <p:txBody>
          <a:bodyPr rtlCol="0" anchor="ctr" anchorCtr="0">
            <a:normAutofit/>
          </a:bodyPr>
          <a:lstStyle>
            <a:lvl1pPr marL="0" indent="0" algn="ctr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2584338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219DA19-8DDE-4758-9613-77717706EFB5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4515066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noProof="0"/>
              <a:t>Προσθήκη υποσέλιδου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1784011" y="572151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6115496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060054D9-7800-4106-9C2D-E383D9D6A16D}"/>
              </a:ext>
            </a:extLst>
          </p:cNvPr>
          <p:cNvSpPr/>
          <p:nvPr userDrawn="1"/>
        </p:nvSpPr>
        <p:spPr>
          <a:xfrm>
            <a:off x="6901869" y="0"/>
            <a:ext cx="529336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9C5D1B3-47AF-4B38-8E1A-814F7BAD3A7D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 </a:t>
            </a:r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146659" y="688779"/>
            <a:ext cx="5746376" cy="5223072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 bwMode="ltGray">
          <a:xfrm>
            <a:off x="7213600" y="280278"/>
            <a:ext cx="4641006" cy="2397608"/>
          </a:xfrm>
        </p:spPr>
        <p:txBody>
          <a:bodyPr rtlCol="0" anchor="ctr" anchorCtr="0"/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 dirty="0"/>
              <a:t>ΚΑΝΤΕ ΚΛΙΚ ΓΙΑ ΕΠΕΞΕΡΓΑΣΙΑ ΤΟΥ ΣΤΥΛ ΤΙΤΛΟΥ ΠΡΩΤΟΤΥΠΟΥ</a:t>
            </a:r>
          </a:p>
        </p:txBody>
      </p:sp>
      <p:sp>
        <p:nvSpPr>
          <p:cNvPr id="12" name="Ελεύθερη σχεδίαση 6" title="Σχήμα αριθμού σελίδας">
            <a:extLst>
              <a:ext uri="{FF2B5EF4-FFF2-40B4-BE49-F238E27FC236}">
                <a16:creationId xmlns:a16="http://schemas.microsoft.com/office/drawing/2014/main" id="{B162E9BD-1CEB-41D5-8DEB-7C5EDF3B01C3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468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l-GR" noProof="0"/>
              <a:t>ΚΑΝΤΕ ΚΛΙΚ ΓΙΑ ΝΑ ΕΠΕΞΕΡΓΑΣΤΕΙΤΕ ΤΟ ΣΤΥΛ ΤΙΤΛΟΥ ΥΠΟΔΕΙΓΜΑΤΟΣ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 hasCustomPrompt="1"/>
          </p:nvPr>
        </p:nvSpPr>
        <p:spPr>
          <a:xfrm>
            <a:off x="5181600" y="558065"/>
            <a:ext cx="6245352" cy="914400"/>
          </a:xfrm>
        </p:spPr>
        <p:txBody>
          <a:bodyPr rtlCol="0" anchor="b">
            <a:normAutofit/>
          </a:bodyPr>
          <a:lstStyle>
            <a:lvl1pPr marL="0" indent="0">
              <a:lnSpc>
                <a:spcPct val="113000"/>
              </a:lnSpc>
              <a:spcBef>
                <a:spcPts val="0"/>
              </a:spcBef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 hasCustomPrompt="1"/>
          </p:nvPr>
        </p:nvSpPr>
        <p:spPr>
          <a:xfrm>
            <a:off x="5181600" y="1526671"/>
            <a:ext cx="6245352" cy="1755648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 hasCustomPrompt="1"/>
          </p:nvPr>
        </p:nvSpPr>
        <p:spPr>
          <a:xfrm>
            <a:off x="5181600" y="3700826"/>
            <a:ext cx="6248400" cy="914400"/>
          </a:xfrm>
        </p:spPr>
        <p:txBody>
          <a:bodyPr rtlCol="0" anchor="b">
            <a:normAutofit/>
          </a:bodyPr>
          <a:lstStyle>
            <a:lvl1pPr marL="0" indent="0">
              <a:buNone/>
              <a:defRPr sz="2400" b="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 hasCustomPrompt="1"/>
          </p:nvPr>
        </p:nvSpPr>
        <p:spPr>
          <a:xfrm>
            <a:off x="5181600" y="4669432"/>
            <a:ext cx="6245352" cy="1755648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8AA1FED-823D-49E4-897E-6AF85FB178A1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8267677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l-GR" noProof="0"/>
              <a:t>ΚΑΝΤΕ ΚΛΙΚ ΓΙΑ ΝΑ ΕΠΕΞΕΡΓΑΣΤΕΙΤΕ ΤΟ ΣΤΥΛ ΤΙΤΛΟΥ ΥΠΟΔΕΙΓΜΑΤΟΣ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D240D45-3CD5-4E74-B036-C5DB2AA62A79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10" name="Θέση περιεχομένου 2">
            <a:extLst>
              <a:ext uri="{FF2B5EF4-FFF2-40B4-BE49-F238E27FC236}">
                <a16:creationId xmlns:a16="http://schemas.microsoft.com/office/drawing/2014/main" id="{A1651A72-6E17-4CF4-8218-285FCAC88EC4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81600" y="557784"/>
            <a:ext cx="6248400" cy="2307964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11" name="Θέση περιεχομένου 3">
            <a:extLst>
              <a:ext uri="{FF2B5EF4-FFF2-40B4-BE49-F238E27FC236}">
                <a16:creationId xmlns:a16="http://schemas.microsoft.com/office/drawing/2014/main" id="{E2A31231-1080-4CC0-9896-EF779EE27C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5165121" y="2950589"/>
            <a:ext cx="6188679" cy="2563243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</p:spTree>
    <p:extLst>
      <p:ext uri="{BB962C8B-B14F-4D97-AF65-F5344CB8AC3E}">
        <p14:creationId xmlns:p14="http://schemas.microsoft.com/office/powerpoint/2010/main" val="11603272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62000" y="557784"/>
            <a:ext cx="3831336" cy="4956048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l-GR" noProof="0" dirty="0"/>
              <a:t>ΚΑΝΤΕ ΚΛΙΚ ΓΙΑ ΝΑ ΕΠΕΞΕΡΓΑΣΤΕΙΤΕ ΤΟ ΣΤΥΛ ΤΙΤΛΟΥ ΥΠΟΔΕΙΓΜΑΤΟΣ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0E128C9-08E4-4285-B6AD-107AC56E2951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7239529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B0DC4-1C1B-43DF-BC0C-E5861D386956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4995397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3200"/>
            </a:lvl1pPr>
          </a:lstStyle>
          <a:p>
            <a:pPr rtl="0"/>
            <a:r>
              <a:rPr lang="el-GR" noProof="0" dirty="0"/>
              <a:t>ΚΑΝΤΕ ΚΛΙΚ ΓΙΑ ΝΑ ΕΠΕΞΕΡΓΑΣΤΕΙΤΕ ΤΟ ΣΤΥΛ ΤΙΤΛΟΥ ΥΠΟΔΕΙΓΜΑΤΟΣ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5181600" y="564147"/>
            <a:ext cx="6248400" cy="5622644"/>
          </a:xfrm>
        </p:spPr>
        <p:txBody>
          <a:bodyPr rtlCol="0"/>
          <a:lstStyle>
            <a:lvl1pPr>
              <a:lnSpc>
                <a:spcPct val="112000"/>
              </a:lnSpc>
              <a:defRPr sz="2000"/>
            </a:lvl1pPr>
            <a:lvl2pPr>
              <a:lnSpc>
                <a:spcPct val="112000"/>
              </a:lnSpc>
              <a:defRPr sz="1800"/>
            </a:lvl2pPr>
            <a:lvl3pPr>
              <a:lnSpc>
                <a:spcPct val="112000"/>
              </a:lnSpc>
              <a:defRPr sz="1600"/>
            </a:lvl3pPr>
            <a:lvl4pPr>
              <a:lnSpc>
                <a:spcPct val="112000"/>
              </a:lnSpc>
              <a:defRPr sz="1400"/>
            </a:lvl4pPr>
            <a:lvl5pPr>
              <a:lnSpc>
                <a:spcPct val="112000"/>
              </a:lnSpc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37086E-78C3-4689-953A-6C3E5BF01A6A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2840368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62000" y="555479"/>
            <a:ext cx="3838776" cy="1921022"/>
          </a:xfrm>
        </p:spPr>
        <p:txBody>
          <a:bodyPr rtlCol="0" anchor="t">
            <a:noAutofit/>
          </a:bodyPr>
          <a:lstStyle>
            <a:lvl1pPr>
              <a:lnSpc>
                <a:spcPct val="93000"/>
              </a:lnSpc>
              <a:defRPr sz="3200"/>
            </a:lvl1pPr>
          </a:lstStyle>
          <a:p>
            <a:pPr rtl="0"/>
            <a:r>
              <a:rPr lang="el-GR" noProof="0" dirty="0"/>
              <a:t>ΚΑΝΤΕ ΚΛΙΚ ΓΙΑ ΝΑ ΕΠΕΞΕΡΓΑΣΤΕΙΤΕ ΤΟ ΣΤΥΛ ΤΙΤΛΟΥ ΥΠΟΔΕΙΓΜΑΤΟΣ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 hasCustomPrompt="1"/>
          </p:nvPr>
        </p:nvSpPr>
        <p:spPr>
          <a:xfrm>
            <a:off x="762000" y="2621512"/>
            <a:ext cx="3838776" cy="3239537"/>
          </a:xfrm>
        </p:spPr>
        <p:txBody>
          <a:bodyPr rtlCol="0"/>
          <a:lstStyle>
            <a:lvl1pPr marL="0" indent="0" algn="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226D30-9B7A-4B91-9F9C-B76B23F9635C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Θέση εικόνας 2">
            <a:extLst>
              <a:ext uri="{FF2B5EF4-FFF2-40B4-BE49-F238E27FC236}">
                <a16:creationId xmlns:a16="http://schemas.microsoft.com/office/drawing/2014/main" id="{B3A5F786-D848-499D-B37D-96CF11DE90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555480"/>
            <a:ext cx="6246812" cy="5305570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l-GR" noProof="0"/>
              <a:t>Κάντε κλικ στο εικονίδιο για να προσθέσετε εικόνα</a:t>
            </a:r>
          </a:p>
        </p:txBody>
      </p:sp>
    </p:spTree>
    <p:extLst>
      <p:ext uri="{BB962C8B-B14F-4D97-AF65-F5344CB8AC3E}">
        <p14:creationId xmlns:p14="http://schemas.microsoft.com/office/powerpoint/2010/main" val="417262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Ελεύθερη σχεδίαση 6" title="Σχήμα αριθμού σελίδας"/>
          <p:cNvSpPr/>
          <p:nvPr/>
        </p:nvSpPr>
        <p:spPr bwMode="auto">
          <a:xfrm>
            <a:off x="11784011" y="1189204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Τίτλος 1"/>
          <p:cNvSpPr>
            <a:spLocks noGrp="1"/>
          </p:cNvSpPr>
          <p:nvPr>
            <p:ph type="ctrTitle" hasCustomPrompt="1"/>
          </p:nvPr>
        </p:nvSpPr>
        <p:spPr>
          <a:xfrm>
            <a:off x="1088913" y="1143293"/>
            <a:ext cx="7034362" cy="4268965"/>
          </a:xfrm>
        </p:spPr>
        <p:txBody>
          <a:bodyPr rtlCol="0" anchor="t">
            <a:normAutofit/>
          </a:bodyPr>
          <a:lstStyle>
            <a:lvl1pPr algn="l">
              <a:lnSpc>
                <a:spcPct val="85000"/>
              </a:lnSpc>
              <a:defRPr sz="6000" cap="all" baseline="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88914" y="5537925"/>
            <a:ext cx="7034362" cy="706355"/>
          </a:xfrm>
        </p:spPr>
        <p:txBody>
          <a:bodyPr rtlCol="0">
            <a:normAutofit/>
          </a:bodyPr>
          <a:lstStyle>
            <a:lvl1pPr marL="0" indent="0" algn="l">
              <a:lnSpc>
                <a:spcPct val="114000"/>
              </a:lnSpc>
              <a:spcBef>
                <a:spcPts val="0"/>
              </a:spcBef>
              <a:buNone/>
              <a:defRPr sz="2000" b="0" i="1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l-GR" noProof="0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1088913" y="6314440"/>
            <a:ext cx="1596622" cy="365125"/>
          </a:xfrm>
        </p:spPr>
        <p:txBody>
          <a:bodyPr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381B3EBC-AE3E-41BA-A035-7F876FCEAB2F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3000591" y="6314440"/>
            <a:ext cx="5122683" cy="365125"/>
          </a:xfrm>
        </p:spPr>
        <p:txBody>
          <a:bodyPr rtlCol="0"/>
          <a:lstStyle>
            <a:lvl1pPr algn="l">
              <a:defRPr b="0">
                <a:solidFill>
                  <a:schemeClr val="tx2"/>
                </a:solidFill>
              </a:defRPr>
            </a:lvl1pPr>
          </a:lstStyle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1784011" y="1416216"/>
            <a:ext cx="407988" cy="365125"/>
          </a:xfrm>
        </p:spPr>
        <p:txBody>
          <a:bodyPr rtlCol="0"/>
          <a:lstStyle>
            <a:lvl1pPr algn="r">
              <a:defRPr>
                <a:solidFill>
                  <a:schemeClr val="bg2"/>
                </a:solidFill>
              </a:defRPr>
            </a:lvl1pPr>
          </a:lstStyle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9" name="Ευθεία γραμμή σύνδεσης 8" title="Κατακόρυφη γραμμή κανόνα"/>
          <p:cNvCxnSpPr/>
          <p:nvPr/>
        </p:nvCxnSpPr>
        <p:spPr>
          <a:xfrm>
            <a:off x="773855" y="1257300"/>
            <a:ext cx="0" cy="560070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377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792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>
              <a:defRPr sz="3600"/>
            </a:lvl1pPr>
          </a:lstStyle>
          <a:p>
            <a:pPr rtl="0"/>
            <a:r>
              <a:rPr lang="el-GR" noProof="0"/>
              <a:t>ΚΑΝΤΕ ΚΛΙΚ ΓΙΑ ΝΑ ΕΠΕΞΕΡΓΑΣΤΕΙΤΕ ΤΟ ΣΤΥΛ ΤΙΤΛΟΥ ΥΠΟΔΕΙΓΜΑΤΟΣ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2FAD1CC-D2C3-4393-AB18-66BABBD1EFF8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069934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62000" y="559678"/>
            <a:ext cx="3833906" cy="2278772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/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852ACB-0DD7-41B6-9F09-3DC43CEFFBE8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1" y="2981325"/>
            <a:ext cx="1866900" cy="2828925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9" name="Θέση περιεχομένου 7">
            <a:extLst>
              <a:ext uri="{FF2B5EF4-FFF2-40B4-BE49-F238E27FC236}">
                <a16:creationId xmlns:a16="http://schemas.microsoft.com/office/drawing/2014/main" id="{E983FCBB-03A1-486A-BDE2-92BD88EA0FCF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2729006" y="2981325"/>
            <a:ext cx="1866900" cy="2828925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2113653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D3432B8B-A85D-47CE-98BC-3DF0B2F26AF4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6375400" y="431747"/>
            <a:ext cx="5105400" cy="684633"/>
          </a:xfrm>
        </p:spPr>
        <p:txBody>
          <a:bodyPr rtlCol="0"/>
          <a:lstStyle>
            <a:lvl1pPr algn="ctr">
              <a:defRPr/>
            </a:lvl1pPr>
          </a:lstStyle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7088800" y="1468316"/>
            <a:ext cx="4831664" cy="3865070"/>
          </a:xfrm>
        </p:spPr>
        <p:txBody>
          <a:bodyPr rtlCol="0" anchor="ctr" anchorCtr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21BB300-0F16-4D01-B34C-5C6241596985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654163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 bwMode="ltGray">
          <a:xfrm>
            <a:off x="762000" y="305678"/>
            <a:ext cx="10667998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ΚΑΝΤΕ ΚΛΙΚ ΓΙΑ ΕΠΕΞΕΡΓΑΣΙΑ ΤΟΥ ΣΤΥΛ ΤΙΤΛΟΥ ΠΡΩΤΟΤΥΠΟΥ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9388162-BB62-42D0-89ED-6969BEC7DCDF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14" name="Ελεύθερη σχεδίαση 6" title="Σχήμα αριθμού σελίδας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15" name="Θέση περιεχομένου 7">
            <a:extLst>
              <a:ext uri="{FF2B5EF4-FFF2-40B4-BE49-F238E27FC236}">
                <a16:creationId xmlns:a16="http://schemas.microsoft.com/office/drawing/2014/main" id="{AF3C3132-3E24-455C-9341-F3767C087D59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42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16" name="Θέση περιεχομένου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443527"/>
            <a:ext cx="3348000" cy="2291676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3627810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Τίτλος και περιεχόμενο">
    <p:bg bwMode="grayWhite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9C8E5ED0-7922-414F-9B0F-CA82F0A3C660}"/>
              </a:ext>
            </a:extLst>
          </p:cNvPr>
          <p:cNvSpPr/>
          <p:nvPr userDrawn="1"/>
        </p:nvSpPr>
        <p:spPr>
          <a:xfrm>
            <a:off x="0" y="1540330"/>
            <a:ext cx="12192000" cy="471560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9" name="Ορθογώνιο 8">
            <a:extLst>
              <a:ext uri="{FF2B5EF4-FFF2-40B4-BE49-F238E27FC236}">
                <a16:creationId xmlns:a16="http://schemas.microsoft.com/office/drawing/2014/main" id="{65AC8F6D-0687-481A-9761-11AB8A79722C}"/>
              </a:ext>
            </a:extLst>
          </p:cNvPr>
          <p:cNvSpPr/>
          <p:nvPr userDrawn="1"/>
        </p:nvSpPr>
        <p:spPr>
          <a:xfrm>
            <a:off x="0" y="1"/>
            <a:ext cx="12191999" cy="154744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>
          <a:xfrm>
            <a:off x="7628571" y="6314440"/>
            <a:ext cx="3814856" cy="365125"/>
          </a:xfrm>
        </p:spPr>
        <p:txBody>
          <a:bodyPr rtlCol="0"/>
          <a:lstStyle/>
          <a:p>
            <a:pPr rtl="0"/>
            <a:fld id="{58DFBFA6-2475-4BEE-A740-0742602B20AF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14" name="Ελεύθερη σχεδίαση 6" title="Σχήμα αριθμού σελίδας">
            <a:extLst>
              <a:ext uri="{FF2B5EF4-FFF2-40B4-BE49-F238E27FC236}">
                <a16:creationId xmlns:a16="http://schemas.microsoft.com/office/drawing/2014/main" id="{0370AA61-B230-4320-8591-17B9EA527174}"/>
              </a:ext>
            </a:extLst>
          </p:cNvPr>
          <p:cNvSpPr/>
          <p:nvPr userDrawn="1"/>
        </p:nvSpPr>
        <p:spPr bwMode="auto">
          <a:xfrm>
            <a:off x="11792583" y="356478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fld id="{7AAC19ED-7CFA-4AF2-BE7E-6017F4B12C94}" type="slidenum">
              <a:rPr lang="el-GR" noProof="0" smtClean="0"/>
              <a:pPr/>
              <a:t>‹#›</a:t>
            </a:fld>
            <a:endParaRPr lang="el-GR" noProof="0"/>
          </a:p>
        </p:txBody>
      </p:sp>
      <p:sp>
        <p:nvSpPr>
          <p:cNvPr id="16" name="Θέση περιεχομένου 7">
            <a:extLst>
              <a:ext uri="{FF2B5EF4-FFF2-40B4-BE49-F238E27FC236}">
                <a16:creationId xmlns:a16="http://schemas.microsoft.com/office/drawing/2014/main" id="{2A783413-0A31-4F6C-B545-866183ABB004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081999" y="2875327"/>
            <a:ext cx="3348000" cy="2291676"/>
          </a:xfrm>
        </p:spPr>
        <p:txBody>
          <a:bodyPr rtlCol="0" anchor="ctr" anchorCtr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8C4C76CE-242A-40DC-B9BA-9F6CD2FEBA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761999" y="280278"/>
            <a:ext cx="10676571" cy="1002422"/>
          </a:xfrm>
        </p:spPr>
        <p:txBody>
          <a:bodyPr rtlCol="0" anchor="ctr" anchorCtr="0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rtl="0"/>
            <a:r>
              <a:rPr lang="el-GR" noProof="0"/>
              <a:t>ΚΑΝΤΕ ΚΛΙΚ ΓΙΑ ΕΠΕΞΕΡΓΑΣΙΑ ΤΟΥ ΣΤΥΛ ΤΙΤΛΟΥ ΠΡΩΤΟΤΥΠΟΥ</a:t>
            </a:r>
          </a:p>
        </p:txBody>
      </p:sp>
    </p:spTree>
    <p:extLst>
      <p:ext uri="{BB962C8B-B14F-4D97-AF65-F5344CB8AC3E}">
        <p14:creationId xmlns:p14="http://schemas.microsoft.com/office/powerpoint/2010/main" val="25668904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 hasCustomPrompt="1"/>
          </p:nvPr>
        </p:nvSpPr>
        <p:spPr>
          <a:xfrm>
            <a:off x="762000" y="352848"/>
            <a:ext cx="10667998" cy="1002422"/>
          </a:xfrm>
        </p:spPr>
        <p:txBody>
          <a:bodyPr rtlCol="0" anchor="ctr" anchorCtr="0"/>
          <a:lstStyle>
            <a:lvl1pPr algn="l">
              <a:defRPr/>
            </a:lvl1pPr>
          </a:lstStyle>
          <a:p>
            <a:pPr rtl="0"/>
            <a:r>
              <a:rPr lang="el-GR" noProof="0"/>
              <a:t>ΚΑΝΤΕ ΚΛΙΚ ΓΙΑ ΕΠΕΞΕΡΓΑΣΙΑ ΤΟΥ ΣΤΥΛ ΤΙΤΛΟΥ ΠΡΩΤΟΤΥΠΟΥ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 hasCustomPrompt="1"/>
          </p:nvPr>
        </p:nvSpPr>
        <p:spPr>
          <a:xfrm>
            <a:off x="8848724" y="1534886"/>
            <a:ext cx="2581273" cy="4275365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F9C2D8-C60D-4A60-94FC-7C97EFD6EA5C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  <p:sp>
        <p:nvSpPr>
          <p:cNvPr id="8" name="Θέση περιεχομένου 7">
            <a:extLst>
              <a:ext uri="{FF2B5EF4-FFF2-40B4-BE49-F238E27FC236}">
                <a16:creationId xmlns:a16="http://schemas.microsoft.com/office/drawing/2014/main" id="{CEFBAD01-7A3E-42FB-9A1E-EAF5F97616A8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62000" y="1534886"/>
            <a:ext cx="7829550" cy="4275365"/>
          </a:xfrm>
        </p:spPr>
        <p:txBody>
          <a:bodyPr rtlCol="0"/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</p:txBody>
      </p:sp>
    </p:spTree>
    <p:extLst>
      <p:ext uri="{BB962C8B-B14F-4D97-AF65-F5344CB8AC3E}">
        <p14:creationId xmlns:p14="http://schemas.microsoft.com/office/powerpoint/2010/main" val="2497476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Τίτλος δεξιά, περιεχόμενο αριστερ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Ορθογώνιο 6">
            <a:extLst>
              <a:ext uri="{FF2B5EF4-FFF2-40B4-BE49-F238E27FC236}">
                <a16:creationId xmlns:a16="http://schemas.microsoft.com/office/drawing/2014/main" id="{F4768376-ED37-468E-9A28-4A8C73222CFB}"/>
              </a:ext>
            </a:extLst>
          </p:cNvPr>
          <p:cNvSpPr/>
          <p:nvPr userDrawn="1"/>
        </p:nvSpPr>
        <p:spPr>
          <a:xfrm>
            <a:off x="5263637" y="0"/>
            <a:ext cx="69283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noProof="0"/>
          </a:p>
        </p:txBody>
      </p:sp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6E7D6E-7FE7-40CC-A6AE-BD5921301D13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l-GR" noProof="0"/>
              <a:t>Προσθήκη υποσέλιδου</a:t>
            </a:r>
          </a:p>
          <a:p>
            <a:pPr rtl="0"/>
            <a:endParaRPr lang="el-GR" noProof="0"/>
          </a:p>
        </p:txBody>
      </p:sp>
      <p:sp>
        <p:nvSpPr>
          <p:cNvPr id="6" name="Θέση περιεχομένου 12">
            <a:extLst>
              <a:ext uri="{FF2B5EF4-FFF2-40B4-BE49-F238E27FC236}">
                <a16:creationId xmlns:a16="http://schemas.microsoft.com/office/drawing/2014/main" id="{DEDD3AEB-5731-4BFB-B455-2CAA76BB8C1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22695" y="358646"/>
            <a:ext cx="5505450" cy="5896056"/>
          </a:xfrm>
        </p:spPr>
        <p:txBody>
          <a:bodyPr rtlCol="0" anchor="ctr" anchorCtr="0">
            <a:normAutofit/>
          </a:bodyPr>
          <a:lstStyle>
            <a:lvl1pPr>
              <a:defRPr sz="2800"/>
            </a:lvl1pPr>
          </a:lstStyle>
          <a:p>
            <a:pPr marL="0" lvl="0" indent="0" rtl="0">
              <a:lnSpc>
                <a:spcPct val="100000"/>
              </a:lnSpc>
              <a:spcAft>
                <a:spcPts val="2400"/>
              </a:spcAft>
              <a:buNone/>
            </a:pPr>
            <a:r>
              <a:rPr lang="el-GR" sz="3200" noProof="0">
                <a:cs typeface="Segoe UI" panose="020B0502040204020203" pitchFamily="34" charset="0"/>
              </a:rPr>
              <a:t>Επεξεργασία στυλ κειμένου υποδείγματος</a:t>
            </a:r>
          </a:p>
        </p:txBody>
      </p:sp>
      <p:sp>
        <p:nvSpPr>
          <p:cNvPr id="8" name="Ελεύθερη σχεδίαση 6" title="Σχήμα αριθμού σελίδας">
            <a:extLst>
              <a:ext uri="{FF2B5EF4-FFF2-40B4-BE49-F238E27FC236}">
                <a16:creationId xmlns:a16="http://schemas.microsoft.com/office/drawing/2014/main" id="{F054F317-CFFE-48EF-91D4-872C9FE7043D}"/>
              </a:ext>
            </a:extLst>
          </p:cNvPr>
          <p:cNvSpPr/>
          <p:nvPr userDrawn="1"/>
        </p:nvSpPr>
        <p:spPr bwMode="auto">
          <a:xfrm>
            <a:off x="11793378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1" name="Τίτλος 10">
            <a:extLst>
              <a:ext uri="{FF2B5EF4-FFF2-40B4-BE49-F238E27FC236}">
                <a16:creationId xmlns:a16="http://schemas.microsoft.com/office/drawing/2014/main" id="{0D58896D-DB7B-49E4-87EC-67CEAB2EF5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7570" y="548792"/>
            <a:ext cx="3833906" cy="4952492"/>
          </a:xfrm>
        </p:spPr>
        <p:txBody>
          <a:bodyPr rtlCol="0"/>
          <a:lstStyle>
            <a:lvl1pPr>
              <a:defRPr sz="3600"/>
            </a:lvl1pPr>
          </a:lstStyle>
          <a:p>
            <a:pPr rtl="0"/>
            <a:r>
              <a:rPr lang="el-GR" noProof="0"/>
              <a:t>ΚΑΝΤΕ ΚΛΙΚ ΓΙΑ ΕΠΕΞΕΡΓΑΣΙΑ ΤΟΥ ΣΤΥΛ ΤΙΤΛΟΥ ΠΡΩΤΟΤΥΠΟΥ</a:t>
            </a:r>
          </a:p>
        </p:txBody>
      </p:sp>
    </p:spTree>
    <p:extLst>
      <p:ext uri="{BB962C8B-B14F-4D97-AF65-F5344CB8AC3E}">
        <p14:creationId xmlns:p14="http://schemas.microsoft.com/office/powerpoint/2010/main" val="3991192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Ελεύθερη σχεδίαση 6" title="Σχήμα αριθμού σελίδας"/>
          <p:cNvSpPr/>
          <p:nvPr/>
        </p:nvSpPr>
        <p:spPr bwMode="auto">
          <a:xfrm>
            <a:off x="11784011" y="360167"/>
            <a:ext cx="407988" cy="819150"/>
          </a:xfrm>
          <a:custGeom>
            <a:avLst/>
            <a:gdLst/>
            <a:ahLst/>
            <a:cxnLst/>
            <a:rect l="0" t="0" r="r" b="b"/>
            <a:pathLst>
              <a:path w="1799" h="3612">
                <a:moveTo>
                  <a:pt x="1799" y="0"/>
                </a:moveTo>
                <a:lnTo>
                  <a:pt x="1799" y="3612"/>
                </a:lnTo>
                <a:lnTo>
                  <a:pt x="1686" y="3609"/>
                </a:lnTo>
                <a:lnTo>
                  <a:pt x="1574" y="3598"/>
                </a:lnTo>
                <a:lnTo>
                  <a:pt x="1464" y="3581"/>
                </a:lnTo>
                <a:lnTo>
                  <a:pt x="1357" y="3557"/>
                </a:lnTo>
                <a:lnTo>
                  <a:pt x="1251" y="3527"/>
                </a:lnTo>
                <a:lnTo>
                  <a:pt x="1150" y="3490"/>
                </a:lnTo>
                <a:lnTo>
                  <a:pt x="1050" y="3448"/>
                </a:lnTo>
                <a:lnTo>
                  <a:pt x="953" y="3401"/>
                </a:lnTo>
                <a:lnTo>
                  <a:pt x="860" y="3347"/>
                </a:lnTo>
                <a:lnTo>
                  <a:pt x="771" y="3289"/>
                </a:lnTo>
                <a:lnTo>
                  <a:pt x="686" y="3224"/>
                </a:lnTo>
                <a:lnTo>
                  <a:pt x="604" y="3156"/>
                </a:lnTo>
                <a:lnTo>
                  <a:pt x="527" y="3083"/>
                </a:lnTo>
                <a:lnTo>
                  <a:pt x="454" y="3005"/>
                </a:lnTo>
                <a:lnTo>
                  <a:pt x="386" y="2923"/>
                </a:lnTo>
                <a:lnTo>
                  <a:pt x="323" y="2838"/>
                </a:lnTo>
                <a:lnTo>
                  <a:pt x="265" y="2748"/>
                </a:lnTo>
                <a:lnTo>
                  <a:pt x="211" y="2655"/>
                </a:lnTo>
                <a:lnTo>
                  <a:pt x="163" y="2559"/>
                </a:lnTo>
                <a:lnTo>
                  <a:pt x="121" y="2459"/>
                </a:lnTo>
                <a:lnTo>
                  <a:pt x="85" y="2356"/>
                </a:lnTo>
                <a:lnTo>
                  <a:pt x="55" y="2251"/>
                </a:lnTo>
                <a:lnTo>
                  <a:pt x="32" y="2143"/>
                </a:lnTo>
                <a:lnTo>
                  <a:pt x="14" y="2033"/>
                </a:lnTo>
                <a:lnTo>
                  <a:pt x="4" y="1920"/>
                </a:lnTo>
                <a:lnTo>
                  <a:pt x="0" y="1806"/>
                </a:lnTo>
                <a:lnTo>
                  <a:pt x="4" y="1692"/>
                </a:lnTo>
                <a:lnTo>
                  <a:pt x="14" y="1580"/>
                </a:lnTo>
                <a:lnTo>
                  <a:pt x="32" y="1469"/>
                </a:lnTo>
                <a:lnTo>
                  <a:pt x="55" y="1362"/>
                </a:lnTo>
                <a:lnTo>
                  <a:pt x="85" y="1256"/>
                </a:lnTo>
                <a:lnTo>
                  <a:pt x="121" y="1154"/>
                </a:lnTo>
                <a:lnTo>
                  <a:pt x="163" y="1054"/>
                </a:lnTo>
                <a:lnTo>
                  <a:pt x="211" y="958"/>
                </a:lnTo>
                <a:lnTo>
                  <a:pt x="265" y="864"/>
                </a:lnTo>
                <a:lnTo>
                  <a:pt x="323" y="774"/>
                </a:lnTo>
                <a:lnTo>
                  <a:pt x="386" y="689"/>
                </a:lnTo>
                <a:lnTo>
                  <a:pt x="454" y="607"/>
                </a:lnTo>
                <a:lnTo>
                  <a:pt x="527" y="529"/>
                </a:lnTo>
                <a:lnTo>
                  <a:pt x="604" y="456"/>
                </a:lnTo>
                <a:lnTo>
                  <a:pt x="686" y="388"/>
                </a:lnTo>
                <a:lnTo>
                  <a:pt x="771" y="325"/>
                </a:lnTo>
                <a:lnTo>
                  <a:pt x="860" y="266"/>
                </a:lnTo>
                <a:lnTo>
                  <a:pt x="953" y="212"/>
                </a:lnTo>
                <a:lnTo>
                  <a:pt x="1050" y="164"/>
                </a:lnTo>
                <a:lnTo>
                  <a:pt x="1150" y="122"/>
                </a:lnTo>
                <a:lnTo>
                  <a:pt x="1251" y="85"/>
                </a:lnTo>
                <a:lnTo>
                  <a:pt x="1357" y="55"/>
                </a:lnTo>
                <a:lnTo>
                  <a:pt x="1464" y="32"/>
                </a:lnTo>
                <a:lnTo>
                  <a:pt x="1574" y="14"/>
                </a:lnTo>
                <a:lnTo>
                  <a:pt x="1686" y="5"/>
                </a:lnTo>
                <a:lnTo>
                  <a:pt x="1799" y="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762000" y="559678"/>
            <a:ext cx="3833906" cy="49524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l-GR" noProof="0"/>
              <a:t>Κάντε κλικ για να επεξεργαστείτε το 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5181600" y="569066"/>
            <a:ext cx="6248398" cy="56551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/>
              <a:t>Επεξεργασία στυλ κειμένου υποδείγματος</a:t>
            </a:r>
          </a:p>
          <a:p>
            <a:pPr lvl="1" rtl="0"/>
            <a:r>
              <a:rPr lang="el-GR" noProof="0"/>
              <a:t>Δεύτερου επιπέδου</a:t>
            </a:r>
          </a:p>
          <a:p>
            <a:pPr lvl="2" rtl="0"/>
            <a:r>
              <a:rPr lang="el-GR" noProof="0"/>
              <a:t>Τρίτου επιπέδου</a:t>
            </a:r>
          </a:p>
          <a:p>
            <a:pPr lvl="3" rtl="0"/>
            <a:r>
              <a:rPr lang="el-GR" noProof="0"/>
              <a:t>Τέταρτου επιπέδου</a:t>
            </a:r>
          </a:p>
          <a:p>
            <a:pPr lvl="4" rtl="0"/>
            <a:r>
              <a:rPr lang="el-GR" noProof="0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762001" y="593006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fld id="{E774D163-62BA-4BC3-8C1F-35E1AD250E2A}" type="datetime1">
              <a:rPr lang="el-GR" noProof="0" smtClean="0"/>
              <a:t>13/2/2026</a:t>
            </a:fld>
            <a:endParaRPr lang="el-GR" noProof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762001" y="6314440"/>
            <a:ext cx="3814856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200" b="1" i="1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el-GR" noProof="0"/>
              <a:t>Προσθήκη υποσέλιδου </a:t>
            </a:r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11784011" y="587179"/>
            <a:ext cx="4079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1" baseline="0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fld id="{7AAC19ED-7CFA-4AF2-BE7E-6017F4B12C94}" type="slidenum">
              <a:rPr lang="el-GR" noProof="0" smtClean="0"/>
              <a:t>‹#›</a:t>
            </a:fld>
            <a:endParaRPr lang="el-GR" noProof="0"/>
          </a:p>
        </p:txBody>
      </p:sp>
      <p:cxnSp>
        <p:nvCxnSpPr>
          <p:cNvPr id="10" name="Ευθεία γραμμή σύνδεσης 9" title="Οριζόντια γραμμή κανόνα"/>
          <p:cNvCxnSpPr/>
          <p:nvPr/>
        </p:nvCxnSpPr>
        <p:spPr>
          <a:xfrm>
            <a:off x="0" y="6199730"/>
            <a:ext cx="4495800" cy="0"/>
          </a:xfrm>
          <a:prstGeom prst="line">
            <a:avLst/>
          </a:prstGeom>
          <a:ln w="571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871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62" r:id="rId3"/>
    <p:sldLayoutId id="2147483673" r:id="rId4"/>
    <p:sldLayoutId id="2147483677" r:id="rId5"/>
    <p:sldLayoutId id="2147483674" r:id="rId6"/>
    <p:sldLayoutId id="2147483679" r:id="rId7"/>
    <p:sldLayoutId id="2147483678" r:id="rId8"/>
    <p:sldLayoutId id="2147483676" r:id="rId9"/>
    <p:sldLayoutId id="2147483675" r:id="rId10"/>
    <p:sldLayoutId id="2147483665" r:id="rId11"/>
    <p:sldLayoutId id="2147483682" r:id="rId12"/>
    <p:sldLayoutId id="2147483681" r:id="rId13"/>
    <p:sldLayoutId id="2147483667" r:id="rId14"/>
    <p:sldLayoutId id="2147483668" r:id="rId15"/>
    <p:sldLayoutId id="2147483680" r:id="rId1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600" b="0" i="0" kern="1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83464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20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6858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8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6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283464" algn="l" defTabSz="914400" rtl="0" eaLnBrk="1" latinLnBrk="0" hangingPunct="1">
        <a:lnSpc>
          <a:spcPct val="112000"/>
        </a:lnSpc>
        <a:spcBef>
          <a:spcPts val="900"/>
        </a:spcBef>
        <a:buFont typeface="Corbel" panose="020B0503020204020204" pitchFamily="34" charset="0"/>
        <a:buChar char="–"/>
        <a:defRPr sz="1400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2057400" indent="-283464" algn="l" defTabSz="914400" rtl="0" eaLnBrk="1" latinLnBrk="0" hangingPunct="1">
        <a:lnSpc>
          <a:spcPct val="112000"/>
        </a:lnSpc>
        <a:spcBef>
          <a:spcPts val="9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9718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3429000" indent="-283464" algn="l" defTabSz="914400" rtl="0" eaLnBrk="1" latinLnBrk="0" hangingPunct="1">
        <a:lnSpc>
          <a:spcPct val="112000"/>
        </a:lnSpc>
        <a:spcBef>
          <a:spcPts val="1300"/>
        </a:spcBef>
        <a:buFont typeface="Corbel" panose="020B0503020204020204" pitchFamily="34" charset="0"/>
        <a:buChar char="–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886200" indent="-283464" algn="l" defTabSz="914400" rtl="0" eaLnBrk="1" latinLnBrk="0" hangingPunct="1">
        <a:lnSpc>
          <a:spcPct val="112000"/>
        </a:lnSpc>
        <a:spcBef>
          <a:spcPts val="1300"/>
        </a:spcBef>
        <a:buFont typeface="Arial" panose="020B0604020202020204" pitchFamily="34" charset="0"/>
        <a:buChar char="•"/>
        <a:defRPr sz="1400" i="1" kern="1200" baseline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832">
          <p15:clr>
            <a:srgbClr val="F26B43"/>
          </p15:clr>
        </p15:guide>
        <p15:guide id="2" pos="480">
          <p15:clr>
            <a:srgbClr val="F26B43"/>
          </p15:clr>
        </p15:guide>
        <p15:guide id="3" orient="horz" pos="432">
          <p15:clr>
            <a:srgbClr val="F26B43"/>
          </p15:clr>
        </p15:guide>
        <p15:guide id="4" pos="7200">
          <p15:clr>
            <a:srgbClr val="F26B43"/>
          </p15:clr>
        </p15:guide>
        <p15:guide id="5" pos="32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epek.gr/el/" TargetMode="External"/><Relationship Id="rId3" Type="http://schemas.openxmlformats.org/officeDocument/2006/relationships/hyperlink" Target="https://go.microsoft.com/fwlink/?linkid=2007348" TargetMode="External"/><Relationship Id="rId7" Type="http://schemas.openxmlformats.org/officeDocument/2006/relationships/hyperlink" Target="https://courses.genaieducation.g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afeline.gr/" TargetMode="External"/><Relationship Id="rId5" Type="http://schemas.openxmlformats.org/officeDocument/2006/relationships/hyperlink" Target="https://saferinternet4kids.gr/hot-topics-ef/fake-news/" TargetMode="External"/><Relationship Id="rId4" Type="http://schemas.openxmlformats.org/officeDocument/2006/relationships/hyperlink" Target="https://eur-lex.europa.eu/legal-content/EL/TXT/?uri=celex%3A32022R2065" TargetMode="External"/><Relationship Id="rId9" Type="http://schemas.openxmlformats.org/officeDocument/2006/relationships/hyperlink" Target="https://files01.core.ac.uk/download/pdf/250590695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Εικόνα 4" descr="Εκπαιδευτικός">
            <a:extLst>
              <a:ext uri="{FF2B5EF4-FFF2-40B4-BE49-F238E27FC236}">
                <a16:creationId xmlns:a16="http://schemas.microsoft.com/office/drawing/2014/main" id="{55999741-3CB0-4E9F-9B1F-47F7BDC2DB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76" y="0"/>
            <a:ext cx="12240000" cy="6906641"/>
          </a:xfrm>
          <a:prstGeom prst="rect">
            <a:avLst/>
          </a:prstGeom>
        </p:spPr>
      </p:pic>
      <p:sp>
        <p:nvSpPr>
          <p:cNvPr id="2" name="Τίτλος 1">
            <a:extLst>
              <a:ext uri="{FF2B5EF4-FFF2-40B4-BE49-F238E27FC236}">
                <a16:creationId xmlns:a16="http://schemas.microsoft.com/office/drawing/2014/main" id="{C478B3CD-9828-4280-95EC-5F9D73400FF8}"/>
              </a:ext>
            </a:extLst>
          </p:cNvPr>
          <p:cNvSpPr>
            <a:spLocks noGrp="1"/>
          </p:cNvSpPr>
          <p:nvPr>
            <p:ph type="ctrTitle"/>
          </p:nvPr>
        </p:nvSpPr>
        <p:spPr bwMode="white">
          <a:xfrm>
            <a:off x="2407627" y="1197637"/>
            <a:ext cx="7205554" cy="3826413"/>
          </a:xfrm>
        </p:spPr>
        <p:txBody>
          <a:bodyPr rtlCol="0"/>
          <a:lstStyle/>
          <a:p>
            <a:pPr rtl="0"/>
            <a:r>
              <a:rPr lang="el-GR" sz="8000" dirty="0" err="1">
                <a:solidFill>
                  <a:schemeClr val="accent1"/>
                </a:solidFill>
              </a:rPr>
              <a:t>Τεχνητη</a:t>
            </a:r>
            <a:r>
              <a:rPr lang="el-GR" sz="8000" dirty="0">
                <a:solidFill>
                  <a:schemeClr val="accent1"/>
                </a:solidFill>
              </a:rPr>
              <a:t> </a:t>
            </a:r>
            <a:r>
              <a:rPr lang="el-GR" sz="8000" dirty="0" err="1">
                <a:solidFill>
                  <a:schemeClr val="accent1"/>
                </a:solidFill>
              </a:rPr>
              <a:t>νοημοσυνη</a:t>
            </a:r>
            <a:br>
              <a:rPr lang="el-GR" sz="8000" dirty="0">
                <a:solidFill>
                  <a:schemeClr val="accent1"/>
                </a:solidFill>
              </a:rPr>
            </a:br>
            <a:r>
              <a:rPr lang="el-GR" sz="4000" dirty="0" err="1">
                <a:solidFill>
                  <a:schemeClr val="accent1"/>
                </a:solidFill>
              </a:rPr>
              <a:t>Πληροφορηση-παραπληροφορηση</a:t>
            </a:r>
            <a:br>
              <a:rPr lang="el-GR" sz="4000" dirty="0">
                <a:solidFill>
                  <a:schemeClr val="accent1"/>
                </a:solidFill>
              </a:rPr>
            </a:br>
            <a:r>
              <a:rPr lang="el-GR" sz="2000" dirty="0">
                <a:solidFill>
                  <a:schemeClr val="accent1"/>
                </a:solidFill>
              </a:rPr>
              <a:t>«στην </a:t>
            </a:r>
            <a:r>
              <a:rPr lang="el-GR" sz="2000" dirty="0" err="1">
                <a:solidFill>
                  <a:schemeClr val="accent1"/>
                </a:solidFill>
              </a:rPr>
              <a:t>κοψη</a:t>
            </a:r>
            <a:r>
              <a:rPr lang="el-GR" sz="2000" dirty="0">
                <a:solidFill>
                  <a:schemeClr val="accent1"/>
                </a:solidFill>
              </a:rPr>
              <a:t> του </a:t>
            </a:r>
            <a:r>
              <a:rPr lang="el-GR" sz="2000" dirty="0" err="1">
                <a:solidFill>
                  <a:schemeClr val="accent1"/>
                </a:solidFill>
              </a:rPr>
              <a:t>ξυραφιου</a:t>
            </a:r>
            <a:r>
              <a:rPr lang="el-GR" sz="2000" dirty="0">
                <a:solidFill>
                  <a:schemeClr val="accent1"/>
                </a:solidFill>
              </a:rPr>
              <a:t>»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id="{5A9A3178-CB65-4687-BC8A-DBB6F3C6EF1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 lnSpcReduction="10000"/>
          </a:bodyPr>
          <a:lstStyle/>
          <a:p>
            <a:pPr rtl="0">
              <a:lnSpc>
                <a:spcPct val="100000"/>
              </a:lnSpc>
            </a:pPr>
            <a:r>
              <a:rPr lang="el-GR" sz="3200" dirty="0">
                <a:solidFill>
                  <a:schemeClr val="tx1"/>
                </a:solidFill>
                <a:cs typeface="Segoe UI" panose="020B0502040204020203" pitchFamily="34" charset="0"/>
              </a:rPr>
              <a:t>ΓΕΛ Ανδραβίδας-Ομάδα </a:t>
            </a: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EPAS</a:t>
            </a:r>
          </a:p>
          <a:p>
            <a:pPr rtl="0">
              <a:lnSpc>
                <a:spcPct val="100000"/>
              </a:lnSpc>
            </a:pPr>
            <a:r>
              <a:rPr lang="en-US" sz="3200" dirty="0">
                <a:solidFill>
                  <a:schemeClr val="tx1"/>
                </a:solidFill>
                <a:cs typeface="Segoe UI" panose="020B0502040204020203" pitchFamily="34" charset="0"/>
              </a:rPr>
              <a:t>13/02/2026</a:t>
            </a:r>
            <a:endParaRPr lang="el-GR" sz="3200" dirty="0">
              <a:solidFill>
                <a:schemeClr val="tx1"/>
              </a:solidFill>
              <a:cs typeface="Segoe UI" panose="020B0502040204020203" pitchFamily="34" charset="0"/>
            </a:endParaRPr>
          </a:p>
        </p:txBody>
      </p:sp>
      <p:sp>
        <p:nvSpPr>
          <p:cNvPr id="4" name="Θέση αριθμού διαφάνειας 3" hidden="1">
            <a:extLst>
              <a:ext uri="{FF2B5EF4-FFF2-40B4-BE49-F238E27FC236}">
                <a16:creationId xmlns:a16="http://schemas.microsoft.com/office/drawing/2014/main" id="{192D9B22-CA63-4CDB-8957-40947F45B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smtClean="0"/>
              <a:t>1</a:t>
            </a:fld>
            <a:endParaRPr lang="el-GR"/>
          </a:p>
        </p:txBody>
      </p:sp>
      <p:grpSp>
        <p:nvGrpSpPr>
          <p:cNvPr id="6" name="Ομάδα 5">
            <a:extLst>
              <a:ext uri="{FF2B5EF4-FFF2-40B4-BE49-F238E27FC236}">
                <a16:creationId xmlns:a16="http://schemas.microsoft.com/office/drawing/2014/main" id="{698C1723-6BE3-4292-90F2-43C7A22F50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 bwMode="white">
          <a:xfrm>
            <a:off x="2407627" y="1184031"/>
            <a:ext cx="7376746" cy="4149970"/>
            <a:chOff x="2989385" y="1679331"/>
            <a:chExt cx="7376746" cy="2681654"/>
          </a:xfrm>
        </p:grpSpPr>
        <p:cxnSp>
          <p:nvCxnSpPr>
            <p:cNvPr id="7" name="Ευθεία γραμμή σύνδεσης 6">
              <a:extLst>
                <a:ext uri="{FF2B5EF4-FFF2-40B4-BE49-F238E27FC236}">
                  <a16:creationId xmlns:a16="http://schemas.microsoft.com/office/drawing/2014/main" id="{EFF9A4E4-33FF-4BA5-9A1C-6E8B73621BEB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7376746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Ευθεία γραμμή σύνδεσης 7">
              <a:extLst>
                <a:ext uri="{FF2B5EF4-FFF2-40B4-BE49-F238E27FC236}">
                  <a16:creationId xmlns:a16="http://schemas.microsoft.com/office/drawing/2014/main" id="{D9168D7F-9049-4135-9731-02DB8D3CD4C9}"/>
                </a:ext>
              </a:extLst>
            </p:cNvPr>
            <p:cNvCxnSpPr/>
            <p:nvPr/>
          </p:nvCxnSpPr>
          <p:spPr bwMode="white">
            <a:xfrm>
              <a:off x="10366130" y="1688123"/>
              <a:ext cx="0" cy="2672862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Ευθεία γραμμή σύνδεσης 8">
              <a:extLst>
                <a:ext uri="{FF2B5EF4-FFF2-40B4-BE49-F238E27FC236}">
                  <a16:creationId xmlns:a16="http://schemas.microsoft.com/office/drawing/2014/main" id="{0A19D412-8FFA-4958-A76C-EB9E1F690AD9}"/>
                </a:ext>
              </a:extLst>
            </p:cNvPr>
            <p:cNvCxnSpPr/>
            <p:nvPr/>
          </p:nvCxnSpPr>
          <p:spPr bwMode="white">
            <a:xfrm>
              <a:off x="2989385" y="1679331"/>
              <a:ext cx="0" cy="267480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Ευθεία γραμμή σύνδεσης 9">
              <a:extLst>
                <a:ext uri="{FF2B5EF4-FFF2-40B4-BE49-F238E27FC236}">
                  <a16:creationId xmlns:a16="http://schemas.microsoft.com/office/drawing/2014/main" id="{E85B0E36-8696-452F-958E-984FBF104D99}"/>
                </a:ext>
              </a:extLst>
            </p:cNvPr>
            <p:cNvCxnSpPr/>
            <p:nvPr/>
          </p:nvCxnSpPr>
          <p:spPr bwMode="white">
            <a:xfrm>
              <a:off x="2989385" y="4354131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Ευθεία γραμμή σύνδεσης 10">
              <a:extLst>
                <a:ext uri="{FF2B5EF4-FFF2-40B4-BE49-F238E27FC236}">
                  <a16:creationId xmlns:a16="http://schemas.microsoft.com/office/drawing/2014/main" id="{D3F49821-5888-450B-ABA1-D4D7B73EC2AB}"/>
                </a:ext>
              </a:extLst>
            </p:cNvPr>
            <p:cNvCxnSpPr/>
            <p:nvPr/>
          </p:nvCxnSpPr>
          <p:spPr bwMode="white">
            <a:xfrm>
              <a:off x="8625254" y="4360985"/>
              <a:ext cx="1740877" cy="0"/>
            </a:xfrm>
            <a:prstGeom prst="line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751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169061B-93AF-4A3E-9D95-D1F4A2B92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6591" y="-39946"/>
            <a:ext cx="5105400" cy="1383208"/>
          </a:xfrm>
        </p:spPr>
        <p:txBody>
          <a:bodyPr rtlCol="0">
            <a:normAutofit fontScale="90000"/>
          </a:bodyPr>
          <a:lstStyle/>
          <a:p>
            <a:pPr algn="l"/>
            <a:r>
              <a:rPr lang="el-GR" dirty="0"/>
              <a:t>Η σημασία της προσωπικής υπευθυνότητας</a:t>
            </a:r>
          </a:p>
        </p:txBody>
      </p:sp>
      <p:sp>
        <p:nvSpPr>
          <p:cNvPr id="4" name="Ορθογώνιο: Στρογγυλεμένες γωνίες 3">
            <a:extLst>
              <a:ext uri="{FF2B5EF4-FFF2-40B4-BE49-F238E27FC236}">
                <a16:creationId xmlns:a16="http://schemas.microsoft.com/office/drawing/2014/main" id="{4C055D10-5B53-4AB5-B108-CAEA2CCD74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5400000">
            <a:off x="627252" y="1555896"/>
            <a:ext cx="4659630" cy="5907612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9" name="Πλαίσιο κειμένου 8" descr="διακοσμητικό στοιχείο">
            <a:extLst>
              <a:ext uri="{FF2B5EF4-FFF2-40B4-BE49-F238E27FC236}">
                <a16:creationId xmlns:a16="http://schemas.microsoft.com/office/drawing/2014/main" id="{203CBBBF-0B81-4DFD-BF97-EB2A57EFB9A8}"/>
              </a:ext>
            </a:extLst>
          </p:cNvPr>
          <p:cNvSpPr txBox="1"/>
          <p:nvPr/>
        </p:nvSpPr>
        <p:spPr>
          <a:xfrm>
            <a:off x="6664653" y="-997578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l-GR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id="{82372FC0-087E-4C53-82C7-1D7555E68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smtClean="0"/>
              <a:t>10</a:t>
            </a:fld>
            <a:endParaRPr lang="el-GR"/>
          </a:p>
        </p:txBody>
      </p:sp>
      <p:cxnSp>
        <p:nvCxnSpPr>
          <p:cNvPr id="22" name="Ευθύγραμμο βέλος σύνδεσης 21">
            <a:extLst>
              <a:ext uri="{FF2B5EF4-FFF2-40B4-BE49-F238E27FC236}">
                <a16:creationId xmlns:a16="http://schemas.microsoft.com/office/drawing/2014/main" id="{0AA76D12-10AD-C5F2-26C9-7F779B9CC3D9}"/>
              </a:ext>
            </a:extLst>
          </p:cNvPr>
          <p:cNvCxnSpPr>
            <a:cxnSpLocks/>
          </p:cNvCxnSpPr>
          <p:nvPr/>
        </p:nvCxnSpPr>
        <p:spPr>
          <a:xfrm>
            <a:off x="6227182" y="1517181"/>
            <a:ext cx="632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Τίτλος 4">
            <a:extLst>
              <a:ext uri="{FF2B5EF4-FFF2-40B4-BE49-F238E27FC236}">
                <a16:creationId xmlns:a16="http://schemas.microsoft.com/office/drawing/2014/main" id="{6B3B2B63-FF2C-4B03-19ED-5903A0C3B739}"/>
              </a:ext>
            </a:extLst>
          </p:cNvPr>
          <p:cNvSpPr txBox="1">
            <a:spLocks/>
          </p:cNvSpPr>
          <p:nvPr/>
        </p:nvSpPr>
        <p:spPr bwMode="ltGray">
          <a:xfrm>
            <a:off x="6859800" y="1171741"/>
            <a:ext cx="4924211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chemeClr val="tx1"/>
                </a:solidFill>
                <a:latin typeface="+mn-lt"/>
              </a:rPr>
              <a:t>Χρησιμοποιούμε πολλαπλές πηγές πληροφοριών</a:t>
            </a:r>
          </a:p>
        </p:txBody>
      </p:sp>
      <p:sp>
        <p:nvSpPr>
          <p:cNvPr id="25" name="Τίτλος 4">
            <a:extLst>
              <a:ext uri="{FF2B5EF4-FFF2-40B4-BE49-F238E27FC236}">
                <a16:creationId xmlns:a16="http://schemas.microsoft.com/office/drawing/2014/main" id="{2BAD62D8-A176-725F-E9DF-F22566B66A04}"/>
              </a:ext>
            </a:extLst>
          </p:cNvPr>
          <p:cNvSpPr txBox="1">
            <a:spLocks/>
          </p:cNvSpPr>
          <p:nvPr/>
        </p:nvSpPr>
        <p:spPr bwMode="ltGray">
          <a:xfrm>
            <a:off x="6859800" y="2189956"/>
            <a:ext cx="5303453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chemeClr val="tx1"/>
                </a:solidFill>
                <a:latin typeface="+mn-lt"/>
              </a:rPr>
              <a:t>Πραγματοποιούμε επισκέψεις σε βιβλιοθήκες</a:t>
            </a:r>
          </a:p>
        </p:txBody>
      </p:sp>
      <p:cxnSp>
        <p:nvCxnSpPr>
          <p:cNvPr id="26" name="Ευθύγραμμο βέλος σύνδεσης 25">
            <a:extLst>
              <a:ext uri="{FF2B5EF4-FFF2-40B4-BE49-F238E27FC236}">
                <a16:creationId xmlns:a16="http://schemas.microsoft.com/office/drawing/2014/main" id="{75A0894C-5791-82BB-CEF7-E77916A94ED7}"/>
              </a:ext>
            </a:extLst>
          </p:cNvPr>
          <p:cNvCxnSpPr>
            <a:cxnSpLocks/>
          </p:cNvCxnSpPr>
          <p:nvPr/>
        </p:nvCxnSpPr>
        <p:spPr>
          <a:xfrm>
            <a:off x="6227182" y="2317670"/>
            <a:ext cx="632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Τίτλος 4">
            <a:extLst>
              <a:ext uri="{FF2B5EF4-FFF2-40B4-BE49-F238E27FC236}">
                <a16:creationId xmlns:a16="http://schemas.microsoft.com/office/drawing/2014/main" id="{B97AE8C6-CDA6-97FB-2089-F74746494E1C}"/>
              </a:ext>
            </a:extLst>
          </p:cNvPr>
          <p:cNvSpPr txBox="1">
            <a:spLocks/>
          </p:cNvSpPr>
          <p:nvPr/>
        </p:nvSpPr>
        <p:spPr bwMode="ltGray">
          <a:xfrm>
            <a:off x="6859800" y="3026809"/>
            <a:ext cx="5360659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chemeClr val="tx1"/>
                </a:solidFill>
                <a:latin typeface="+mn-lt"/>
              </a:rPr>
              <a:t>Μαθαίνουμε να διακρίνουμε ένα γεγονός από μία άποψη</a:t>
            </a:r>
          </a:p>
        </p:txBody>
      </p:sp>
      <p:cxnSp>
        <p:nvCxnSpPr>
          <p:cNvPr id="28" name="Ευθύγραμμο βέλος σύνδεσης 27">
            <a:extLst>
              <a:ext uri="{FF2B5EF4-FFF2-40B4-BE49-F238E27FC236}">
                <a16:creationId xmlns:a16="http://schemas.microsoft.com/office/drawing/2014/main" id="{E4F35468-DB27-1605-A2FD-9833E85B2A52}"/>
              </a:ext>
            </a:extLst>
          </p:cNvPr>
          <p:cNvCxnSpPr>
            <a:cxnSpLocks/>
          </p:cNvCxnSpPr>
          <p:nvPr/>
        </p:nvCxnSpPr>
        <p:spPr>
          <a:xfrm>
            <a:off x="6227182" y="3170320"/>
            <a:ext cx="632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Ευθύγραμμο βέλος σύνδεσης 28">
            <a:extLst>
              <a:ext uri="{FF2B5EF4-FFF2-40B4-BE49-F238E27FC236}">
                <a16:creationId xmlns:a16="http://schemas.microsoft.com/office/drawing/2014/main" id="{2A6CE41D-7992-9E7A-9787-D568F74B2B1A}"/>
              </a:ext>
            </a:extLst>
          </p:cNvPr>
          <p:cNvCxnSpPr>
            <a:cxnSpLocks/>
          </p:cNvCxnSpPr>
          <p:nvPr/>
        </p:nvCxnSpPr>
        <p:spPr>
          <a:xfrm>
            <a:off x="6198722" y="4190914"/>
            <a:ext cx="632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Τίτλος 4">
            <a:extLst>
              <a:ext uri="{FF2B5EF4-FFF2-40B4-BE49-F238E27FC236}">
                <a16:creationId xmlns:a16="http://schemas.microsoft.com/office/drawing/2014/main" id="{33796EC9-7353-ADA5-D196-D530E662EF79}"/>
              </a:ext>
            </a:extLst>
          </p:cNvPr>
          <p:cNvSpPr txBox="1">
            <a:spLocks/>
          </p:cNvSpPr>
          <p:nvPr/>
        </p:nvSpPr>
        <p:spPr bwMode="ltGray">
          <a:xfrm>
            <a:off x="6831337" y="4035553"/>
            <a:ext cx="5360659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chemeClr val="tx1"/>
                </a:solidFill>
                <a:latin typeface="+mn-lt"/>
              </a:rPr>
              <a:t>Εγκαθιστούμε φίλτρα λογισμικού κατά της προπαγάνδας</a:t>
            </a:r>
          </a:p>
        </p:txBody>
      </p:sp>
      <p:sp>
        <p:nvSpPr>
          <p:cNvPr id="31" name="Τίτλος 4">
            <a:extLst>
              <a:ext uri="{FF2B5EF4-FFF2-40B4-BE49-F238E27FC236}">
                <a16:creationId xmlns:a16="http://schemas.microsoft.com/office/drawing/2014/main" id="{733BA8A8-733F-796E-F705-1CE0E2FFB471}"/>
              </a:ext>
            </a:extLst>
          </p:cNvPr>
          <p:cNvSpPr txBox="1">
            <a:spLocks/>
          </p:cNvSpPr>
          <p:nvPr/>
        </p:nvSpPr>
        <p:spPr bwMode="ltGray">
          <a:xfrm>
            <a:off x="6774134" y="5018379"/>
            <a:ext cx="5360659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chemeClr val="tx1"/>
                </a:solidFill>
                <a:latin typeface="+mn-lt"/>
              </a:rPr>
              <a:t>Εκπαιδεύουμε κατάλληλα τους μαθητές</a:t>
            </a:r>
          </a:p>
        </p:txBody>
      </p:sp>
      <p:cxnSp>
        <p:nvCxnSpPr>
          <p:cNvPr id="32" name="Ευθύγραμμο βέλος σύνδεσης 31">
            <a:extLst>
              <a:ext uri="{FF2B5EF4-FFF2-40B4-BE49-F238E27FC236}">
                <a16:creationId xmlns:a16="http://schemas.microsoft.com/office/drawing/2014/main" id="{9EDEDAFA-AA8F-6210-08D6-D4849D7186B9}"/>
              </a:ext>
            </a:extLst>
          </p:cNvPr>
          <p:cNvCxnSpPr>
            <a:cxnSpLocks/>
          </p:cNvCxnSpPr>
          <p:nvPr/>
        </p:nvCxnSpPr>
        <p:spPr>
          <a:xfrm>
            <a:off x="6198722" y="5261950"/>
            <a:ext cx="63261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5" name="Εικόνα 34" descr="Εικόνα που περιέχει κείμενο, κύκλος, λογότυπο, γραμματοσειρά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024B3485-8863-BC83-68C8-646B57504B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6326" y="2849460"/>
            <a:ext cx="3608037" cy="3463715"/>
          </a:xfrm>
          <a:prstGeom prst="rect">
            <a:avLst/>
          </a:prstGeom>
        </p:spPr>
      </p:pic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298CE08E-9328-B0B6-4E5B-21EB52FCA6AA}"/>
              </a:ext>
            </a:extLst>
          </p:cNvPr>
          <p:cNvGrpSpPr/>
          <p:nvPr/>
        </p:nvGrpSpPr>
        <p:grpSpPr>
          <a:xfrm>
            <a:off x="138619" y="4249456"/>
            <a:ext cx="5163402" cy="690880"/>
            <a:chOff x="1290917" y="5519180"/>
            <a:chExt cx="5163402" cy="690880"/>
          </a:xfrm>
        </p:grpSpPr>
        <p:sp>
          <p:nvSpPr>
            <p:cNvPr id="36" name="Οβάλ 35">
              <a:extLst>
                <a:ext uri="{FF2B5EF4-FFF2-40B4-BE49-F238E27FC236}">
                  <a16:creationId xmlns:a16="http://schemas.microsoft.com/office/drawing/2014/main" id="{680FFC7D-B903-4064-963D-E52475F4266F}"/>
                </a:ext>
              </a:extLst>
            </p:cNvPr>
            <p:cNvSpPr/>
            <p:nvPr/>
          </p:nvSpPr>
          <p:spPr>
            <a:xfrm>
              <a:off x="1290917" y="5709259"/>
              <a:ext cx="239191" cy="210661"/>
            </a:xfrm>
            <a:prstGeom prst="ellipse">
              <a:avLst/>
            </a:prstGeom>
            <a:solidFill>
              <a:srgbClr val="FF0000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7" name="Τίτλος 4">
              <a:extLst>
                <a:ext uri="{FF2B5EF4-FFF2-40B4-BE49-F238E27FC236}">
                  <a16:creationId xmlns:a16="http://schemas.microsoft.com/office/drawing/2014/main" id="{54D8D944-05D4-589F-AAC9-30048FD16F7C}"/>
                </a:ext>
              </a:extLst>
            </p:cNvPr>
            <p:cNvSpPr txBox="1">
              <a:spLocks/>
            </p:cNvSpPr>
            <p:nvPr/>
          </p:nvSpPr>
          <p:spPr bwMode="ltGray">
            <a:xfrm>
              <a:off x="1530108" y="5519180"/>
              <a:ext cx="4924211" cy="69088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l-GR" sz="2400" dirty="0">
                  <a:solidFill>
                    <a:schemeClr val="tx1"/>
                  </a:solidFill>
                  <a:latin typeface="+mn-lt"/>
                </a:rPr>
                <a:t>Όχι</a:t>
              </a:r>
            </a:p>
          </p:txBody>
        </p:sp>
      </p:grpSp>
      <p:grpSp>
        <p:nvGrpSpPr>
          <p:cNvPr id="41" name="Ομάδα 40">
            <a:extLst>
              <a:ext uri="{FF2B5EF4-FFF2-40B4-BE49-F238E27FC236}">
                <a16:creationId xmlns:a16="http://schemas.microsoft.com/office/drawing/2014/main" id="{296552B8-D2F5-5E42-EBBA-2750BFC571F3}"/>
              </a:ext>
            </a:extLst>
          </p:cNvPr>
          <p:cNvGrpSpPr/>
          <p:nvPr/>
        </p:nvGrpSpPr>
        <p:grpSpPr>
          <a:xfrm>
            <a:off x="4594363" y="4249456"/>
            <a:ext cx="5263097" cy="690880"/>
            <a:chOff x="2551155" y="5539871"/>
            <a:chExt cx="5263097" cy="690880"/>
          </a:xfrm>
        </p:grpSpPr>
        <p:sp>
          <p:nvSpPr>
            <p:cNvPr id="38" name="Οβάλ 37">
              <a:extLst>
                <a:ext uri="{FF2B5EF4-FFF2-40B4-BE49-F238E27FC236}">
                  <a16:creationId xmlns:a16="http://schemas.microsoft.com/office/drawing/2014/main" id="{06176630-B9ED-4B5D-F484-21E931489968}"/>
                </a:ext>
              </a:extLst>
            </p:cNvPr>
            <p:cNvSpPr/>
            <p:nvPr/>
          </p:nvSpPr>
          <p:spPr>
            <a:xfrm>
              <a:off x="2551155" y="5710961"/>
              <a:ext cx="239191" cy="210661"/>
            </a:xfrm>
            <a:prstGeom prst="ellipse">
              <a:avLst/>
            </a:prstGeom>
            <a:solidFill>
              <a:srgbClr val="0070C0"/>
            </a:solidFill>
            <a:ln w="57150"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39" name="Τίτλος 4">
              <a:extLst>
                <a:ext uri="{FF2B5EF4-FFF2-40B4-BE49-F238E27FC236}">
                  <a16:creationId xmlns:a16="http://schemas.microsoft.com/office/drawing/2014/main" id="{7307154C-A923-C15C-D9E0-5EE3504F74EC}"/>
                </a:ext>
              </a:extLst>
            </p:cNvPr>
            <p:cNvSpPr txBox="1">
              <a:spLocks/>
            </p:cNvSpPr>
            <p:nvPr/>
          </p:nvSpPr>
          <p:spPr bwMode="ltGray">
            <a:xfrm>
              <a:off x="2890041" y="5539871"/>
              <a:ext cx="4924211" cy="690880"/>
            </a:xfrm>
            <a:prstGeom prst="rect">
              <a:avLst/>
            </a:prstGeom>
          </p:spPr>
          <p:txBody>
            <a:bodyPr vert="horz" lIns="91440" tIns="45720" rIns="91440" bIns="45720" rtlCol="0" anchor="ctr" anchorCtr="0">
              <a:norm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000" b="0" i="0" kern="1200" baseline="0">
                  <a:solidFill>
                    <a:schemeClr val="accent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l-GR" sz="2400" dirty="0" err="1">
                  <a:solidFill>
                    <a:schemeClr val="tx1"/>
                  </a:solidFill>
                  <a:latin typeface="+mn-lt"/>
                </a:rPr>
                <a:t>Ναί</a:t>
              </a:r>
              <a:endParaRPr lang="el-GR" sz="2400" dirty="0">
                <a:solidFill>
                  <a:schemeClr val="tx1"/>
                </a:solidFill>
                <a:latin typeface="+mn-lt"/>
              </a:endParaRPr>
            </a:p>
          </p:txBody>
        </p:sp>
      </p:grpSp>
      <p:sp>
        <p:nvSpPr>
          <p:cNvPr id="40" name="Τίτλος 4">
            <a:extLst>
              <a:ext uri="{FF2B5EF4-FFF2-40B4-BE49-F238E27FC236}">
                <a16:creationId xmlns:a16="http://schemas.microsoft.com/office/drawing/2014/main" id="{4CD9ED9C-C568-0A34-FF8C-A367FBB10CC5}"/>
              </a:ext>
            </a:extLst>
          </p:cNvPr>
          <p:cNvSpPr txBox="1">
            <a:spLocks/>
          </p:cNvSpPr>
          <p:nvPr/>
        </p:nvSpPr>
        <p:spPr bwMode="ltGray">
          <a:xfrm>
            <a:off x="821762" y="2484628"/>
            <a:ext cx="5303453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1800" dirty="0">
                <a:solidFill>
                  <a:schemeClr val="tx1"/>
                </a:solidFill>
                <a:latin typeface="+mn-lt"/>
              </a:rPr>
              <a:t>Υπάρχει επαρκής ενημέρωση για την Τ.Ν. ;</a:t>
            </a:r>
          </a:p>
        </p:txBody>
      </p:sp>
    </p:spTree>
    <p:extLst>
      <p:ext uri="{BB962C8B-B14F-4D97-AF65-F5344CB8AC3E}">
        <p14:creationId xmlns:p14="http://schemas.microsoft.com/office/powerpoint/2010/main" val="741124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28BA60A-ED47-6552-9F3F-D173EFD31A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l-GR" dirty="0"/>
              <a:t>Αναδυόμενοι προβληματισμοί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6D8C9CBA-9611-CA83-F832-ED1CF84F5C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Θα ζήσουμε σε μια Ωκεανίδα;</a:t>
            </a:r>
            <a:endParaRPr lang="el-GR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350"/>
              </a:spcBef>
              <a:spcAft>
                <a:spcPts val="600"/>
              </a:spcAf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Ποιά</a:t>
            </a: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η αλήθεια, </a:t>
            </a:r>
            <a:r>
              <a:rPr lang="el-GR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ποιά</a:t>
            </a: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η πλάνη;</a:t>
            </a:r>
            <a:endParaRPr lang="el-GR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350"/>
              </a:spcBef>
              <a:spcAft>
                <a:spcPts val="600"/>
              </a:spcAf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Ποιός</a:t>
            </a: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παραπλανά;</a:t>
            </a:r>
            <a:endParaRPr lang="el-GR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350"/>
              </a:spcBef>
              <a:spcAft>
                <a:spcPts val="600"/>
              </a:spcAf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 </a:t>
            </a:r>
            <a:r>
              <a:rPr lang="el-GR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Ποιός</a:t>
            </a: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 πλανάται;</a:t>
            </a:r>
            <a:endParaRPr lang="el-GR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350"/>
              </a:spcBef>
              <a:spcAft>
                <a:spcPts val="600"/>
              </a:spcAf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 Σκέφτομαι άρα υπάρχω ή μήπως σκέφτεται η Τεχνητή Νοημοσύνη άρα εγώ περιττεύω;</a:t>
            </a:r>
            <a:endParaRPr lang="el-GR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Bef>
                <a:spcPts val="1350"/>
              </a:spcBef>
              <a:spcAft>
                <a:spcPts val="600"/>
              </a:spcAf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→ Βούλομαι και ενεργώ ή προαιρείται η Τ.Ν. κι εγώ εκτελώ;</a:t>
            </a:r>
            <a:endParaRPr lang="el-GR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FF403EA-0B5D-842C-4A39-2A3B3EB56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l-GR" noProof="0" smtClean="0"/>
              <a:t>11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18643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86DBE8-FD59-7293-8624-CC7832F1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024"/>
            <a:ext cx="12191999" cy="6648976"/>
          </a:xfrm>
        </p:spPr>
        <p:txBody>
          <a:bodyPr/>
          <a:lstStyle/>
          <a:p>
            <a:r>
              <a:rPr lang="el-GR" sz="5400" dirty="0" err="1"/>
              <a:t>ΣυζΗτηση</a:t>
            </a:r>
            <a:r>
              <a:rPr lang="el-GR" sz="5400" dirty="0"/>
              <a:t> με τον Επίκουρο Καθηγητή του Τμήματος Μηχανολόγων και Αεροναυπηγών Μηχανικών του Πανεπιστημίου Πατρών με εξειδίκευση στον τομέα της Ρομποτικής, κ. Παναγιώτη  </a:t>
            </a:r>
            <a:r>
              <a:rPr lang="el-GR" sz="5400" dirty="0" err="1"/>
              <a:t>Κουστουμπάρδη</a:t>
            </a:r>
            <a:endParaRPr lang="el-GR" sz="5400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35891F-1633-F3F9-97D0-06F3819E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l-GR" noProof="0" smtClean="0"/>
              <a:t>12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246895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0186DBE8-FD59-7293-8624-CC7832F194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024"/>
            <a:ext cx="12191999" cy="6648976"/>
          </a:xfrm>
        </p:spPr>
        <p:txBody>
          <a:bodyPr/>
          <a:lstStyle/>
          <a:p>
            <a:r>
              <a:rPr lang="el-GR" dirty="0" err="1"/>
              <a:t>ΣυζΗτηση</a:t>
            </a:r>
            <a:r>
              <a:rPr lang="el-GR" dirty="0"/>
              <a:t> με τον </a:t>
            </a:r>
            <a:r>
              <a:rPr lang="el-GR" dirty="0" err="1"/>
              <a:t>ΣΥμβουλο</a:t>
            </a:r>
            <a:r>
              <a:rPr lang="el-GR" dirty="0"/>
              <a:t> </a:t>
            </a:r>
            <a:r>
              <a:rPr lang="el-GR" dirty="0" err="1"/>
              <a:t>ΜαθηματικΩν</a:t>
            </a:r>
            <a:r>
              <a:rPr lang="el-GR" dirty="0"/>
              <a:t> και </a:t>
            </a:r>
            <a:r>
              <a:rPr lang="el-GR" dirty="0" err="1"/>
              <a:t>ΠαιδαγωγικΗς</a:t>
            </a:r>
            <a:r>
              <a:rPr lang="el-GR" dirty="0"/>
              <a:t> </a:t>
            </a:r>
            <a:r>
              <a:rPr lang="el-GR" dirty="0" err="1"/>
              <a:t>ΕυθΥνης</a:t>
            </a:r>
            <a:r>
              <a:rPr lang="el-GR" dirty="0"/>
              <a:t> κ. </a:t>
            </a:r>
            <a:r>
              <a:rPr lang="el-GR" dirty="0" err="1"/>
              <a:t>ΦΩτιο</a:t>
            </a:r>
            <a:br>
              <a:rPr lang="el-GR" dirty="0"/>
            </a:br>
            <a:r>
              <a:rPr lang="el-GR" dirty="0" err="1"/>
              <a:t>ΟικονΟμου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D35891F-1633-F3F9-97D0-06F3819E9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l-GR" noProof="0" smtClean="0"/>
              <a:t>13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151376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D326A-5EF5-87D6-AFB2-8AB1C8CB39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EFDFA57-1ACA-5B5D-B2FC-F24786C55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09024"/>
            <a:ext cx="12191999" cy="6648976"/>
          </a:xfrm>
        </p:spPr>
        <p:txBody>
          <a:bodyPr/>
          <a:lstStyle/>
          <a:p>
            <a:r>
              <a:rPr lang="el-GR" dirty="0" err="1"/>
              <a:t>ΣυζΗτηση</a:t>
            </a:r>
            <a:r>
              <a:rPr lang="el-GR" dirty="0"/>
              <a:t> με τον </a:t>
            </a:r>
            <a:r>
              <a:rPr lang="el-GR" dirty="0" err="1"/>
              <a:t>καθηγητΗ</a:t>
            </a:r>
            <a:r>
              <a:rPr lang="el-GR" dirty="0"/>
              <a:t> </a:t>
            </a:r>
            <a:r>
              <a:rPr lang="el-GR" dirty="0" err="1"/>
              <a:t>ΠληροφορικΗς</a:t>
            </a:r>
            <a:r>
              <a:rPr lang="el-GR" dirty="0"/>
              <a:t> του </a:t>
            </a:r>
            <a:r>
              <a:rPr lang="el-GR" dirty="0" err="1"/>
              <a:t>σχολεΙου</a:t>
            </a:r>
            <a:r>
              <a:rPr lang="el-GR" dirty="0"/>
              <a:t> κ. </a:t>
            </a:r>
            <a:r>
              <a:rPr lang="el-GR" dirty="0" err="1"/>
              <a:t>ΓεΩργιο</a:t>
            </a:r>
            <a:r>
              <a:rPr lang="el-GR" dirty="0"/>
              <a:t> </a:t>
            </a:r>
            <a:r>
              <a:rPr lang="el-GR" dirty="0" err="1"/>
              <a:t>ΚαρουσιΩτη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499E4C-3B0E-46E6-A626-0E264AD4E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l-GR" noProof="0" smtClean="0"/>
              <a:t>14</a:t>
            </a:fld>
            <a:endParaRPr lang="el-GR" noProof="0"/>
          </a:p>
        </p:txBody>
      </p:sp>
    </p:spTree>
    <p:extLst>
      <p:ext uri="{BB962C8B-B14F-4D97-AF65-F5344CB8AC3E}">
        <p14:creationId xmlns:p14="http://schemas.microsoft.com/office/powerpoint/2010/main" val="315808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περιεχομένου 1">
            <a:extLst>
              <a:ext uri="{FF2B5EF4-FFF2-40B4-BE49-F238E27FC236}">
                <a16:creationId xmlns:a16="http://schemas.microsoft.com/office/drawing/2014/main" id="{CE90CFEF-9C3F-383B-4971-9695BFDF8FE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0" y="0"/>
            <a:ext cx="6866965" cy="6858000"/>
          </a:xfrm>
        </p:spPr>
        <p:txBody>
          <a:bodyPr>
            <a:normAutofit/>
          </a:bodyPr>
          <a:lstStyle/>
          <a:p>
            <a:r>
              <a:rPr lang="el-GR" sz="3600" dirty="0"/>
              <a:t>Η τεχνολογία εξελίσσεται, όμως η κριτική μας σκέψη παραμένει το ισχυρότερο</a:t>
            </a:r>
            <a:r>
              <a:rPr lang="en-US" sz="3600" dirty="0"/>
              <a:t> </a:t>
            </a:r>
            <a:r>
              <a:rPr lang="el-GR" sz="3600" dirty="0"/>
              <a:t>εργαλείο.</a:t>
            </a:r>
          </a:p>
          <a:p>
            <a:r>
              <a:rPr lang="el-GR" sz="3600" dirty="0"/>
              <a:t>Εμείς αποφασίζουμε αν η ΤΝ θα είναι εργαλείο γνώσης ή εξαπάτησης</a:t>
            </a:r>
          </a:p>
          <a:p>
            <a:r>
              <a:rPr lang="el-GR" sz="3600" dirty="0"/>
              <a:t>Το μέλλον της ενημέρωσης είναι ευθύνη όλων μας!!</a:t>
            </a:r>
          </a:p>
        </p:txBody>
      </p:sp>
      <p:sp>
        <p:nvSpPr>
          <p:cNvPr id="3" name="Τίτλος 2">
            <a:extLst>
              <a:ext uri="{FF2B5EF4-FFF2-40B4-BE49-F238E27FC236}">
                <a16:creationId xmlns:a16="http://schemas.microsoft.com/office/drawing/2014/main" id="{7F7E0BA0-044A-40D7-3376-08502F22B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Για το τέλος...</a:t>
            </a:r>
          </a:p>
        </p:txBody>
      </p:sp>
    </p:spTree>
    <p:extLst>
      <p:ext uri="{BB962C8B-B14F-4D97-AF65-F5344CB8AC3E}">
        <p14:creationId xmlns:p14="http://schemas.microsoft.com/office/powerpoint/2010/main" val="333699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D4ED803-CFAE-050C-B981-9CC5D983FA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526"/>
            <a:ext cx="11295529" cy="761440"/>
          </a:xfrm>
        </p:spPr>
        <p:txBody>
          <a:bodyPr>
            <a:normAutofit/>
          </a:bodyPr>
          <a:lstStyle/>
          <a:p>
            <a:pPr algn="l"/>
            <a:r>
              <a:rPr lang="el-GR" sz="4400" dirty="0"/>
              <a:t>Ευχαριστούμε για την προσοχή σας!!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91EB2974-65E4-21EA-1736-CF370D8C64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70966"/>
            <a:ext cx="12191999" cy="3886207"/>
          </a:xfrm>
        </p:spPr>
        <p:txBody>
          <a:bodyPr>
            <a:noAutofit/>
          </a:bodyPr>
          <a:lstStyle/>
          <a:p>
            <a:r>
              <a:rPr lang="el-GR" sz="2200" b="1" dirty="0"/>
              <a:t>Οι </a:t>
            </a:r>
            <a:r>
              <a:rPr lang="el-GR" sz="2200" b="1" dirty="0" err="1"/>
              <a:t>Junior</a:t>
            </a:r>
            <a:r>
              <a:rPr lang="el-GR" sz="2200" b="1" dirty="0"/>
              <a:t> </a:t>
            </a:r>
            <a:r>
              <a:rPr lang="el-GR" sz="2200" b="1" dirty="0" err="1"/>
              <a:t>Ambassadors</a:t>
            </a:r>
            <a:r>
              <a:rPr lang="el-GR" sz="2200" b="1" dirty="0"/>
              <a:t> </a:t>
            </a:r>
            <a:r>
              <a:rPr lang="el-GR" sz="2200" dirty="0"/>
              <a:t>με την πολύτιμη βοήθεια των εθελοντών</a:t>
            </a:r>
            <a:endParaRPr lang="en-US" sz="2200" dirty="0"/>
          </a:p>
          <a:p>
            <a:pPr marL="0" indent="0">
              <a:buNone/>
            </a:pPr>
            <a:r>
              <a:rPr lang="el-GR" sz="2200" dirty="0"/>
              <a:t>Βαρβαρέσου Μάρθα-Ελένη</a:t>
            </a:r>
            <a:r>
              <a:rPr lang="en-US" sz="2200" dirty="0"/>
              <a:t> ,  </a:t>
            </a:r>
            <a:r>
              <a:rPr lang="el-GR" sz="2200" dirty="0"/>
              <a:t>2. Βαρβαρέσος Νικόλαος</a:t>
            </a:r>
            <a:r>
              <a:rPr lang="en-US" sz="2200" dirty="0"/>
              <a:t>,   </a:t>
            </a:r>
            <a:r>
              <a:rPr lang="el-GR" sz="2200" dirty="0"/>
              <a:t>3. Θεολόγου Ιωάννης-Ραφαήλ</a:t>
            </a:r>
            <a:r>
              <a:rPr lang="en-US" sz="2200" dirty="0"/>
              <a:t>,   </a:t>
            </a:r>
          </a:p>
          <a:p>
            <a:pPr marL="0" indent="0">
              <a:buNone/>
            </a:pPr>
            <a:r>
              <a:rPr lang="el-GR" sz="2200" dirty="0"/>
              <a:t>4. Γέροντα Κωνσταντίνα-Αντιγόνη</a:t>
            </a:r>
            <a:r>
              <a:rPr lang="en-US" sz="2200" dirty="0"/>
              <a:t>,   </a:t>
            </a:r>
            <a:r>
              <a:rPr lang="el-GR" sz="2200" dirty="0"/>
              <a:t>5. Χαντζή Διονυσία</a:t>
            </a:r>
            <a:r>
              <a:rPr lang="en-US" sz="2200" dirty="0"/>
              <a:t>,   </a:t>
            </a:r>
            <a:r>
              <a:rPr lang="el-GR" sz="2200" dirty="0"/>
              <a:t>6. Χριστοφή Γεωργία</a:t>
            </a:r>
            <a:r>
              <a:rPr lang="en-US" sz="2200" dirty="0"/>
              <a:t>,   </a:t>
            </a:r>
            <a:r>
              <a:rPr lang="el-GR" sz="2200" dirty="0"/>
              <a:t>7. Χριστοπούλου Νικολέτα-Βλασία</a:t>
            </a:r>
            <a:r>
              <a:rPr lang="en-US" sz="2200" dirty="0"/>
              <a:t>,   </a:t>
            </a:r>
            <a:r>
              <a:rPr lang="el-GR" sz="2200" dirty="0"/>
              <a:t>8. </a:t>
            </a:r>
            <a:r>
              <a:rPr lang="el-GR" sz="2200" dirty="0" err="1"/>
              <a:t>Φραγκοπανάγου</a:t>
            </a:r>
            <a:r>
              <a:rPr lang="el-GR" sz="2200" dirty="0"/>
              <a:t> Αικατερίνη</a:t>
            </a:r>
            <a:r>
              <a:rPr lang="en-US" sz="2200" dirty="0"/>
              <a:t>,   </a:t>
            </a:r>
            <a:r>
              <a:rPr lang="el-GR" sz="2200" dirty="0"/>
              <a:t>9. </a:t>
            </a:r>
            <a:r>
              <a:rPr lang="el-GR" sz="2200" dirty="0" err="1"/>
              <a:t>Φραγκοπανάγου</a:t>
            </a:r>
            <a:r>
              <a:rPr lang="el-GR" sz="2200" dirty="0"/>
              <a:t> Μαρία</a:t>
            </a:r>
            <a:r>
              <a:rPr lang="en-US" sz="2200" dirty="0"/>
              <a:t>,   </a:t>
            </a:r>
            <a:r>
              <a:rPr lang="el-GR" sz="2200" dirty="0"/>
              <a:t>10. Λαζαρίδη Ουρανία</a:t>
            </a:r>
            <a:r>
              <a:rPr lang="en-US" sz="2200" dirty="0"/>
              <a:t>,   </a:t>
            </a:r>
            <a:r>
              <a:rPr lang="el-GR" sz="2200" dirty="0"/>
              <a:t>11. </a:t>
            </a:r>
            <a:r>
              <a:rPr lang="el-GR" sz="2200" dirty="0" err="1"/>
              <a:t>Λάττας</a:t>
            </a:r>
            <a:r>
              <a:rPr lang="el-GR" sz="2200" dirty="0"/>
              <a:t> Νικόλαος</a:t>
            </a:r>
            <a:r>
              <a:rPr lang="en-US" sz="2200" dirty="0"/>
              <a:t>,   </a:t>
            </a:r>
          </a:p>
          <a:p>
            <a:pPr marL="0" indent="0">
              <a:buNone/>
            </a:pPr>
            <a:r>
              <a:rPr lang="el-GR" sz="2200" dirty="0"/>
              <a:t>12. </a:t>
            </a:r>
            <a:r>
              <a:rPr lang="el-GR" sz="2200" dirty="0" err="1"/>
              <a:t>Ελέζι</a:t>
            </a:r>
            <a:r>
              <a:rPr lang="el-GR" sz="2200" dirty="0"/>
              <a:t> </a:t>
            </a:r>
            <a:r>
              <a:rPr lang="el-GR" sz="2200" dirty="0" err="1"/>
              <a:t>Μάρσια</a:t>
            </a:r>
            <a:r>
              <a:rPr lang="en-US" sz="2200" dirty="0"/>
              <a:t>,  </a:t>
            </a:r>
            <a:r>
              <a:rPr lang="el-GR" sz="2200" dirty="0"/>
              <a:t>13. Λευκαδίτη Ειρήνη</a:t>
            </a:r>
            <a:r>
              <a:rPr lang="en-US" sz="2200" dirty="0"/>
              <a:t>,  </a:t>
            </a:r>
            <a:r>
              <a:rPr lang="el-GR" sz="2200" dirty="0"/>
              <a:t>14. Δημητράκης Διονύσιος</a:t>
            </a:r>
            <a:r>
              <a:rPr lang="en-US" sz="2200" dirty="0"/>
              <a:t>,   </a:t>
            </a:r>
            <a:r>
              <a:rPr lang="el-GR" sz="2200" dirty="0"/>
              <a:t>15. </a:t>
            </a:r>
            <a:r>
              <a:rPr lang="el-GR" sz="2200" dirty="0" err="1"/>
              <a:t>Φραγκοπανάγος</a:t>
            </a:r>
            <a:r>
              <a:rPr lang="el-GR" sz="2200" dirty="0"/>
              <a:t> Αδαμάντιος</a:t>
            </a:r>
            <a:r>
              <a:rPr lang="en-US" sz="2200" dirty="0"/>
              <a:t>,   </a:t>
            </a:r>
          </a:p>
          <a:p>
            <a:pPr marL="0" indent="0">
              <a:buNone/>
            </a:pPr>
            <a:r>
              <a:rPr lang="el-GR" sz="2200" dirty="0"/>
              <a:t>16. </a:t>
            </a:r>
            <a:r>
              <a:rPr lang="el-GR" sz="2200" dirty="0" err="1"/>
              <a:t>Χρυσανθακοπούλου</a:t>
            </a:r>
            <a:r>
              <a:rPr lang="el-GR" sz="2200" dirty="0"/>
              <a:t> Αγγελική</a:t>
            </a:r>
            <a:r>
              <a:rPr lang="en-US" sz="2200" dirty="0"/>
              <a:t>,   </a:t>
            </a:r>
            <a:r>
              <a:rPr lang="el-GR" sz="2200" dirty="0"/>
              <a:t>17. Βόσσος Παναγιώτης</a:t>
            </a:r>
            <a:r>
              <a:rPr lang="en-US" sz="2200" dirty="0"/>
              <a:t>,   </a:t>
            </a:r>
            <a:r>
              <a:rPr lang="el-GR" sz="2200" dirty="0"/>
              <a:t>18. Βόσσος Σπυρίδων</a:t>
            </a:r>
            <a:r>
              <a:rPr lang="en-US" sz="2200" dirty="0"/>
              <a:t>,   </a:t>
            </a:r>
          </a:p>
          <a:p>
            <a:pPr marL="0" indent="0">
              <a:buNone/>
            </a:pPr>
            <a:r>
              <a:rPr lang="el-GR" sz="2200" dirty="0"/>
              <a:t>19. </a:t>
            </a:r>
            <a:r>
              <a:rPr lang="el-GR" sz="2200" dirty="0" err="1"/>
              <a:t>Αλεξανδροπούλου</a:t>
            </a:r>
            <a:r>
              <a:rPr lang="el-GR" sz="2200" dirty="0"/>
              <a:t> Θεοδώρα-Έλενα</a:t>
            </a:r>
            <a:r>
              <a:rPr lang="en-US" sz="2200" dirty="0"/>
              <a:t>,   </a:t>
            </a:r>
            <a:r>
              <a:rPr lang="el-GR" sz="2200" dirty="0"/>
              <a:t>20. Καραβούλιας Νικόλαος-Νεκτάριος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3D6FF2E-0EF0-4DFC-A76C-086DC0887F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l-GR" noProof="0" smtClean="0"/>
              <a:t>16</a:t>
            </a:fld>
            <a:endParaRPr lang="el-GR" noProof="0"/>
          </a:p>
        </p:txBody>
      </p:sp>
      <p:sp>
        <p:nvSpPr>
          <p:cNvPr id="7" name="Θέση περιεχομένου 2">
            <a:extLst>
              <a:ext uri="{FF2B5EF4-FFF2-40B4-BE49-F238E27FC236}">
                <a16:creationId xmlns:a16="http://schemas.microsoft.com/office/drawing/2014/main" id="{30624135-52C8-A591-D553-1856EA7149FB}"/>
              </a:ext>
            </a:extLst>
          </p:cNvPr>
          <p:cNvSpPr txBox="1">
            <a:spLocks/>
          </p:cNvSpPr>
          <p:nvPr/>
        </p:nvSpPr>
        <p:spPr>
          <a:xfrm>
            <a:off x="1" y="4840960"/>
            <a:ext cx="12191999" cy="1613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83464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8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Corbel" panose="020B0503020204020204" pitchFamily="34" charset="0"/>
              <a:buChar char="–"/>
              <a:defRPr sz="140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83464" algn="l" defTabSz="914400" rtl="0" eaLnBrk="1" latinLnBrk="0" hangingPunct="1">
              <a:lnSpc>
                <a:spcPct val="112000"/>
              </a:lnSpc>
              <a:spcBef>
                <a:spcPts val="9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Corbel" panose="020B0503020204020204" pitchFamily="34" charset="0"/>
              <a:buChar char="–"/>
              <a:defRPr sz="1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83464" algn="l" defTabSz="914400" rtl="0" eaLnBrk="1" latinLnBrk="0" hangingPunct="1">
              <a:lnSpc>
                <a:spcPct val="112000"/>
              </a:lnSpc>
              <a:spcBef>
                <a:spcPts val="1300"/>
              </a:spcBef>
              <a:buFont typeface="Arial" panose="020B0604020202020204" pitchFamily="34" charset="0"/>
              <a:buChar char="•"/>
              <a:defRPr sz="1400" i="1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1" dirty="0"/>
              <a:t>Οι </a:t>
            </a:r>
            <a:r>
              <a:rPr lang="en-US" sz="2200" b="1" dirty="0"/>
              <a:t>Senior Ambassadors</a:t>
            </a:r>
          </a:p>
          <a:p>
            <a:pPr marL="0" indent="0">
              <a:buNone/>
            </a:pPr>
            <a:r>
              <a:rPr lang="el-GR" sz="2200" dirty="0"/>
              <a:t>Αργυροπούλου Τερψιχόρη,  Γαλατσίδα Μαρία,  Διαμαντοπούλου Μαρία,  </a:t>
            </a:r>
            <a:r>
              <a:rPr lang="el-GR" sz="2200" dirty="0" err="1"/>
              <a:t>Καρουσιώτης</a:t>
            </a:r>
            <a:r>
              <a:rPr lang="el-GR" sz="2200" dirty="0"/>
              <a:t> Γεώργιος</a:t>
            </a:r>
          </a:p>
          <a:p>
            <a:pPr marL="0" indent="0">
              <a:buNone/>
            </a:pPr>
            <a:r>
              <a:rPr lang="el-GR" sz="2200" dirty="0" err="1"/>
              <a:t>Μασσαράς</a:t>
            </a:r>
            <a:r>
              <a:rPr lang="el-GR" sz="2200" dirty="0"/>
              <a:t> Θεοχάρης</a:t>
            </a:r>
          </a:p>
        </p:txBody>
      </p:sp>
    </p:spTree>
    <p:extLst>
      <p:ext uri="{BB962C8B-B14F-4D97-AF65-F5344CB8AC3E}">
        <p14:creationId xmlns:p14="http://schemas.microsoft.com/office/powerpoint/2010/main" val="3023717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E98DCA46-603B-4178-8707-30E192CE6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r>
              <a:rPr lang="el-GR" sz="9600" dirty="0"/>
              <a:t>Πηγές</a:t>
            </a:r>
          </a:p>
        </p:txBody>
      </p:sp>
      <p:sp>
        <p:nvSpPr>
          <p:cNvPr id="8" name="Πλαίσιο κειμένου 7">
            <a:hlinkClick r:id="rId3"/>
            <a:extLst>
              <a:ext uri="{FF2B5EF4-FFF2-40B4-BE49-F238E27FC236}">
                <a16:creationId xmlns:a16="http://schemas.microsoft.com/office/drawing/2014/main" id="{5FC6C278-4035-446A-A94B-030E792FDDF5}"/>
              </a:ext>
            </a:extLst>
          </p:cNvPr>
          <p:cNvSpPr txBox="1"/>
          <p:nvPr/>
        </p:nvSpPr>
        <p:spPr>
          <a:xfrm>
            <a:off x="5181600" y="0"/>
            <a:ext cx="7010400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l-GR" sz="2400" u="sng" dirty="0">
                <a:solidFill>
                  <a:schemeClr val="accent1">
                    <a:lumMod val="75000"/>
                  </a:schemeClr>
                </a:solidFill>
              </a:rPr>
              <a:t>Κανονισμός - ΕΕ - 2024/1689 - EN - EUR-</a:t>
            </a:r>
            <a:r>
              <a:rPr lang="el-GR" sz="2400" u="sng" dirty="0" err="1">
                <a:solidFill>
                  <a:schemeClr val="accent1">
                    <a:lumMod val="75000"/>
                  </a:schemeClr>
                </a:solidFill>
              </a:rPr>
              <a:t>Le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</a:rPr>
              <a:t>x</a:t>
            </a:r>
          </a:p>
          <a:p>
            <a:endParaRPr lang="en-US" sz="2400" u="sng" dirty="0">
              <a:solidFill>
                <a:srgbClr val="439EB7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2400" u="sng" dirty="0">
                <a:solidFill>
                  <a:srgbClr val="439EB7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https://eur-lex.europa.eu/legal-content/EL/TXT/?uri=celex%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3A32022R2065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u="sng" dirty="0">
                <a:solidFill>
                  <a:srgbClr val="439EB7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https://saferinternet4kids.gr/hot-topics-ef/fake-news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u="sng" dirty="0">
                <a:solidFill>
                  <a:srgbClr val="439EB7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https://www.safeline.gr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u="sng" dirty="0">
                <a:solidFill>
                  <a:srgbClr val="439EB7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https://courses.genaieducation.gr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u="sng" dirty="0">
                <a:solidFill>
                  <a:srgbClr val="439EB7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https://www.eepek.gr/el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400" u="sng" dirty="0">
                <a:solidFill>
                  <a:srgbClr val="439EB7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https://files01.core.ac.uk/download/pdf/250590695.</a:t>
            </a:r>
            <a:r>
              <a:rPr lang="en-US" sz="2400" u="sng" dirty="0">
                <a:solidFill>
                  <a:schemeClr val="accent1">
                    <a:lumMod val="75000"/>
                  </a:schemeClr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pdf</a:t>
            </a:r>
            <a:endParaRPr lang="en-US" sz="2400" u="sng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2400" u="sng" dirty="0">
              <a:solidFill>
                <a:srgbClr val="0070C0"/>
              </a:solidFill>
            </a:endParaRPr>
          </a:p>
          <a:p>
            <a:endParaRPr lang="en-US" sz="2400" u="sng" dirty="0">
              <a:solidFill>
                <a:srgbClr val="0070C0"/>
              </a:solidFill>
            </a:endParaRPr>
          </a:p>
          <a:p>
            <a:endParaRPr lang="el-GR" sz="2400" u="sng" dirty="0">
              <a:solidFill>
                <a:srgbClr val="0070C0"/>
              </a:solidFill>
            </a:endParaRPr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DF632A65-4DB8-40F7-92EA-A338699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9459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B86D27-68F1-47B9-A6E0-2CEAFAEB2F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354" y="358646"/>
            <a:ext cx="4615961" cy="2278772"/>
          </a:xfrm>
        </p:spPr>
        <p:txBody>
          <a:bodyPr rtlCol="0"/>
          <a:lstStyle/>
          <a:p>
            <a:pPr algn="ctr"/>
            <a:r>
              <a:rPr lang="el-GR" dirty="0"/>
              <a:t>Τι είναι η Παραγωγική ΑΙ (</a:t>
            </a:r>
            <a:r>
              <a:rPr lang="el-GR" dirty="0" err="1"/>
              <a:t>Generative</a:t>
            </a:r>
            <a:r>
              <a:rPr lang="el-GR" dirty="0"/>
              <a:t> AI)</a:t>
            </a:r>
          </a:p>
        </p:txBody>
      </p:sp>
      <p:sp>
        <p:nvSpPr>
          <p:cNvPr id="4" name="Έλλειψη 3">
            <a:extLst>
              <a:ext uri="{FF2B5EF4-FFF2-40B4-BE49-F238E27FC236}">
                <a16:creationId xmlns:a16="http://schemas.microsoft.com/office/drawing/2014/main" id="{F04472FF-5CE9-4C28-A4FF-E178C31EC5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731" y="394302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latin typeface="+mj-lt"/>
            </a:endParaRPr>
          </a:p>
        </p:txBody>
      </p:sp>
      <p:sp>
        <p:nvSpPr>
          <p:cNvPr id="5" name="Πλαίσιο κειμένου 4">
            <a:extLst>
              <a:ext uri="{FF2B5EF4-FFF2-40B4-BE49-F238E27FC236}">
                <a16:creationId xmlns:a16="http://schemas.microsoft.com/office/drawing/2014/main" id="{CFC6C871-D206-4292-AECC-3EBF29BE656A}"/>
              </a:ext>
            </a:extLst>
          </p:cNvPr>
          <p:cNvSpPr txBox="1"/>
          <p:nvPr/>
        </p:nvSpPr>
        <p:spPr>
          <a:xfrm>
            <a:off x="5762625" y="394302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l-GR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1</a:t>
            </a:r>
          </a:p>
        </p:txBody>
      </p:sp>
      <p:sp>
        <p:nvSpPr>
          <p:cNvPr id="6" name="Έλλειψη 5">
            <a:extLst>
              <a:ext uri="{FF2B5EF4-FFF2-40B4-BE49-F238E27FC236}">
                <a16:creationId xmlns:a16="http://schemas.microsoft.com/office/drawing/2014/main" id="{2914446E-8D49-40FF-8036-3BE0DA8E5B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731" y="2968986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latin typeface="+mj-lt"/>
            </a:endParaRPr>
          </a:p>
        </p:txBody>
      </p:sp>
      <p:sp>
        <p:nvSpPr>
          <p:cNvPr id="8" name="Έλλειψη 7">
            <a:extLst>
              <a:ext uri="{FF2B5EF4-FFF2-40B4-BE49-F238E27FC236}">
                <a16:creationId xmlns:a16="http://schemas.microsoft.com/office/drawing/2014/main" id="{85A882D0-618F-4C0E-BCB7-2590F7807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689731" y="5543670"/>
            <a:ext cx="468000" cy="468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latin typeface="+mj-lt"/>
            </a:endParaRPr>
          </a:p>
        </p:txBody>
      </p:sp>
      <p:sp>
        <p:nvSpPr>
          <p:cNvPr id="9" name="Πλαίσιο κειμένου 8">
            <a:extLst>
              <a:ext uri="{FF2B5EF4-FFF2-40B4-BE49-F238E27FC236}">
                <a16:creationId xmlns:a16="http://schemas.microsoft.com/office/drawing/2014/main" id="{78F23F82-8FBB-4514-9D10-63CF6BF149CC}"/>
              </a:ext>
            </a:extLst>
          </p:cNvPr>
          <p:cNvSpPr txBox="1"/>
          <p:nvPr/>
        </p:nvSpPr>
        <p:spPr>
          <a:xfrm>
            <a:off x="4983381" y="4586726"/>
            <a:ext cx="407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l-GR" sz="200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</p:txBody>
      </p:sp>
      <p:sp>
        <p:nvSpPr>
          <p:cNvPr id="16" name="Τίτλος 1">
            <a:extLst>
              <a:ext uri="{FF2B5EF4-FFF2-40B4-BE49-F238E27FC236}">
                <a16:creationId xmlns:a16="http://schemas.microsoft.com/office/drawing/2014/main" id="{FCA6B525-400C-2192-9576-ED3AFDDEBD7B}"/>
              </a:ext>
            </a:extLst>
          </p:cNvPr>
          <p:cNvSpPr txBox="1">
            <a:spLocks/>
          </p:cNvSpPr>
          <p:nvPr/>
        </p:nvSpPr>
        <p:spPr>
          <a:xfrm>
            <a:off x="6504569" y="358646"/>
            <a:ext cx="5275055" cy="138050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Aft>
                <a:spcPts val="2400"/>
              </a:spcAft>
            </a:pPr>
            <a:r>
              <a:rPr lang="el-GR" sz="31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Τεχνολογία που δημιουργεί νέο περιεχόμενο (κείμενο, εικόνα, ήχο</a:t>
            </a:r>
            <a:r>
              <a:rPr lang="el-GR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)</a:t>
            </a:r>
            <a:endParaRPr lang="en-US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1" name="Τίτλος 1">
            <a:extLst>
              <a:ext uri="{FF2B5EF4-FFF2-40B4-BE49-F238E27FC236}">
                <a16:creationId xmlns:a16="http://schemas.microsoft.com/office/drawing/2014/main" id="{26A21911-CA6D-166F-D580-69984159997C}"/>
              </a:ext>
            </a:extLst>
          </p:cNvPr>
          <p:cNvSpPr txBox="1">
            <a:spLocks/>
          </p:cNvSpPr>
          <p:nvPr/>
        </p:nvSpPr>
        <p:spPr>
          <a:xfrm>
            <a:off x="6504569" y="2968986"/>
            <a:ext cx="4615961" cy="88179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Aft>
                <a:spcPts val="2400"/>
              </a:spcAft>
            </a:pPr>
            <a:r>
              <a:rPr lang="el-GR" sz="29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Απαντάει σε προτροπές (</a:t>
            </a:r>
            <a:r>
              <a:rPr lang="en-US" sz="29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prompts)</a:t>
            </a:r>
          </a:p>
        </p:txBody>
      </p:sp>
      <p:sp>
        <p:nvSpPr>
          <p:cNvPr id="23" name="Τίτλος 1">
            <a:extLst>
              <a:ext uri="{FF2B5EF4-FFF2-40B4-BE49-F238E27FC236}">
                <a16:creationId xmlns:a16="http://schemas.microsoft.com/office/drawing/2014/main" id="{F3114209-6C17-4C48-DD24-2C20E62AB0DE}"/>
              </a:ext>
            </a:extLst>
          </p:cNvPr>
          <p:cNvSpPr txBox="1">
            <a:spLocks/>
          </p:cNvSpPr>
          <p:nvPr/>
        </p:nvSpPr>
        <p:spPr>
          <a:xfrm>
            <a:off x="6352169" y="5336772"/>
            <a:ext cx="5427455" cy="88179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l">
              <a:lnSpc>
                <a:spcPct val="100000"/>
              </a:lnSpc>
              <a:spcAft>
                <a:spcPts val="2400"/>
              </a:spcAft>
            </a:pPr>
            <a:r>
              <a:rPr lang="el-GR" sz="2900" dirty="0">
                <a:solidFill>
                  <a:prstClr val="black">
                    <a:lumMod val="85000"/>
                    <a:lumOff val="15000"/>
                  </a:prstClr>
                </a:solidFill>
                <a:latin typeface="+mn-lt"/>
                <a:ea typeface="Roboto" panose="02000000000000000000" pitchFamily="2" charset="0"/>
                <a:cs typeface="Segoe UI" panose="020B0502040204020203" pitchFamily="34" charset="0"/>
              </a:rPr>
              <a:t>Εύκολα στη χρήση τους από τους περισσότερους πολίτες</a:t>
            </a:r>
            <a:endParaRPr lang="en-US" sz="2900" dirty="0">
              <a:solidFill>
                <a:prstClr val="black">
                  <a:lumMod val="85000"/>
                  <a:lumOff val="15000"/>
                </a:prstClr>
              </a:solidFill>
              <a:latin typeface="+mn-lt"/>
              <a:ea typeface="Roboto" panose="02000000000000000000" pitchFamily="2" charset="0"/>
              <a:cs typeface="Segoe UI" panose="020B0502040204020203" pitchFamily="34" charset="0"/>
            </a:endParaRPr>
          </a:p>
        </p:txBody>
      </p:sp>
      <p:sp>
        <p:nvSpPr>
          <p:cNvPr id="24" name="Πλαίσιο κειμένου 4">
            <a:extLst>
              <a:ext uri="{FF2B5EF4-FFF2-40B4-BE49-F238E27FC236}">
                <a16:creationId xmlns:a16="http://schemas.microsoft.com/office/drawing/2014/main" id="{39F92837-9750-25DD-0B29-547A6094CAA8}"/>
              </a:ext>
            </a:extLst>
          </p:cNvPr>
          <p:cNvSpPr txBox="1"/>
          <p:nvPr/>
        </p:nvSpPr>
        <p:spPr>
          <a:xfrm>
            <a:off x="5762625" y="2968986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2</a:t>
            </a:r>
            <a:endParaRPr lang="el-GR" sz="20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25" name="Πλαίσιο κειμένου 4">
            <a:extLst>
              <a:ext uri="{FF2B5EF4-FFF2-40B4-BE49-F238E27FC236}">
                <a16:creationId xmlns:a16="http://schemas.microsoft.com/office/drawing/2014/main" id="{DBBCD15C-4414-9C98-CC0D-247ECFA8841C}"/>
              </a:ext>
            </a:extLst>
          </p:cNvPr>
          <p:cNvSpPr txBox="1"/>
          <p:nvPr/>
        </p:nvSpPr>
        <p:spPr>
          <a:xfrm>
            <a:off x="5754888" y="5543670"/>
            <a:ext cx="333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n-US" sz="2000" dirty="0">
                <a:solidFill>
                  <a:schemeClr val="bg1"/>
                </a:solidFill>
                <a:latin typeface="+mj-lt"/>
                <a:cs typeface="Segoe UI Semibold" panose="020B0702040204020203" pitchFamily="34" charset="0"/>
              </a:rPr>
              <a:t>3</a:t>
            </a:r>
          </a:p>
          <a:p>
            <a:pPr rtl="0"/>
            <a:endParaRPr lang="el-GR" sz="2000" dirty="0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29" name="Εικόνα 28" descr="Εικόνα που περιέχει κείμενο, στιγμιότυπο οθόνης, γραμματοσειρά, λογότυπο">
            <a:extLst>
              <a:ext uri="{FF2B5EF4-FFF2-40B4-BE49-F238E27FC236}">
                <a16:creationId xmlns:a16="http://schemas.microsoft.com/office/drawing/2014/main" id="{3A87BF35-55F0-B8BE-783B-DCD5DA0D40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882588"/>
            <a:ext cx="5162986" cy="345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4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5E774E2-E08B-807A-B97B-123A76E7C8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Είδη τεχνητής νοημοσύνης</a:t>
            </a:r>
          </a:p>
        </p:txBody>
      </p:sp>
      <p:sp>
        <p:nvSpPr>
          <p:cNvPr id="3" name="Θέση αριθμού διαφάνειας 2">
            <a:extLst>
              <a:ext uri="{FF2B5EF4-FFF2-40B4-BE49-F238E27FC236}">
                <a16:creationId xmlns:a16="http://schemas.microsoft.com/office/drawing/2014/main" id="{9F87B57D-86AC-676D-A4AB-C679BD338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l-GR" noProof="0" smtClean="0"/>
              <a:t>3</a:t>
            </a:fld>
            <a:endParaRPr lang="el-GR" noProof="0"/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F47610E5-6350-B6B6-5F5E-53FB594544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81600" y="557783"/>
            <a:ext cx="6248400" cy="5128641"/>
          </a:xfrm>
        </p:spPr>
        <p:txBody>
          <a:bodyPr>
            <a:normAutofit/>
          </a:bodyPr>
          <a:lstStyle/>
          <a:p>
            <a:r>
              <a:rPr lang="el-GR" sz="2500" dirty="0"/>
              <a:t>Λογισμικά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</a:pPr>
            <a:r>
              <a:rPr lang="el-GR" sz="2800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online</a:t>
            </a:r>
            <a:r>
              <a:rPr lang="el-GR" sz="2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 </a:t>
            </a:r>
            <a:r>
              <a:rPr lang="el-GR" sz="2800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chatbot</a:t>
            </a:r>
            <a:r>
              <a:rPr lang="el-GR" sz="2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 (π.χ. </a:t>
            </a:r>
            <a:r>
              <a:rPr lang="el-GR" sz="2800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ChatGPT</a:t>
            </a:r>
            <a:r>
              <a:rPr lang="el-GR" sz="2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)</a:t>
            </a:r>
            <a:endParaRPr lang="el-GR" sz="2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</a:pPr>
            <a:r>
              <a:rPr lang="el-GR" sz="2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εικονικοί βοηθοί</a:t>
            </a:r>
            <a:endParaRPr lang="el-GR" sz="2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</a:pPr>
            <a:r>
              <a:rPr lang="el-GR" sz="2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λογισμικό ανάλυσης εικόνας</a:t>
            </a:r>
            <a:endParaRPr lang="el-GR" sz="2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</a:pPr>
            <a:r>
              <a:rPr lang="el-GR" sz="2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μηχανές αναζήτησης</a:t>
            </a:r>
            <a:endParaRPr lang="el-GR" sz="2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>
              <a:spcAft>
                <a:spcPts val="600"/>
              </a:spcAft>
              <a:buFont typeface="Wingdings" panose="05000000000000000000" pitchFamily="2" charset="2"/>
              <a:buChar char=""/>
            </a:pPr>
            <a:r>
              <a:rPr lang="el-GR" sz="2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συστήματα αναγνώρισης προσώπου και ομιλίας</a:t>
            </a:r>
            <a:endParaRPr lang="el-GR" sz="2800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l-GR" sz="1800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 </a:t>
            </a:r>
            <a:endParaRPr lang="el-G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endParaRPr lang="el-GR" dirty="0"/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A048C46-44D5-AA24-46BE-E3BA2295F2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39006" y="1843088"/>
            <a:ext cx="3831336" cy="3986212"/>
          </a:xfrm>
        </p:spPr>
        <p:txBody>
          <a:bodyPr>
            <a:normAutofit fontScale="70000" lnSpcReduction="20000"/>
          </a:bodyPr>
          <a:lstStyle/>
          <a:p>
            <a:r>
              <a:rPr lang="el-GR" sz="2300" dirty="0"/>
              <a:t>Ενσωματωμένη τεχνητή νοημοσύνη σε μηχανές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  <a:tabLst>
                <a:tab pos="1800860" algn="l"/>
              </a:tabLs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ρομπότ</a:t>
            </a:r>
            <a:endParaRPr lang="el-GR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  <a:tabLst>
                <a:tab pos="1800860" algn="l"/>
              </a:tabLs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προσωπικοί ψηφιακοί βοηθοί</a:t>
            </a:r>
            <a:endParaRPr lang="el-GR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  <a:tabLst>
                <a:tab pos="1800860" algn="l"/>
              </a:tabLs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αυτόνομα αυτοκίνητα</a:t>
            </a:r>
            <a:endParaRPr lang="el-GR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  <a:tabLst>
                <a:tab pos="1800860" algn="l"/>
              </a:tabLs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τηλεκατευθυνόμενα αεροσκάφη (</a:t>
            </a:r>
            <a:r>
              <a:rPr lang="el-GR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drones</a:t>
            </a: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)</a:t>
            </a:r>
            <a:endParaRPr lang="el-GR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  <a:tabLst>
                <a:tab pos="1800860" algn="l"/>
              </a:tabLs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Διαδίκτυο των Πραγμάτων (Internet of </a:t>
            </a:r>
            <a:r>
              <a:rPr lang="el-GR" kern="5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Things</a:t>
            </a: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) που περιλαμβάνει παιχνίδια</a:t>
            </a:r>
            <a:endParaRPr lang="el-GR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"/>
              <a:tabLst>
                <a:tab pos="1800860" algn="l"/>
              </a:tabLst>
            </a:pPr>
            <a:r>
              <a:rPr lang="el-GR" kern="5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OpenSymbol"/>
              </a:rPr>
              <a:t>συσκευές σπιτιού, κ.τ.λ.</a:t>
            </a:r>
            <a:endParaRPr lang="el-GR" kern="50" dirty="0">
              <a:effectLst/>
              <a:latin typeface="Symbol" panose="05050102010706020507" pitchFamily="18" charset="2"/>
              <a:ea typeface="SimSun" panose="02010600030101010101" pitchFamily="2" charset="-122"/>
              <a:cs typeface="OpenSymbol"/>
            </a:endParaRPr>
          </a:p>
          <a:p>
            <a:pPr>
              <a:spcAft>
                <a:spcPts val="600"/>
              </a:spcAft>
            </a:pPr>
            <a:br>
              <a:rPr lang="el-GR" sz="1800" kern="50" dirty="0"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</a:br>
            <a:endParaRPr lang="el-GR" sz="1800" kern="50" dirty="0">
              <a:effectLst/>
              <a:latin typeface="Times New Roman" panose="02020603050405020304" pitchFamily="18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7187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31859B8-20D7-4327-B945-9DB34BBA1DF7}"/>
              </a:ext>
            </a:extLst>
          </p:cNvPr>
          <p:cNvSpPr>
            <a:spLocks noGrp="1"/>
          </p:cNvSpPr>
          <p:nvPr>
            <p:ph type="title"/>
          </p:nvPr>
        </p:nvSpPr>
        <p:spPr bwMode="ltGray"/>
        <p:txBody>
          <a:bodyPr rtlCol="0"/>
          <a:lstStyle/>
          <a:p>
            <a:r>
              <a:rPr lang="el-GR" dirty="0"/>
              <a:t>Πλεονεκτήματα/οφέλη</a:t>
            </a:r>
          </a:p>
        </p:txBody>
      </p:sp>
      <p:sp>
        <p:nvSpPr>
          <p:cNvPr id="6" name="Έλλειψη 5">
            <a:extLst>
              <a:ext uri="{FF2B5EF4-FFF2-40B4-BE49-F238E27FC236}">
                <a16:creationId xmlns:a16="http://schemas.microsoft.com/office/drawing/2014/main" id="{EBE5B2B2-0684-4BD8-9A66-EEE670977A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82367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9" name="Πλαίσιο κειμένου 8">
            <a:extLst>
              <a:ext uri="{FF2B5EF4-FFF2-40B4-BE49-F238E27FC236}">
                <a16:creationId xmlns:a16="http://schemas.microsoft.com/office/drawing/2014/main" id="{2D142DF4-4EE3-4660-9BDC-D1E1707D98BC}"/>
              </a:ext>
            </a:extLst>
          </p:cNvPr>
          <p:cNvSpPr txBox="1"/>
          <p:nvPr/>
        </p:nvSpPr>
        <p:spPr>
          <a:xfrm>
            <a:off x="2249679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l-GR" sz="20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07861C65-5310-42F3-BA62-63E7E01D96D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-122935" y="2641414"/>
            <a:ext cx="4271948" cy="947949"/>
          </a:xfrm>
        </p:spPr>
        <p:txBody>
          <a:bodyPr rtlCol="0">
            <a:noAutofit/>
          </a:bodyPr>
          <a:lstStyle/>
          <a:p>
            <a:pPr marL="0" lvl="0" indent="0" algn="ctr">
              <a:buNone/>
            </a:pPr>
            <a:r>
              <a:rPr lang="el-GR" sz="3200" dirty="0"/>
              <a:t>Α) </a:t>
            </a:r>
            <a:r>
              <a:rPr lang="el-GR" sz="3200" dirty="0" err="1"/>
              <a:t>Κυβερνοασφάλεια</a:t>
            </a:r>
            <a:endParaRPr lang="el-GR" sz="3200" dirty="0"/>
          </a:p>
          <a:p>
            <a:pPr marL="0" indent="0" algn="ctr" rtl="0">
              <a:buNone/>
            </a:pPr>
            <a:endParaRPr lang="el-GR" sz="2400" dirty="0"/>
          </a:p>
        </p:txBody>
      </p:sp>
      <p:sp>
        <p:nvSpPr>
          <p:cNvPr id="7" name="Έλλειψη 6">
            <a:extLst>
              <a:ext uri="{FF2B5EF4-FFF2-40B4-BE49-F238E27FC236}">
                <a16:creationId xmlns:a16="http://schemas.microsoft.com/office/drawing/2014/main" id="{498F9BDC-F173-4590-A94B-9747D4716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855273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0" name="Πλαίσιο κειμένου 9">
            <a:extLst>
              <a:ext uri="{FF2B5EF4-FFF2-40B4-BE49-F238E27FC236}">
                <a16:creationId xmlns:a16="http://schemas.microsoft.com/office/drawing/2014/main" id="{C9124239-D4DF-4D00-AF5F-B08E7F4284D0}"/>
              </a:ext>
            </a:extLst>
          </p:cNvPr>
          <p:cNvSpPr txBox="1"/>
          <p:nvPr/>
        </p:nvSpPr>
        <p:spPr>
          <a:xfrm>
            <a:off x="5928910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l-GR" sz="20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id="{BE3B3829-6AFB-41B3-A1B4-EF5B1CE0002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867027" y="2642470"/>
            <a:ext cx="4123765" cy="1142587"/>
          </a:xfrm>
        </p:spPr>
        <p:txBody>
          <a:bodyPr rtlCol="0">
            <a:noAutofit/>
          </a:bodyPr>
          <a:lstStyle/>
          <a:p>
            <a:pPr marL="0" lvl="0" indent="0" algn="ctr">
              <a:buNone/>
            </a:pPr>
            <a:r>
              <a:rPr lang="el-GR" sz="3200" dirty="0"/>
              <a:t>Β) Καταπολέμηση της παραπληροφόρησης</a:t>
            </a:r>
          </a:p>
        </p:txBody>
      </p:sp>
      <p:sp>
        <p:nvSpPr>
          <p:cNvPr id="8" name="Έλλειψη 7">
            <a:extLst>
              <a:ext uri="{FF2B5EF4-FFF2-40B4-BE49-F238E27FC236}">
                <a16:creationId xmlns:a16="http://schemas.microsoft.com/office/drawing/2014/main" id="{637BAB53-DA38-4DD5-9A3E-8152A042F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9520046" y="1825836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1" name="Πλαίσιο κειμένου 10">
            <a:extLst>
              <a:ext uri="{FF2B5EF4-FFF2-40B4-BE49-F238E27FC236}">
                <a16:creationId xmlns:a16="http://schemas.microsoft.com/office/drawing/2014/main" id="{FB4695A3-1853-4E49-84FD-FE5CBABEF961}"/>
              </a:ext>
            </a:extLst>
          </p:cNvPr>
          <p:cNvSpPr txBox="1"/>
          <p:nvPr/>
        </p:nvSpPr>
        <p:spPr>
          <a:xfrm>
            <a:off x="9587358" y="1855939"/>
            <a:ext cx="3333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l-GR" sz="200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8E1F8476-CA40-4F5D-BFDF-703563EA67EC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7618071" y="2758234"/>
            <a:ext cx="4271948" cy="1341532"/>
          </a:xfrm>
        </p:spPr>
        <p:txBody>
          <a:bodyPr rtlCol="0">
            <a:noAutofit/>
          </a:bodyPr>
          <a:lstStyle/>
          <a:p>
            <a:pPr marL="0" lvl="0" indent="0" algn="ctr">
              <a:buNone/>
            </a:pPr>
            <a:r>
              <a:rPr lang="el-GR" sz="3200" dirty="0"/>
              <a:t>Γ) Ενίσχυση της δημοκρατίας</a:t>
            </a:r>
          </a:p>
        </p:txBody>
      </p:sp>
      <p:sp>
        <p:nvSpPr>
          <p:cNvPr id="12" name="Θέση αριθμού διαφάνειας 11">
            <a:extLst>
              <a:ext uri="{FF2B5EF4-FFF2-40B4-BE49-F238E27FC236}">
                <a16:creationId xmlns:a16="http://schemas.microsoft.com/office/drawing/2014/main" id="{1DAC7997-6C29-4070-B4EB-6A172CDBC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smtClean="0"/>
              <a:pPr rtl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1680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13666E2-15E3-83CD-1670-0F98F8B0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Παραπληροφόρηση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2EE3F0-EB1D-12B5-A89B-90B33B44F273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400" dirty="0"/>
              <a:t> Στην ψηφιακή εποχή</a:t>
            </a:r>
          </a:p>
          <a:p>
            <a:pPr algn="l"/>
            <a:endParaRPr lang="el-GR" sz="2400" dirty="0"/>
          </a:p>
          <a:p>
            <a:pPr algn="l"/>
            <a:endParaRPr lang="el-GR" sz="2400" dirty="0"/>
          </a:p>
          <a:p>
            <a:pPr algn="l"/>
            <a:r>
              <a:rPr lang="el-GR" sz="2400" dirty="0"/>
              <a:t> Ο ρόλος των αλγορίθμων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57DC0DA1-B2CD-CE89-98D1-9AC81974D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7AAC19ED-7CFA-4AF2-BE7E-6017F4B12C94}" type="slidenum">
              <a:rPr lang="el-GR" noProof="0" smtClean="0"/>
              <a:t>5</a:t>
            </a:fld>
            <a:endParaRPr lang="el-GR" noProof="0"/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29091C41-B8AA-72C7-5553-978158021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7655" y="1120422"/>
            <a:ext cx="6976356" cy="537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298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8C3C117A-FBCE-4093-AA60-E0B1FCBAFCF6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13982" y="-341365"/>
            <a:ext cx="5378018" cy="2397608"/>
          </a:xfrm>
        </p:spPr>
        <p:txBody>
          <a:bodyPr rtlCol="0"/>
          <a:lstStyle/>
          <a:p>
            <a:r>
              <a:rPr lang="el-GR" dirty="0"/>
              <a:t>Μέσα της παραγωγικής Τ.Ν</a:t>
            </a:r>
          </a:p>
        </p:txBody>
      </p:sp>
      <p:sp>
        <p:nvSpPr>
          <p:cNvPr id="8" name="Τίτλος 4">
            <a:extLst>
              <a:ext uri="{FF2B5EF4-FFF2-40B4-BE49-F238E27FC236}">
                <a16:creationId xmlns:a16="http://schemas.microsoft.com/office/drawing/2014/main" id="{52A3C74A-92FA-6C31-EB21-DC115C291EAC}"/>
              </a:ext>
            </a:extLst>
          </p:cNvPr>
          <p:cNvSpPr txBox="1">
            <a:spLocks/>
          </p:cNvSpPr>
          <p:nvPr/>
        </p:nvSpPr>
        <p:spPr bwMode="ltGray">
          <a:xfrm>
            <a:off x="684746" y="682973"/>
            <a:ext cx="6182980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b="1" dirty="0" err="1">
                <a:solidFill>
                  <a:schemeClr val="tx1"/>
                </a:solidFill>
                <a:latin typeface="+mn-lt"/>
              </a:rPr>
              <a:t>Deepfakes</a:t>
            </a:r>
            <a:r>
              <a:rPr lang="el-GR" sz="29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900" dirty="0">
                <a:solidFill>
                  <a:schemeClr val="tx1"/>
                </a:solidFill>
                <a:latin typeface="+mn-lt"/>
              </a:rPr>
              <a:t>Πλαστά βίντεο/ήχοι που μοιάζουν αληθινά</a:t>
            </a:r>
          </a:p>
        </p:txBody>
      </p:sp>
      <p:sp>
        <p:nvSpPr>
          <p:cNvPr id="22" name="Τίτλος 4">
            <a:extLst>
              <a:ext uri="{FF2B5EF4-FFF2-40B4-BE49-F238E27FC236}">
                <a16:creationId xmlns:a16="http://schemas.microsoft.com/office/drawing/2014/main" id="{4FD17A45-6C6B-8ABE-1A51-B46B6BEA4EE2}"/>
              </a:ext>
            </a:extLst>
          </p:cNvPr>
          <p:cNvSpPr txBox="1">
            <a:spLocks/>
          </p:cNvSpPr>
          <p:nvPr/>
        </p:nvSpPr>
        <p:spPr bwMode="ltGray">
          <a:xfrm>
            <a:off x="690550" y="1655381"/>
            <a:ext cx="6447282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b="1" dirty="0" err="1">
                <a:solidFill>
                  <a:schemeClr val="tx1"/>
                </a:solidFill>
                <a:latin typeface="+mn-lt"/>
              </a:rPr>
              <a:t>Fakenews</a:t>
            </a:r>
            <a:r>
              <a:rPr lang="el-GR" sz="29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900" dirty="0">
                <a:solidFill>
                  <a:schemeClr val="tx1"/>
                </a:solidFill>
                <a:latin typeface="+mn-lt"/>
              </a:rPr>
              <a:t>Μαζική παραγωγή άρθρων παραπληροφόρησης σε δευτερόλεπτα</a:t>
            </a:r>
          </a:p>
        </p:txBody>
      </p:sp>
      <p:grpSp>
        <p:nvGrpSpPr>
          <p:cNvPr id="28" name="Ομάδα 27">
            <a:extLst>
              <a:ext uri="{FF2B5EF4-FFF2-40B4-BE49-F238E27FC236}">
                <a16:creationId xmlns:a16="http://schemas.microsoft.com/office/drawing/2014/main" id="{BA74DA5E-0AA0-0854-B2EB-42EF24EC43B4}"/>
              </a:ext>
            </a:extLst>
          </p:cNvPr>
          <p:cNvGrpSpPr/>
          <p:nvPr/>
        </p:nvGrpSpPr>
        <p:grpSpPr>
          <a:xfrm>
            <a:off x="157937" y="682973"/>
            <a:ext cx="468000" cy="468000"/>
            <a:chOff x="495643" y="4412482"/>
            <a:chExt cx="468000" cy="468000"/>
          </a:xfrm>
        </p:grpSpPr>
        <p:sp>
          <p:nvSpPr>
            <p:cNvPr id="29" name="Έλλειψη 17">
              <a:extLst>
                <a:ext uri="{FF2B5EF4-FFF2-40B4-BE49-F238E27FC236}">
                  <a16:creationId xmlns:a16="http://schemas.microsoft.com/office/drawing/2014/main" id="{AF840904-8DD1-29B5-C945-E5ECEFE94A5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5643" y="4412482"/>
              <a:ext cx="468000" cy="46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>
                <a:solidFill>
                  <a:schemeClr val="tx1"/>
                </a:solidFill>
                <a:latin typeface="+mj-lt"/>
                <a:cs typeface="Segoe UI Semibold" panose="020B0702040204020203" pitchFamily="34" charset="0"/>
              </a:endParaRPr>
            </a:p>
          </p:txBody>
        </p:sp>
        <p:sp>
          <p:nvSpPr>
            <p:cNvPr id="30" name="Πλαίσιο κειμένου 18">
              <a:extLst>
                <a:ext uri="{FF2B5EF4-FFF2-40B4-BE49-F238E27FC236}">
                  <a16:creationId xmlns:a16="http://schemas.microsoft.com/office/drawing/2014/main" id="{5FF8A8DA-01BF-5525-5394-5D5A3CBB3DB1}"/>
                </a:ext>
              </a:extLst>
            </p:cNvPr>
            <p:cNvSpPr txBox="1"/>
            <p:nvPr/>
          </p:nvSpPr>
          <p:spPr>
            <a:xfrm>
              <a:off x="562860" y="4444573"/>
              <a:ext cx="33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l-GR" sz="2000" dirty="0">
                  <a:latin typeface="+mj-lt"/>
                  <a:cs typeface="Segoe UI Semibold" panose="020B0702040204020203" pitchFamily="34" charset="0"/>
                </a:rPr>
                <a:t>5</a:t>
              </a:r>
            </a:p>
          </p:txBody>
        </p:sp>
      </p:grpSp>
      <p:grpSp>
        <p:nvGrpSpPr>
          <p:cNvPr id="31" name="Ομάδα 30">
            <a:extLst>
              <a:ext uri="{FF2B5EF4-FFF2-40B4-BE49-F238E27FC236}">
                <a16:creationId xmlns:a16="http://schemas.microsoft.com/office/drawing/2014/main" id="{EEAB187A-4DAC-8377-CFBF-190A9AD74524}"/>
              </a:ext>
            </a:extLst>
          </p:cNvPr>
          <p:cNvGrpSpPr/>
          <p:nvPr/>
        </p:nvGrpSpPr>
        <p:grpSpPr>
          <a:xfrm>
            <a:off x="158033" y="1704105"/>
            <a:ext cx="468000" cy="468000"/>
            <a:chOff x="495643" y="4412482"/>
            <a:chExt cx="468000" cy="468000"/>
          </a:xfrm>
        </p:grpSpPr>
        <p:sp>
          <p:nvSpPr>
            <p:cNvPr id="32" name="Έλλειψη 17">
              <a:extLst>
                <a:ext uri="{FF2B5EF4-FFF2-40B4-BE49-F238E27FC236}">
                  <a16:creationId xmlns:a16="http://schemas.microsoft.com/office/drawing/2014/main" id="{4B63C30B-A185-AD01-B506-59A6799A45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5643" y="4412482"/>
              <a:ext cx="468000" cy="46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>
                <a:solidFill>
                  <a:schemeClr val="tx1"/>
                </a:solidFill>
                <a:latin typeface="+mj-lt"/>
                <a:cs typeface="Segoe UI Semibold" panose="020B0702040204020203" pitchFamily="34" charset="0"/>
              </a:endParaRPr>
            </a:p>
          </p:txBody>
        </p:sp>
        <p:sp>
          <p:nvSpPr>
            <p:cNvPr id="33" name="Πλαίσιο κειμένου 18">
              <a:extLst>
                <a:ext uri="{FF2B5EF4-FFF2-40B4-BE49-F238E27FC236}">
                  <a16:creationId xmlns:a16="http://schemas.microsoft.com/office/drawing/2014/main" id="{B5F2EFEE-BC62-AF61-46A6-CBF98370C7AE}"/>
                </a:ext>
              </a:extLst>
            </p:cNvPr>
            <p:cNvSpPr txBox="1"/>
            <p:nvPr/>
          </p:nvSpPr>
          <p:spPr>
            <a:xfrm>
              <a:off x="562860" y="4444573"/>
              <a:ext cx="33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l-GR" sz="2000" dirty="0">
                  <a:latin typeface="+mj-lt"/>
                  <a:cs typeface="Segoe UI Semibold" panose="020B0702040204020203" pitchFamily="34" charset="0"/>
                </a:rPr>
                <a:t>5</a:t>
              </a:r>
            </a:p>
          </p:txBody>
        </p:sp>
      </p:grpSp>
      <p:grpSp>
        <p:nvGrpSpPr>
          <p:cNvPr id="34" name="Ομάδα 33">
            <a:extLst>
              <a:ext uri="{FF2B5EF4-FFF2-40B4-BE49-F238E27FC236}">
                <a16:creationId xmlns:a16="http://schemas.microsoft.com/office/drawing/2014/main" id="{3ADB87A7-896A-D3AE-CC12-71147FE87795}"/>
              </a:ext>
            </a:extLst>
          </p:cNvPr>
          <p:cNvGrpSpPr/>
          <p:nvPr/>
        </p:nvGrpSpPr>
        <p:grpSpPr>
          <a:xfrm>
            <a:off x="158129" y="2614768"/>
            <a:ext cx="468000" cy="468000"/>
            <a:chOff x="495643" y="4412482"/>
            <a:chExt cx="468000" cy="468000"/>
          </a:xfrm>
        </p:grpSpPr>
        <p:sp>
          <p:nvSpPr>
            <p:cNvPr id="35" name="Έλλειψη 17">
              <a:extLst>
                <a:ext uri="{FF2B5EF4-FFF2-40B4-BE49-F238E27FC236}">
                  <a16:creationId xmlns:a16="http://schemas.microsoft.com/office/drawing/2014/main" id="{E09C823C-7CE3-5B63-5275-186D4B2FA3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5643" y="4412482"/>
              <a:ext cx="468000" cy="46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>
                <a:solidFill>
                  <a:schemeClr val="tx1"/>
                </a:solidFill>
                <a:latin typeface="+mj-lt"/>
                <a:cs typeface="Segoe UI Semibold" panose="020B0702040204020203" pitchFamily="34" charset="0"/>
              </a:endParaRPr>
            </a:p>
          </p:txBody>
        </p:sp>
        <p:sp>
          <p:nvSpPr>
            <p:cNvPr id="36" name="Πλαίσιο κειμένου 18">
              <a:extLst>
                <a:ext uri="{FF2B5EF4-FFF2-40B4-BE49-F238E27FC236}">
                  <a16:creationId xmlns:a16="http://schemas.microsoft.com/office/drawing/2014/main" id="{DEC1BA30-F562-E600-61F7-146D9BC40ED6}"/>
                </a:ext>
              </a:extLst>
            </p:cNvPr>
            <p:cNvSpPr txBox="1"/>
            <p:nvPr/>
          </p:nvSpPr>
          <p:spPr>
            <a:xfrm>
              <a:off x="562860" y="4444573"/>
              <a:ext cx="33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l-GR" sz="2000" dirty="0">
                  <a:latin typeface="+mj-lt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37" name="Τίτλος 4">
            <a:extLst>
              <a:ext uri="{FF2B5EF4-FFF2-40B4-BE49-F238E27FC236}">
                <a16:creationId xmlns:a16="http://schemas.microsoft.com/office/drawing/2014/main" id="{38576249-385C-18EF-2FED-59E29553EA90}"/>
              </a:ext>
            </a:extLst>
          </p:cNvPr>
          <p:cNvSpPr txBox="1">
            <a:spLocks/>
          </p:cNvSpPr>
          <p:nvPr/>
        </p:nvSpPr>
        <p:spPr bwMode="ltGray">
          <a:xfrm>
            <a:off x="684746" y="2627789"/>
            <a:ext cx="6447282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b="1" dirty="0" err="1">
                <a:solidFill>
                  <a:schemeClr val="tx1"/>
                </a:solidFill>
                <a:latin typeface="+mn-lt"/>
              </a:rPr>
              <a:t>Bots</a:t>
            </a:r>
            <a:r>
              <a:rPr lang="el-GR" sz="29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900" dirty="0">
                <a:solidFill>
                  <a:schemeClr val="tx1"/>
                </a:solidFill>
                <a:latin typeface="+mn-lt"/>
              </a:rPr>
              <a:t>Αυτοματοποιημένοι λογαριασμοί που πλημμυρίζουν το διαδίκτυο με</a:t>
            </a:r>
            <a:r>
              <a:rPr lang="en-US" sz="2900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900" dirty="0">
                <a:solidFill>
                  <a:schemeClr val="tx1"/>
                </a:solidFill>
                <a:latin typeface="+mn-lt"/>
              </a:rPr>
              <a:t>προπαγάνδα</a:t>
            </a:r>
          </a:p>
        </p:txBody>
      </p:sp>
      <p:grpSp>
        <p:nvGrpSpPr>
          <p:cNvPr id="38" name="Ομάδα 37">
            <a:extLst>
              <a:ext uri="{FF2B5EF4-FFF2-40B4-BE49-F238E27FC236}">
                <a16:creationId xmlns:a16="http://schemas.microsoft.com/office/drawing/2014/main" id="{782B9FBB-5A79-A8E2-A6A3-6F66C0F0CE45}"/>
              </a:ext>
            </a:extLst>
          </p:cNvPr>
          <p:cNvGrpSpPr/>
          <p:nvPr/>
        </p:nvGrpSpPr>
        <p:grpSpPr>
          <a:xfrm>
            <a:off x="157937" y="3669039"/>
            <a:ext cx="468000" cy="468000"/>
            <a:chOff x="495643" y="4412482"/>
            <a:chExt cx="468000" cy="468000"/>
          </a:xfrm>
        </p:grpSpPr>
        <p:sp>
          <p:nvSpPr>
            <p:cNvPr id="39" name="Έλλειψη 17">
              <a:extLst>
                <a:ext uri="{FF2B5EF4-FFF2-40B4-BE49-F238E27FC236}">
                  <a16:creationId xmlns:a16="http://schemas.microsoft.com/office/drawing/2014/main" id="{8E196CE4-3FB2-1717-11D9-77AF5757D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5643" y="4412482"/>
              <a:ext cx="468000" cy="46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>
                <a:solidFill>
                  <a:schemeClr val="tx1"/>
                </a:solidFill>
                <a:latin typeface="+mj-lt"/>
                <a:cs typeface="Segoe UI Semibold" panose="020B0702040204020203" pitchFamily="34" charset="0"/>
              </a:endParaRPr>
            </a:p>
          </p:txBody>
        </p:sp>
        <p:sp>
          <p:nvSpPr>
            <p:cNvPr id="40" name="Πλαίσιο κειμένου 18">
              <a:extLst>
                <a:ext uri="{FF2B5EF4-FFF2-40B4-BE49-F238E27FC236}">
                  <a16:creationId xmlns:a16="http://schemas.microsoft.com/office/drawing/2014/main" id="{AB6F7D03-0A6E-4A20-50CD-73282FBBCA19}"/>
                </a:ext>
              </a:extLst>
            </p:cNvPr>
            <p:cNvSpPr txBox="1"/>
            <p:nvPr/>
          </p:nvSpPr>
          <p:spPr>
            <a:xfrm>
              <a:off x="562860" y="4444573"/>
              <a:ext cx="33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l-GR" sz="2000" dirty="0">
                  <a:latin typeface="+mj-lt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41" name="Τίτλος 4">
            <a:extLst>
              <a:ext uri="{FF2B5EF4-FFF2-40B4-BE49-F238E27FC236}">
                <a16:creationId xmlns:a16="http://schemas.microsoft.com/office/drawing/2014/main" id="{0D72EA01-35CD-F781-72DA-A9AAE22827BB}"/>
              </a:ext>
            </a:extLst>
          </p:cNvPr>
          <p:cNvSpPr txBox="1">
            <a:spLocks/>
          </p:cNvSpPr>
          <p:nvPr/>
        </p:nvSpPr>
        <p:spPr bwMode="ltGray">
          <a:xfrm>
            <a:off x="737239" y="3606629"/>
            <a:ext cx="6803795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b="1" dirty="0" err="1">
                <a:solidFill>
                  <a:schemeClr val="tx1"/>
                </a:solidFill>
                <a:latin typeface="+mn-lt"/>
              </a:rPr>
              <a:t>Micro-targeting</a:t>
            </a:r>
            <a:r>
              <a:rPr lang="el-GR" sz="29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900" dirty="0">
                <a:solidFill>
                  <a:schemeClr val="tx1"/>
                </a:solidFill>
                <a:latin typeface="+mn-lt"/>
              </a:rPr>
              <a:t>Διαφημίσεις «κομμένες και ραμμένες» στις προκαταλήψεις μας</a:t>
            </a:r>
          </a:p>
        </p:txBody>
      </p:sp>
      <p:grpSp>
        <p:nvGrpSpPr>
          <p:cNvPr id="42" name="Ομάδα 41">
            <a:extLst>
              <a:ext uri="{FF2B5EF4-FFF2-40B4-BE49-F238E27FC236}">
                <a16:creationId xmlns:a16="http://schemas.microsoft.com/office/drawing/2014/main" id="{1EDAC258-97A3-6432-47F7-4B6B4D9039DA}"/>
              </a:ext>
            </a:extLst>
          </p:cNvPr>
          <p:cNvGrpSpPr/>
          <p:nvPr/>
        </p:nvGrpSpPr>
        <p:grpSpPr>
          <a:xfrm>
            <a:off x="157841" y="4723784"/>
            <a:ext cx="468000" cy="468000"/>
            <a:chOff x="495643" y="4412482"/>
            <a:chExt cx="468000" cy="468000"/>
          </a:xfrm>
        </p:grpSpPr>
        <p:sp>
          <p:nvSpPr>
            <p:cNvPr id="43" name="Έλλειψη 17">
              <a:extLst>
                <a:ext uri="{FF2B5EF4-FFF2-40B4-BE49-F238E27FC236}">
                  <a16:creationId xmlns:a16="http://schemas.microsoft.com/office/drawing/2014/main" id="{3BFB06F5-5014-1E23-0044-E230882690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95643" y="4412482"/>
              <a:ext cx="468000" cy="468000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l-GR">
                <a:solidFill>
                  <a:schemeClr val="tx1"/>
                </a:solidFill>
                <a:latin typeface="+mj-lt"/>
                <a:cs typeface="Segoe UI Semibold" panose="020B0702040204020203" pitchFamily="34" charset="0"/>
              </a:endParaRPr>
            </a:p>
          </p:txBody>
        </p:sp>
        <p:sp>
          <p:nvSpPr>
            <p:cNvPr id="44" name="Πλαίσιο κειμένου 18">
              <a:extLst>
                <a:ext uri="{FF2B5EF4-FFF2-40B4-BE49-F238E27FC236}">
                  <a16:creationId xmlns:a16="http://schemas.microsoft.com/office/drawing/2014/main" id="{1B374182-2A80-77B2-3D21-72AB8BEA1750}"/>
                </a:ext>
              </a:extLst>
            </p:cNvPr>
            <p:cNvSpPr txBox="1"/>
            <p:nvPr/>
          </p:nvSpPr>
          <p:spPr>
            <a:xfrm>
              <a:off x="562860" y="4444573"/>
              <a:ext cx="33337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rtl="0"/>
              <a:r>
                <a:rPr lang="el-GR" sz="2000" dirty="0">
                  <a:latin typeface="+mj-lt"/>
                  <a:cs typeface="Segoe UI Semibold" panose="020B0702040204020203" pitchFamily="34" charset="0"/>
                </a:rPr>
                <a:t>5</a:t>
              </a:r>
            </a:p>
          </p:txBody>
        </p:sp>
      </p:grpSp>
      <p:sp>
        <p:nvSpPr>
          <p:cNvPr id="45" name="Τίτλος 4">
            <a:extLst>
              <a:ext uri="{FF2B5EF4-FFF2-40B4-BE49-F238E27FC236}">
                <a16:creationId xmlns:a16="http://schemas.microsoft.com/office/drawing/2014/main" id="{EF0A14F2-3C54-6DC0-7F3A-E38E52168390}"/>
              </a:ext>
            </a:extLst>
          </p:cNvPr>
          <p:cNvSpPr txBox="1">
            <a:spLocks/>
          </p:cNvSpPr>
          <p:nvPr/>
        </p:nvSpPr>
        <p:spPr bwMode="ltGray">
          <a:xfrm>
            <a:off x="693058" y="4566708"/>
            <a:ext cx="6803795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b="1" dirty="0" err="1">
                <a:solidFill>
                  <a:schemeClr val="tx1"/>
                </a:solidFill>
                <a:latin typeface="+mn-lt"/>
              </a:rPr>
              <a:t>Viral</a:t>
            </a:r>
            <a:r>
              <a:rPr lang="el-GR" sz="2900" b="1" dirty="0">
                <a:solidFill>
                  <a:schemeClr val="tx1"/>
                </a:solidFill>
                <a:latin typeface="+mn-lt"/>
              </a:rPr>
              <a:t> </a:t>
            </a:r>
            <a:r>
              <a:rPr lang="el-GR" sz="2900" b="1" dirty="0" err="1">
                <a:solidFill>
                  <a:schemeClr val="tx1"/>
                </a:solidFill>
                <a:latin typeface="+mn-lt"/>
              </a:rPr>
              <a:t>effect</a:t>
            </a:r>
            <a:r>
              <a:rPr lang="el-GR" sz="2900" b="1" dirty="0">
                <a:solidFill>
                  <a:schemeClr val="tx1"/>
                </a:solidFill>
                <a:latin typeface="+mn-lt"/>
              </a:rPr>
              <a:t>: </a:t>
            </a:r>
            <a:r>
              <a:rPr lang="el-GR" sz="2900" dirty="0">
                <a:solidFill>
                  <a:schemeClr val="tx1"/>
                </a:solidFill>
                <a:latin typeface="+mn-lt"/>
              </a:rPr>
              <a:t>Το ψέμα ταξιδεύει 6 φορές πιο γρήγορα από την αλήθεια</a:t>
            </a:r>
          </a:p>
        </p:txBody>
      </p:sp>
      <p:pic>
        <p:nvPicPr>
          <p:cNvPr id="47" name="Εικόνα 46" descr="Εικόνα που περιέχει κείμενο, στιγμιότυπο οθόνης, γραμματοσειρά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83248A1-9CDC-72A6-ADF9-DCE7584CF4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7726" y="2398191"/>
            <a:ext cx="5378018" cy="32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867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8251FF9D-FA38-4BF2-834F-D115A5276A63}"/>
              </a:ext>
            </a:extLst>
          </p:cNvPr>
          <p:cNvSpPr>
            <a:spLocks noGrp="1"/>
          </p:cNvSpPr>
          <p:nvPr>
            <p:ph type="title"/>
          </p:nvPr>
        </p:nvSpPr>
        <p:spPr bwMode="grayWhite"/>
        <p:txBody>
          <a:bodyPr rtlCol="0"/>
          <a:lstStyle/>
          <a:p>
            <a:r>
              <a:rPr lang="el-GR" dirty="0"/>
              <a:t>Η ψυχολογία της Πειθούς</a:t>
            </a:r>
          </a:p>
        </p:txBody>
      </p:sp>
      <p:sp>
        <p:nvSpPr>
          <p:cNvPr id="10" name="Έλλειψη 9">
            <a:extLst>
              <a:ext uri="{FF2B5EF4-FFF2-40B4-BE49-F238E27FC236}">
                <a16:creationId xmlns:a16="http://schemas.microsoft.com/office/drawing/2014/main" id="{2835AEFA-F289-46D0-BBE8-3BB779BF05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2099452" y="1891541"/>
            <a:ext cx="683280" cy="68328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2" name="Πλαίσιο κειμένου 11">
            <a:extLst>
              <a:ext uri="{FF2B5EF4-FFF2-40B4-BE49-F238E27FC236}">
                <a16:creationId xmlns:a16="http://schemas.microsoft.com/office/drawing/2014/main" id="{E344D6B3-A5C3-45B7-BC39-889CA7ED1D34}"/>
              </a:ext>
            </a:extLst>
          </p:cNvPr>
          <p:cNvSpPr txBox="1"/>
          <p:nvPr/>
        </p:nvSpPr>
        <p:spPr>
          <a:xfrm>
            <a:off x="2234176" y="1912856"/>
            <a:ext cx="333375" cy="58477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rtl="0"/>
            <a:r>
              <a:rPr lang="el-GR" sz="320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" name="Θέση περιεχομένου 4">
            <a:extLst>
              <a:ext uri="{FF2B5EF4-FFF2-40B4-BE49-F238E27FC236}">
                <a16:creationId xmlns:a16="http://schemas.microsoft.com/office/drawing/2014/main" id="{4F9F8A20-BC4A-4DA3-8C8F-EC5F43545093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rtlCol="0">
            <a:normAutofit/>
          </a:bodyPr>
          <a:lstStyle/>
          <a:p>
            <a:pPr marL="0" lvl="0" indent="0" algn="ctr">
              <a:buNone/>
            </a:pPr>
            <a:r>
              <a:rPr lang="el-GR" sz="3000" dirty="0"/>
              <a:t>Η μεροληψία της επιβεβαίωσης</a:t>
            </a:r>
          </a:p>
        </p:txBody>
      </p:sp>
      <p:sp>
        <p:nvSpPr>
          <p:cNvPr id="14" name="Ορθογώνιο: Στρογγυλεμένες γωνίες 13" descr="Μετεωρολογικό καταφύγιο">
            <a:extLst>
              <a:ext uri="{FF2B5EF4-FFF2-40B4-BE49-F238E27FC236}">
                <a16:creationId xmlns:a16="http://schemas.microsoft.com/office/drawing/2014/main" id="{D44F82B2-998D-4DFD-AAB8-8D5E996F91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90681" y="2497631"/>
            <a:ext cx="4500283" cy="268822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w="5715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1" name="Έλλειψη 10">
            <a:extLst>
              <a:ext uri="{FF2B5EF4-FFF2-40B4-BE49-F238E27FC236}">
                <a16:creationId xmlns:a16="http://schemas.microsoft.com/office/drawing/2014/main" id="{700C167E-2525-4786-B676-2BB45CCD99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/>
        </p:nvSpPr>
        <p:spPr>
          <a:xfrm>
            <a:off x="9385732" y="1891181"/>
            <a:ext cx="684000" cy="684000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/>
          </a:p>
        </p:txBody>
      </p:sp>
      <p:sp>
        <p:nvSpPr>
          <p:cNvPr id="13" name="Πλαίσιο κειμένου 12">
            <a:extLst>
              <a:ext uri="{FF2B5EF4-FFF2-40B4-BE49-F238E27FC236}">
                <a16:creationId xmlns:a16="http://schemas.microsoft.com/office/drawing/2014/main" id="{CC656C5D-8989-43C6-972E-3DB66D9996AE}"/>
              </a:ext>
            </a:extLst>
          </p:cNvPr>
          <p:cNvSpPr txBox="1"/>
          <p:nvPr/>
        </p:nvSpPr>
        <p:spPr>
          <a:xfrm>
            <a:off x="9522945" y="1922834"/>
            <a:ext cx="3333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el-GR" sz="320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9" name="Θέση περιεχομένου 8">
            <a:extLst>
              <a:ext uri="{FF2B5EF4-FFF2-40B4-BE49-F238E27FC236}">
                <a16:creationId xmlns:a16="http://schemas.microsoft.com/office/drawing/2014/main" id="{B13D9163-4861-465C-A2A4-AEAABF83136D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 rtlCol="0"/>
          <a:lstStyle/>
          <a:p>
            <a:pPr marL="0" lvl="0" indent="0" algn="ctr" defTabSz="457200">
              <a:lnSpc>
                <a:spcPct val="100000"/>
              </a:lnSpc>
              <a:spcBef>
                <a:spcPts val="0"/>
              </a:spcBef>
              <a:buNone/>
            </a:pPr>
            <a:r>
              <a:rPr lang="el-GR" sz="3200" dirty="0">
                <a:solidFill>
                  <a:prstClr val="black"/>
                </a:solidFill>
              </a:rPr>
              <a:t>Η έλλειψη κριτικής σκέψης</a:t>
            </a:r>
            <a:endParaRPr lang="el-GR" dirty="0"/>
          </a:p>
        </p:txBody>
      </p:sp>
      <p:sp>
        <p:nvSpPr>
          <p:cNvPr id="2" name="Θέση αριθμού διαφάνειας 1">
            <a:extLst>
              <a:ext uri="{FF2B5EF4-FFF2-40B4-BE49-F238E27FC236}">
                <a16:creationId xmlns:a16="http://schemas.microsoft.com/office/drawing/2014/main" id="{661E5BF8-B883-4420-9EA9-7E920E5D3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AAC19ED-7CFA-4AF2-BE7E-6017F4B12C94}" type="slidenum">
              <a:rPr lang="el-GR" smtClean="0"/>
              <a:pPr rtl="0"/>
              <a:t>7</a:t>
            </a:fld>
            <a:endParaRPr lang="el-GR"/>
          </a:p>
        </p:txBody>
      </p:sp>
      <p:pic>
        <p:nvPicPr>
          <p:cNvPr id="16" name="Εικόνα 15" descr="Εικόνα που περιέχει κείμενο, στιγμιότυπο οθόνης, διάγραμμα, λογότυπο&#10;&#10;Το περιεχόμενο που δημιουργείται από AI ενδέχεται να είναι εσφαλμένο.">
            <a:extLst>
              <a:ext uri="{FF2B5EF4-FFF2-40B4-BE49-F238E27FC236}">
                <a16:creationId xmlns:a16="http://schemas.microsoft.com/office/drawing/2014/main" id="{7075E70B-30ED-FAD7-974F-78EA779954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647" y="3158657"/>
            <a:ext cx="3747223" cy="136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9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879D40-647E-BAF2-9EEF-EA556B4299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>
            <a:extLst>
              <a:ext uri="{FF2B5EF4-FFF2-40B4-BE49-F238E27FC236}">
                <a16:creationId xmlns:a16="http://schemas.microsoft.com/office/drawing/2014/main" id="{CB19F7BC-BBE3-4C9D-9F22-1DC2C8F93851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6813982" y="-341365"/>
            <a:ext cx="5378018" cy="2397608"/>
          </a:xfrm>
        </p:spPr>
        <p:txBody>
          <a:bodyPr rtlCol="0"/>
          <a:lstStyle/>
          <a:p>
            <a:r>
              <a:rPr lang="el-GR" dirty="0"/>
              <a:t>Οι κίνδυνοι της Παραπληροφόρησης</a:t>
            </a:r>
          </a:p>
        </p:txBody>
      </p:sp>
      <p:sp>
        <p:nvSpPr>
          <p:cNvPr id="8" name="Τίτλος 4">
            <a:extLst>
              <a:ext uri="{FF2B5EF4-FFF2-40B4-BE49-F238E27FC236}">
                <a16:creationId xmlns:a16="http://schemas.microsoft.com/office/drawing/2014/main" id="{76FEAFF0-76E5-3FCF-4D6B-5BDD316DA23F}"/>
              </a:ext>
            </a:extLst>
          </p:cNvPr>
          <p:cNvSpPr txBox="1">
            <a:spLocks/>
          </p:cNvSpPr>
          <p:nvPr/>
        </p:nvSpPr>
        <p:spPr bwMode="ltGray">
          <a:xfrm>
            <a:off x="684746" y="682973"/>
            <a:ext cx="6182980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dirty="0">
                <a:solidFill>
                  <a:schemeClr val="tx1"/>
                </a:solidFill>
                <a:latin typeface="+mn-lt"/>
              </a:rPr>
              <a:t>Απειλή για τη δημοκρατία</a:t>
            </a:r>
          </a:p>
        </p:txBody>
      </p:sp>
      <p:sp>
        <p:nvSpPr>
          <p:cNvPr id="22" name="Τίτλος 4">
            <a:extLst>
              <a:ext uri="{FF2B5EF4-FFF2-40B4-BE49-F238E27FC236}">
                <a16:creationId xmlns:a16="http://schemas.microsoft.com/office/drawing/2014/main" id="{D796E4A3-D3EE-C2D8-8BBB-C7754D0A282D}"/>
              </a:ext>
            </a:extLst>
          </p:cNvPr>
          <p:cNvSpPr txBox="1">
            <a:spLocks/>
          </p:cNvSpPr>
          <p:nvPr/>
        </p:nvSpPr>
        <p:spPr bwMode="ltGray">
          <a:xfrm>
            <a:off x="690550" y="1655381"/>
            <a:ext cx="6447282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dirty="0">
                <a:solidFill>
                  <a:schemeClr val="tx1"/>
                </a:solidFill>
                <a:latin typeface="+mn-lt"/>
              </a:rPr>
              <a:t>Απειλή για τα θεμελιώδη ατομικά δικαιώματα</a:t>
            </a:r>
          </a:p>
        </p:txBody>
      </p:sp>
      <p:sp>
        <p:nvSpPr>
          <p:cNvPr id="29" name="Έλλειψη 17">
            <a:extLst>
              <a:ext uri="{FF2B5EF4-FFF2-40B4-BE49-F238E27FC236}">
                <a16:creationId xmlns:a16="http://schemas.microsoft.com/office/drawing/2014/main" id="{9E711521-6ED8-B7FE-FDB3-0163FCF95A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937" y="682973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2" name="Έλλειψη 17">
            <a:extLst>
              <a:ext uri="{FF2B5EF4-FFF2-40B4-BE49-F238E27FC236}">
                <a16:creationId xmlns:a16="http://schemas.microsoft.com/office/drawing/2014/main" id="{A4BF76E6-9509-5ADF-C13C-5FAC1A737F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033" y="1704105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5" name="Έλλειψη 17">
            <a:extLst>
              <a:ext uri="{FF2B5EF4-FFF2-40B4-BE49-F238E27FC236}">
                <a16:creationId xmlns:a16="http://schemas.microsoft.com/office/drawing/2014/main" id="{FA929952-F280-2938-2326-FA31C14D12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8129" y="2614768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7" name="Τίτλος 4">
            <a:extLst>
              <a:ext uri="{FF2B5EF4-FFF2-40B4-BE49-F238E27FC236}">
                <a16:creationId xmlns:a16="http://schemas.microsoft.com/office/drawing/2014/main" id="{AD64F62D-3016-D3F2-58A6-6C1DD7312D04}"/>
              </a:ext>
            </a:extLst>
          </p:cNvPr>
          <p:cNvSpPr txBox="1">
            <a:spLocks/>
          </p:cNvSpPr>
          <p:nvPr/>
        </p:nvSpPr>
        <p:spPr bwMode="ltGray">
          <a:xfrm>
            <a:off x="684746" y="2627789"/>
            <a:ext cx="6447282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900" dirty="0">
                <a:solidFill>
                  <a:schemeClr val="tx1"/>
                </a:solidFill>
                <a:latin typeface="+mn-lt"/>
              </a:rPr>
              <a:t>Επιρροή στις αποφάσεις</a:t>
            </a:r>
          </a:p>
        </p:txBody>
      </p:sp>
      <p:sp>
        <p:nvSpPr>
          <p:cNvPr id="39" name="Έλλειψη 17">
            <a:extLst>
              <a:ext uri="{FF2B5EF4-FFF2-40B4-BE49-F238E27FC236}">
                <a16:creationId xmlns:a16="http://schemas.microsoft.com/office/drawing/2014/main" id="{C7B96FD2-8D5F-0EED-E64B-D0B4346DAB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7937" y="3669039"/>
            <a:ext cx="468000" cy="468000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tx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1" name="Τίτλος 4">
            <a:extLst>
              <a:ext uri="{FF2B5EF4-FFF2-40B4-BE49-F238E27FC236}">
                <a16:creationId xmlns:a16="http://schemas.microsoft.com/office/drawing/2014/main" id="{AB99F39B-7BC3-4F4E-2433-DC8EA5DAB3F4}"/>
              </a:ext>
            </a:extLst>
          </p:cNvPr>
          <p:cNvSpPr txBox="1">
            <a:spLocks/>
          </p:cNvSpPr>
          <p:nvPr/>
        </p:nvSpPr>
        <p:spPr bwMode="ltGray">
          <a:xfrm>
            <a:off x="737239" y="3606629"/>
            <a:ext cx="6803795" cy="6908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0" i="0" kern="12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chemeClr val="tx1"/>
                </a:solidFill>
                <a:latin typeface="+mn-lt"/>
              </a:rPr>
              <a:t>Υπονομεύει την εμπιστοσύνη του πολίτη στους θεσμούς</a:t>
            </a:r>
          </a:p>
        </p:txBody>
      </p:sp>
      <p:pic>
        <p:nvPicPr>
          <p:cNvPr id="3" name="Εικόνα 2">
            <a:extLst>
              <a:ext uri="{FF2B5EF4-FFF2-40B4-BE49-F238E27FC236}">
                <a16:creationId xmlns:a16="http://schemas.microsoft.com/office/drawing/2014/main" id="{E789C856-D9E7-EAEB-E20B-D291AA4F6C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3629" y="2056244"/>
            <a:ext cx="5288371" cy="350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1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810C46EC-1FC7-4065-BC98-F8A55E539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43707"/>
            <a:ext cx="5181599" cy="2278772"/>
          </a:xfrm>
        </p:spPr>
        <p:txBody>
          <a:bodyPr rtlCol="0"/>
          <a:lstStyle/>
          <a:p>
            <a:r>
              <a:rPr lang="el-GR" dirty="0">
                <a:solidFill>
                  <a:schemeClr val="tx1"/>
                </a:solidFill>
              </a:rPr>
              <a:t>Τι μπορεί να γίνει;</a:t>
            </a:r>
            <a:br>
              <a:rPr lang="el-GR" dirty="0">
                <a:solidFill>
                  <a:schemeClr val="tx1"/>
                </a:solidFill>
              </a:rPr>
            </a:br>
            <a:r>
              <a:rPr lang="el-GR" dirty="0">
                <a:solidFill>
                  <a:schemeClr val="tx1"/>
                </a:solidFill>
              </a:rPr>
              <a:t>Ορισμένοι τρόποι – προτάσεις</a:t>
            </a:r>
            <a:endParaRPr lang="el-GR" dirty="0"/>
          </a:p>
        </p:txBody>
      </p:sp>
      <p:sp>
        <p:nvSpPr>
          <p:cNvPr id="4" name="Ορθογώνιο: Στρογγυλεμένες γωνίες 3">
            <a:extLst>
              <a:ext uri="{FF2B5EF4-FFF2-40B4-BE49-F238E27FC236}">
                <a16:creationId xmlns:a16="http://schemas.microsoft.com/office/drawing/2014/main" id="{4040E108-43C3-4816-91FB-4F3FE893D4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06147" y="2332590"/>
            <a:ext cx="3833906" cy="2611038"/>
          </a:xfrm>
          <a:prstGeom prst="roundRect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571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 dirty="0"/>
          </a:p>
        </p:txBody>
      </p:sp>
      <p:sp>
        <p:nvSpPr>
          <p:cNvPr id="22" name="Τίτλος 1">
            <a:extLst>
              <a:ext uri="{FF2B5EF4-FFF2-40B4-BE49-F238E27FC236}">
                <a16:creationId xmlns:a16="http://schemas.microsoft.com/office/drawing/2014/main" id="{2FB7F056-F028-A5BA-876C-8B859ACE2D7D}"/>
              </a:ext>
            </a:extLst>
          </p:cNvPr>
          <p:cNvSpPr txBox="1">
            <a:spLocks/>
          </p:cNvSpPr>
          <p:nvPr/>
        </p:nvSpPr>
        <p:spPr>
          <a:xfrm>
            <a:off x="5915668" y="-30292"/>
            <a:ext cx="5181599" cy="1147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6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Η νομοθετική πράξη για την τεχνητή νοημοσύνη (ΑΙ Act) - Ευρωπαϊκή</a:t>
            </a:r>
          </a:p>
          <a:p>
            <a:pPr algn="l"/>
            <a:r>
              <a:rPr lang="el-GR" sz="2200" dirty="0">
                <a:solidFill>
                  <a:schemeClr val="tx1"/>
                </a:solidFill>
              </a:rPr>
              <a:t>Επιτροπή</a:t>
            </a:r>
            <a:endParaRPr lang="el-GR" sz="2200" dirty="0"/>
          </a:p>
        </p:txBody>
      </p:sp>
      <p:sp>
        <p:nvSpPr>
          <p:cNvPr id="24" name="Τίτλος 1">
            <a:extLst>
              <a:ext uri="{FF2B5EF4-FFF2-40B4-BE49-F238E27FC236}">
                <a16:creationId xmlns:a16="http://schemas.microsoft.com/office/drawing/2014/main" id="{1D2F6332-06C5-3D34-885E-FAD4133E9F90}"/>
              </a:ext>
            </a:extLst>
          </p:cNvPr>
          <p:cNvSpPr txBox="1">
            <a:spLocks/>
          </p:cNvSpPr>
          <p:nvPr/>
        </p:nvSpPr>
        <p:spPr>
          <a:xfrm>
            <a:off x="5915668" y="1000904"/>
            <a:ext cx="6079108" cy="1147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200" dirty="0">
                <a:solidFill>
                  <a:schemeClr val="tx1"/>
                </a:solidFill>
              </a:rPr>
              <a:t>Η Πράξη Ψηφιακών Υπηρεσιών (</a:t>
            </a:r>
            <a:r>
              <a:rPr lang="en-US" sz="2200" dirty="0">
                <a:solidFill>
                  <a:schemeClr val="tx1"/>
                </a:solidFill>
              </a:rPr>
              <a:t>Digital Services Act – DSA) </a:t>
            </a:r>
            <a:r>
              <a:rPr lang="el-GR" sz="2200" dirty="0">
                <a:solidFill>
                  <a:schemeClr val="tx1"/>
                </a:solidFill>
              </a:rPr>
              <a:t>της Ε.Ε</a:t>
            </a:r>
            <a:endParaRPr lang="el-GR" sz="2200" dirty="0"/>
          </a:p>
        </p:txBody>
      </p:sp>
      <p:sp>
        <p:nvSpPr>
          <p:cNvPr id="26" name="Τίτλος 1">
            <a:extLst>
              <a:ext uri="{FF2B5EF4-FFF2-40B4-BE49-F238E27FC236}">
                <a16:creationId xmlns:a16="http://schemas.microsoft.com/office/drawing/2014/main" id="{90D15889-CB18-88CB-7B72-0F3822AC5C96}"/>
              </a:ext>
            </a:extLst>
          </p:cNvPr>
          <p:cNvSpPr txBox="1">
            <a:spLocks/>
          </p:cNvSpPr>
          <p:nvPr/>
        </p:nvSpPr>
        <p:spPr>
          <a:xfrm>
            <a:off x="5915668" y="1865159"/>
            <a:ext cx="6079108" cy="1147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400" dirty="0">
                <a:solidFill>
                  <a:schemeClr val="tx1"/>
                </a:solidFill>
              </a:rPr>
              <a:t> </a:t>
            </a:r>
            <a:r>
              <a:rPr lang="el-GR" sz="2200" dirty="0">
                <a:solidFill>
                  <a:schemeClr val="tx1"/>
                </a:solidFill>
              </a:rPr>
              <a:t>Θέσπιση Ευρωπαϊκού Συμβουλίου Τεχνητής Νοημοσύνης</a:t>
            </a:r>
            <a:endParaRPr lang="el-GR" sz="2200" dirty="0"/>
          </a:p>
        </p:txBody>
      </p:sp>
      <p:sp>
        <p:nvSpPr>
          <p:cNvPr id="28" name="Τίτλος 1">
            <a:extLst>
              <a:ext uri="{FF2B5EF4-FFF2-40B4-BE49-F238E27FC236}">
                <a16:creationId xmlns:a16="http://schemas.microsoft.com/office/drawing/2014/main" id="{44902E57-3F55-C32C-C460-9EDC628F350F}"/>
              </a:ext>
            </a:extLst>
          </p:cNvPr>
          <p:cNvSpPr txBox="1">
            <a:spLocks/>
          </p:cNvSpPr>
          <p:nvPr/>
        </p:nvSpPr>
        <p:spPr>
          <a:xfrm>
            <a:off x="5915668" y="2822479"/>
            <a:ext cx="6079108" cy="78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200" dirty="0">
                <a:solidFill>
                  <a:schemeClr val="tx1"/>
                </a:solidFill>
              </a:rPr>
              <a:t>Απαγόρευση ορισμένων τύπων εφαρμογών</a:t>
            </a:r>
            <a:endParaRPr lang="el-GR" sz="2200" dirty="0"/>
          </a:p>
        </p:txBody>
      </p:sp>
      <p:sp>
        <p:nvSpPr>
          <p:cNvPr id="31" name="Τίτλος 1">
            <a:extLst>
              <a:ext uri="{FF2B5EF4-FFF2-40B4-BE49-F238E27FC236}">
                <a16:creationId xmlns:a16="http://schemas.microsoft.com/office/drawing/2014/main" id="{9875D2E6-E89C-96AC-EE4F-9BF3798DABD9}"/>
              </a:ext>
            </a:extLst>
          </p:cNvPr>
          <p:cNvSpPr txBox="1">
            <a:spLocks/>
          </p:cNvSpPr>
          <p:nvPr/>
        </p:nvSpPr>
        <p:spPr>
          <a:xfrm>
            <a:off x="5915668" y="3429000"/>
            <a:ext cx="6079108" cy="78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200" dirty="0">
                <a:solidFill>
                  <a:schemeClr val="tx1"/>
                </a:solidFill>
              </a:rPr>
              <a:t>Πρόσβαση σε αξιόπιστες εναλλακτικές πηγές πληροφόρησης</a:t>
            </a:r>
            <a:endParaRPr lang="el-GR" sz="2200" dirty="0"/>
          </a:p>
        </p:txBody>
      </p:sp>
      <p:sp>
        <p:nvSpPr>
          <p:cNvPr id="32" name="Έλλειψη 7">
            <a:extLst>
              <a:ext uri="{FF2B5EF4-FFF2-40B4-BE49-F238E27FC236}">
                <a16:creationId xmlns:a16="http://schemas.microsoft.com/office/drawing/2014/main" id="{0ADD1393-0A96-6C24-FF7B-111D2FEEF4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6691" y="140356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3" name="Έλλειψη 7">
            <a:extLst>
              <a:ext uri="{FF2B5EF4-FFF2-40B4-BE49-F238E27FC236}">
                <a16:creationId xmlns:a16="http://schemas.microsoft.com/office/drawing/2014/main" id="{A09E11EA-F999-D134-6122-D35E416074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0489" y="1117705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4" name="Έλλειψη 7">
            <a:extLst>
              <a:ext uri="{FF2B5EF4-FFF2-40B4-BE49-F238E27FC236}">
                <a16:creationId xmlns:a16="http://schemas.microsoft.com/office/drawing/2014/main" id="{31A728AC-0A52-973E-EC34-A8438E57C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8702" y="2018930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5" name="Έλλειψη 7">
            <a:extLst>
              <a:ext uri="{FF2B5EF4-FFF2-40B4-BE49-F238E27FC236}">
                <a16:creationId xmlns:a16="http://schemas.microsoft.com/office/drawing/2014/main" id="{CDDB99C9-BA28-A3A0-47B3-B68723C81A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6691" y="2947617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6" name="Έλλειψη 7">
            <a:extLst>
              <a:ext uri="{FF2B5EF4-FFF2-40B4-BE49-F238E27FC236}">
                <a16:creationId xmlns:a16="http://schemas.microsoft.com/office/drawing/2014/main" id="{BB660D64-A03C-D611-8727-8DAF6209A3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0489" y="3664479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7" name="Τίτλος 1">
            <a:extLst>
              <a:ext uri="{FF2B5EF4-FFF2-40B4-BE49-F238E27FC236}">
                <a16:creationId xmlns:a16="http://schemas.microsoft.com/office/drawing/2014/main" id="{5FB9500A-CDF0-F622-38AC-234E2B1F4776}"/>
              </a:ext>
            </a:extLst>
          </p:cNvPr>
          <p:cNvSpPr txBox="1">
            <a:spLocks/>
          </p:cNvSpPr>
          <p:nvPr/>
        </p:nvSpPr>
        <p:spPr>
          <a:xfrm>
            <a:off x="5915668" y="4276166"/>
            <a:ext cx="6079108" cy="78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200" dirty="0">
                <a:solidFill>
                  <a:schemeClr val="tx1"/>
                </a:solidFill>
              </a:rPr>
              <a:t>Επένδυση στον έλεγχο των γεγονότων</a:t>
            </a:r>
            <a:endParaRPr lang="el-GR" sz="2200" dirty="0"/>
          </a:p>
        </p:txBody>
      </p:sp>
      <p:sp>
        <p:nvSpPr>
          <p:cNvPr id="38" name="Έλλειψη 7">
            <a:extLst>
              <a:ext uri="{FF2B5EF4-FFF2-40B4-BE49-F238E27FC236}">
                <a16:creationId xmlns:a16="http://schemas.microsoft.com/office/drawing/2014/main" id="{8A521E40-16E7-DB23-C3EC-14014B9BDC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76691" y="4381341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39" name="Τίτλος 1">
            <a:extLst>
              <a:ext uri="{FF2B5EF4-FFF2-40B4-BE49-F238E27FC236}">
                <a16:creationId xmlns:a16="http://schemas.microsoft.com/office/drawing/2014/main" id="{111D94F6-7CEC-CDBC-E17B-B9845510EC57}"/>
              </a:ext>
            </a:extLst>
          </p:cNvPr>
          <p:cNvSpPr txBox="1">
            <a:spLocks/>
          </p:cNvSpPr>
          <p:nvPr/>
        </p:nvSpPr>
        <p:spPr>
          <a:xfrm>
            <a:off x="5915668" y="4878541"/>
            <a:ext cx="6079108" cy="78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l-GR" sz="2200" dirty="0"/>
          </a:p>
        </p:txBody>
      </p:sp>
      <p:sp>
        <p:nvSpPr>
          <p:cNvPr id="40" name="Τίτλος 1">
            <a:extLst>
              <a:ext uri="{FF2B5EF4-FFF2-40B4-BE49-F238E27FC236}">
                <a16:creationId xmlns:a16="http://schemas.microsoft.com/office/drawing/2014/main" id="{9D04435C-C8E8-17E1-616F-DFE1BF9731EE}"/>
              </a:ext>
            </a:extLst>
          </p:cNvPr>
          <p:cNvSpPr txBox="1">
            <a:spLocks/>
          </p:cNvSpPr>
          <p:nvPr/>
        </p:nvSpPr>
        <p:spPr>
          <a:xfrm>
            <a:off x="5915668" y="4878540"/>
            <a:ext cx="6079108" cy="78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200" dirty="0"/>
              <a:t>Εξισορρόπηση ευθύνης και ελευθερίας</a:t>
            </a:r>
          </a:p>
        </p:txBody>
      </p:sp>
      <p:sp>
        <p:nvSpPr>
          <p:cNvPr id="41" name="Έλλειψη 7">
            <a:extLst>
              <a:ext uri="{FF2B5EF4-FFF2-40B4-BE49-F238E27FC236}">
                <a16:creationId xmlns:a16="http://schemas.microsoft.com/office/drawing/2014/main" id="{497D2631-CFB2-A2C6-6C99-EA50CD3DD5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0489" y="4943628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sp>
        <p:nvSpPr>
          <p:cNvPr id="42" name="Τίτλος 1">
            <a:extLst>
              <a:ext uri="{FF2B5EF4-FFF2-40B4-BE49-F238E27FC236}">
                <a16:creationId xmlns:a16="http://schemas.microsoft.com/office/drawing/2014/main" id="{FBAAA9AB-0EF3-7116-4A22-BF2FA8E3896D}"/>
              </a:ext>
            </a:extLst>
          </p:cNvPr>
          <p:cNvSpPr txBox="1">
            <a:spLocks/>
          </p:cNvSpPr>
          <p:nvPr/>
        </p:nvSpPr>
        <p:spPr>
          <a:xfrm>
            <a:off x="5915668" y="5658649"/>
            <a:ext cx="6079108" cy="78010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i="0" kern="120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l-GR" sz="2200" dirty="0"/>
              <a:t>Ενίσχυση του τεχνολογικού αλφαβητισμού</a:t>
            </a:r>
          </a:p>
        </p:txBody>
      </p:sp>
      <p:sp>
        <p:nvSpPr>
          <p:cNvPr id="43" name="Έλλειψη 7">
            <a:extLst>
              <a:ext uri="{FF2B5EF4-FFF2-40B4-BE49-F238E27FC236}">
                <a16:creationId xmlns:a16="http://schemas.microsoft.com/office/drawing/2014/main" id="{4290EF8B-BF35-C360-07B5-FC852CD11B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93352" y="5828902"/>
            <a:ext cx="139864" cy="154575"/>
          </a:xfrm>
          <a:prstGeom prst="ellips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l-GR">
              <a:solidFill>
                <a:schemeClr val="bg1"/>
              </a:solidFill>
              <a:latin typeface="+mj-lt"/>
              <a:cs typeface="Segoe UI Semibold" panose="020B0702040204020203" pitchFamily="34" charset="0"/>
            </a:endParaRPr>
          </a:p>
        </p:txBody>
      </p:sp>
      <p:pic>
        <p:nvPicPr>
          <p:cNvPr id="45" name="Γραφικό 44" descr="Μαυροπίνακας">
            <a:extLst>
              <a:ext uri="{FF2B5EF4-FFF2-40B4-BE49-F238E27FC236}">
                <a16:creationId xmlns:a16="http://schemas.microsoft.com/office/drawing/2014/main" id="{1F7A018E-A994-9365-6565-F22C2A30DE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91981" y="2742948"/>
            <a:ext cx="1997636" cy="1997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47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Πρωτοσέλιδα">
  <a:themeElements>
    <a:clrScheme name="Headlines">
      <a:dk1>
        <a:sysClr val="windowText" lastClr="000000"/>
      </a:dk1>
      <a:lt1>
        <a:sysClr val="window" lastClr="FFFFFF"/>
      </a:lt1>
      <a:dk2>
        <a:srgbClr val="1D1A1D"/>
      </a:dk2>
      <a:lt2>
        <a:srgbClr val="F5F5F5"/>
      </a:lt2>
      <a:accent1>
        <a:srgbClr val="439EB7"/>
      </a:accent1>
      <a:accent2>
        <a:srgbClr val="E28B55"/>
      </a:accent2>
      <a:accent3>
        <a:srgbClr val="DCB64D"/>
      </a:accent3>
      <a:accent4>
        <a:srgbClr val="4CA198"/>
      </a:accent4>
      <a:accent5>
        <a:srgbClr val="835B82"/>
      </a:accent5>
      <a:accent6>
        <a:srgbClr val="645135"/>
      </a:accent6>
      <a:hlink>
        <a:srgbClr val="439EB7"/>
      </a:hlink>
      <a:folHlink>
        <a:srgbClr val="835B82"/>
      </a:folHlink>
    </a:clrScheme>
    <a:fontScheme name="Custom 5">
      <a:majorFont>
        <a:latin typeface="Franklin Gothic Demi"/>
        <a:ea typeface=""/>
        <a:cs typeface=""/>
      </a:majorFont>
      <a:minorFont>
        <a:latin typeface="Franklin Gothic Medium"/>
        <a:ea typeface=""/>
        <a:cs typeface=""/>
      </a:minorFont>
    </a:fontScheme>
    <a:fmtScheme name="Headlines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100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88900" dist="25400" dir="10800000">
              <a:srgbClr val="000000">
                <a:alpha val="25000"/>
              </a:srgbClr>
            </a:innerShdw>
            <a:outerShdw blurRad="25400" dist="25400" dir="5400000" rotWithShape="0">
              <a:srgbClr val="FFFFFF">
                <a:alpha val="1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57150">
          <a:noFill/>
        </a:ln>
        <a:effectLst>
          <a:outerShdw blurRad="63500" sx="102000" sy="102000" algn="ctr" rotWithShape="0">
            <a:prstClr val="black">
              <a:alpha val="4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154786_TF33527777_Win32" id="{F8AD56AE-2678-4A7B-B426-96B91AD19432}" vid="{93130547-BA61-49B6-859F-464252EA028B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Διαδικασίες ασφαλείας</Template>
  <TotalTime>1407</TotalTime>
  <Words>732</Words>
  <Application>Microsoft Office PowerPoint</Application>
  <PresentationFormat>Ευρεία οθόνη</PresentationFormat>
  <Paragraphs>140</Paragraphs>
  <Slides>17</Slides>
  <Notes>9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26" baseType="lpstr">
      <vt:lpstr>Arial</vt:lpstr>
      <vt:lpstr>Calibri</vt:lpstr>
      <vt:lpstr>Corbel</vt:lpstr>
      <vt:lpstr>Franklin Gothic Demi</vt:lpstr>
      <vt:lpstr>Franklin Gothic Medium</vt:lpstr>
      <vt:lpstr>Symbol</vt:lpstr>
      <vt:lpstr>Times New Roman</vt:lpstr>
      <vt:lpstr>Wingdings</vt:lpstr>
      <vt:lpstr>Πρωτοσέλιδα</vt:lpstr>
      <vt:lpstr>Τεχνητη νοημοσυνη Πληροφορηση-παραπληροφορηση «στην κοψη του ξυραφιου»</vt:lpstr>
      <vt:lpstr>Τι είναι η Παραγωγική ΑΙ (Generative AI)</vt:lpstr>
      <vt:lpstr>Είδη τεχνητής νοημοσύνης</vt:lpstr>
      <vt:lpstr>Πλεονεκτήματα/οφέλη</vt:lpstr>
      <vt:lpstr>Παραπληροφόρηση</vt:lpstr>
      <vt:lpstr>Μέσα της παραγωγικής Τ.Ν</vt:lpstr>
      <vt:lpstr>Η ψυχολογία της Πειθούς</vt:lpstr>
      <vt:lpstr>Οι κίνδυνοι της Παραπληροφόρησης</vt:lpstr>
      <vt:lpstr>Τι μπορεί να γίνει; Ορισμένοι τρόποι – προτάσεις</vt:lpstr>
      <vt:lpstr>Η σημασία της προσωπικής υπευθυνότητας</vt:lpstr>
      <vt:lpstr>Αναδυόμενοι προβληματισμοί</vt:lpstr>
      <vt:lpstr>ΣυζΗτηση με τον Επίκουρο Καθηγητή του Τμήματος Μηχανολόγων και Αεροναυπηγών Μηχανικών του Πανεπιστημίου Πατρών με εξειδίκευση στον τομέα της Ρομποτικής, κ. Παναγιώτη  Κουστουμπάρδη</vt:lpstr>
      <vt:lpstr>ΣυζΗτηση με τον ΣΥμβουλο ΜαθηματικΩν και ΠαιδαγωγικΗς ΕυθΥνης κ. ΦΩτιο ΟικονΟμου</vt:lpstr>
      <vt:lpstr>ΣυζΗτηση με τον καθηγητΗ ΠληροφορικΗς του σχολεΙου κ. ΓεΩργιο ΚαρουσιΩτη</vt:lpstr>
      <vt:lpstr>Για το τέλος...</vt:lpstr>
      <vt:lpstr>Ευχαριστούμε για την προσοχή σας!!</vt:lpstr>
      <vt:lpstr>Πηγές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Τεχνητη νοημοσυνη Πληροφορηση-παραπληροφορηση «στην κοψη του ξυραφιου»</dc:title>
  <dc:creator>GOGO-NIKOS KOROMILA-LATTAS</dc:creator>
  <cp:lastModifiedBy>Maria Diamantopoulou</cp:lastModifiedBy>
  <cp:revision>6</cp:revision>
  <dcterms:created xsi:type="dcterms:W3CDTF">2026-01-23T14:02:38Z</dcterms:created>
  <dcterms:modified xsi:type="dcterms:W3CDTF">2026-02-13T18:38:58Z</dcterms:modified>
</cp:coreProperties>
</file>