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64" r:id="rId5"/>
    <p:sldId id="267" r:id="rId6"/>
    <p:sldId id="266" r:id="rId7"/>
    <p:sldId id="268" r:id="rId8"/>
    <p:sldId id="270" r:id="rId9"/>
    <p:sldId id="271" r:id="rId10"/>
    <p:sldId id="272" r:id="rId11"/>
    <p:sldId id="273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C44F"/>
    <a:srgbClr val="E4D1AC"/>
    <a:srgbClr val="E6B3AA"/>
    <a:srgbClr val="0078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2" autoAdjust="0"/>
    <p:restoredTop sz="93910" autoAdjust="0"/>
  </p:normalViewPr>
  <p:slideViewPr>
    <p:cSldViewPr snapToGrid="0">
      <p:cViewPr varScale="1">
        <p:scale>
          <a:sx n="64" d="100"/>
          <a:sy n="64" d="100"/>
        </p:scale>
        <p:origin x="83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29B790-5F9A-BD40-C36C-5090F07A0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C3B02AA-F1FD-B7C1-7F54-7A6D5992A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937F45D-59F7-3CD4-5040-EACB47FCB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CF4D7C2-31B9-A339-8A0B-EB196994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20035C7-3FE9-FC5D-FF6A-D97A77A3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963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6CF218-3F57-8E51-41F6-DED32C333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0151D12-F586-8BF7-9D36-314B789F5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922F20E-DF01-51EF-3854-D384AAC9B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8AD0125-7B8F-EDEA-F221-2097C511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F68BB73-41A0-CC91-2758-666F768D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46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548AFF8-F523-0AF8-07B7-90EFDA8982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7319D05-7DA2-4EFA-8F9C-EBA51CD1A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5895A94-CD4D-17E0-233A-9E9026C9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9FAB4F7-4664-A3D5-1CA2-2C5EE7FD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4A9CDF2-0952-6215-72E5-9EBC9AAC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658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87F3F7-041A-4826-8B6B-513C82B86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E33584-DFC9-EE81-CE7F-60844E2CA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0913BCF-A20D-718C-715F-763FB168A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68CD8DD-41D5-F68A-8DF9-E7298C10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CC59327-FD86-9998-BA3C-8E5BEBF5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619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72E504-29ED-AFED-7332-7666D17C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831F7CD-83AD-E889-A55C-F89D77EB7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CBC1865-B660-B146-6754-15421F94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32E7052-6AA4-8A41-2A42-35B65D48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824BD55-6F08-C8CF-DB20-EAC54F6C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1368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F6EAF3-C4DB-D6F6-8A84-A2F38DE3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6A101E-C149-07A5-013A-9E2121EADD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B85B991-215D-8076-EF93-CA863A9A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8F94D9A-026E-DDA1-1D2B-3B21C7368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316DC0F-B63A-2A9F-657C-DBCDFE44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A11C3F6-30B8-35F6-527F-A589D0D0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085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2AD828-418D-AA47-422B-D68D86B9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8C74D0B-6414-8F31-C1F3-B5215FDA4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2279211-6323-F18A-35BE-A902A3E65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698D284-5D98-8298-4F2D-C54FAA2E3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AF9071A-5B70-05DA-876C-19928188D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72D0F9B4-46D1-32BF-2C5A-7CDBB9F7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A1B0099-9D9C-8F42-EB60-06F11841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F5F0B298-31FA-FDEC-E52F-27432359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1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DDAFFF-9ED6-3109-83AD-FAC324AB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3B19993-9FD1-0583-9B9C-B9CDB15C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B4BAD6E-EAF9-45DA-4D41-E23E03BB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413251C-6E64-2A48-8A95-4937FC69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027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9AE6A4F-D226-B7E9-0AAC-02B2F6125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FE433A1-E587-63D3-F19F-B112C5CC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9E5C9AB-6A6B-A03B-5335-5036F2FD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78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111605-118B-401F-5B28-B560210C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5E1FE5-0240-40BC-7B4A-A2F77C39A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5529DAA-5710-91BC-64CB-36A81B843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72D1FC5-C97A-D1B1-11C2-1D6B8BC5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CA2F666-05C5-15C9-54DA-5EFFC1CF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6C5A96C-DA49-DB79-E93F-66F4C831C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462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4E2FDC-6BC7-9F33-589C-249A6F1A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82DD2B56-4BE3-2BB8-35F3-1BCD542DD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57E42BA-76FA-AE60-DA3F-C5AEFD143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0FB235C-CBA9-4844-2BA4-FCC6CEB0A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8335076-187E-810E-2D63-3E111F73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2F98D18-A765-4705-A0FA-BB9FEC51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6573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6F193CF-A3A9-C9DE-F972-7136FF29F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88E0372-33AD-7A2D-C8B5-4821F516E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36A2FD1-AB0F-1574-4308-D057C9288E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2DB13-AB23-405A-8CFA-4B6375F72B9B}" type="datetimeFigureOut">
              <a:rPr lang="el-GR" smtClean="0"/>
              <a:t>31/1/2025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B02842A-B266-3BBC-41DB-CAA3C8475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587EE1-20B5-2E65-2F79-5E6F52779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3F0DE-33AD-4C3C-B5F6-7BB59B86E9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601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411735-7AE3-3B89-06CA-3401BDF0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        </a:t>
            </a:r>
            <a:r>
              <a:rPr lang="en-US" sz="88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FAST FASHION</a:t>
            </a:r>
            <a:endParaRPr lang="el-GR" sz="8800" b="1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B3EB21D-0122-A17B-5E7B-504680ED3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31101" y="1690688"/>
            <a:ext cx="8139659" cy="47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13807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2C9162-B25B-BCB9-AED6-F8E32515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052" y="335627"/>
            <a:ext cx="10515600" cy="1325563"/>
          </a:xfrm>
        </p:spPr>
        <p:txBody>
          <a:bodyPr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l-GR" b="1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Ευρωπαϊκή Πράσινη Συμφωνία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A04C3ED-7F85-5F0E-1F06-CDCF854DB4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Η </a:t>
            </a:r>
            <a:r>
              <a:rPr lang="el-GR" dirty="0">
                <a:solidFill>
                  <a:schemeClr val="accent4"/>
                </a:solidFill>
              </a:rPr>
              <a:t>Ευρωπαϊκή Πράσινη Συμφωνία</a:t>
            </a:r>
            <a:r>
              <a:rPr lang="el-GR" dirty="0">
                <a:solidFill>
                  <a:schemeClr val="bg1"/>
                </a:solidFill>
              </a:rPr>
              <a:t>: η νέα αναπτυξιακή στρατηγική της Ε.Ε. </a:t>
            </a:r>
          </a:p>
          <a:p>
            <a:pPr marL="0" indent="0">
              <a:buNone/>
            </a:pPr>
            <a:r>
              <a:rPr lang="el-GR" dirty="0">
                <a:solidFill>
                  <a:schemeClr val="bg1"/>
                </a:solidFill>
              </a:rPr>
              <a:t>Στόχος: η μετατροπή της Ε.Ε σε μια πιο ενήμερη κοινωνία , με σύγχρονη αποδοτική ως προς τη χρήση των πόρων και ανταγωνιστική οικονομία, καθώς και με μηδενικές καθαρές εκπομπές αερίων του θερμοκηπίου έως τα μέσα του αιώνα.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60464F7-B207-D448-0646-067FC00921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87389" y="2154494"/>
            <a:ext cx="6071022" cy="36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2972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0975ABD8-93ED-B263-0A5E-566228F7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852" y="1214438"/>
            <a:ext cx="9268917" cy="2387600"/>
          </a:xfrm>
        </p:spPr>
        <p:txBody>
          <a:bodyPr>
            <a:normAutofit/>
          </a:bodyPr>
          <a:lstStyle/>
          <a:p>
            <a:r>
              <a:rPr lang="el-GR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Σας ευχαριστούμε για την προσοχή σας!</a:t>
            </a:r>
          </a:p>
        </p:txBody>
      </p:sp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9FA3C8B6-710F-5620-C37E-BC44F3625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8917" y="3602038"/>
            <a:ext cx="9144000" cy="1655762"/>
          </a:xfrm>
        </p:spPr>
        <p:txBody>
          <a:bodyPr>
            <a:normAutofit/>
          </a:bodyPr>
          <a:lstStyle/>
          <a:p>
            <a:r>
              <a:rPr lang="el-GR" sz="2800" dirty="0">
                <a:solidFill>
                  <a:srgbClr val="FF0000"/>
                </a:solidFill>
              </a:rPr>
              <a:t>Μυρσίνη Κοντζιά</a:t>
            </a:r>
          </a:p>
          <a:p>
            <a:r>
              <a:rPr lang="el-GR" sz="2800" dirty="0">
                <a:solidFill>
                  <a:srgbClr val="FF0000"/>
                </a:solidFill>
              </a:rPr>
              <a:t> Μελίνα Παπανάτσιου</a:t>
            </a:r>
          </a:p>
          <a:p>
            <a:r>
              <a:rPr lang="el-GR" sz="2800" dirty="0">
                <a:solidFill>
                  <a:srgbClr val="FF0000"/>
                </a:solidFill>
              </a:rPr>
              <a:t> Αλεξάνδρα Πάντζιου</a:t>
            </a:r>
          </a:p>
        </p:txBody>
      </p:sp>
    </p:spTree>
    <p:extLst>
      <p:ext uri="{BB962C8B-B14F-4D97-AF65-F5344CB8AC3E}">
        <p14:creationId xmlns:p14="http://schemas.microsoft.com/office/powerpoint/2010/main" val="21804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A00042-FC20-7AC9-3900-762269F6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26" y="365125"/>
            <a:ext cx="10154587" cy="1325563"/>
          </a:xfrm>
        </p:spPr>
        <p:txBody>
          <a:bodyPr>
            <a:normAutofit/>
          </a:bodyPr>
          <a:lstStyle/>
          <a:p>
            <a:pPr algn="ctr"/>
            <a:r>
              <a:rPr lang="el-GR" sz="4800" b="1" i="1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Τι είναι η γρήγορη μόδα 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323C0C-2054-0E9D-F406-69B0AC215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538" y="2164573"/>
            <a:ext cx="4751882" cy="337598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FASHION (</a:t>
            </a: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γρήγορη μόδα):</a:t>
            </a:r>
            <a:r>
              <a:rPr lang="el-G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el-GR" b="1" dirty="0">
                <a:solidFill>
                  <a:schemeClr val="bg1"/>
                </a:solidFill>
              </a:rPr>
              <a:t>Παροχή στυλ σε </a:t>
            </a:r>
          </a:p>
          <a:p>
            <a:pPr marL="0" indent="0" algn="ctr">
              <a:buNone/>
            </a:pPr>
            <a:r>
              <a:rPr lang="el-GR" b="1" dirty="0">
                <a:solidFill>
                  <a:schemeClr val="bg1"/>
                </a:solidFill>
              </a:rPr>
              <a:t>χαμηλές τιμές.</a:t>
            </a:r>
          </a:p>
          <a:p>
            <a:pPr marL="0" indent="0" algn="ctr">
              <a:buNone/>
            </a:pPr>
            <a:endParaRPr lang="el-GR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l-GR" b="1" dirty="0">
                <a:solidFill>
                  <a:schemeClr val="bg1"/>
                </a:solidFill>
              </a:rPr>
              <a:t>Με τη γρήγορη μόδα, η ποσότητα των ρούχων που παράγονται και πετιούνται </a:t>
            </a:r>
            <a:r>
              <a:rPr lang="el-GR" b="1" dirty="0">
                <a:solidFill>
                  <a:srgbClr val="FFFF00"/>
                </a:solidFill>
              </a:rPr>
              <a:t>έχει αυξηθεί.</a:t>
            </a:r>
          </a:p>
        </p:txBody>
      </p:sp>
      <p:pic>
        <p:nvPicPr>
          <p:cNvPr id="12" name="Θέση περιεχομένου 11">
            <a:extLst>
              <a:ext uri="{FF2B5EF4-FFF2-40B4-BE49-F238E27FC236}">
                <a16:creationId xmlns:a16="http://schemas.microsoft.com/office/drawing/2014/main" id="{4A3BB2A3-FA25-C383-61A6-B3151F4520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690688"/>
            <a:ext cx="5181600" cy="432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D279338-1C0A-970B-7E8B-E3E153DAE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6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Μερικές Μετρήσεις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422E60-5C9F-6FCC-CAF2-2942BBD31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Το </a:t>
            </a:r>
            <a:r>
              <a:rPr lang="el-GR" b="1" u="sng" dirty="0">
                <a:solidFill>
                  <a:schemeClr val="bg1"/>
                </a:solidFill>
              </a:rPr>
              <a:t>2020 </a:t>
            </a:r>
            <a:r>
              <a:rPr lang="el-GR" b="1" dirty="0">
                <a:solidFill>
                  <a:schemeClr val="bg1"/>
                </a:solidFill>
              </a:rPr>
              <a:t>η κατανάλωση κλωστοϋφαντουργικών προϊόντων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l-GR" b="1" dirty="0">
                <a:solidFill>
                  <a:schemeClr val="bg1"/>
                </a:solidFill>
              </a:rPr>
              <a:t>ανά μέσο άτομο απαιτούσε :</a:t>
            </a:r>
            <a:endParaRPr lang="el-GR" b="1" u="sng" dirty="0">
              <a:solidFill>
                <a:schemeClr val="bg1"/>
              </a:solidFill>
            </a:endParaRPr>
          </a:p>
          <a:p>
            <a:r>
              <a:rPr lang="el-GR" b="1" dirty="0">
                <a:solidFill>
                  <a:schemeClr val="bg1"/>
                </a:solidFill>
              </a:rPr>
              <a:t>400</a:t>
            </a:r>
            <a:r>
              <a:rPr lang="en-US" b="1" dirty="0">
                <a:solidFill>
                  <a:schemeClr val="bg1"/>
                </a:solidFill>
              </a:rPr>
              <a:t>m2 </a:t>
            </a:r>
            <a:r>
              <a:rPr lang="el-GR" b="1" dirty="0">
                <a:solidFill>
                  <a:schemeClr val="bg1"/>
                </a:solidFill>
              </a:rPr>
              <a:t>γης</a:t>
            </a:r>
          </a:p>
          <a:p>
            <a:r>
              <a:rPr lang="el-GR" b="1" dirty="0">
                <a:solidFill>
                  <a:schemeClr val="bg1"/>
                </a:solidFill>
              </a:rPr>
              <a:t>9</a:t>
            </a:r>
            <a:r>
              <a:rPr lang="en-US" b="1" dirty="0">
                <a:solidFill>
                  <a:schemeClr val="bg1"/>
                </a:solidFill>
              </a:rPr>
              <a:t>m3 </a:t>
            </a:r>
            <a:r>
              <a:rPr lang="el-GR" b="1" dirty="0">
                <a:solidFill>
                  <a:schemeClr val="bg1"/>
                </a:solidFill>
              </a:rPr>
              <a:t>νερού</a:t>
            </a:r>
          </a:p>
          <a:p>
            <a:r>
              <a:rPr lang="el-GR" b="1" dirty="0">
                <a:solidFill>
                  <a:schemeClr val="bg1"/>
                </a:solidFill>
              </a:rPr>
              <a:t>391 </a:t>
            </a:r>
            <a:r>
              <a:rPr lang="en-US" b="1" dirty="0">
                <a:solidFill>
                  <a:schemeClr val="bg1"/>
                </a:solidFill>
              </a:rPr>
              <a:t>kg </a:t>
            </a:r>
            <a:r>
              <a:rPr lang="el-GR" b="1" dirty="0">
                <a:solidFill>
                  <a:schemeClr val="bg1"/>
                </a:solidFill>
              </a:rPr>
              <a:t>πρώτων υλών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Και προκάλεσε</a:t>
            </a:r>
            <a:r>
              <a:rPr lang="el-GR" b="1" dirty="0"/>
              <a:t> </a:t>
            </a:r>
            <a:r>
              <a:rPr lang="el-GR" b="1" dirty="0">
                <a:solidFill>
                  <a:srgbClr val="FFFF00"/>
                </a:solidFill>
              </a:rPr>
              <a:t>αποτύπωμα άνθρακα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l-GR" b="1" dirty="0">
                <a:solidFill>
                  <a:schemeClr val="bg1"/>
                </a:solidFill>
              </a:rPr>
              <a:t>περίπου 270</a:t>
            </a:r>
            <a:r>
              <a:rPr lang="en-US" b="1" dirty="0">
                <a:solidFill>
                  <a:schemeClr val="bg1"/>
                </a:solidFill>
              </a:rPr>
              <a:t> kg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CEF3026-C677-7F1B-84EC-0A708DB83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012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Για να δημιουργηθεί ένα βαμβακερό μπλουζάκι χρειάζονται τουλάχιστον 2.700 λίτρα γλυκού νερού</a:t>
            </a:r>
          </a:p>
          <a:p>
            <a:pPr marL="0" indent="0">
              <a:buNone/>
            </a:pPr>
            <a:endParaRPr lang="el-GR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Τόσο νερό περίπου καταναλώνει ένας μέσος άνθρωπος για καθημερινές ανάγκες ποσίμου νερού σε 2,5 χρόνια. </a:t>
            </a:r>
          </a:p>
        </p:txBody>
      </p:sp>
    </p:spTree>
    <p:extLst>
      <p:ext uri="{BB962C8B-B14F-4D97-AF65-F5344CB8AC3E}">
        <p14:creationId xmlns:p14="http://schemas.microsoft.com/office/powerpoint/2010/main" val="228942605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CB0131C-9235-81F7-5BDE-E0E6C9398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527" y="817073"/>
            <a:ext cx="5181600" cy="5681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3200" dirty="0"/>
              <a:t>    </a:t>
            </a:r>
            <a:r>
              <a:rPr lang="el-GR" sz="3200" b="1" dirty="0"/>
              <a:t> </a:t>
            </a:r>
            <a:r>
              <a:rPr lang="el-GR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Ρύπανση υδάτων</a:t>
            </a:r>
            <a:endParaRPr lang="el-GR" sz="4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dirty="0">
                <a:solidFill>
                  <a:schemeClr val="bg1"/>
                </a:solidFill>
                <a:cs typeface="Arial" panose="020B0604020202020204" pitchFamily="34" charset="0"/>
              </a:rPr>
              <a:t>Η παραγωγή κλωστοϋφαντουργικών προϊόντων εκτιμάται ότι ευθύνεται για </a:t>
            </a:r>
            <a:r>
              <a:rPr lang="el-GR" b="1" dirty="0">
                <a:solidFill>
                  <a:srgbClr val="FFFF00"/>
                </a:solidFill>
                <a:cs typeface="Arial" panose="020B0604020202020204" pitchFamily="34" charset="0"/>
              </a:rPr>
              <a:t>το </a:t>
            </a:r>
            <a:r>
              <a:rPr lang="el-GR" b="1" u="sng" dirty="0">
                <a:solidFill>
                  <a:srgbClr val="FFFF00"/>
                </a:solidFill>
                <a:cs typeface="Arial" panose="020B0604020202020204" pitchFamily="34" charset="0"/>
              </a:rPr>
              <a:t>20%</a:t>
            </a:r>
            <a:r>
              <a:rPr lang="el-GR" b="1" dirty="0">
                <a:solidFill>
                  <a:srgbClr val="FFFF00"/>
                </a:solidFill>
                <a:cs typeface="Arial" panose="020B0604020202020204" pitchFamily="34" charset="0"/>
              </a:rPr>
              <a:t> περίπου της παγκόσμιας ρύπανσης </a:t>
            </a:r>
            <a:r>
              <a:rPr lang="el-GR" b="1" dirty="0">
                <a:solidFill>
                  <a:schemeClr val="bg1"/>
                </a:solidFill>
                <a:cs typeface="Arial" panose="020B0604020202020204" pitchFamily="34" charset="0"/>
              </a:rPr>
              <a:t>των καθαρών υδάτων από προϊόντα βαφής και φινιρίσματος (βλαβερά χημικά)</a:t>
            </a:r>
          </a:p>
          <a:p>
            <a:r>
              <a:rPr lang="el-GR" b="1" dirty="0">
                <a:solidFill>
                  <a:schemeClr val="bg1"/>
                </a:solidFill>
                <a:cs typeface="Arial" panose="020B0604020202020204" pitchFamily="34" charset="0"/>
              </a:rPr>
              <a:t>Το πλύσιμο των συνθετικών υφασμάτων απελευθερώνει ετησίως περίπου</a:t>
            </a:r>
            <a:r>
              <a:rPr lang="el-GR" b="1" dirty="0">
                <a:cs typeface="Arial" panose="020B0604020202020204" pitchFamily="34" charset="0"/>
              </a:rPr>
              <a:t> </a:t>
            </a:r>
            <a:r>
              <a:rPr lang="el-GR" b="1" i="1" dirty="0">
                <a:solidFill>
                  <a:srgbClr val="FFFF00"/>
                </a:solidFill>
                <a:cs typeface="Arial" panose="020B0604020202020204" pitchFamily="34" charset="0"/>
              </a:rPr>
              <a:t>0,5 εκατομμύρια τόνους </a:t>
            </a:r>
            <a:r>
              <a:rPr lang="el-GR" b="1" i="1" dirty="0" err="1">
                <a:solidFill>
                  <a:schemeClr val="bg1"/>
                </a:solidFill>
                <a:cs typeface="Arial" panose="020B0604020202020204" pitchFamily="34" charset="0"/>
              </a:rPr>
              <a:t>μικροινων</a:t>
            </a:r>
            <a:r>
              <a:rPr lang="el-GR" b="1" dirty="0">
                <a:solidFill>
                  <a:schemeClr val="bg1"/>
                </a:solidFill>
                <a:cs typeface="Arial" panose="020B0604020202020204" pitchFamily="34" charset="0"/>
              </a:rPr>
              <a:t> στους ωκεανούς 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7BEB0EE6-AE0B-3CE4-0355-109B3DF240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1127" y="1755427"/>
            <a:ext cx="5761378" cy="38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216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899DAC6-0F11-8520-D11B-7D345DD06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840" y="1253331"/>
            <a:ext cx="5135452" cy="483267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l-GR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9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Εκπομπές αερίων του θερμοκηπίου</a:t>
            </a:r>
          </a:p>
          <a:p>
            <a:pPr algn="ctr"/>
            <a:r>
              <a:rPr lang="el-GR" sz="3000" b="1" dirty="0">
                <a:solidFill>
                  <a:schemeClr val="bg1"/>
                </a:solidFill>
              </a:rPr>
              <a:t>Σύμφωνα με τον Ε.Ο.Π. οι αγορές κλωστοϋφαντουργικών προϊόντων στην Ε.Ε. , το </a:t>
            </a:r>
            <a:r>
              <a:rPr lang="el-GR" sz="3000" b="1" i="1" dirty="0">
                <a:solidFill>
                  <a:schemeClr val="bg1"/>
                </a:solidFill>
              </a:rPr>
              <a:t>2020</a:t>
            </a:r>
            <a:r>
              <a:rPr lang="el-GR" sz="3000" b="1" u="sng" dirty="0">
                <a:solidFill>
                  <a:schemeClr val="bg1"/>
                </a:solidFill>
              </a:rPr>
              <a:t> </a:t>
            </a:r>
            <a:r>
              <a:rPr lang="el-GR" sz="3000" b="1" dirty="0">
                <a:solidFill>
                  <a:schemeClr val="bg1"/>
                </a:solidFill>
              </a:rPr>
              <a:t>οδήγησαν περίπου σε </a:t>
            </a:r>
            <a:r>
              <a:rPr lang="el-GR" sz="3000" b="1" dirty="0">
                <a:solidFill>
                  <a:srgbClr val="FFFF00"/>
                </a:solidFill>
              </a:rPr>
              <a:t>270</a:t>
            </a:r>
            <a:r>
              <a:rPr lang="en-US" sz="3000" b="1" dirty="0">
                <a:solidFill>
                  <a:srgbClr val="FFFF00"/>
                </a:solidFill>
              </a:rPr>
              <a:t>kg</a:t>
            </a:r>
            <a:r>
              <a:rPr lang="el-GR" sz="3000" b="1" dirty="0">
                <a:solidFill>
                  <a:srgbClr val="FFFF00"/>
                </a:solidFill>
              </a:rPr>
              <a:t> εκπομπές </a:t>
            </a:r>
            <a:r>
              <a:rPr lang="en-US" sz="3000" b="1" dirty="0">
                <a:solidFill>
                  <a:srgbClr val="FFFF00"/>
                </a:solidFill>
              </a:rPr>
              <a:t>Co2 </a:t>
            </a:r>
            <a:r>
              <a:rPr lang="el-GR" sz="3000" b="1" dirty="0">
                <a:solidFill>
                  <a:srgbClr val="FFFF00"/>
                </a:solidFill>
              </a:rPr>
              <a:t>ανά άτομο. </a:t>
            </a:r>
            <a:r>
              <a:rPr lang="el-GR" sz="3000" b="1" dirty="0">
                <a:solidFill>
                  <a:schemeClr val="bg1"/>
                </a:solidFill>
              </a:rPr>
              <a:t>Πράγμα που σημαίνει ότι αυτά τα προϊόντα που παράγονται στην Ε.Ε. προκάλεσαν εκπομπές αερίων θερμοκηπίου </a:t>
            </a:r>
            <a:r>
              <a:rPr lang="el-G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 εκατομμυρίων τόνων.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69FE93F-5A4F-BA17-C4BC-5797ABFFB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03428"/>
            <a:ext cx="5580161" cy="46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3824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0A5530-3DA7-A802-54FB-1DF3F65A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Απόβλητα κλωστοϋφαντουργικών προϊόντων σε χώρους υγειονομικής ταφής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AC8403-3700-7B1C-E779-07A58A5D8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6600"/>
            <a:ext cx="10173325" cy="6342921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bg1"/>
                </a:solidFill>
              </a:rPr>
              <a:t>Τα περισσότερα ρούχα που απορρίπτονται δεν ανακυκλώνονται </a:t>
            </a:r>
            <a:r>
              <a:rPr lang="el-GR" sz="3600" b="1" dirty="0">
                <a:solidFill>
                  <a:srgbClr val="FFFF00"/>
                </a:solidFill>
              </a:rPr>
              <a:t>(μόνο το 1% ανακυκλώνεται) </a:t>
            </a:r>
            <a:r>
              <a:rPr lang="el-GR" sz="3600" b="1" dirty="0">
                <a:solidFill>
                  <a:schemeClr val="bg1"/>
                </a:solidFill>
              </a:rPr>
              <a:t>ενώ ένα μεγάλο μέρος καταλήγει σε χώρους υγειονομικής ταφής ή εξάγεται εκτός Ε.Ε. Οι ευρωπαίοι καταναλωτές απορρίπτουν περίπου </a:t>
            </a:r>
            <a:r>
              <a:rPr lang="el-GR" sz="3600" b="1" dirty="0">
                <a:solidFill>
                  <a:srgbClr val="FFFF00"/>
                </a:solidFill>
              </a:rPr>
              <a:t>11</a:t>
            </a:r>
            <a:r>
              <a:rPr lang="el-GR" sz="3600" b="1" dirty="0">
                <a:solidFill>
                  <a:srgbClr val="FF0000"/>
                </a:solidFill>
              </a:rPr>
              <a:t> </a:t>
            </a:r>
            <a:r>
              <a:rPr lang="el-GR" sz="3600" b="1" dirty="0">
                <a:solidFill>
                  <a:srgbClr val="FFFF00"/>
                </a:solidFill>
              </a:rPr>
              <a:t>κιλά ρούχων ετησίως, </a:t>
            </a:r>
            <a:r>
              <a:rPr lang="el-GR" sz="3600" b="1" dirty="0">
                <a:solidFill>
                  <a:schemeClr val="bg1"/>
                </a:solidFill>
              </a:rPr>
              <a:t>ενώ το </a:t>
            </a:r>
            <a:r>
              <a:rPr lang="en-US" sz="3600" b="1" i="1" dirty="0">
                <a:solidFill>
                  <a:schemeClr val="bg1"/>
                </a:solidFill>
              </a:rPr>
              <a:t>fast fashion </a:t>
            </a:r>
            <a:r>
              <a:rPr lang="el-GR" sz="3600" b="1" dirty="0">
                <a:solidFill>
                  <a:schemeClr val="bg1"/>
                </a:solidFill>
              </a:rPr>
              <a:t>και τα κοινωνικά δίκτυα ,ενισχύουν την κατανάλωση.</a:t>
            </a:r>
          </a:p>
        </p:txBody>
      </p:sp>
    </p:spTree>
    <p:extLst>
      <p:ext uri="{BB962C8B-B14F-4D97-AF65-F5344CB8AC3E}">
        <p14:creationId xmlns:p14="http://schemas.microsoft.com/office/powerpoint/2010/main" val="17072568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9CE2D6-6514-319E-9A39-80C0ACA4F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3341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l-GR" sz="3600" b="1" u="sng" dirty="0">
                <a:solidFill>
                  <a:schemeClr val="accent4"/>
                </a:solidFill>
                <a:latin typeface="+mn-lt"/>
              </a:rPr>
              <a:t>ΤΟ ΕΡΓΟ ΤΗΣ Ε.Ε. ΚΑΙ ΤΟΥ Ε.Κ. ΣΤΗΝ ΠΡΟΣΤΑΣΙΑ ΤΟΥ ΠΕΡΙΒΑΛΛΟΝΤΟΣ ΑΠΌ ΤΗΝ ΒΙΟΜΗΧΑΝΙΑ ΤΩΝ ΡΟΥΧΩΝ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F085CBF-3C2F-1BB5-B5FC-7455FA3BA1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Το σχέδιο δράσης της Ε.Ε. για την μετάβαση προς μια </a:t>
            </a:r>
            <a:r>
              <a:rPr lang="el-GR" b="1" dirty="0">
                <a:solidFill>
                  <a:schemeClr val="accent4"/>
                </a:solidFill>
              </a:rPr>
              <a:t>κυκλική οικονομία* </a:t>
            </a:r>
            <a:r>
              <a:rPr lang="el-GR" b="1" dirty="0">
                <a:solidFill>
                  <a:schemeClr val="bg1"/>
                </a:solidFill>
              </a:rPr>
              <a:t>έχει σκοπό την μείωση των αποβλήτων και την βιωσιμότητα των προϊόντων.  </a:t>
            </a:r>
          </a:p>
          <a:p>
            <a:pPr marL="0" indent="0">
              <a:buNone/>
            </a:pPr>
            <a:r>
              <a:rPr lang="el-GR" b="1" dirty="0"/>
              <a:t> </a:t>
            </a:r>
          </a:p>
          <a:p>
            <a:pPr marL="0" indent="0">
              <a:buNone/>
            </a:pPr>
            <a:r>
              <a:rPr lang="el-GR" dirty="0">
                <a:solidFill>
                  <a:srgbClr val="007800"/>
                </a:solidFill>
              </a:rPr>
              <a:t> </a:t>
            </a:r>
            <a:r>
              <a:rPr lang="el-GR" b="1" dirty="0">
                <a:solidFill>
                  <a:schemeClr val="accent4"/>
                </a:solidFill>
              </a:rPr>
              <a:t>*</a:t>
            </a:r>
            <a:r>
              <a:rPr lang="el-GR" sz="2400" b="1" i="0" dirty="0">
                <a:solidFill>
                  <a:schemeClr val="accent4"/>
                </a:solidFill>
                <a:effectLst/>
              </a:rPr>
              <a:t>Η </a:t>
            </a:r>
            <a:r>
              <a:rPr lang="el-GR" sz="2600" b="1" i="0" dirty="0">
                <a:solidFill>
                  <a:schemeClr val="accent4"/>
                </a:solidFill>
                <a:effectLst/>
              </a:rPr>
              <a:t>κυκλική</a:t>
            </a:r>
            <a:r>
              <a:rPr lang="el-GR" sz="2400" b="1" i="0" dirty="0">
                <a:solidFill>
                  <a:schemeClr val="accent4"/>
                </a:solidFill>
                <a:effectLst/>
              </a:rPr>
              <a:t> οικονομία είναι ένα οικονομικό μοντέλο που εστιάζει στη μείωση της σπατάλης των πόρων που χρησιμοποιούνται στην παραγωγική διαδικασία </a:t>
            </a:r>
            <a:endParaRPr lang="el-GR" sz="24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rgbClr val="007800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1B61E1C8-2FCA-EF09-CF26-1626C5EBE7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48" y="1558977"/>
            <a:ext cx="4581993" cy="5156616"/>
          </a:xfrm>
        </p:spPr>
      </p:pic>
    </p:spTree>
    <p:extLst>
      <p:ext uri="{BB962C8B-B14F-4D97-AF65-F5344CB8AC3E}">
        <p14:creationId xmlns:p14="http://schemas.microsoft.com/office/powerpoint/2010/main" val="25211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EC0AD9-3DAE-1F9F-E7DB-BA228590B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Το σχέδιο δράσης για την </a:t>
            </a:r>
            <a:r>
              <a:rPr lang="el-GR" sz="3200" b="1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κυκλική οικονομία </a:t>
            </a:r>
            <a:r>
              <a:rPr lang="el-G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που υποβλήθηκε ως μέρος της βιομηχανικής στρατηγικής της Ε.Ε. προτείνει τα ακόλουθα μέτρα: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94E4A7-9000-403B-608D-4177E1F2CF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825625"/>
            <a:ext cx="5181600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Θα δοθεί έμφαση</a:t>
            </a:r>
            <a:r>
              <a:rPr lang="el-GR" sz="3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3000" dirty="0">
                <a:solidFill>
                  <a:schemeClr val="bg1"/>
                </a:solidFill>
              </a:rPr>
              <a:t>στους τομείς που χρησιμοποιούν τους περισσότερους πόρους και στους οποίους υπάρχουν μεγάλες δυνατότητες κυκλικότητας για παράδειγμα: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000" b="1" i="1" dirty="0">
                <a:solidFill>
                  <a:schemeClr val="accent4"/>
                </a:solidFill>
              </a:rPr>
              <a:t>Κλωστοϋφαντουργικά:</a:t>
            </a:r>
          </a:p>
          <a:p>
            <a:pPr marL="0" indent="0">
              <a:buNone/>
            </a:pPr>
            <a:r>
              <a:rPr lang="el-GR" sz="3000" dirty="0">
                <a:solidFill>
                  <a:schemeClr val="bg1"/>
                </a:solidFill>
              </a:rPr>
              <a:t>Η νέα στρατηγική της Ε.Ε θα ενισχύσει την ανταγωνιστικότητα και την καινοτομία στον τομέα αυτό και θα δώσει ώθηση στην αγορά της Ε.Ε για </a:t>
            </a:r>
            <a:r>
              <a:rPr lang="el-GR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επαναχρησιμοποίηση</a:t>
            </a:r>
            <a:r>
              <a:rPr lang="el-GR" sz="3000" b="1" dirty="0">
                <a:solidFill>
                  <a:schemeClr val="bg1"/>
                </a:solidFill>
              </a:rPr>
              <a:t> </a:t>
            </a:r>
            <a:r>
              <a:rPr lang="el-GR" sz="3000" dirty="0">
                <a:solidFill>
                  <a:schemeClr val="bg1"/>
                </a:solidFill>
              </a:rPr>
              <a:t>των κλωστοϋφαντουργικών προϊόντων.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4" name="Θέση περιεχομένου 13">
            <a:extLst>
              <a:ext uri="{FF2B5EF4-FFF2-40B4-BE49-F238E27FC236}">
                <a16:creationId xmlns:a16="http://schemas.microsoft.com/office/drawing/2014/main" id="{2C5135E1-0048-5731-B4D7-6F394D08D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800" y="1825625"/>
            <a:ext cx="5802195" cy="390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6395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4FA4BB-03FF-9EDF-AB61-4CAF78A7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l-GR" b="1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Μέτρα της Ε.Ε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6290CE-127C-1F31-6185-BF54273D78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4"/>
                </a:solidFill>
              </a:rPr>
              <a:t>Οικολογικό σήμα</a:t>
            </a:r>
            <a:r>
              <a:rPr lang="el-GR" dirty="0">
                <a:solidFill>
                  <a:schemeClr val="bg1"/>
                </a:solidFill>
              </a:rPr>
              <a:t>: Να εφαρμόζεται σε προϊόντα που η παραγωγή τους τηρεί τα οικολογικά κριτήρια. Αυτό τραβάει την προσοχή του καταναλωτή προϊόντα που περιλαμβάνουν λιγότερες επιβλαβείς ουσίες και προκαλούν λιγότερη ρύπανση του νερού 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652DBC8-DC4C-6088-0790-BA9A57DA06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4"/>
                </a:solidFill>
              </a:rPr>
              <a:t>Διευρυμένη ευθύνη του παραγωγού</a:t>
            </a:r>
            <a:r>
              <a:rPr lang="el-GR" dirty="0">
                <a:solidFill>
                  <a:schemeClr val="bg1"/>
                </a:solidFill>
              </a:rPr>
              <a:t>: Οι χώρες της Ε.Ε. ήταν υποχρεωμένες να συλλέξουν τα κλωστοϋφαντουργικά προϊόντα χωριστά έως την 1</a:t>
            </a:r>
            <a:r>
              <a:rPr lang="el-GR" baseline="30000" dirty="0">
                <a:solidFill>
                  <a:schemeClr val="bg1"/>
                </a:solidFill>
              </a:rPr>
              <a:t>η</a:t>
            </a:r>
            <a:r>
              <a:rPr lang="el-GR" dirty="0">
                <a:solidFill>
                  <a:schemeClr val="bg1"/>
                </a:solidFill>
              </a:rPr>
              <a:t> Ιανουαρίου 2025, για </a:t>
            </a:r>
            <a:r>
              <a:rPr lang="el-GR" b="1" dirty="0">
                <a:solidFill>
                  <a:schemeClr val="bg1"/>
                </a:solidFill>
              </a:rPr>
              <a:t>επαναχρησιμοποίηση , προετοιμασία </a:t>
            </a:r>
            <a:r>
              <a:rPr lang="el-GR" dirty="0">
                <a:solidFill>
                  <a:schemeClr val="bg1"/>
                </a:solidFill>
              </a:rPr>
              <a:t>και </a:t>
            </a:r>
            <a:r>
              <a:rPr lang="el-GR" b="1" dirty="0">
                <a:solidFill>
                  <a:schemeClr val="bg1"/>
                </a:solidFill>
              </a:rPr>
              <a:t>ανακύκλωση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040033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555</Words>
  <Application>Microsoft Office PowerPoint</Application>
  <PresentationFormat>Ευρεία οθόνη</PresentationFormat>
  <Paragraphs>41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Θέμα του Office</vt:lpstr>
      <vt:lpstr>        FAST FASHION</vt:lpstr>
      <vt:lpstr>Τι είναι η γρήγορη μόδα ;</vt:lpstr>
      <vt:lpstr>Μερικές Μετρήσεις</vt:lpstr>
      <vt:lpstr>Παρουσίαση του PowerPoint</vt:lpstr>
      <vt:lpstr>Παρουσίαση του PowerPoint</vt:lpstr>
      <vt:lpstr>Απόβλητα κλωστοϋφαντουργικών προϊόντων σε χώρους υγειονομικής ταφής </vt:lpstr>
      <vt:lpstr>ΤΟ ΕΡΓΟ ΤΗΣ Ε.Ε. ΚΑΙ ΤΟΥ Ε.Κ. ΣΤΗΝ ΠΡΟΣΤΑΣΙΑ ΤΟΥ ΠΕΡΙΒΑΛΛΟΝΤΟΣ ΑΠΌ ΤΗΝ ΒΙΟΜΗΧΑΝΙΑ ΤΩΝ ΡΟΥΧΩΝ </vt:lpstr>
      <vt:lpstr>Το σχέδιο δράσης για την κυκλική οικονομία που υποβλήθηκε ως μέρος της βιομηχανικής στρατηγικής της Ε.Ε. προτείνει τα ακόλουθα μέτρα:</vt:lpstr>
      <vt:lpstr>Μέτρα της Ε.Ε </vt:lpstr>
      <vt:lpstr>Ευρωπαϊκή Πράσινη Συμφωνία</vt:lpstr>
      <vt:lpstr>Σας ευχαριστούμε για την προσοχή σας!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8</cp:revision>
  <dcterms:created xsi:type="dcterms:W3CDTF">2025-01-13T10:27:04Z</dcterms:created>
  <dcterms:modified xsi:type="dcterms:W3CDTF">2025-01-31T09:47:14Z</dcterms:modified>
</cp:coreProperties>
</file>