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9" r:id="rId3"/>
    <p:sldId id="262" r:id="rId4"/>
    <p:sldId id="260" r:id="rId5"/>
    <p:sldId id="261" r:id="rId6"/>
    <p:sldId id="263" r:id="rId7"/>
    <p:sldId id="264" r:id="rId8"/>
    <p:sldId id="265" r:id="rId9"/>
    <p:sldId id="266" r:id="rId10"/>
    <p:sldId id="267" r:id="rId11"/>
    <p:sldId id="268"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A559-B560-4985-81E5-32737BD183A4}" type="datetimeFigureOut">
              <a:rPr lang="el-GR" smtClean="0"/>
              <a:t>10/11/2024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62DFA2-A9E5-4719-BDC2-FA3322F9B9FC}" type="slidenum">
              <a:rPr lang="el-GR" smtClean="0"/>
              <a:t>‹#›</a:t>
            </a:fld>
            <a:endParaRPr lang="el-GR"/>
          </a:p>
        </p:txBody>
      </p:sp>
    </p:spTree>
    <p:extLst>
      <p:ext uri="{BB962C8B-B14F-4D97-AF65-F5344CB8AC3E}">
        <p14:creationId xmlns:p14="http://schemas.microsoft.com/office/powerpoint/2010/main" val="30228890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B262DFA2-A9E5-4719-BDC2-FA3322F9B9FC}" type="slidenum">
              <a:rPr lang="el-GR" smtClean="0"/>
              <a:t>1</a:t>
            </a:fld>
            <a:endParaRPr lang="el-GR"/>
          </a:p>
        </p:txBody>
      </p:sp>
    </p:spTree>
    <p:extLst>
      <p:ext uri="{BB962C8B-B14F-4D97-AF65-F5344CB8AC3E}">
        <p14:creationId xmlns:p14="http://schemas.microsoft.com/office/powerpoint/2010/main" val="1046459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US" dirty="0" err="1" smtClean="0"/>
              <a:t>hbbbbbbbbb</a:t>
            </a:r>
            <a:endParaRPr lang="el-GR" dirty="0"/>
          </a:p>
        </p:txBody>
      </p:sp>
      <p:sp>
        <p:nvSpPr>
          <p:cNvPr id="4" name="Θέση αριθμού διαφάνειας 3"/>
          <p:cNvSpPr>
            <a:spLocks noGrp="1"/>
          </p:cNvSpPr>
          <p:nvPr>
            <p:ph type="sldNum" sz="quarter" idx="10"/>
          </p:nvPr>
        </p:nvSpPr>
        <p:spPr/>
        <p:txBody>
          <a:bodyPr/>
          <a:lstStyle/>
          <a:p>
            <a:fld id="{B262DFA2-A9E5-4719-BDC2-FA3322F9B9FC}" type="slidenum">
              <a:rPr lang="el-GR" smtClean="0">
                <a:solidFill>
                  <a:prstClr val="black"/>
                </a:solidFill>
              </a:rPr>
              <a:pPr/>
              <a:t>3</a:t>
            </a:fld>
            <a:endParaRPr lang="el-GR">
              <a:solidFill>
                <a:prstClr val="black"/>
              </a:solidFill>
            </a:endParaRPr>
          </a:p>
        </p:txBody>
      </p:sp>
    </p:spTree>
    <p:extLst>
      <p:ext uri="{BB962C8B-B14F-4D97-AF65-F5344CB8AC3E}">
        <p14:creationId xmlns:p14="http://schemas.microsoft.com/office/powerpoint/2010/main" val="38647271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6BA0F638-74B5-48FE-91BB-4320D5864A31}" type="datetimeFigureOut">
              <a:rPr lang="el-GR" smtClean="0"/>
              <a:t>10/11/2024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924638C-C6A8-4BCC-A06A-C784890348C9}" type="slidenum">
              <a:rPr lang="el-GR" smtClean="0"/>
              <a:t>‹#›</a:t>
            </a:fld>
            <a:endParaRPr lang="el-GR"/>
          </a:p>
        </p:txBody>
      </p:sp>
    </p:spTree>
    <p:extLst>
      <p:ext uri="{BB962C8B-B14F-4D97-AF65-F5344CB8AC3E}">
        <p14:creationId xmlns:p14="http://schemas.microsoft.com/office/powerpoint/2010/main" val="997969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6BA0F638-74B5-48FE-91BB-4320D5864A31}" type="datetimeFigureOut">
              <a:rPr lang="el-GR" smtClean="0"/>
              <a:t>10/11/2024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924638C-C6A8-4BCC-A06A-C784890348C9}" type="slidenum">
              <a:rPr lang="el-GR" smtClean="0"/>
              <a:t>‹#›</a:t>
            </a:fld>
            <a:endParaRPr lang="el-GR"/>
          </a:p>
        </p:txBody>
      </p:sp>
    </p:spTree>
    <p:extLst>
      <p:ext uri="{BB962C8B-B14F-4D97-AF65-F5344CB8AC3E}">
        <p14:creationId xmlns:p14="http://schemas.microsoft.com/office/powerpoint/2010/main" val="3470814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6BA0F638-74B5-48FE-91BB-4320D5864A31}" type="datetimeFigureOut">
              <a:rPr lang="el-GR" smtClean="0"/>
              <a:t>10/11/2024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924638C-C6A8-4BCC-A06A-C784890348C9}" type="slidenum">
              <a:rPr lang="el-GR" smtClean="0"/>
              <a:t>‹#›</a:t>
            </a:fld>
            <a:endParaRPr lang="el-GR"/>
          </a:p>
        </p:txBody>
      </p:sp>
    </p:spTree>
    <p:extLst>
      <p:ext uri="{BB962C8B-B14F-4D97-AF65-F5344CB8AC3E}">
        <p14:creationId xmlns:p14="http://schemas.microsoft.com/office/powerpoint/2010/main" val="486782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6BA0F638-74B5-48FE-91BB-4320D5864A31}" type="datetimeFigureOut">
              <a:rPr lang="el-GR" smtClean="0"/>
              <a:t>10/11/2024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924638C-C6A8-4BCC-A06A-C784890348C9}" type="slidenum">
              <a:rPr lang="el-GR" smtClean="0"/>
              <a:t>‹#›</a:t>
            </a:fld>
            <a:endParaRPr lang="el-GR"/>
          </a:p>
        </p:txBody>
      </p:sp>
    </p:spTree>
    <p:extLst>
      <p:ext uri="{BB962C8B-B14F-4D97-AF65-F5344CB8AC3E}">
        <p14:creationId xmlns:p14="http://schemas.microsoft.com/office/powerpoint/2010/main" val="337249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6BA0F638-74B5-48FE-91BB-4320D5864A31}" type="datetimeFigureOut">
              <a:rPr lang="el-GR" smtClean="0"/>
              <a:t>10/11/2024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924638C-C6A8-4BCC-A06A-C784890348C9}" type="slidenum">
              <a:rPr lang="el-GR" smtClean="0"/>
              <a:t>‹#›</a:t>
            </a:fld>
            <a:endParaRPr lang="el-GR"/>
          </a:p>
        </p:txBody>
      </p:sp>
    </p:spTree>
    <p:extLst>
      <p:ext uri="{BB962C8B-B14F-4D97-AF65-F5344CB8AC3E}">
        <p14:creationId xmlns:p14="http://schemas.microsoft.com/office/powerpoint/2010/main" val="1434574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6BA0F638-74B5-48FE-91BB-4320D5864A31}" type="datetimeFigureOut">
              <a:rPr lang="el-GR" smtClean="0"/>
              <a:t>10/11/2024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924638C-C6A8-4BCC-A06A-C784890348C9}" type="slidenum">
              <a:rPr lang="el-GR" smtClean="0"/>
              <a:t>‹#›</a:t>
            </a:fld>
            <a:endParaRPr lang="el-GR"/>
          </a:p>
        </p:txBody>
      </p:sp>
    </p:spTree>
    <p:extLst>
      <p:ext uri="{BB962C8B-B14F-4D97-AF65-F5344CB8AC3E}">
        <p14:creationId xmlns:p14="http://schemas.microsoft.com/office/powerpoint/2010/main" val="2209552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6BA0F638-74B5-48FE-91BB-4320D5864A31}" type="datetimeFigureOut">
              <a:rPr lang="el-GR" smtClean="0"/>
              <a:t>10/11/2024</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5924638C-C6A8-4BCC-A06A-C784890348C9}" type="slidenum">
              <a:rPr lang="el-GR" smtClean="0"/>
              <a:t>‹#›</a:t>
            </a:fld>
            <a:endParaRPr lang="el-GR"/>
          </a:p>
        </p:txBody>
      </p:sp>
    </p:spTree>
    <p:extLst>
      <p:ext uri="{BB962C8B-B14F-4D97-AF65-F5344CB8AC3E}">
        <p14:creationId xmlns:p14="http://schemas.microsoft.com/office/powerpoint/2010/main" val="2922095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6BA0F638-74B5-48FE-91BB-4320D5864A31}" type="datetimeFigureOut">
              <a:rPr lang="el-GR" smtClean="0"/>
              <a:t>10/11/2024</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5924638C-C6A8-4BCC-A06A-C784890348C9}" type="slidenum">
              <a:rPr lang="el-GR" smtClean="0"/>
              <a:t>‹#›</a:t>
            </a:fld>
            <a:endParaRPr lang="el-GR"/>
          </a:p>
        </p:txBody>
      </p:sp>
    </p:spTree>
    <p:extLst>
      <p:ext uri="{BB962C8B-B14F-4D97-AF65-F5344CB8AC3E}">
        <p14:creationId xmlns:p14="http://schemas.microsoft.com/office/powerpoint/2010/main" val="1549697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6BA0F638-74B5-48FE-91BB-4320D5864A31}" type="datetimeFigureOut">
              <a:rPr lang="el-GR" smtClean="0"/>
              <a:t>10/11/2024</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5924638C-C6A8-4BCC-A06A-C784890348C9}" type="slidenum">
              <a:rPr lang="el-GR" smtClean="0"/>
              <a:t>‹#›</a:t>
            </a:fld>
            <a:endParaRPr lang="el-GR"/>
          </a:p>
        </p:txBody>
      </p:sp>
    </p:spTree>
    <p:extLst>
      <p:ext uri="{BB962C8B-B14F-4D97-AF65-F5344CB8AC3E}">
        <p14:creationId xmlns:p14="http://schemas.microsoft.com/office/powerpoint/2010/main" val="2553436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6BA0F638-74B5-48FE-91BB-4320D5864A31}" type="datetimeFigureOut">
              <a:rPr lang="el-GR" smtClean="0"/>
              <a:t>10/11/2024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924638C-C6A8-4BCC-A06A-C784890348C9}" type="slidenum">
              <a:rPr lang="el-GR" smtClean="0"/>
              <a:t>‹#›</a:t>
            </a:fld>
            <a:endParaRPr lang="el-GR"/>
          </a:p>
        </p:txBody>
      </p:sp>
    </p:spTree>
    <p:extLst>
      <p:ext uri="{BB962C8B-B14F-4D97-AF65-F5344CB8AC3E}">
        <p14:creationId xmlns:p14="http://schemas.microsoft.com/office/powerpoint/2010/main" val="4277163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6BA0F638-74B5-48FE-91BB-4320D5864A31}" type="datetimeFigureOut">
              <a:rPr lang="el-GR" smtClean="0"/>
              <a:t>10/11/2024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924638C-C6A8-4BCC-A06A-C784890348C9}" type="slidenum">
              <a:rPr lang="el-GR" smtClean="0"/>
              <a:t>‹#›</a:t>
            </a:fld>
            <a:endParaRPr lang="el-GR"/>
          </a:p>
        </p:txBody>
      </p:sp>
    </p:spTree>
    <p:extLst>
      <p:ext uri="{BB962C8B-B14F-4D97-AF65-F5344CB8AC3E}">
        <p14:creationId xmlns:p14="http://schemas.microsoft.com/office/powerpoint/2010/main" val="4078162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A0F638-74B5-48FE-91BB-4320D5864A31}" type="datetimeFigureOut">
              <a:rPr lang="el-GR" smtClean="0"/>
              <a:t>10/11/2024</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24638C-C6A8-4BCC-A06A-C784890348C9}" type="slidenum">
              <a:rPr lang="el-GR" smtClean="0"/>
              <a:t>‹#›</a:t>
            </a:fld>
            <a:endParaRPr lang="el-GR"/>
          </a:p>
        </p:txBody>
      </p:sp>
    </p:spTree>
    <p:extLst>
      <p:ext uri="{BB962C8B-B14F-4D97-AF65-F5344CB8AC3E}">
        <p14:creationId xmlns:p14="http://schemas.microsoft.com/office/powerpoint/2010/main" val="1276561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europarl.europa.eu/at-your-service/el/stay-informed/liaison-offices-in-your-country" TargetMode="External"/><Relationship Id="rId2" Type="http://schemas.openxmlformats.org/officeDocument/2006/relationships/hyperlink" Target="https://european-union.europa.eu/institutions-law-budget/institutions-and-bodies/search-all-eu-institutions-and-bodies/european-parliament_el"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news247.gr/tag/eyropaiki-enosi/" TargetMode="External"/><Relationship Id="rId2" Type="http://schemas.openxmlformats.org/officeDocument/2006/relationships/hyperlink" Target="https://www.news247.gr/tag/eyropaiko-koinovoylio/"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el.wikipedia.org/wiki/%CE%95%CE%95" TargetMode="External"/><Relationship Id="rId2" Type="http://schemas.openxmlformats.org/officeDocument/2006/relationships/hyperlink" Target="https://el.wikipedia.org/wiki/%CE%95%CF%85%CF%81%CF%89%CF%80%CE%B1%CF%8A%CE%BA%CF%8C_%CE%A3%CF%85%CE%BC%CE%B2%CE%BF%CF%8D%CE%BB%CE%B9%CE%BF"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www.europarl.europa.eu/committees/el/meetings/webstreaming"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800" b="1" dirty="0" smtClean="0"/>
              <a:t>Ενότητα 3</a:t>
            </a:r>
            <a:r>
              <a:rPr lang="el-GR" sz="2800" b="1" baseline="30000" dirty="0" smtClean="0"/>
              <a:t>η</a:t>
            </a:r>
            <a:r>
              <a:rPr lang="en-US" sz="2800" dirty="0" smtClean="0"/>
              <a:t>:</a:t>
            </a:r>
            <a:r>
              <a:rPr lang="el-GR" sz="2800" dirty="0" smtClean="0"/>
              <a:t> Βασικά στοιχεία για το Ευρωπαϊκό Κοινοβούλιο</a:t>
            </a:r>
            <a:endParaRPr lang="el-GR" sz="2800" dirty="0"/>
          </a:p>
        </p:txBody>
      </p:sp>
      <p:sp>
        <p:nvSpPr>
          <p:cNvPr id="3" name="Υπότιτλος 2"/>
          <p:cNvSpPr>
            <a:spLocks noGrp="1"/>
          </p:cNvSpPr>
          <p:nvPr>
            <p:ph type="subTitle" idx="4294967295"/>
          </p:nvPr>
        </p:nvSpPr>
        <p:spPr>
          <a:xfrm>
            <a:off x="395536" y="1484784"/>
            <a:ext cx="7884368" cy="4968552"/>
          </a:xfrm>
        </p:spPr>
        <p:txBody>
          <a:bodyPr>
            <a:normAutofit fontScale="85000" lnSpcReduction="20000"/>
          </a:bodyPr>
          <a:lstStyle/>
          <a:p>
            <a:pPr marL="0" indent="0">
              <a:buNone/>
            </a:pPr>
            <a:r>
              <a:rPr lang="en-US" dirty="0" smtClean="0"/>
              <a:t>      1. </a:t>
            </a:r>
            <a:r>
              <a:rPr lang="el-GR" sz="2800" dirty="0" smtClean="0"/>
              <a:t>Τι εκπροσωπεί το ΕΚ;</a:t>
            </a:r>
          </a:p>
          <a:p>
            <a:pPr marL="457200" lvl="1" indent="0">
              <a:buNone/>
            </a:pPr>
            <a:r>
              <a:rPr lang="en-US" dirty="0" smtClean="0"/>
              <a:t>2. </a:t>
            </a:r>
            <a:r>
              <a:rPr lang="el-GR" dirty="0" smtClean="0"/>
              <a:t>Από ποιους αποτελείται;</a:t>
            </a:r>
          </a:p>
          <a:p>
            <a:pPr marL="457200" lvl="1" indent="0">
              <a:buNone/>
            </a:pPr>
            <a:r>
              <a:rPr lang="en-US" dirty="0" smtClean="0"/>
              <a:t>3. </a:t>
            </a:r>
            <a:r>
              <a:rPr lang="el-GR" dirty="0" smtClean="0"/>
              <a:t>Ποιες είναι οι βασικές αρμοδιότητες του ΕΚ;</a:t>
            </a:r>
          </a:p>
          <a:p>
            <a:pPr marL="457200" lvl="1" indent="0">
              <a:buNone/>
            </a:pPr>
            <a:r>
              <a:rPr lang="en-US" dirty="0" smtClean="0"/>
              <a:t>4. </a:t>
            </a:r>
            <a:r>
              <a:rPr lang="el-GR" dirty="0" smtClean="0"/>
              <a:t>Πώς ψηφίζονται οι ευρωβουλευτές;</a:t>
            </a:r>
          </a:p>
          <a:p>
            <a:pPr marL="457200" lvl="1" indent="0">
              <a:buNone/>
            </a:pPr>
            <a:r>
              <a:rPr lang="en-US" dirty="0" smtClean="0"/>
              <a:t>5. </a:t>
            </a:r>
            <a:r>
              <a:rPr lang="el-GR" dirty="0" smtClean="0"/>
              <a:t>Ποιος ο ρόλος της ολομέλειας; Πόσες ολομέλειες έχουμε κάθε χρόνο;</a:t>
            </a:r>
          </a:p>
          <a:p>
            <a:pPr marL="457200" lvl="1" indent="0">
              <a:buNone/>
            </a:pPr>
            <a:r>
              <a:rPr lang="en-US" dirty="0" smtClean="0"/>
              <a:t>6. </a:t>
            </a:r>
            <a:r>
              <a:rPr lang="el-GR" dirty="0" smtClean="0"/>
              <a:t>Τι είναι το προεδρείο του ΕΚ και από ποιους αποτελείται;</a:t>
            </a:r>
          </a:p>
          <a:p>
            <a:pPr marL="457200" lvl="1" indent="0">
              <a:buNone/>
            </a:pPr>
            <a:r>
              <a:rPr lang="en-US" dirty="0" smtClean="0"/>
              <a:t>7. </a:t>
            </a:r>
            <a:r>
              <a:rPr lang="el-GR" dirty="0" smtClean="0"/>
              <a:t>Τι είναι η διάσκεψη των Προέδρων των πολιτικών ομάδων;</a:t>
            </a:r>
          </a:p>
          <a:p>
            <a:pPr marL="457200" lvl="1" indent="0">
              <a:buNone/>
            </a:pPr>
            <a:r>
              <a:rPr lang="en-US" dirty="0" smtClean="0"/>
              <a:t>8. </a:t>
            </a:r>
            <a:r>
              <a:rPr lang="el-GR" dirty="0" smtClean="0"/>
              <a:t>Τι είναι οι κοινοβουλευτικές επιτροπές του ΕΚ; Πόσες υπάρχουν; Ποιος ο ρόλος τους;</a:t>
            </a:r>
          </a:p>
          <a:p>
            <a:pPr marL="457200" lvl="1" indent="0">
              <a:buNone/>
            </a:pPr>
            <a:r>
              <a:rPr lang="en-US" dirty="0" smtClean="0"/>
              <a:t>9. </a:t>
            </a:r>
            <a:r>
              <a:rPr lang="el-GR" dirty="0" smtClean="0"/>
              <a:t>Τι είναι ο εισηγητής (</a:t>
            </a:r>
            <a:r>
              <a:rPr lang="en-US" dirty="0" smtClean="0"/>
              <a:t>rapporteur)</a:t>
            </a:r>
            <a:r>
              <a:rPr lang="el-GR" dirty="0" smtClean="0"/>
              <a:t>; Ποιος ο ρόλος του;</a:t>
            </a:r>
          </a:p>
          <a:p>
            <a:pPr lvl="1"/>
            <a:endParaRPr lang="el-GR" dirty="0" smtClean="0"/>
          </a:p>
          <a:p>
            <a:pPr marL="457200" indent="-457200">
              <a:buFont typeface="Arial" pitchFamily="34" charset="0"/>
              <a:buChar char="•"/>
            </a:pPr>
            <a:endParaRPr lang="el-GR" sz="1100" dirty="0"/>
          </a:p>
        </p:txBody>
      </p:sp>
    </p:spTree>
    <p:extLst>
      <p:ext uri="{BB962C8B-B14F-4D97-AF65-F5344CB8AC3E}">
        <p14:creationId xmlns:p14="http://schemas.microsoft.com/office/powerpoint/2010/main" val="24276017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user\Downloads\EP 202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332656"/>
            <a:ext cx="7722096" cy="59766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8544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3648" y="1085528"/>
            <a:ext cx="5616624" cy="4093428"/>
          </a:xfrm>
          <a:prstGeom prst="rect">
            <a:avLst/>
          </a:prstGeom>
          <a:noFill/>
        </p:spPr>
        <p:txBody>
          <a:bodyPr wrap="square" rtlCol="0">
            <a:spAutoFit/>
          </a:bodyPr>
          <a:lstStyle/>
          <a:p>
            <a:r>
              <a:rPr lang="en-US" sz="2000" b="1" dirty="0" smtClean="0"/>
              <a:t>9. </a:t>
            </a:r>
            <a:r>
              <a:rPr lang="el-GR" sz="2000" b="1" dirty="0" smtClean="0"/>
              <a:t>Τι είναι ο εισηγητής </a:t>
            </a:r>
            <a:r>
              <a:rPr lang="en-US" sz="2000" b="1" dirty="0" smtClean="0"/>
              <a:t> (rapporteur?)</a:t>
            </a:r>
            <a:r>
              <a:rPr lang="el-GR" sz="2000" b="1" dirty="0" smtClean="0"/>
              <a:t> </a:t>
            </a:r>
            <a:endParaRPr lang="en-US" sz="2000" b="1" dirty="0" smtClean="0"/>
          </a:p>
          <a:p>
            <a:r>
              <a:rPr lang="el-GR" sz="2000" dirty="0" smtClean="0"/>
              <a:t>Οι εισηγητές (</a:t>
            </a:r>
            <a:r>
              <a:rPr lang="el-GR" sz="2000" b="1" dirty="0" smtClean="0"/>
              <a:t>σκιώδεις εισηγητές</a:t>
            </a:r>
            <a:r>
              <a:rPr lang="el-GR" sz="2000" dirty="0" smtClean="0"/>
              <a:t>) είναι τα άτομα που παρουσιάζουν εκθέσεις στο Κοινοβούλιο. Οι εκθέσεις περιέχουν προτάσεις για ψηφίσματα  η νομοθετικές  τροπολογίες επί των οποίων ψηφίζει το σύνολο των ευρωβουλευτών .Οι εκθέσεις είναι γνωστές με τα προσωπικά ονόματα των ευρωβουλευτών που τις καταρτίζουν και τις παρουσιάζουν.</a:t>
            </a:r>
          </a:p>
          <a:p>
            <a:r>
              <a:rPr lang="el-GR" sz="2000" dirty="0" smtClean="0"/>
              <a:t>Ο ρόλος αυτός είναι πάρα πολύ σημαντικός στο Κοινοβούλιο και οι ευρωβουλευτές που συντάσσουν  αυτές τις εκθέσεις  φέρουν το γαλλικό τίτλο «</a:t>
            </a:r>
            <a:r>
              <a:rPr lang="en-US" sz="2000" dirty="0" smtClean="0"/>
              <a:t>rapporteur&gt;.</a:t>
            </a:r>
            <a:endParaRPr lang="el-GR" sz="2000" dirty="0"/>
          </a:p>
        </p:txBody>
      </p:sp>
    </p:spTree>
    <p:extLst>
      <p:ext uri="{BB962C8B-B14F-4D97-AF65-F5344CB8AC3E}">
        <p14:creationId xmlns:p14="http://schemas.microsoft.com/office/powerpoint/2010/main" val="1674280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p:cNvSpPr/>
          <p:nvPr/>
        </p:nvSpPr>
        <p:spPr>
          <a:xfrm>
            <a:off x="899592" y="764704"/>
            <a:ext cx="5976664" cy="4154984"/>
          </a:xfrm>
          <a:prstGeom prst="rect">
            <a:avLst/>
          </a:prstGeom>
        </p:spPr>
        <p:txBody>
          <a:bodyPr wrap="square">
            <a:spAutoFit/>
          </a:bodyPr>
          <a:lstStyle/>
          <a:p>
            <a:r>
              <a:rPr lang="el-GR" sz="2400" b="1" u="sng" dirty="0" smtClean="0"/>
              <a:t>1.Τι εκπροσωπεί το  ΕΚ;</a:t>
            </a:r>
          </a:p>
          <a:p>
            <a:r>
              <a:rPr lang="el-GR" sz="2400" dirty="0" smtClean="0"/>
              <a:t>Το</a:t>
            </a:r>
            <a:r>
              <a:rPr lang="el-GR" sz="2400" dirty="0"/>
              <a:t> </a:t>
            </a:r>
            <a:r>
              <a:rPr lang="el-GR" sz="2400" u="sng" dirty="0">
                <a:hlinkClick r:id="rId2"/>
              </a:rPr>
              <a:t>Ευρωπαϊκό Κοινοβούλιο</a:t>
            </a:r>
            <a:r>
              <a:rPr lang="el-GR" sz="2400" dirty="0"/>
              <a:t> </a:t>
            </a:r>
            <a:r>
              <a:rPr lang="el-GR" sz="2400" b="1" dirty="0"/>
              <a:t>εκπροσωπεί</a:t>
            </a:r>
            <a:r>
              <a:rPr lang="el-GR" sz="2400" dirty="0"/>
              <a:t> τους πολίτες των χωρών της ΕΕ και εκλέγεται απευθείας από αυτούς. Λαμβάνει αποφάσεις σχετικά με την ευρωπαϊκή νομοθεσία από κοινού με το Συμβούλιο της Ευρωπαϊκής Ένωσης. Εγκρίνει επίσης τον προϋπολογισμό της ΕΕ. Διαχειρίζεται δίκτυο </a:t>
            </a:r>
            <a:r>
              <a:rPr lang="el-GR" sz="2400" u="sng" dirty="0">
                <a:hlinkClick r:id="rId3"/>
              </a:rPr>
              <a:t>γραφείων συνδέσμου</a:t>
            </a:r>
            <a:r>
              <a:rPr lang="el-GR" sz="2400" dirty="0"/>
              <a:t> στις πρωτεύουσες της ΕΕ, στο Λονδίνο, στο Εδιμβούργο και στην Ουάσινγκτον.</a:t>
            </a:r>
          </a:p>
        </p:txBody>
      </p:sp>
    </p:spTree>
    <p:extLst>
      <p:ext uri="{BB962C8B-B14F-4D97-AF65-F5344CB8AC3E}">
        <p14:creationId xmlns:p14="http://schemas.microsoft.com/office/powerpoint/2010/main" val="901707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p:cNvSpPr/>
          <p:nvPr/>
        </p:nvSpPr>
        <p:spPr>
          <a:xfrm>
            <a:off x="683568" y="260648"/>
            <a:ext cx="6768751" cy="6370975"/>
          </a:xfrm>
          <a:prstGeom prst="rect">
            <a:avLst/>
          </a:prstGeom>
        </p:spPr>
        <p:txBody>
          <a:bodyPr wrap="square">
            <a:spAutoFit/>
          </a:bodyPr>
          <a:lstStyle/>
          <a:p>
            <a:r>
              <a:rPr lang="el-GR" sz="2400" b="1" u="sng" dirty="0" smtClean="0">
                <a:solidFill>
                  <a:prstClr val="black"/>
                </a:solidFill>
              </a:rPr>
              <a:t>2.Από ποιους αποτελείται;</a:t>
            </a:r>
          </a:p>
          <a:p>
            <a:r>
              <a:rPr lang="el-GR" sz="2400" b="1" u="sng" dirty="0" smtClean="0">
                <a:solidFill>
                  <a:prstClr val="black"/>
                </a:solidFill>
              </a:rPr>
              <a:t> Το </a:t>
            </a:r>
            <a:r>
              <a:rPr lang="el-GR" sz="2400" b="1" u="sng" dirty="0">
                <a:solidFill>
                  <a:prstClr val="black"/>
                </a:solidFill>
              </a:rPr>
              <a:t>Ευρωπαϊκό </a:t>
            </a:r>
            <a:r>
              <a:rPr lang="el-GR" sz="2400" b="1" u="sng" dirty="0" smtClean="0">
                <a:solidFill>
                  <a:prstClr val="black"/>
                </a:solidFill>
              </a:rPr>
              <a:t>Κοινοβούλιο  </a:t>
            </a:r>
            <a:r>
              <a:rPr lang="el-GR" sz="2400" dirty="0">
                <a:solidFill>
                  <a:prstClr val="black"/>
                </a:solidFill>
              </a:rPr>
              <a:t>αντιπροσωπεύει περίπου </a:t>
            </a:r>
            <a:r>
              <a:rPr lang="el-GR" sz="2400" b="1" u="sng" dirty="0">
                <a:solidFill>
                  <a:prstClr val="black"/>
                </a:solidFill>
              </a:rPr>
              <a:t>450 εκατομμύρια </a:t>
            </a:r>
            <a:r>
              <a:rPr lang="el-GR" sz="2400" dirty="0">
                <a:solidFill>
                  <a:prstClr val="black"/>
                </a:solidFill>
              </a:rPr>
              <a:t>πολίτες της Ευρωπαϊκής Ένωσης και αποτελείται σήμερα, μετά την αποχώρηση του Ηνωμένου Βασιλείου από την ΕΕ, που πραγματοποιήθηκε την 31η Ιανουαρίου 2020, από 705 ευρωβουλευτές.</a:t>
            </a:r>
          </a:p>
          <a:p>
            <a:r>
              <a:rPr lang="el-GR" sz="2400" dirty="0">
                <a:solidFill>
                  <a:prstClr val="black"/>
                </a:solidFill>
              </a:rPr>
              <a:t>Ο αριθμός των ευρωβουλευτών για την περίοδο 2024 - 2029 είναι </a:t>
            </a:r>
            <a:r>
              <a:rPr lang="el-GR" sz="2400" b="1" u="sng" dirty="0">
                <a:solidFill>
                  <a:prstClr val="black"/>
                </a:solidFill>
              </a:rPr>
              <a:t>720.</a:t>
            </a:r>
          </a:p>
          <a:p>
            <a:r>
              <a:rPr lang="el-GR" sz="2400" dirty="0">
                <a:solidFill>
                  <a:prstClr val="black"/>
                </a:solidFill>
              </a:rPr>
              <a:t>Οι εκλογές για την ανάδειξη των ευρωβουλευτών λαμβάνουν χώρα κάθε</a:t>
            </a:r>
            <a:r>
              <a:rPr lang="el-GR" sz="2400" b="1" dirty="0">
                <a:solidFill>
                  <a:prstClr val="black"/>
                </a:solidFill>
              </a:rPr>
              <a:t> </a:t>
            </a:r>
            <a:r>
              <a:rPr lang="el-GR" sz="2400" b="1" u="sng" dirty="0">
                <a:solidFill>
                  <a:prstClr val="black"/>
                </a:solidFill>
              </a:rPr>
              <a:t>πέντε</a:t>
            </a:r>
            <a:r>
              <a:rPr lang="el-GR" sz="2400" b="1" dirty="0">
                <a:solidFill>
                  <a:prstClr val="black"/>
                </a:solidFill>
              </a:rPr>
              <a:t> </a:t>
            </a:r>
            <a:r>
              <a:rPr lang="el-GR" sz="2400" dirty="0">
                <a:solidFill>
                  <a:prstClr val="black"/>
                </a:solidFill>
              </a:rPr>
              <a:t>χρόνια, με άμεση, καθολική και μυστική ψηφοφορία που διεξάγεται την ίδια χρονική περίοδο στα </a:t>
            </a:r>
            <a:r>
              <a:rPr lang="el-GR" sz="2400" b="1" dirty="0">
                <a:solidFill>
                  <a:prstClr val="black"/>
                </a:solidFill>
              </a:rPr>
              <a:t>27 κράτη-μέλη</a:t>
            </a:r>
            <a:r>
              <a:rPr lang="el-GR" sz="2400" dirty="0">
                <a:solidFill>
                  <a:prstClr val="black"/>
                </a:solidFill>
              </a:rPr>
              <a:t> της Ευρωπαϊκής Ένωσης. Μέχρι σήμερα, δεν υπάρχει ένα ενιαίο εκλογικό σύστημα, ωστόσο έχουν προταθεί από το κοινοβούλιο κοινές αρχές για την εκλογή των ευρωβουλευτών</a:t>
            </a:r>
            <a:r>
              <a:rPr lang="el-GR" dirty="0">
                <a:solidFill>
                  <a:prstClr val="black"/>
                </a:solidFill>
              </a:rPr>
              <a:t>. </a:t>
            </a:r>
          </a:p>
        </p:txBody>
      </p:sp>
    </p:spTree>
    <p:extLst>
      <p:ext uri="{BB962C8B-B14F-4D97-AF65-F5344CB8AC3E}">
        <p14:creationId xmlns:p14="http://schemas.microsoft.com/office/powerpoint/2010/main" val="20987001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547664" y="346479"/>
            <a:ext cx="5066603" cy="6463308"/>
          </a:xfrm>
          <a:prstGeom prst="rect">
            <a:avLst/>
          </a:prstGeom>
        </p:spPr>
        <p:txBody>
          <a:bodyPr wrap="square">
            <a:spAutoFit/>
          </a:bodyPr>
          <a:lstStyle/>
          <a:p>
            <a:pPr>
              <a:spcAft>
                <a:spcPts val="0"/>
              </a:spcAft>
              <a:tabLst>
                <a:tab pos="2637155" algn="ctr"/>
                <a:tab pos="5274310" algn="r"/>
              </a:tabLst>
            </a:pPr>
            <a:r>
              <a:rPr lang="el-GR" b="1" u="sng" dirty="0" smtClean="0">
                <a:solidFill>
                  <a:srgbClr val="000000"/>
                </a:solidFill>
                <a:latin typeface="Arial"/>
                <a:ea typeface="Calibri"/>
                <a:cs typeface="Times New Roman"/>
              </a:rPr>
              <a:t>3.Ποιες </a:t>
            </a:r>
            <a:r>
              <a:rPr lang="el-GR" b="1" u="sng" dirty="0">
                <a:solidFill>
                  <a:srgbClr val="000000"/>
                </a:solidFill>
                <a:latin typeface="Arial"/>
                <a:ea typeface="Calibri"/>
                <a:cs typeface="Times New Roman"/>
              </a:rPr>
              <a:t>είναι οι </a:t>
            </a:r>
            <a:r>
              <a:rPr lang="el-GR" b="1" u="sng" dirty="0" smtClean="0">
                <a:solidFill>
                  <a:srgbClr val="000000"/>
                </a:solidFill>
                <a:latin typeface="Arial"/>
                <a:ea typeface="Calibri"/>
                <a:cs typeface="Times New Roman"/>
              </a:rPr>
              <a:t>βασικές </a:t>
            </a:r>
            <a:r>
              <a:rPr lang="el-GR" b="1" u="sng" dirty="0" err="1" smtClean="0">
                <a:solidFill>
                  <a:srgbClr val="000000"/>
                </a:solidFill>
                <a:latin typeface="Arial"/>
                <a:ea typeface="Calibri"/>
                <a:cs typeface="Times New Roman"/>
              </a:rPr>
              <a:t>αρμόδιοτητες</a:t>
            </a:r>
            <a:r>
              <a:rPr lang="el-GR" b="1" u="sng" dirty="0" smtClean="0">
                <a:solidFill>
                  <a:srgbClr val="000000"/>
                </a:solidFill>
                <a:latin typeface="Arial"/>
                <a:ea typeface="Calibri"/>
                <a:cs typeface="Times New Roman"/>
              </a:rPr>
              <a:t> </a:t>
            </a:r>
            <a:r>
              <a:rPr lang="el-GR" b="1" u="sng" dirty="0">
                <a:solidFill>
                  <a:srgbClr val="000000"/>
                </a:solidFill>
                <a:latin typeface="Arial"/>
                <a:ea typeface="Calibri"/>
                <a:cs typeface="Times New Roman"/>
              </a:rPr>
              <a:t>του ΕΚ</a:t>
            </a:r>
            <a:endParaRPr lang="el-GR" sz="1200" b="1" u="sng" dirty="0">
              <a:ea typeface="Calibri"/>
              <a:cs typeface="Times New Roman"/>
            </a:endParaRPr>
          </a:p>
          <a:p>
            <a:pPr>
              <a:spcAft>
                <a:spcPts val="0"/>
              </a:spcAft>
              <a:tabLst>
                <a:tab pos="2637155" algn="ctr"/>
                <a:tab pos="5274310" algn="r"/>
              </a:tabLst>
            </a:pPr>
            <a:r>
              <a:rPr lang="el-GR" dirty="0">
                <a:solidFill>
                  <a:srgbClr val="000000"/>
                </a:solidFill>
                <a:latin typeface="Arial"/>
                <a:ea typeface="Calibri"/>
                <a:cs typeface="Times New Roman"/>
              </a:rPr>
              <a:t> </a:t>
            </a:r>
            <a:endParaRPr lang="el-GR" sz="1200" dirty="0">
              <a:ea typeface="Calibri"/>
              <a:cs typeface="Times New Roman"/>
            </a:endParaRPr>
          </a:p>
          <a:p>
            <a:pPr>
              <a:spcAft>
                <a:spcPts val="2025"/>
              </a:spcAft>
            </a:pPr>
            <a:r>
              <a:rPr lang="el-GR" dirty="0">
                <a:solidFill>
                  <a:srgbClr val="000000"/>
                </a:solidFill>
                <a:latin typeface="Arial"/>
                <a:ea typeface="Times New Roman"/>
              </a:rPr>
              <a:t>α) </a:t>
            </a:r>
            <a:r>
              <a:rPr lang="el-GR" u="sng" dirty="0">
                <a:solidFill>
                  <a:srgbClr val="000000"/>
                </a:solidFill>
                <a:latin typeface="Arial"/>
                <a:ea typeface="Times New Roman"/>
              </a:rPr>
              <a:t>την έγκριση και την τροποποίηση της όποιας νομοθεσίας</a:t>
            </a:r>
            <a:r>
              <a:rPr lang="el-GR" dirty="0">
                <a:solidFill>
                  <a:srgbClr val="000000"/>
                </a:solidFill>
                <a:latin typeface="Arial"/>
                <a:ea typeface="Times New Roman"/>
              </a:rPr>
              <a:t> -επί </a:t>
            </a:r>
            <a:r>
              <a:rPr lang="el-GR" dirty="0" err="1">
                <a:solidFill>
                  <a:srgbClr val="000000"/>
                </a:solidFill>
                <a:latin typeface="Arial"/>
                <a:ea typeface="Times New Roman"/>
              </a:rPr>
              <a:t>ίσοις</a:t>
            </a:r>
            <a:r>
              <a:rPr lang="el-GR" dirty="0">
                <a:solidFill>
                  <a:srgbClr val="000000"/>
                </a:solidFill>
                <a:latin typeface="Arial"/>
                <a:ea typeface="Times New Roman"/>
              </a:rPr>
              <a:t> </a:t>
            </a:r>
            <a:r>
              <a:rPr lang="el-GR" dirty="0" err="1">
                <a:solidFill>
                  <a:srgbClr val="000000"/>
                </a:solidFill>
                <a:latin typeface="Arial"/>
                <a:ea typeface="Times New Roman"/>
              </a:rPr>
              <a:t>όροις</a:t>
            </a:r>
            <a:r>
              <a:rPr lang="el-GR" dirty="0">
                <a:solidFill>
                  <a:srgbClr val="000000"/>
                </a:solidFill>
                <a:latin typeface="Arial"/>
                <a:ea typeface="Times New Roman"/>
              </a:rPr>
              <a:t> με το Συμβούλιο της ΕΕ. Ζητά και από την Επιτροπή να προτείνει νομοθεσίες.</a:t>
            </a:r>
            <a:br>
              <a:rPr lang="el-GR" dirty="0">
                <a:solidFill>
                  <a:srgbClr val="000000"/>
                </a:solidFill>
                <a:latin typeface="Arial"/>
                <a:ea typeface="Times New Roman"/>
              </a:rPr>
            </a:br>
            <a:r>
              <a:rPr lang="el-GR" dirty="0">
                <a:solidFill>
                  <a:srgbClr val="000000"/>
                </a:solidFill>
                <a:latin typeface="Arial"/>
                <a:ea typeface="Times New Roman"/>
              </a:rPr>
              <a:t>β) </a:t>
            </a:r>
            <a:r>
              <a:rPr lang="el-GR" u="sng" dirty="0">
                <a:solidFill>
                  <a:srgbClr val="000000"/>
                </a:solidFill>
                <a:latin typeface="Arial"/>
                <a:ea typeface="Times New Roman"/>
              </a:rPr>
              <a:t>την εποπτεία </a:t>
            </a:r>
            <a:r>
              <a:rPr lang="el-GR" dirty="0">
                <a:solidFill>
                  <a:srgbClr val="000000"/>
                </a:solidFill>
                <a:latin typeface="Arial"/>
                <a:ea typeface="Times New Roman"/>
              </a:rPr>
              <a:t>της λειτουργίας όλων των θεσμικών οργάνων και οργανισμών της ΕΕ και ιδιαίτερα της Κομισιόν, μέσω της εξουσίας να εγκρίνει ή να απορρίπτει το διορισμό Ευρωπαίων Επιτρόπων και να επικρίνει συλλογικά την Επιτροπή και</a:t>
            </a:r>
            <a:br>
              <a:rPr lang="el-GR" dirty="0">
                <a:solidFill>
                  <a:srgbClr val="000000"/>
                </a:solidFill>
                <a:latin typeface="Arial"/>
                <a:ea typeface="Times New Roman"/>
              </a:rPr>
            </a:br>
            <a:r>
              <a:rPr lang="el-GR" dirty="0">
                <a:solidFill>
                  <a:srgbClr val="000000"/>
                </a:solidFill>
                <a:latin typeface="Arial"/>
                <a:ea typeface="Times New Roman"/>
              </a:rPr>
              <a:t>γ) </a:t>
            </a:r>
            <a:r>
              <a:rPr lang="el-GR" u="sng" dirty="0">
                <a:solidFill>
                  <a:srgbClr val="000000"/>
                </a:solidFill>
                <a:latin typeface="Arial"/>
                <a:ea typeface="Times New Roman"/>
              </a:rPr>
              <a:t>την άσκηση της δημοσιονομικής εξουσίας </a:t>
            </a:r>
            <a:r>
              <a:rPr lang="el-GR" dirty="0">
                <a:solidFill>
                  <a:srgbClr val="000000"/>
                </a:solidFill>
                <a:latin typeface="Arial"/>
                <a:ea typeface="Times New Roman"/>
              </a:rPr>
              <a:t>της ΕΕ από κοινού με το Συμβούλιο της ΕΕ και ως εκ τούτου την προσαρμογή των δαπανών της ΕΕ. Το </a:t>
            </a:r>
            <a:r>
              <a:rPr lang="el-GR" u="sng" dirty="0">
                <a:solidFill>
                  <a:srgbClr val="0000FF"/>
                </a:solidFill>
                <a:latin typeface="Arial"/>
                <a:ea typeface="Times New Roman"/>
                <a:hlinkClick r:id="rId2"/>
              </a:rPr>
              <a:t>Ευρωπαϊκό Κοινοβούλιο</a:t>
            </a:r>
            <a:r>
              <a:rPr lang="el-GR" dirty="0">
                <a:solidFill>
                  <a:srgbClr val="000000"/>
                </a:solidFill>
                <a:latin typeface="Arial"/>
                <a:ea typeface="Times New Roman"/>
              </a:rPr>
              <a:t> είναι πίσω από </a:t>
            </a:r>
            <a:r>
              <a:rPr lang="el-GR" dirty="0" err="1">
                <a:solidFill>
                  <a:srgbClr val="000000"/>
                </a:solidFill>
                <a:latin typeface="Arial"/>
                <a:ea typeface="Times New Roman"/>
              </a:rPr>
              <a:t>ό,τι</a:t>
            </a:r>
            <a:r>
              <a:rPr lang="el-GR" dirty="0">
                <a:solidFill>
                  <a:srgbClr val="000000"/>
                </a:solidFill>
                <a:latin typeface="Arial"/>
                <a:ea typeface="Times New Roman"/>
              </a:rPr>
              <a:t> μας αφορά. </a:t>
            </a:r>
            <a:r>
              <a:rPr lang="el-GR" dirty="0" smtClean="0">
                <a:solidFill>
                  <a:srgbClr val="000000"/>
                </a:solidFill>
                <a:latin typeface="Arial"/>
                <a:ea typeface="Times New Roman"/>
              </a:rPr>
              <a:t>Η </a:t>
            </a:r>
            <a:r>
              <a:rPr lang="el-GR" dirty="0">
                <a:solidFill>
                  <a:srgbClr val="000000"/>
                </a:solidFill>
                <a:latin typeface="Arial"/>
                <a:ea typeface="Times New Roman"/>
              </a:rPr>
              <a:t>φωνή μας στην Ευρώπη είναι το μόνο θεσμικό όργανο της </a:t>
            </a:r>
            <a:r>
              <a:rPr lang="el-GR" u="sng" dirty="0">
                <a:solidFill>
                  <a:srgbClr val="0000FF"/>
                </a:solidFill>
                <a:latin typeface="Arial"/>
                <a:ea typeface="Times New Roman"/>
                <a:hlinkClick r:id="rId3"/>
              </a:rPr>
              <a:t>ΕΕ</a:t>
            </a:r>
            <a:r>
              <a:rPr lang="el-GR" dirty="0">
                <a:solidFill>
                  <a:srgbClr val="000000"/>
                </a:solidFill>
                <a:latin typeface="Arial"/>
                <a:ea typeface="Times New Roman"/>
              </a:rPr>
              <a:t> που εκλέγεται απευθείας από τους πολίτες των κρατών μελών. </a:t>
            </a:r>
            <a:r>
              <a:rPr lang="el-GR" i="1" dirty="0" err="1">
                <a:solidFill>
                  <a:srgbClr val="000000"/>
                </a:solidFill>
                <a:latin typeface="Arial"/>
                <a:ea typeface="Times New Roman"/>
              </a:rPr>
              <a:t>Eίναι</a:t>
            </a:r>
            <a:r>
              <a:rPr lang="el-GR" i="1" dirty="0">
                <a:solidFill>
                  <a:srgbClr val="000000"/>
                </a:solidFill>
                <a:latin typeface="Arial"/>
                <a:ea typeface="Times New Roman"/>
              </a:rPr>
              <a:t> το νομοθετικό σκέλος της Ευρωπαϊκής Ένωσης, ενώ έχει εποπτικές και δημοσιονομικές αρμοδιότητες. Είναι το όργανο που αποφασίζει πώς θα ξοδέψει τα χρήματα της η </a:t>
            </a:r>
            <a:r>
              <a:rPr lang="el-GR" i="1" dirty="0" smtClean="0">
                <a:solidFill>
                  <a:srgbClr val="000000"/>
                </a:solidFill>
                <a:latin typeface="Arial"/>
                <a:ea typeface="Times New Roman"/>
              </a:rPr>
              <a:t>ΕΕ.</a:t>
            </a:r>
            <a:endParaRPr lang="el-GR" sz="1400" i="1" dirty="0">
              <a:effectLst/>
              <a:latin typeface="Times New Roman"/>
              <a:ea typeface="Times New Roman"/>
            </a:endParaRPr>
          </a:p>
        </p:txBody>
      </p:sp>
    </p:spTree>
    <p:extLst>
      <p:ext uri="{BB962C8B-B14F-4D97-AF65-F5344CB8AC3E}">
        <p14:creationId xmlns:p14="http://schemas.microsoft.com/office/powerpoint/2010/main" val="1481638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971600" y="764704"/>
            <a:ext cx="5886400" cy="4524315"/>
          </a:xfrm>
          <a:prstGeom prst="rect">
            <a:avLst/>
          </a:prstGeom>
        </p:spPr>
        <p:txBody>
          <a:bodyPr wrap="square">
            <a:spAutoFit/>
          </a:bodyPr>
          <a:lstStyle/>
          <a:p>
            <a:pPr fontAlgn="ctr"/>
            <a:r>
              <a:rPr lang="el-GR" sz="2400" b="1" u="sng" dirty="0" smtClean="0"/>
              <a:t>4.Πως ψηφίζονται οι ευρωβουλευτές;</a:t>
            </a:r>
          </a:p>
          <a:p>
            <a:pPr fontAlgn="ctr"/>
            <a:r>
              <a:rPr lang="el-GR" sz="2400" dirty="0" smtClean="0"/>
              <a:t> Από </a:t>
            </a:r>
            <a:r>
              <a:rPr lang="el-GR" sz="2400" dirty="0"/>
              <a:t>το 1979, οι ευρωβουλευτές εκλέγονται με άμεση καθολική ψηφοφορία για </a:t>
            </a:r>
            <a:r>
              <a:rPr lang="el-GR" sz="2400" u="sng" dirty="0"/>
              <a:t>πενταετή</a:t>
            </a:r>
            <a:r>
              <a:rPr lang="el-GR" sz="2400" dirty="0"/>
              <a:t> θητεία.</a:t>
            </a:r>
          </a:p>
          <a:p>
            <a:pPr fontAlgn="ctr"/>
            <a:r>
              <a:rPr lang="el-GR" sz="2400" dirty="0"/>
              <a:t>Κάθε χώρα αποφασίζει για την δική της εκλογική της διαδικασία, αλλά όλα τα εκλογικά συστήματα πρέπει να βασίζονται στην αρχή της αναλογικής εκπροσώπησης. Αυτό σημαίνει ότι ο αριθμός των ευρωβουλευτών που εκλέγονται από ένα πολιτικό κόμμα είναι ανάλογος με τον συνολικό αριθμό των ψήφων που λαμβάνει.</a:t>
            </a:r>
          </a:p>
        </p:txBody>
      </p:sp>
    </p:spTree>
    <p:extLst>
      <p:ext uri="{BB962C8B-B14F-4D97-AF65-F5344CB8AC3E}">
        <p14:creationId xmlns:p14="http://schemas.microsoft.com/office/powerpoint/2010/main" val="1702105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827584" y="764704"/>
            <a:ext cx="7920880" cy="3139321"/>
          </a:xfrm>
          <a:prstGeom prst="rect">
            <a:avLst/>
          </a:prstGeom>
        </p:spPr>
        <p:txBody>
          <a:bodyPr wrap="square">
            <a:spAutoFit/>
          </a:bodyPr>
          <a:lstStyle/>
          <a:p>
            <a:r>
              <a:rPr lang="el-GR" b="1" u="sng" dirty="0" smtClean="0"/>
              <a:t>5.Ποιος ο ρόλος της Ολομέλειας;</a:t>
            </a:r>
            <a:endParaRPr lang="el-GR" sz="2000" b="1" u="sng" dirty="0" smtClean="0"/>
          </a:p>
          <a:p>
            <a:endParaRPr lang="el-GR" sz="2000" dirty="0" smtClean="0"/>
          </a:p>
          <a:p>
            <a:r>
              <a:rPr lang="el-GR" sz="2000" dirty="0" smtClean="0"/>
              <a:t>Αποκορύφωμα </a:t>
            </a:r>
            <a:r>
              <a:rPr lang="el-GR" sz="2000" dirty="0"/>
              <a:t>της δραστηριότητας του Ευρωπαϊκού Κοινοβουλίου, η συνεδρίαση ολομελείας αντιπροσωπεύει</a:t>
            </a:r>
            <a:r>
              <a:rPr lang="el-GR" sz="2000" b="1" dirty="0"/>
              <a:t> την ολοκλήρωση του νομοθετικού έργου </a:t>
            </a:r>
            <a:r>
              <a:rPr lang="el-GR" sz="2000" dirty="0"/>
              <a:t>που συντελείται στις κοινοβουλευτικές επιτροπές και στις πολιτικές ομάδες. Η συνεδρίαση ολομελείας είναι επίσης ο χώρος όπου οι αντιπρόσωποι των πολιτών της Ευρωπαϊκής Ένωσης – οι ευρωπαίοι βουλευτές – συμμετέχουν στην κοινοτική λήψη αποφάσεων και προβάλλουν την άποψή τους απέναντι στην Επιτροπή και στο Συμβούλιο.</a:t>
            </a:r>
          </a:p>
        </p:txBody>
      </p:sp>
      <p:sp>
        <p:nvSpPr>
          <p:cNvPr id="3" name="Ορθογώνιο 2"/>
          <p:cNvSpPr/>
          <p:nvPr/>
        </p:nvSpPr>
        <p:spPr>
          <a:xfrm>
            <a:off x="798628" y="4077072"/>
            <a:ext cx="6264696" cy="1908215"/>
          </a:xfrm>
          <a:prstGeom prst="rect">
            <a:avLst/>
          </a:prstGeom>
        </p:spPr>
        <p:txBody>
          <a:bodyPr wrap="square">
            <a:spAutoFit/>
          </a:bodyPr>
          <a:lstStyle/>
          <a:p>
            <a:r>
              <a:rPr lang="el-GR" dirty="0"/>
              <a:t>Το Κοινοβούλιο συνέρχεται σε ολομέλεια </a:t>
            </a:r>
            <a:r>
              <a:rPr lang="el-GR" b="1" u="sng" dirty="0"/>
              <a:t>κάθε μήνα </a:t>
            </a:r>
            <a:r>
              <a:rPr lang="el-GR" dirty="0"/>
              <a:t>(πλην Αυγούστου) στο Στρασβούργο, για μια </a:t>
            </a:r>
            <a:r>
              <a:rPr lang="el-GR" sz="2000" dirty="0"/>
              <a:t>περίοδο συνόδου τετραήμερης διάρκειας (από τη Δευτέρα έως την Πέμπτη). Πρόσθετες περίοδοι συνόδου διεξάγονται στις Βρυξέλλες. Η περίοδος συνόδου υποδιαιρείται σε ημερήσιες συνεδριάσεις.</a:t>
            </a:r>
          </a:p>
        </p:txBody>
      </p:sp>
    </p:spTree>
    <p:extLst>
      <p:ext uri="{BB962C8B-B14F-4D97-AF65-F5344CB8AC3E}">
        <p14:creationId xmlns:p14="http://schemas.microsoft.com/office/powerpoint/2010/main" val="2003008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1475656" y="2276872"/>
            <a:ext cx="5256584" cy="3693319"/>
          </a:xfrm>
          <a:prstGeom prst="rect">
            <a:avLst/>
          </a:prstGeom>
        </p:spPr>
        <p:txBody>
          <a:bodyPr wrap="square">
            <a:spAutoFit/>
          </a:bodyPr>
          <a:lstStyle/>
          <a:p>
            <a:r>
              <a:rPr lang="el-GR" dirty="0"/>
              <a:t>Ο Πρόεδρος του Ευρωπαϊκού Συμβουλίου εκλέγεται από το </a:t>
            </a:r>
            <a:r>
              <a:rPr lang="el-GR" dirty="0">
                <a:hlinkClick r:id="rId2" tooltip="Ευρωπαϊκό Συμβούλιο"/>
              </a:rPr>
              <a:t>Ευρωπαϊκό Συμβούλιο</a:t>
            </a:r>
            <a:r>
              <a:rPr lang="el-GR" dirty="0"/>
              <a:t> με ειδική πλειοψηφία.</a:t>
            </a:r>
          </a:p>
          <a:p>
            <a:r>
              <a:rPr lang="el-GR" dirty="0"/>
              <a:t>Εκλέγεται για θητεία </a:t>
            </a:r>
            <a:r>
              <a:rPr lang="el-GR" b="1" u="sng" dirty="0"/>
              <a:t>2,5 </a:t>
            </a:r>
            <a:r>
              <a:rPr lang="el-GR" dirty="0"/>
              <a:t>ετών, η οποία μπορεί να ανανεωθεί μία φορά. Σύμφωνα με την καθιερωμένη πρακτική, η εκ περιτροπής προεδρία είναι επιφορτισμένη με τον συντονισμό της εκλογικής διαδικασίας. Κατά τη διάρκεια του Ευρωπαϊκού Συμβουλίου στο οποίο συζητείται η εκλογή του Προέδρου, στο σχετικό μέρος της συνεδρίασης προεδρεύει ο αρχηγός κράτους ή κυβέρνησης που εκπροσωπεί την Προεδρία.</a:t>
            </a:r>
          </a:p>
          <a:p>
            <a:r>
              <a:rPr lang="el-GR" dirty="0"/>
              <a:t>Ο Πρόεδρος δεν μπορεί να κατέχει παράλληλα κρατικό αξίωμα.</a:t>
            </a:r>
          </a:p>
        </p:txBody>
      </p:sp>
      <p:sp>
        <p:nvSpPr>
          <p:cNvPr id="4" name="Ορθογώνιο 3"/>
          <p:cNvSpPr/>
          <p:nvPr/>
        </p:nvSpPr>
        <p:spPr>
          <a:xfrm>
            <a:off x="1475656" y="476672"/>
            <a:ext cx="5382344" cy="1754326"/>
          </a:xfrm>
          <a:prstGeom prst="rect">
            <a:avLst/>
          </a:prstGeom>
        </p:spPr>
        <p:txBody>
          <a:bodyPr wrap="square">
            <a:spAutoFit/>
          </a:bodyPr>
          <a:lstStyle/>
          <a:p>
            <a:r>
              <a:rPr lang="el-GR" b="1" u="sng" dirty="0" smtClean="0"/>
              <a:t>6.Προεδρείο του ΕΚ</a:t>
            </a:r>
          </a:p>
          <a:p>
            <a:r>
              <a:rPr lang="el-GR" dirty="0" smtClean="0"/>
              <a:t>Ο</a:t>
            </a:r>
            <a:r>
              <a:rPr lang="el-GR" dirty="0"/>
              <a:t> </a:t>
            </a:r>
            <a:r>
              <a:rPr lang="el-GR" b="1" dirty="0"/>
              <a:t>Πρόεδρος του Ευρωπαϊκού Συμβουλίου</a:t>
            </a:r>
            <a:r>
              <a:rPr lang="el-GR" dirty="0"/>
              <a:t> είναι το πρόσωπο που προεδρεύει και προωθεί το έργο του </a:t>
            </a:r>
            <a:r>
              <a:rPr lang="el-GR" dirty="0">
                <a:hlinkClick r:id="rId2" tooltip="Ευρωπαϊκό Συμβούλιο"/>
              </a:rPr>
              <a:t>Ευρωπαϊκού Συμβουλίου</a:t>
            </a:r>
            <a:r>
              <a:rPr lang="el-GR" dirty="0"/>
              <a:t>, καθώς και ο κύριος εκπρόσωπος της </a:t>
            </a:r>
            <a:r>
              <a:rPr lang="el-GR" dirty="0">
                <a:hlinkClick r:id="rId3" tooltip="ΕΕ"/>
              </a:rPr>
              <a:t>Ευρωπαϊκής Ένωσης</a:t>
            </a:r>
            <a:r>
              <a:rPr lang="el-GR" dirty="0"/>
              <a:t> (ΕΕ) στην παγκόσμια σκηνή.</a:t>
            </a:r>
          </a:p>
        </p:txBody>
      </p:sp>
      <p:sp>
        <p:nvSpPr>
          <p:cNvPr id="5" name="AutoShape 2" descr="https://www.europarl.europa.eu/resources/library/images/20240531PHT21744/20240531PHT21744_original.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6" name="AutoShape 4" descr="https://www.europarl.europa.eu/resources/library/images/20240531PHT21744/20240531PHT21744_original.p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p14="http://schemas.microsoft.com/office/powerpoint/2010/main" val="2607466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971600" y="980728"/>
            <a:ext cx="5886400" cy="3293209"/>
          </a:xfrm>
          <a:prstGeom prst="rect">
            <a:avLst/>
          </a:prstGeom>
        </p:spPr>
        <p:txBody>
          <a:bodyPr wrap="square">
            <a:spAutoFit/>
          </a:bodyPr>
          <a:lstStyle/>
          <a:p>
            <a:r>
              <a:rPr lang="el-GR" b="1" dirty="0" smtClean="0"/>
              <a:t>7. </a:t>
            </a:r>
            <a:r>
              <a:rPr lang="el-GR" sz="2400" b="1" u="sng" dirty="0" smtClean="0"/>
              <a:t>Διάσκεψη </a:t>
            </a:r>
            <a:r>
              <a:rPr lang="el-GR" sz="2400" b="1" u="sng" dirty="0"/>
              <a:t>των Προέδρων </a:t>
            </a:r>
            <a:r>
              <a:rPr lang="el-GR" sz="2400" b="1" u="sng" dirty="0" smtClean="0"/>
              <a:t>Επιτροπών</a:t>
            </a:r>
          </a:p>
          <a:p>
            <a:endParaRPr lang="el-GR" sz="2400" b="1" u="sng" dirty="0"/>
          </a:p>
          <a:p>
            <a:r>
              <a:rPr lang="el-GR" sz="2000" dirty="0"/>
              <a:t>Η Διάσκεψη των Προέδρων των Επιτροπών είναι το </a:t>
            </a:r>
            <a:r>
              <a:rPr lang="el-GR" sz="2000" b="1" dirty="0"/>
              <a:t>πολιτικό όργανο </a:t>
            </a:r>
            <a:r>
              <a:rPr lang="el-GR" sz="2000" dirty="0"/>
              <a:t>που συντονίζει τις εργασίες των επιτροπών και διασφαλίζει την ομαλή μεταξύ τους συνεργασία. Αποτελείται από τους προέδρους όλων των μόνιμων και ειδικών επιτροπών και συνεδριάζει κάθε Τρίτη κατά τις περιόδους συνόδου του Στρασβούργου. Ο Πρόεδρός της εκλέγεται από τα μέλη της για θητεία διάρκειας δυόμισι ετών</a:t>
            </a:r>
            <a:r>
              <a:rPr lang="el-GR" b="1" dirty="0"/>
              <a:t>.</a:t>
            </a:r>
          </a:p>
        </p:txBody>
      </p:sp>
    </p:spTree>
    <p:extLst>
      <p:ext uri="{BB962C8B-B14F-4D97-AF65-F5344CB8AC3E}">
        <p14:creationId xmlns:p14="http://schemas.microsoft.com/office/powerpoint/2010/main" val="2198813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899592" y="3944677"/>
            <a:ext cx="6048672" cy="2585323"/>
          </a:xfrm>
          <a:prstGeom prst="rect">
            <a:avLst/>
          </a:prstGeom>
        </p:spPr>
        <p:txBody>
          <a:bodyPr wrap="square">
            <a:spAutoFit/>
          </a:bodyPr>
          <a:lstStyle/>
          <a:p>
            <a:pPr fontAlgn="ctr"/>
            <a:r>
              <a:rPr lang="el-GR" dirty="0"/>
              <a:t/>
            </a:r>
            <a:br>
              <a:rPr lang="el-GR" dirty="0"/>
            </a:br>
            <a:r>
              <a:rPr lang="el-GR" dirty="0"/>
              <a:t>Οι κοινοβουλευτικές επιτροπές συνεδριάζουν </a:t>
            </a:r>
            <a:r>
              <a:rPr lang="el-GR" b="1" u="sng" dirty="0"/>
              <a:t>μία ή δύο φορές </a:t>
            </a:r>
            <a:r>
              <a:rPr lang="el-GR" dirty="0"/>
              <a:t>το μήνα συνήθως στις Βρυξέλλες. Οι συζητήσεις τους διεξάγονται δημόσια και μεταδίδονται </a:t>
            </a:r>
            <a:r>
              <a:rPr lang="el-GR" u="sng" dirty="0">
                <a:hlinkClick r:id="rId2"/>
              </a:rPr>
              <a:t>διαδικτυακά</a:t>
            </a:r>
            <a:r>
              <a:rPr lang="el-GR" dirty="0"/>
              <a:t>.</a:t>
            </a:r>
          </a:p>
          <a:p>
            <a:pPr fontAlgn="ctr"/>
            <a:r>
              <a:rPr lang="el-GR" dirty="0"/>
              <a:t>Οι επιτροπές </a:t>
            </a:r>
            <a:r>
              <a:rPr lang="el-GR" u="sng" dirty="0"/>
              <a:t>καταρτίζουν, </a:t>
            </a:r>
            <a:r>
              <a:rPr lang="el-GR" u="sng" dirty="0" smtClean="0"/>
              <a:t> τροποποιούν  και </a:t>
            </a:r>
            <a:r>
              <a:rPr lang="el-GR" u="sng" dirty="0"/>
              <a:t>εγκρίνουν </a:t>
            </a:r>
            <a:r>
              <a:rPr lang="el-GR" dirty="0"/>
              <a:t>νομοθετικές προτάσεις και κοινοβουλευτικές εκθέσεις. Εξετάζουν προτάσεις της Επιτροπής και του Συμβουλίου και, αν χρειαστεί, συντάσσουν εκθέσεις και τις υποβάλλουν στην ολομέλεια.</a:t>
            </a:r>
          </a:p>
        </p:txBody>
      </p:sp>
      <p:sp>
        <p:nvSpPr>
          <p:cNvPr id="4" name="Ορθογώνιο 3"/>
          <p:cNvSpPr/>
          <p:nvPr/>
        </p:nvSpPr>
        <p:spPr>
          <a:xfrm>
            <a:off x="899592" y="620689"/>
            <a:ext cx="5688632" cy="3323987"/>
          </a:xfrm>
          <a:prstGeom prst="rect">
            <a:avLst/>
          </a:prstGeom>
        </p:spPr>
        <p:txBody>
          <a:bodyPr wrap="square">
            <a:spAutoFit/>
          </a:bodyPr>
          <a:lstStyle/>
          <a:p>
            <a:pPr fontAlgn="b"/>
            <a:r>
              <a:rPr lang="el-GR" sz="2400" b="1" u="sng" dirty="0" smtClean="0"/>
              <a:t>8. Τι είναι οι κοινοβουλευτικές επιτροπές;</a:t>
            </a:r>
          </a:p>
          <a:p>
            <a:pPr fontAlgn="b"/>
            <a:endParaRPr lang="el-GR" sz="2400" b="1" u="sng" dirty="0" smtClean="0"/>
          </a:p>
          <a:p>
            <a:pPr fontAlgn="b"/>
            <a:r>
              <a:rPr lang="el-GR" dirty="0" smtClean="0"/>
              <a:t>Οι </a:t>
            </a:r>
            <a:r>
              <a:rPr lang="el-GR" dirty="0"/>
              <a:t>επιτροπές του Ευρωπαϊκού Κοινοβουλίου</a:t>
            </a:r>
          </a:p>
          <a:p>
            <a:pPr fontAlgn="ctr"/>
            <a:r>
              <a:rPr lang="el-GR" b="1" dirty="0"/>
              <a:t>Για την προετοιμασία των εργασιών της ολομέλειας του Κοινοβουλίου, οι ευρωβουλευτές χωρίζονται σε 20 μόνιμες επιτροπές που ειδικεύονται σε διαφορετικούς τομείς πολιτικής.</a:t>
            </a:r>
            <a:endParaRPr lang="el-GR" dirty="0"/>
          </a:p>
          <a:p>
            <a:pPr fontAlgn="ctr"/>
            <a:r>
              <a:rPr lang="el-GR" dirty="0"/>
              <a:t>Μια επιτροπή αποτελείται από </a:t>
            </a:r>
            <a:r>
              <a:rPr lang="el-GR" b="1" dirty="0"/>
              <a:t>25 έως 90 </a:t>
            </a:r>
            <a:r>
              <a:rPr lang="el-GR" dirty="0"/>
              <a:t>ευρωβουλευτές και έχει έναν/μία πρόεδρο, αντιπροέδρους και μια γραμματεία. Η πολιτική σύνθεση των επιτροπών αντικατοπτρίζει εκείνη της </a:t>
            </a:r>
            <a:r>
              <a:rPr lang="el-GR" dirty="0" smtClean="0"/>
              <a:t>ολομέλειας.</a:t>
            </a:r>
            <a:endParaRPr lang="el-GR" dirty="0"/>
          </a:p>
        </p:txBody>
      </p:sp>
    </p:spTree>
    <p:extLst>
      <p:ext uri="{BB962C8B-B14F-4D97-AF65-F5344CB8AC3E}">
        <p14:creationId xmlns:p14="http://schemas.microsoft.com/office/powerpoint/2010/main" val="120089383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TotalTime>
  <Words>646</Words>
  <Application>Microsoft Office PowerPoint</Application>
  <PresentationFormat>Προβολή στην οθόνη (4:3)</PresentationFormat>
  <Paragraphs>47</Paragraphs>
  <Slides>11</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Θέμα του Office</vt:lpstr>
      <vt:lpstr>Ενότητα 3η: Βασικά στοιχεία για το Ευρωπαϊκό Κοινοβούλιο</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Ενότητα 3η: Βασικά στοιχεία για το Ευρωπαϊκό Κοινοβούλιο</dc:title>
  <dc:creator>user</dc:creator>
  <cp:lastModifiedBy>user</cp:lastModifiedBy>
  <cp:revision>32</cp:revision>
  <dcterms:created xsi:type="dcterms:W3CDTF">2024-10-30T16:32:39Z</dcterms:created>
  <dcterms:modified xsi:type="dcterms:W3CDTF">2024-11-10T15:13:25Z</dcterms:modified>
</cp:coreProperties>
</file>