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comment1.xml" ContentType="application/vnd.openxmlformats-officedocument.presentationml.comments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8" r:id="rId1"/>
  </p:sldMasterIdLst>
  <p:notesMasterIdLst>
    <p:notesMasterId r:id="rId25"/>
  </p:notesMasterIdLst>
  <p:sldIdLst>
    <p:sldId id="256" r:id="rId2"/>
    <p:sldId id="260" r:id="rId3"/>
    <p:sldId id="261" r:id="rId4"/>
    <p:sldId id="258" r:id="rId5"/>
    <p:sldId id="259" r:id="rId6"/>
    <p:sldId id="263" r:id="rId7"/>
    <p:sldId id="264" r:id="rId8"/>
    <p:sldId id="265" r:id="rId9"/>
    <p:sldId id="266" r:id="rId10"/>
    <p:sldId id="273" r:id="rId11"/>
    <p:sldId id="276" r:id="rId12"/>
    <p:sldId id="277" r:id="rId13"/>
    <p:sldId id="283" r:id="rId14"/>
    <p:sldId id="282" r:id="rId15"/>
    <p:sldId id="268" r:id="rId16"/>
    <p:sldId id="279" r:id="rId17"/>
    <p:sldId id="274" r:id="rId18"/>
    <p:sldId id="275" r:id="rId19"/>
    <p:sldId id="278" r:id="rId20"/>
    <p:sldId id="280" r:id="rId21"/>
    <p:sldId id="284" r:id="rId22"/>
    <p:sldId id="285" r:id="rId23"/>
    <p:sldId id="286" r:id="rId24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2841"/>
    <a:srgbClr val="152238"/>
    <a:srgbClr val="6290C8"/>
    <a:srgbClr val="002060"/>
    <a:srgbClr val="81A4CD"/>
    <a:srgbClr val="609ACE"/>
    <a:srgbClr val="FFD83D"/>
    <a:srgbClr val="1F487E"/>
    <a:srgbClr val="1D3461"/>
    <a:srgbClr val="F76D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0747" autoAdjust="0"/>
  </p:normalViewPr>
  <p:slideViewPr>
    <p:cSldViewPr snapToGrid="0">
      <p:cViewPr>
        <p:scale>
          <a:sx n="77" d="100"/>
          <a:sy n="77" d="100"/>
        </p:scale>
        <p:origin x="-378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Style" Target="style1.xml"/><Relationship Id="rId2" Type="http://schemas.microsoft.com/office/2011/relationships/chartColorStyle" Target="colors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l-GR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Φύλλο1!$B$1</c:f>
              <c:strCache>
                <c:ptCount val="1"/>
                <c:pt idx="0">
                  <c:v>Στήλη1</c:v>
                </c:pt>
              </c:strCache>
            </c:strRef>
          </c:tx>
          <c:dPt>
            <c:idx val="0"/>
            <c:bubble3D val="0"/>
            <c:spPr>
              <a:solidFill>
                <a:schemeClr val="accent1">
                  <a:tint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B2-42C4-901C-0B2512E410A4}"/>
              </c:ext>
            </c:extLst>
          </c:dPt>
          <c:dPt>
            <c:idx val="1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81C8-4FB0-A2A2-3450480E5F6A}"/>
              </c:ext>
            </c:extLst>
          </c:dPt>
          <c:dPt>
            <c:idx val="2"/>
            <c:bubble3D val="0"/>
            <c:spPr>
              <a:solidFill>
                <a:schemeClr val="accent1">
                  <a:shade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05B2-42C4-901C-0B2512E410A4}"/>
              </c:ext>
            </c:extLst>
          </c:dPt>
          <c:cat>
            <c:strRef>
              <c:f>Φύλλο1!$A$2:$A$4</c:f>
              <c:strCache>
                <c:ptCount val="3"/>
                <c:pt idx="0">
                  <c:v>Άντρες</c:v>
                </c:pt>
                <c:pt idx="1">
                  <c:v>Γυναίκες</c:v>
                </c:pt>
                <c:pt idx="2">
                  <c:v>Παιδιά</c:v>
                </c:pt>
              </c:strCache>
            </c:strRef>
          </c:cat>
          <c:val>
            <c:numRef>
              <c:f>Φύλλο1!$B$2:$B$4</c:f>
              <c:numCache>
                <c:formatCode>General</c:formatCode>
                <c:ptCount val="3"/>
                <c:pt idx="0">
                  <c:v>0.15</c:v>
                </c:pt>
                <c:pt idx="1">
                  <c:v>0.62</c:v>
                </c:pt>
                <c:pt idx="2">
                  <c:v>0.23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1C8-4FB0-A2A2-3450480E5F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6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l-GR"/>
          </a:p>
        </c:txPr>
      </c:legendEntry>
      <c:layout>
        <c:manualLayout>
          <c:xMode val="edge"/>
          <c:yMode val="edge"/>
          <c:x val="0.19466737786459326"/>
          <c:y val="0.91586781995082289"/>
          <c:w val="0.61288319674385927"/>
          <c:h val="8.413218004917710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l-GR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l-GR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1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12-03T11:06:25.589" idx="1">
    <p:pos x="2163" y="-854"/>
    <p:text/>
    <p:extLst>
      <p:ext uri="{C676402C-5697-4E1C-873F-D02D1690AC5C}">
        <p15:threadingInfo xmlns:p15="http://schemas.microsoft.com/office/powerpoint/2012/main" timeZoneBias="-120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DEB091-411C-49A9-92F7-097B0EB3884F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E12581-6673-48F0-BB11-B9A079D5D89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188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E12581-6673-48F0-BB11-B9A079D5D896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4211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BE197C5B-F02A-30B2-9392-CAFA18B3240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Υπότιτλος 2">
            <a:extLst>
              <a:ext uri="{FF2B5EF4-FFF2-40B4-BE49-F238E27FC236}">
                <a16:creationId xmlns:a16="http://schemas.microsoft.com/office/drawing/2014/main" xmlns="" id="{886F84EA-407E-D8C3-790E-7B72753310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F51681AB-8F55-5651-A9EC-0C9DF5B0EE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1AA81557-B983-21AE-ABD2-D867E700C0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E476FA66-6CB0-C363-85FC-D330BD60F8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54497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FB06578-6498-3421-3D48-8B923E5E9F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1D90DD3E-43BD-7823-622F-F864971DBD0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8EA5D46-4D84-E83A-552B-2318C627AF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230F7F6D-1566-61BF-C5AE-33EA98C6A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061553B9-0833-9530-1969-11E8215735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69340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>
            <a:extLst>
              <a:ext uri="{FF2B5EF4-FFF2-40B4-BE49-F238E27FC236}">
                <a16:creationId xmlns:a16="http://schemas.microsoft.com/office/drawing/2014/main" xmlns="" id="{22E9AABF-42FB-535C-1274-0879A8DA48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ατακόρυφου κειμένου 2">
            <a:extLst>
              <a:ext uri="{FF2B5EF4-FFF2-40B4-BE49-F238E27FC236}">
                <a16:creationId xmlns:a16="http://schemas.microsoft.com/office/drawing/2014/main" xmlns="" id="{DB5B0552-9326-91CE-24F9-2C8BB54F6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CBCC04B3-A8CA-94F8-A246-FF1E5C290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D0127DF4-9846-4F53-A79E-7A19919A49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4FB71460-2E8D-0071-37D0-C79400C95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07742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547A9ABC-912B-64EA-18CC-5BCF12DCAE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08539AA1-86F2-1D30-B641-CD54FBDD7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35CA922A-07E3-90D5-0350-407B9725FC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4582B623-B63E-B684-BF5B-109D5B0DC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94A3A617-3237-86D6-9FE3-D88E0EACEB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20245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FFCE1A70-6273-907E-C126-458654F20E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DAED7B58-521E-DA19-22B7-CDA352661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BAB0D81E-90C8-3B5D-2D48-94B1E53E8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752EE61B-2455-59DF-628A-93DED378E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89B598E1-C46D-57F5-8111-CF6F41714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4201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49830589-8E0A-C39C-B79D-0BBB67967B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DACA9CAF-A911-2E2B-6E04-FEF0347CF7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A16DB336-D043-AC3E-DE77-16101538E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0FB1860F-30FF-3F4B-B1B8-F68DCDCDA4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54BFAE6D-5F62-9AA3-406F-25C687FD2B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26F52848-6059-FD3E-CA74-3BCA9759C8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42264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38D0B544-0DC7-2492-1A55-D404F9262E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B6F78FD0-0434-79F0-242E-3DFC3B09A2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4" name="Θέση περιεχομένου 3">
            <a:extLst>
              <a:ext uri="{FF2B5EF4-FFF2-40B4-BE49-F238E27FC236}">
                <a16:creationId xmlns:a16="http://schemas.microsoft.com/office/drawing/2014/main" xmlns="" id="{6B6CA767-07F1-8DEB-2B66-FA7B803C77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xmlns="" id="{A49AA0CF-53D4-6A43-5CB5-8020EEA6D5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6" name="Θέση περιεχομένου 5">
            <a:extLst>
              <a:ext uri="{FF2B5EF4-FFF2-40B4-BE49-F238E27FC236}">
                <a16:creationId xmlns:a16="http://schemas.microsoft.com/office/drawing/2014/main" xmlns="" id="{3B67EB86-3D4A-1922-2CB7-BAE45FB9C2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7" name="Θέση ημερομηνίας 6">
            <a:extLst>
              <a:ext uri="{FF2B5EF4-FFF2-40B4-BE49-F238E27FC236}">
                <a16:creationId xmlns:a16="http://schemas.microsoft.com/office/drawing/2014/main" xmlns="" id="{A7A30384-DD62-2D7E-2154-E069F6FE17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8" name="Θέση υποσέλιδου 7">
            <a:extLst>
              <a:ext uri="{FF2B5EF4-FFF2-40B4-BE49-F238E27FC236}">
                <a16:creationId xmlns:a16="http://schemas.microsoft.com/office/drawing/2014/main" xmlns="" id="{6D4E8E7C-4721-0612-F1A6-614F54F503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>
            <a:extLst>
              <a:ext uri="{FF2B5EF4-FFF2-40B4-BE49-F238E27FC236}">
                <a16:creationId xmlns:a16="http://schemas.microsoft.com/office/drawing/2014/main" xmlns="" id="{DB400FE8-49C4-F3F1-7901-A88059E0C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891045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B5B6780-6930-4B50-BBFF-3303A72E38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ημερομηνίας 2">
            <a:extLst>
              <a:ext uri="{FF2B5EF4-FFF2-40B4-BE49-F238E27FC236}">
                <a16:creationId xmlns:a16="http://schemas.microsoft.com/office/drawing/2014/main" xmlns="" id="{3E9B12E1-366D-4D2F-C30D-CD9ABE352D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4" name="Θέση υποσέλιδου 3">
            <a:extLst>
              <a:ext uri="{FF2B5EF4-FFF2-40B4-BE49-F238E27FC236}">
                <a16:creationId xmlns:a16="http://schemas.microsoft.com/office/drawing/2014/main" xmlns="" id="{25398AA5-B465-3BFF-D7A9-7706623C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>
            <a:extLst>
              <a:ext uri="{FF2B5EF4-FFF2-40B4-BE49-F238E27FC236}">
                <a16:creationId xmlns:a16="http://schemas.microsoft.com/office/drawing/2014/main" xmlns="" id="{79E8DE01-3C5E-037D-2772-FA74885AE5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28371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>
            <a:extLst>
              <a:ext uri="{FF2B5EF4-FFF2-40B4-BE49-F238E27FC236}">
                <a16:creationId xmlns:a16="http://schemas.microsoft.com/office/drawing/2014/main" xmlns="" id="{BE852082-B088-3FF4-1212-82EDCD6CB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3" name="Θέση υποσέλιδου 2">
            <a:extLst>
              <a:ext uri="{FF2B5EF4-FFF2-40B4-BE49-F238E27FC236}">
                <a16:creationId xmlns:a16="http://schemas.microsoft.com/office/drawing/2014/main" xmlns="" id="{589D9EA6-CE5D-19F1-29A6-C262A1DF6A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xmlns="" id="{F5E8177C-9FB6-95CE-566E-01F0C1AB0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19462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7805F7CF-E6A1-1722-B22D-054F50ED0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περιεχομένου 2">
            <a:extLst>
              <a:ext uri="{FF2B5EF4-FFF2-40B4-BE49-F238E27FC236}">
                <a16:creationId xmlns:a16="http://schemas.microsoft.com/office/drawing/2014/main" xmlns="" id="{A6FCD492-DF69-B3F1-2715-A4A02664B9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D641AACA-08C0-C52F-BEA3-438F31AAE8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5CCE73C9-5C20-A484-95C6-7DAA383F5F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1A13C7C0-CD17-9CF5-518F-B9634FF0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A8F5F7E4-7AB6-904A-E319-C99549D5C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78912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0737256F-1F9D-CE7C-CDB1-D9EFBF9B4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εικόνας 2">
            <a:extLst>
              <a:ext uri="{FF2B5EF4-FFF2-40B4-BE49-F238E27FC236}">
                <a16:creationId xmlns:a16="http://schemas.microsoft.com/office/drawing/2014/main" xmlns="" id="{B4CAE33A-2203-1ACD-1A54-39F3EE33866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>
            <a:extLst>
              <a:ext uri="{FF2B5EF4-FFF2-40B4-BE49-F238E27FC236}">
                <a16:creationId xmlns:a16="http://schemas.microsoft.com/office/drawing/2014/main" xmlns="" id="{78F1FAF3-BADB-C65C-FD0B-066DBACDA8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κειμένου υποδείγματος</a:t>
            </a:r>
          </a:p>
        </p:txBody>
      </p:sp>
      <p:sp>
        <p:nvSpPr>
          <p:cNvPr id="5" name="Θέση ημερομηνίας 4">
            <a:extLst>
              <a:ext uri="{FF2B5EF4-FFF2-40B4-BE49-F238E27FC236}">
                <a16:creationId xmlns:a16="http://schemas.microsoft.com/office/drawing/2014/main" xmlns="" id="{DB0DF743-916A-F2C0-25D2-CFC8C4F6EC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6" name="Θέση υποσέλιδου 5">
            <a:extLst>
              <a:ext uri="{FF2B5EF4-FFF2-40B4-BE49-F238E27FC236}">
                <a16:creationId xmlns:a16="http://schemas.microsoft.com/office/drawing/2014/main" xmlns="" id="{C34FCC8A-E35C-6019-CE0D-C619F4199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>
            <a:extLst>
              <a:ext uri="{FF2B5EF4-FFF2-40B4-BE49-F238E27FC236}">
                <a16:creationId xmlns:a16="http://schemas.microsoft.com/office/drawing/2014/main" xmlns="" id="{7661A78A-C336-1060-AA27-68B697AC9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21175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>
            <a:extLst>
              <a:ext uri="{FF2B5EF4-FFF2-40B4-BE49-F238E27FC236}">
                <a16:creationId xmlns:a16="http://schemas.microsoft.com/office/drawing/2014/main" xmlns="" id="{0FCE4FFD-C186-AB9D-9177-4F54F829D7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Κάντε κλικ για να επεξεργαστείτε τον τίτλο υποδείγματος</a:t>
            </a: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xmlns="" id="{56F9431E-F766-1B70-89E2-E1AC487CA9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4" name="Θέση ημερομηνίας 3">
            <a:extLst>
              <a:ext uri="{FF2B5EF4-FFF2-40B4-BE49-F238E27FC236}">
                <a16:creationId xmlns:a16="http://schemas.microsoft.com/office/drawing/2014/main" xmlns="" id="{AEF872CE-C6E8-0B48-6262-56D804F9A7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18B2B-D812-4242-B69E-C7FD331557C1}" type="datetimeFigureOut">
              <a:rPr lang="el-GR" smtClean="0"/>
              <a:t>14/12/2024</a:t>
            </a:fld>
            <a:endParaRPr lang="el-GR"/>
          </a:p>
        </p:txBody>
      </p:sp>
      <p:sp>
        <p:nvSpPr>
          <p:cNvPr id="5" name="Θέση υποσέλιδου 4">
            <a:extLst>
              <a:ext uri="{FF2B5EF4-FFF2-40B4-BE49-F238E27FC236}">
                <a16:creationId xmlns:a16="http://schemas.microsoft.com/office/drawing/2014/main" xmlns="" id="{ECAABE49-22FF-468F-2F36-380EF7330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>
            <a:extLst>
              <a:ext uri="{FF2B5EF4-FFF2-40B4-BE49-F238E27FC236}">
                <a16:creationId xmlns:a16="http://schemas.microsoft.com/office/drawing/2014/main" xmlns="" id="{2C2A0A99-B0AF-2D9C-9427-9667F0C85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01A5EE-4E4D-4AE0-A0D3-708F3617AD16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7090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svg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21.sv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8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eurojust.europa.eu/" TargetMode="External"/><Relationship Id="rId13" Type="http://schemas.openxmlformats.org/officeDocument/2006/relationships/hyperlink" Target="https://www.consilium.europa.eu/el/policies/eu-migration-policy/migrant-smuggling-human-trafficking/" TargetMode="External"/><Relationship Id="rId3" Type="http://schemas.openxmlformats.org/officeDocument/2006/relationships/hyperlink" Target="https://www.unodc.org/unodc/site-search.html?q=human+trafficking" TargetMode="External"/><Relationship Id="rId7" Type="http://schemas.openxmlformats.org/officeDocument/2006/relationships/hyperlink" Target="https://www.europol.europa.eu/" TargetMode="External"/><Relationship Id="rId12" Type="http://schemas.openxmlformats.org/officeDocument/2006/relationships/hyperlink" Target="https://www.consilium.europa.eu/en/eu-against-human-trafficking/" TargetMode="External"/><Relationship Id="rId2" Type="http://schemas.openxmlformats.org/officeDocument/2006/relationships/hyperlink" Target="https://eur-lex.europa.eu/legal-content/EL/TXT/HTML/?uri=CELEX:12012P/TXT&amp;from=EL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c.europa.eu/eurostat/databrowser/explore/all/popul?lang=en&amp;subtheme=crim.crim_thb&amp;display=list&amp;sort=category&amp;extractionId=crim_thb_sex" TargetMode="External"/><Relationship Id="rId11" Type="http://schemas.openxmlformats.org/officeDocument/2006/relationships/hyperlink" Target="https://www.consilium.europa.eu/el/press/press-releases/2024/01/23/fight-against-human-trafficking-council-and-european-parliament-strike-deal-to-strengthen-rules/" TargetMode="External"/><Relationship Id="rId5" Type="http://schemas.openxmlformats.org/officeDocument/2006/relationships/hyperlink" Target="https://ec.europa.eu/eurostat/databrowser/view/crim_thb_vexp/default/table?lang=en" TargetMode="External"/><Relationship Id="rId10" Type="http://schemas.openxmlformats.org/officeDocument/2006/relationships/hyperlink" Target="https://www.europol.europa.eu/crime-areas-and-statistics/empact" TargetMode="External"/><Relationship Id="rId4" Type="http://schemas.openxmlformats.org/officeDocument/2006/relationships/hyperlink" Target="https://ec.europa.eu/eurostat/web/main/search/-/search/estatsearchportlet_WAR_estatsearchportlet_INSTANCE_bHVzuvn1SZ8J?text=human+trafficking" TargetMode="External"/><Relationship Id="rId9" Type="http://schemas.openxmlformats.org/officeDocument/2006/relationships/hyperlink" Target="https://www.europarl.europa.eu/topics/el/article/20230921STO05705/emporia-anthropon-o-agonas-tis-ee-kata-tis-ekmetalleusis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2B2269FC-714B-57BB-6ACB-B14C39AB8D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1622" y="4826517"/>
            <a:ext cx="2549763" cy="17579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6F4E94B-8B52-2F7B-693A-8876D5B7EA45}"/>
              </a:ext>
            </a:extLst>
          </p:cNvPr>
          <p:cNvSpPr txBox="1"/>
          <p:nvPr/>
        </p:nvSpPr>
        <p:spPr>
          <a:xfrm>
            <a:off x="2767818" y="420463"/>
            <a:ext cx="665636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  <a:ea typeface="Microsoft YaHei" panose="020B0503020204020204" pitchFamily="34" charset="-122"/>
              </a:rPr>
              <a:t>HUMAN TRAFFICKING</a:t>
            </a:r>
            <a:r>
              <a:rPr lang="el-GR" sz="3200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  <a:ea typeface="Microsoft YaHei" panose="020B0503020204020204" pitchFamily="34" charset="-122"/>
              </a:rPr>
              <a:t> </a:t>
            </a:r>
            <a:r>
              <a:rPr lang="en-US" sz="3200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  <a:ea typeface="Microsoft YaHei" panose="020B0503020204020204" pitchFamily="34" charset="-122"/>
              </a:rPr>
              <a:t>&amp;</a:t>
            </a:r>
            <a:br>
              <a:rPr lang="en-US" sz="3200" b="1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  <a:ea typeface="Microsoft YaHei" panose="020B0503020204020204" pitchFamily="34" charset="-122"/>
              </a:rPr>
            </a:br>
            <a:r>
              <a:rPr lang="el-GR" sz="3200" b="1" dirty="0" smtClean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  <a:ea typeface="Microsoft YaHei" panose="020B0503020204020204" pitchFamily="34" charset="-122"/>
              </a:rPr>
              <a:t>το ΕΡΓΟ της Ε.Ε. &amp; του Ε.Κ.</a:t>
            </a:r>
            <a:endParaRPr lang="el-GR" sz="3200" b="1" dirty="0">
              <a:solidFill>
                <a:schemeClr val="bg1">
                  <a:lumMod val="95000"/>
                </a:schemeClr>
              </a:solidFill>
              <a:latin typeface="Bookman Old Style" panose="02050604050505020204" pitchFamily="18" charset="0"/>
              <a:ea typeface="Microsoft YaHei" panose="020B0503020204020204" pitchFamily="34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68C03F79-51EB-5BED-DA28-07E05935719A}"/>
              </a:ext>
            </a:extLst>
          </p:cNvPr>
          <p:cNvSpPr txBox="1"/>
          <p:nvPr/>
        </p:nvSpPr>
        <p:spPr>
          <a:xfrm>
            <a:off x="8299938" y="5248780"/>
            <a:ext cx="38920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ΓΕΛ ΑΛΜΥΡΟΥ-ΣΧΟΛΕΙΟ </a:t>
            </a:r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EPAS</a:t>
            </a:r>
            <a:br>
              <a:rPr lang="en-US" sz="2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</a:br>
            <a:r>
              <a:rPr lang="el-GR" sz="2400" b="1" dirty="0">
                <a:solidFill>
                  <a:schemeClr val="bg1">
                    <a:lumMod val="95000"/>
                  </a:schemeClr>
                </a:solidFill>
                <a:latin typeface="+mj-lt"/>
              </a:rPr>
              <a:t>ΠΡΕΣΒΕΙΣ ΕΥΡΩΠΑΪΚΟΥ ΚΟΙΝΟΒΟΥΛΙΟΥ</a:t>
            </a:r>
          </a:p>
        </p:txBody>
      </p:sp>
    </p:spTree>
    <p:extLst>
      <p:ext uri="{BB962C8B-B14F-4D97-AF65-F5344CB8AC3E}">
        <p14:creationId xmlns:p14="http://schemas.microsoft.com/office/powerpoint/2010/main" val="2958625014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Ορθογώνιο 5">
            <a:extLst>
              <a:ext uri="{FF2B5EF4-FFF2-40B4-BE49-F238E27FC236}">
                <a16:creationId xmlns:a16="http://schemas.microsoft.com/office/drawing/2014/main" xmlns="" id="{AA19EEFD-C894-0603-4A86-E2307A2CE448}"/>
              </a:ext>
            </a:extLst>
          </p:cNvPr>
          <p:cNvSpPr/>
          <p:nvPr/>
        </p:nvSpPr>
        <p:spPr>
          <a:xfrm>
            <a:off x="459544" y="0"/>
            <a:ext cx="5261317" cy="4093698"/>
          </a:xfrm>
          <a:prstGeom prst="rect">
            <a:avLst/>
          </a:prstGeom>
          <a:solidFill>
            <a:srgbClr val="002060">
              <a:alpha val="6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3EF3D11E-682C-3D7E-4715-A25F273D0FF8}"/>
              </a:ext>
            </a:extLst>
          </p:cNvPr>
          <p:cNvSpPr txBox="1"/>
          <p:nvPr/>
        </p:nvSpPr>
        <p:spPr>
          <a:xfrm>
            <a:off x="600220" y="205657"/>
            <a:ext cx="49799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ΧΡΗΜΑΤΟΔΟΤΗΣΗ ΕΡΓΩΝ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84DEDFA-7760-B5E7-FF9D-58062D6142DD}"/>
              </a:ext>
            </a:extLst>
          </p:cNvPr>
          <p:cNvSpPr txBox="1"/>
          <p:nvPr/>
        </p:nvSpPr>
        <p:spPr>
          <a:xfrm>
            <a:off x="600220" y="1171642"/>
            <a:ext cx="3221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D83D"/>
                </a:solidFill>
                <a:latin typeface="Bookman Old Style" panose="02050604050505020204" pitchFamily="18" charset="0"/>
              </a:rPr>
              <a:t>Η Ε.Ε. ΧΡΗΜΑΤΟΔΟΤΕΙ: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50B2D422-BA61-8A00-23E3-9CCA3411DDDD}"/>
              </a:ext>
            </a:extLst>
          </p:cNvPr>
          <p:cNvSpPr txBox="1"/>
          <p:nvPr/>
        </p:nvSpPr>
        <p:spPr>
          <a:xfrm>
            <a:off x="459544" y="1847840"/>
            <a:ext cx="451104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Ταμείο Εσωτερικής Ασφάλειας (ISF)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Ταμείο Ασύλου Μετανάστευσης και Ένταξης (AMIF)</a:t>
            </a:r>
            <a:endParaRPr lang="el-GR" sz="2400" dirty="0">
              <a:solidFill>
                <a:schemeClr val="bg1">
                  <a:lumMod val="8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10" name="Ορθογώνιο 9">
            <a:extLst>
              <a:ext uri="{FF2B5EF4-FFF2-40B4-BE49-F238E27FC236}">
                <a16:creationId xmlns:a16="http://schemas.microsoft.com/office/drawing/2014/main" xmlns="" id="{62A5D972-B2DB-D825-C134-2F0C35AC518A}"/>
              </a:ext>
            </a:extLst>
          </p:cNvPr>
          <p:cNvSpPr/>
          <p:nvPr/>
        </p:nvSpPr>
        <p:spPr>
          <a:xfrm>
            <a:off x="6766560" y="2883877"/>
            <a:ext cx="4965896" cy="3974123"/>
          </a:xfrm>
          <a:prstGeom prst="rect">
            <a:avLst/>
          </a:prstGeom>
          <a:solidFill>
            <a:srgbClr val="002060">
              <a:alpha val="7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4D0F95FD-D288-CBB0-AFC6-222F8C3D3BCB}"/>
              </a:ext>
            </a:extLst>
          </p:cNvPr>
          <p:cNvSpPr txBox="1"/>
          <p:nvPr/>
        </p:nvSpPr>
        <p:spPr>
          <a:xfrm>
            <a:off x="7793501" y="3031657"/>
            <a:ext cx="29120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dirty="0">
                <a:solidFill>
                  <a:srgbClr val="FFD83D"/>
                </a:solidFill>
                <a:latin typeface="Bookman Old Style" panose="02050604050505020204" pitchFamily="18" charset="0"/>
              </a:rPr>
              <a:t>ΚΑΛΥΠΤΟΥΝ ΕΡΓΑ ΌΠΩΣ: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050EBE5-FFD7-954E-7D55-AAAF11E5076F}"/>
              </a:ext>
            </a:extLst>
          </p:cNvPr>
          <p:cNvSpPr txBox="1"/>
          <p:nvPr/>
        </p:nvSpPr>
        <p:spPr>
          <a:xfrm>
            <a:off x="6794695" y="3682219"/>
            <a:ext cx="4909625" cy="3291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Πρόληψη της εμπορίας μέσω εκστρατειών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Εκπαίδευση επαγγελματιών </a:t>
            </a:r>
          </a:p>
          <a:p>
            <a:pPr marL="342900" lvl="0" indent="-3429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Υποστήριξη θυμάτων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4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</a:t>
            </a:r>
            <a:r>
              <a:rPr lang="el-GR" sz="24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υνεργασία με τρίτες ​χώρες</a:t>
            </a:r>
          </a:p>
          <a:p>
            <a:pPr marL="34290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l-GR" sz="2400" dirty="0" err="1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Europol</a:t>
            </a:r>
            <a:r>
              <a:rPr lang="el-GR" sz="24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και </a:t>
            </a:r>
            <a:r>
              <a:rPr lang="el-GR" sz="2400" dirty="0" err="1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Eurojust</a:t>
            </a:r>
            <a:r>
              <a:rPr lang="el-GR" sz="24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endParaRPr lang="el-GR" sz="24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597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D73F6A84-E7C4-CC18-FE3D-AE740A6E33FF}"/>
              </a:ext>
            </a:extLst>
          </p:cNvPr>
          <p:cNvSpPr/>
          <p:nvPr/>
        </p:nvSpPr>
        <p:spPr>
          <a:xfrm>
            <a:off x="0" y="2082019"/>
            <a:ext cx="6217920" cy="2349304"/>
          </a:xfrm>
          <a:prstGeom prst="rect">
            <a:avLst/>
          </a:prstGeom>
          <a:solidFill>
            <a:srgbClr val="1D3461">
              <a:alpha val="7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ΣΤΑΤΙΣΤΙΚΑ ΚΑΙ ΑΠΟΤΕΛΕΣΜΑΤΑ</a:t>
            </a:r>
          </a:p>
        </p:txBody>
      </p:sp>
    </p:spTree>
    <p:extLst>
      <p:ext uri="{BB962C8B-B14F-4D97-AF65-F5344CB8AC3E}">
        <p14:creationId xmlns:p14="http://schemas.microsoft.com/office/powerpoint/2010/main" val="3106675396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177BAA9-8BB2-0EDD-5127-08BFCCBC0034}"/>
              </a:ext>
            </a:extLst>
          </p:cNvPr>
          <p:cNvSpPr txBox="1"/>
          <p:nvPr/>
        </p:nvSpPr>
        <p:spPr>
          <a:xfrm>
            <a:off x="3044482" y="396107"/>
            <a:ext cx="689668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200" b="1" dirty="0">
                <a:solidFill>
                  <a:schemeClr val="bg1"/>
                </a:solidFill>
                <a:latin typeface="Book Antiqua" panose="02040602050305030304" pitchFamily="18" charset="0"/>
              </a:rPr>
              <a:t>Στατιστικά Δεδομένα της ΕΕ</a:t>
            </a:r>
          </a:p>
        </p:txBody>
      </p:sp>
      <p:sp>
        <p:nvSpPr>
          <p:cNvPr id="4" name="Ορθογώνιο: Στρογγύλεμα γωνιών 3">
            <a:extLst>
              <a:ext uri="{FF2B5EF4-FFF2-40B4-BE49-F238E27FC236}">
                <a16:creationId xmlns:a16="http://schemas.microsoft.com/office/drawing/2014/main" xmlns="" id="{4BF3ACEB-D7B7-47EA-1A28-3D7B5CAD8A83}"/>
              </a:ext>
            </a:extLst>
          </p:cNvPr>
          <p:cNvSpPr/>
          <p:nvPr/>
        </p:nvSpPr>
        <p:spPr>
          <a:xfrm>
            <a:off x="2250831" y="224261"/>
            <a:ext cx="7104184" cy="928468"/>
          </a:xfrm>
          <a:prstGeom prst="roundRect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A2398E4-BAFE-3499-6791-4ABA7F9E60F4}"/>
              </a:ext>
            </a:extLst>
          </p:cNvPr>
          <p:cNvSpPr txBox="1"/>
          <p:nvPr/>
        </p:nvSpPr>
        <p:spPr>
          <a:xfrm>
            <a:off x="4779055" y="1370760"/>
            <a:ext cx="6896685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	</a:t>
            </a:r>
            <a:r>
              <a:rPr lang="el-GR" sz="2400" b="1" dirty="0">
                <a:solidFill>
                  <a:srgbClr val="FFD83D"/>
                </a:solidFill>
                <a:latin typeface="Bookman Old Style" panose="02050604050505020204" pitchFamily="18" charset="0"/>
              </a:rPr>
              <a:t>Θύματα εμπορίας (2020-2022</a:t>
            </a:r>
            <a:r>
              <a:rPr lang="el-GR" sz="2400" dirty="0">
                <a:solidFill>
                  <a:srgbClr val="FFD83D"/>
                </a:solidFill>
                <a:latin typeface="Bookman Old Style" panose="02050604050505020204" pitchFamily="18" charset="0"/>
              </a:rPr>
              <a:t>):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14.000 καταγεγραμμένα.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62% γυναίκες, 23% παιδιά.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el-GR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	</a:t>
            </a:r>
            <a:r>
              <a:rPr lang="el-GR" sz="2400" b="1" dirty="0">
                <a:solidFill>
                  <a:srgbClr val="FFD83D"/>
                </a:solidFill>
                <a:latin typeface="Bookman Old Style" panose="02050604050505020204" pitchFamily="18" charset="0"/>
              </a:rPr>
              <a:t>Δράσεις καταστολής</a:t>
            </a:r>
            <a:r>
              <a:rPr lang="el-GR" sz="2400" dirty="0">
                <a:solidFill>
                  <a:srgbClr val="FFD83D"/>
                </a:solidFill>
                <a:latin typeface="Bookman Old Style" panose="02050604050505020204" pitchFamily="18" charset="0"/>
              </a:rPr>
              <a:t>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Συλλήψεις 5.000 υπόπτων.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Κατασχέσεις περιουσιακών στοιχείων.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algn="r"/>
            <a:r>
              <a:rPr lang="el-GR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	</a:t>
            </a:r>
            <a:r>
              <a:rPr lang="el-GR" sz="2400" b="1" dirty="0">
                <a:solidFill>
                  <a:srgbClr val="FFD83D"/>
                </a:solidFill>
                <a:latin typeface="Bookman Old Style" panose="02050604050505020204" pitchFamily="18" charset="0"/>
              </a:rPr>
              <a:t>Επιτυχίες: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/>
                </a:solidFill>
                <a:latin typeface="Bookman Old Style" panose="02050604050505020204" pitchFamily="18" charset="0"/>
              </a:rPr>
              <a:t>Διάσωση 2.500 θυμάτων το 2022.</a:t>
            </a:r>
            <a:endParaRPr lang="en-US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  <a:p>
            <a:pPr lvl="8" algn="r"/>
            <a:r>
              <a:rPr lang="el-GR" sz="2400" b="1" dirty="0">
                <a:solidFill>
                  <a:srgbClr val="FFD83D"/>
                </a:solidFill>
                <a:latin typeface="Bookman Old Style" panose="02050604050505020204" pitchFamily="18" charset="0"/>
              </a:rPr>
              <a:t>Δράστες: 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r>
              <a:rPr lang="el-GR" sz="2400" dirty="0">
                <a:solidFill>
                  <a:schemeClr val="bg1">
                    <a:lumMod val="9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πλειοψηφία των διακινητών είναι άνδρες.</a:t>
            </a:r>
          </a:p>
          <a:p>
            <a:pPr marL="342900" indent="-342900" algn="r">
              <a:buFont typeface="Arial" panose="020B0604020202020204" pitchFamily="34" charset="0"/>
              <a:buChar char="•"/>
            </a:pPr>
            <a:endParaRPr lang="el-GR" sz="2400" dirty="0">
              <a:solidFill>
                <a:schemeClr val="bg1"/>
              </a:solidFill>
              <a:latin typeface="Bookman Old Style" panose="02050604050505020204" pitchFamily="18" charset="0"/>
            </a:endParaRPr>
          </a:p>
        </p:txBody>
      </p:sp>
      <p:graphicFrame>
        <p:nvGraphicFramePr>
          <p:cNvPr id="12" name="Γράφημα 11">
            <a:extLst>
              <a:ext uri="{FF2B5EF4-FFF2-40B4-BE49-F238E27FC236}">
                <a16:creationId xmlns:a16="http://schemas.microsoft.com/office/drawing/2014/main" xmlns="" id="{FBCCC85D-03A7-9227-49EC-C2CC632BBB8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06178431"/>
              </p:ext>
            </p:extLst>
          </p:nvPr>
        </p:nvGraphicFramePr>
        <p:xfrm>
          <a:off x="-624254" y="1463042"/>
          <a:ext cx="5725551" cy="42967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938EF931-ED0D-68A2-A376-BE86934BA994}"/>
              </a:ext>
            </a:extLst>
          </p:cNvPr>
          <p:cNvSpPr txBox="1"/>
          <p:nvPr/>
        </p:nvSpPr>
        <p:spPr>
          <a:xfrm>
            <a:off x="2238521" y="2118295"/>
            <a:ext cx="17260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152238"/>
                </a:solidFill>
                <a:latin typeface="Book Antiqua" panose="02040602050305030304" pitchFamily="18" charset="0"/>
              </a:rPr>
              <a:t>Άντρες</a:t>
            </a:r>
            <a:r>
              <a:rPr lang="en-US" dirty="0">
                <a:solidFill>
                  <a:srgbClr val="152238"/>
                </a:solidFill>
                <a:latin typeface="Book Antiqua" panose="02040602050305030304" pitchFamily="18" charset="0"/>
              </a:rPr>
              <a:t> 15%</a:t>
            </a:r>
            <a:endParaRPr lang="el-GR" dirty="0">
              <a:solidFill>
                <a:srgbClr val="152238"/>
              </a:solidFill>
              <a:latin typeface="Book Antiqua" panose="02040602050305030304" pitchFamily="18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6F8DB69C-2943-8A61-33DE-57846481A6E4}"/>
              </a:ext>
            </a:extLst>
          </p:cNvPr>
          <p:cNvSpPr txBox="1"/>
          <p:nvPr/>
        </p:nvSpPr>
        <p:spPr>
          <a:xfrm>
            <a:off x="1303481" y="4107200"/>
            <a:ext cx="189470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000" dirty="0">
                <a:solidFill>
                  <a:srgbClr val="152238"/>
                </a:solidFill>
              </a:rPr>
              <a:t>Γυναίκες</a:t>
            </a:r>
            <a:r>
              <a:rPr lang="en-US" sz="2000" dirty="0">
                <a:solidFill>
                  <a:srgbClr val="152238"/>
                </a:solidFill>
              </a:rPr>
              <a:t> 62%</a:t>
            </a:r>
            <a:endParaRPr lang="el-GR" sz="2000" dirty="0">
              <a:solidFill>
                <a:srgbClr val="152238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EC66A33B-1C78-FED1-FAB5-9FA2497AD4C2}"/>
              </a:ext>
            </a:extLst>
          </p:cNvPr>
          <p:cNvSpPr txBox="1"/>
          <p:nvPr/>
        </p:nvSpPr>
        <p:spPr>
          <a:xfrm>
            <a:off x="748965" y="2415789"/>
            <a:ext cx="148955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dirty="0">
                <a:solidFill>
                  <a:srgbClr val="152238"/>
                </a:solidFill>
                <a:latin typeface="Book Antiqua" panose="02040602050305030304" pitchFamily="18" charset="0"/>
              </a:rPr>
              <a:t>Παιδιά</a:t>
            </a:r>
            <a:r>
              <a:rPr lang="en-US" dirty="0">
                <a:solidFill>
                  <a:srgbClr val="152238"/>
                </a:solidFill>
                <a:latin typeface="Book Antiqua" panose="02040602050305030304" pitchFamily="18" charset="0"/>
              </a:rPr>
              <a:t> 23%</a:t>
            </a:r>
            <a:endParaRPr lang="el-GR" dirty="0">
              <a:solidFill>
                <a:srgbClr val="152238"/>
              </a:solidFill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291736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xmlns="" id="{DB08C520-EE75-6C49-AF78-883E4AA412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2731617"/>
              </p:ext>
            </p:extLst>
          </p:nvPr>
        </p:nvGraphicFramePr>
        <p:xfrm>
          <a:off x="2078892" y="892126"/>
          <a:ext cx="8128000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xmlns="" val="3807408663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xmlns="" val="938735396"/>
                    </a:ext>
                  </a:extLst>
                </a:gridCol>
              </a:tblGrid>
              <a:tr h="358986">
                <a:tc>
                  <a:txBody>
                    <a:bodyPr/>
                    <a:lstStyle/>
                    <a:p>
                      <a:r>
                        <a:rPr lang="el-GR" dirty="0"/>
                        <a:t>ΧΩΡΕΣ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ΚΑΤΕΓΕΓΡΑΜΜΕΝΑ ΘΥΜΑΤΑ ΕΤΟΣ 2022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341669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ΓΕΡΜΑΝΙΑ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605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1348376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ΙΤΑΛΙΑ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629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60843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ΓΑΛΛΙΑ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992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3615558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ΕΛΛΑΔΑ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212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485305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ΟΛΛΑΝΔΙΑ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391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4087694"/>
                  </a:ext>
                </a:extLst>
              </a:tr>
            </a:tbl>
          </a:graphicData>
        </a:graphic>
      </p:graphicFrame>
      <p:graphicFrame>
        <p:nvGraphicFramePr>
          <p:cNvPr id="7" name="Πίνακας 6">
            <a:extLst>
              <a:ext uri="{FF2B5EF4-FFF2-40B4-BE49-F238E27FC236}">
                <a16:creationId xmlns:a16="http://schemas.microsoft.com/office/drawing/2014/main" xmlns="" id="{4EDEF353-3ABD-61A4-2367-1C68731E9B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7793407"/>
              </p:ext>
            </p:extLst>
          </p:nvPr>
        </p:nvGraphicFramePr>
        <p:xfrm>
          <a:off x="2032000" y="3702017"/>
          <a:ext cx="8128000" cy="22638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73378">
                  <a:extLst>
                    <a:ext uri="{9D8B030D-6E8A-4147-A177-3AD203B41FA5}">
                      <a16:colId xmlns:a16="http://schemas.microsoft.com/office/drawing/2014/main" xmlns="" val="3992125786"/>
                    </a:ext>
                  </a:extLst>
                </a:gridCol>
                <a:gridCol w="4054622">
                  <a:extLst>
                    <a:ext uri="{9D8B030D-6E8A-4147-A177-3AD203B41FA5}">
                      <a16:colId xmlns:a16="http://schemas.microsoft.com/office/drawing/2014/main" xmlns="" val="34725088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ΕΙΔΟΣ ΕΚΜΕΤΑΛΛΕΥΣΗΣ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l-GR" dirty="0"/>
                        <a:t>ΠΟΣΟΣΤΟ (ΕΤΟΣ 2022)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40218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ΣΕΞΟΥΑΛΙΚΗ ΕΚΜΕΤΑΛΛΕΥΣΗ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50%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90492749"/>
                  </a:ext>
                </a:extLst>
              </a:tr>
              <a:tr h="409657">
                <a:tc>
                  <a:txBody>
                    <a:bodyPr/>
                    <a:lstStyle/>
                    <a:p>
                      <a:r>
                        <a:rPr lang="el-GR" dirty="0"/>
                        <a:t>ΚΑΤΑΝΑΓΚΑΣΤΙΚΗ ΕΡΓΑΣΙΑ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38%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2781295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ΕΚΓΛΗΜΑΤΙΚΕΣ ΔΡΑΣΤΗΡΙΟΤΗΤΕΣ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6%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8327682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ΚΑΤΑΝΑΓΚΑΣΤΙΚΟΙ ΓΑΜΟΙ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1%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6615039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l-GR" dirty="0"/>
                        <a:t>ΑΛΛΟ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l-GR" dirty="0"/>
                        <a:t>5%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883929620"/>
                  </a:ext>
                </a:extLst>
              </a:tr>
            </a:tbl>
          </a:graphicData>
        </a:graphic>
      </p:graphicFrame>
      <p:pic>
        <p:nvPicPr>
          <p:cNvPr id="12" name="Γραφικό 11" descr="Παρουσίαση με γράφημα ράβδων RTL">
            <a:extLst>
              <a:ext uri="{FF2B5EF4-FFF2-40B4-BE49-F238E27FC236}">
                <a16:creationId xmlns:a16="http://schemas.microsoft.com/office/drawing/2014/main" xmlns="" id="{5B389D08-B6A0-5AB9-69F5-FE3C6D5443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10787576" y="749105"/>
            <a:ext cx="914400" cy="914400"/>
          </a:xfrm>
          <a:prstGeom prst="rect">
            <a:avLst/>
          </a:prstGeom>
        </p:spPr>
      </p:pic>
      <p:pic>
        <p:nvPicPr>
          <p:cNvPr id="14" name="Γραφικό 13" descr="Γράφημα ράβδων">
            <a:extLst>
              <a:ext uri="{FF2B5EF4-FFF2-40B4-BE49-F238E27FC236}">
                <a16:creationId xmlns:a16="http://schemas.microsoft.com/office/drawing/2014/main" xmlns="" id="{9247036A-FC61-F41C-CF3E-F249B39BECD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88499" y="520856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427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Διάγραμμα ροής: Διεργασία 8">
            <a:extLst>
              <a:ext uri="{FF2B5EF4-FFF2-40B4-BE49-F238E27FC236}">
                <a16:creationId xmlns:a16="http://schemas.microsoft.com/office/drawing/2014/main" xmlns="" id="{75B4AB8F-E8E8-3E67-23B6-8B7CC0B53546}"/>
              </a:ext>
            </a:extLst>
          </p:cNvPr>
          <p:cNvSpPr/>
          <p:nvPr/>
        </p:nvSpPr>
        <p:spPr>
          <a:xfrm>
            <a:off x="534573" y="1807384"/>
            <a:ext cx="3042138" cy="3682533"/>
          </a:xfrm>
          <a:prstGeom prst="flowChartProcess">
            <a:avLst/>
          </a:prstGeom>
          <a:solidFill>
            <a:srgbClr val="1F487E"/>
          </a:solidFill>
          <a:ln>
            <a:solidFill>
              <a:srgbClr val="FFD8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Ορθογώνιο 11">
            <a:extLst>
              <a:ext uri="{FF2B5EF4-FFF2-40B4-BE49-F238E27FC236}">
                <a16:creationId xmlns:a16="http://schemas.microsoft.com/office/drawing/2014/main" xmlns="" id="{BEC66D53-4529-6FBA-F87D-30E067BC938B}"/>
              </a:ext>
            </a:extLst>
          </p:cNvPr>
          <p:cNvSpPr/>
          <p:nvPr/>
        </p:nvSpPr>
        <p:spPr>
          <a:xfrm>
            <a:off x="4161278" y="3816177"/>
            <a:ext cx="3944814" cy="2602523"/>
          </a:xfrm>
          <a:prstGeom prst="rect">
            <a:avLst/>
          </a:prstGeom>
          <a:solidFill>
            <a:srgbClr val="1F487E"/>
          </a:solidFill>
          <a:ln>
            <a:solidFill>
              <a:srgbClr val="FFD8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Ορθογώνιο 12">
            <a:extLst>
              <a:ext uri="{FF2B5EF4-FFF2-40B4-BE49-F238E27FC236}">
                <a16:creationId xmlns:a16="http://schemas.microsoft.com/office/drawing/2014/main" xmlns="" id="{627316EC-5AE4-7536-603B-EBF4CB9296CD}"/>
              </a:ext>
            </a:extLst>
          </p:cNvPr>
          <p:cNvSpPr/>
          <p:nvPr/>
        </p:nvSpPr>
        <p:spPr>
          <a:xfrm>
            <a:off x="8615286" y="1807384"/>
            <a:ext cx="3042142" cy="3682533"/>
          </a:xfrm>
          <a:prstGeom prst="rect">
            <a:avLst/>
          </a:prstGeom>
          <a:solidFill>
            <a:srgbClr val="1F487E"/>
          </a:solidFill>
          <a:ln>
            <a:solidFill>
              <a:srgbClr val="FFD83D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Διάγραμμα ροής: Διεργασία 16">
            <a:extLst>
              <a:ext uri="{FF2B5EF4-FFF2-40B4-BE49-F238E27FC236}">
                <a16:creationId xmlns:a16="http://schemas.microsoft.com/office/drawing/2014/main" xmlns="" id="{0D07DA91-F543-F5AD-F5E6-79AA50CD19F7}"/>
              </a:ext>
            </a:extLst>
          </p:cNvPr>
          <p:cNvSpPr/>
          <p:nvPr/>
        </p:nvSpPr>
        <p:spPr>
          <a:xfrm>
            <a:off x="3778171" y="326778"/>
            <a:ext cx="4586514" cy="1336431"/>
          </a:xfrm>
          <a:prstGeom prst="flowChartProcess">
            <a:avLst/>
          </a:prstGeom>
          <a:solidFill>
            <a:srgbClr val="1F48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D3419AC2-6CB6-79DC-CD87-D5426B0F9FFF}"/>
              </a:ext>
            </a:extLst>
          </p:cNvPr>
          <p:cNvSpPr txBox="1"/>
          <p:nvPr/>
        </p:nvSpPr>
        <p:spPr>
          <a:xfrm>
            <a:off x="3722156" y="699388"/>
            <a:ext cx="481770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400" dirty="0">
                <a:solidFill>
                  <a:schemeClr val="bg1">
                    <a:lumMod val="95000"/>
                  </a:schemeClr>
                </a:solidFill>
                <a:latin typeface="Bookman Old Style" panose="02050604050505020204" pitchFamily="18" charset="0"/>
              </a:rPr>
              <a:t>Η Ε.Ε. ΈΧΕΙ ΣΥΜΠΕΡΑΝΕΙ ΌΤΙ:</a:t>
            </a:r>
          </a:p>
          <a:p>
            <a:endParaRPr lang="el-GR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BF24F18B-D07C-C528-8FD0-7F87CAE14991}"/>
              </a:ext>
            </a:extLst>
          </p:cNvPr>
          <p:cNvSpPr txBox="1"/>
          <p:nvPr/>
        </p:nvSpPr>
        <p:spPr>
          <a:xfrm>
            <a:off x="627612" y="1831018"/>
            <a:ext cx="26416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Η εμπορία ανθρώπων είναι σύνθετο εγκληματικό φαινόμενο. Τα θύματα υφίστανται βλάβη που απαιτεί:</a:t>
            </a:r>
          </a:p>
          <a:p>
            <a:endParaRPr lang="el-GR" sz="2100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Βοήθεια,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Υποστήριξη και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1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Προστασία</a:t>
            </a:r>
          </a:p>
          <a:p>
            <a:endParaRPr lang="el-GR" sz="21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AB5591E8-6DD6-7D09-0BFA-A300F4B4A9DA}"/>
              </a:ext>
            </a:extLst>
          </p:cNvPr>
          <p:cNvSpPr txBox="1"/>
          <p:nvPr/>
        </p:nvSpPr>
        <p:spPr>
          <a:xfrm>
            <a:off x="4282371" y="3865313"/>
            <a:ext cx="3836093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Υπάρχει ανάγκη για: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Νομικές,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Πολιτικές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Επιχειρησιακές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1">
                  <a:lumMod val="8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πρωτοβουλίες για την καταπολέμηση της εμπορίας ανθρώπων.</a:t>
            </a:r>
          </a:p>
          <a:p>
            <a:endParaRPr lang="el-GR" sz="21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4C44B3CB-BBDC-D283-F947-5A97A71929B3}"/>
              </a:ext>
            </a:extLst>
          </p:cNvPr>
          <p:cNvSpPr txBox="1"/>
          <p:nvPr/>
        </p:nvSpPr>
        <p:spPr>
          <a:xfrm>
            <a:off x="8836392" y="1938740"/>
            <a:ext cx="2826788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>
                    <a:lumMod val="85000"/>
                  </a:schemeClr>
                </a:solidFill>
                <a:latin typeface="Book Antiqua" panose="02040602050305030304" pitchFamily="18" charset="0"/>
              </a:rPr>
              <a:t>Η Πανδημία COVID-19 διευκόλυνε τους δράστες λόγω των κοινωνικών ανισοτήτων, οικονομικής και κοινωνικής ευπάθειας των ανθρώπων.</a:t>
            </a:r>
          </a:p>
          <a:p>
            <a:endParaRPr lang="el-GR" dirty="0"/>
          </a:p>
        </p:txBody>
      </p:sp>
      <p:sp>
        <p:nvSpPr>
          <p:cNvPr id="22" name="Αστέρι: 5 ακτίνες 21">
            <a:extLst>
              <a:ext uri="{FF2B5EF4-FFF2-40B4-BE49-F238E27FC236}">
                <a16:creationId xmlns:a16="http://schemas.microsoft.com/office/drawing/2014/main" xmlns="" id="{19C45F52-596A-97C0-0390-ED414FE0C93C}"/>
              </a:ext>
            </a:extLst>
          </p:cNvPr>
          <p:cNvSpPr/>
          <p:nvPr/>
        </p:nvSpPr>
        <p:spPr>
          <a:xfrm>
            <a:off x="11287313" y="871109"/>
            <a:ext cx="740229" cy="714443"/>
          </a:xfrm>
          <a:prstGeom prst="star5">
            <a:avLst/>
          </a:prstGeom>
          <a:solidFill>
            <a:srgbClr val="FFD83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xmlns="" id="{A96EA2DA-CA9F-02B0-92D8-C3476C6993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4422" y="3126"/>
            <a:ext cx="786452" cy="755970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7862E6D1-C381-3E3F-6579-A153D619B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49433" y="607751"/>
            <a:ext cx="786452" cy="755970"/>
          </a:xfrm>
          <a:prstGeom prst="rect">
            <a:avLst/>
          </a:prstGeom>
        </p:spPr>
      </p:pic>
      <p:pic>
        <p:nvPicPr>
          <p:cNvPr id="30" name="Γραφικό 29" descr="Βέλος Μικρή καμπύλη">
            <a:extLst>
              <a:ext uri="{FF2B5EF4-FFF2-40B4-BE49-F238E27FC236}">
                <a16:creationId xmlns:a16="http://schemas.microsoft.com/office/drawing/2014/main" xmlns="" id="{93220EA6-396B-73D9-4307-0C430077CAC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p:blipFill>
        <p:spPr>
          <a:xfrm rot="2630440">
            <a:off x="7064169" y="1530023"/>
            <a:ext cx="1678202" cy="1678202"/>
          </a:xfrm>
          <a:prstGeom prst="rect">
            <a:avLst/>
          </a:prstGeom>
        </p:spPr>
      </p:pic>
      <p:pic>
        <p:nvPicPr>
          <p:cNvPr id="31" name="Εικόνα 30">
            <a:extLst>
              <a:ext uri="{FF2B5EF4-FFF2-40B4-BE49-F238E27FC236}">
                <a16:creationId xmlns:a16="http://schemas.microsoft.com/office/drawing/2014/main" xmlns="" id="{12AE6963-6B04-46EE-1498-07349AB4AF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24309" y="1180364"/>
            <a:ext cx="2372852" cy="2377646"/>
          </a:xfrm>
          <a:prstGeom prst="rect">
            <a:avLst/>
          </a:prstGeom>
        </p:spPr>
      </p:pic>
      <p:pic>
        <p:nvPicPr>
          <p:cNvPr id="33" name="Γραφικό 32" descr="Βέλος Ευθύγραμμο">
            <a:extLst>
              <a:ext uri="{FF2B5EF4-FFF2-40B4-BE49-F238E27FC236}">
                <a16:creationId xmlns:a16="http://schemas.microsoft.com/office/drawing/2014/main" xmlns="" id="{CFEE61FF-5C7A-A8B5-AB4B-AC03161511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 rot="16200000">
            <a:off x="5188532" y="1763996"/>
            <a:ext cx="1765791" cy="1564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857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xmlns="" id="{1DF7D1CC-CE74-A19C-7F47-AA1C5EA461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H="1" flipV="1">
            <a:off x="3390314" y="1603717"/>
            <a:ext cx="6035040" cy="998806"/>
          </a:xfrm>
        </p:spPr>
        <p:txBody>
          <a:bodyPr>
            <a:normAutofit/>
          </a:bodyPr>
          <a:lstStyle/>
          <a:p>
            <a:endParaRPr lang="el-GR" dirty="0"/>
          </a:p>
        </p:txBody>
      </p:sp>
      <p:pic>
        <p:nvPicPr>
          <p:cNvPr id="11" name="Θέση περιεχομένου 10">
            <a:extLst>
              <a:ext uri="{FF2B5EF4-FFF2-40B4-BE49-F238E27FC236}">
                <a16:creationId xmlns:a16="http://schemas.microsoft.com/office/drawing/2014/main" xmlns="" id="{5D273006-3036-2B1A-DBA5-0B2C318DB5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512148"/>
          </a:xfr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6BDB412D-FC51-DCC4-357B-4CC50EBD64AD}"/>
              </a:ext>
            </a:extLst>
          </p:cNvPr>
          <p:cNvSpPr/>
          <p:nvPr/>
        </p:nvSpPr>
        <p:spPr>
          <a:xfrm>
            <a:off x="0" y="2602523"/>
            <a:ext cx="6344529" cy="1835833"/>
          </a:xfrm>
          <a:prstGeom prst="rect">
            <a:avLst/>
          </a:prstGeom>
          <a:solidFill>
            <a:srgbClr val="1D3461">
              <a:alpha val="86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solidFill>
                  <a:schemeClr val="bg1">
                    <a:lumMod val="95000"/>
                  </a:schemeClr>
                </a:solidFill>
                <a:latin typeface="Book Antiqua" panose="02040602050305030304" pitchFamily="18" charset="0"/>
              </a:rPr>
              <a:t>ΠΡΩΤΟΒΟΥΛΙΕΣ ΚΑΙ ΔΡΑΣΕΙΣ ΤΗΣ Ε.Ε.</a:t>
            </a:r>
          </a:p>
        </p:txBody>
      </p:sp>
    </p:spTree>
    <p:extLst>
      <p:ext uri="{BB962C8B-B14F-4D97-AF65-F5344CB8AC3E}">
        <p14:creationId xmlns:p14="http://schemas.microsoft.com/office/powerpoint/2010/main" val="1612658703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>
            <a:extLst>
              <a:ext uri="{FF2B5EF4-FFF2-40B4-BE49-F238E27FC236}">
                <a16:creationId xmlns:a16="http://schemas.microsoft.com/office/drawing/2014/main" xmlns="" id="{82229296-C81A-7509-3625-CEA4E922A5D0}"/>
              </a:ext>
            </a:extLst>
          </p:cNvPr>
          <p:cNvSpPr/>
          <p:nvPr/>
        </p:nvSpPr>
        <p:spPr>
          <a:xfrm>
            <a:off x="3676357" y="362243"/>
            <a:ext cx="4839286" cy="6133514"/>
          </a:xfrm>
          <a:prstGeom prst="rect">
            <a:avLst/>
          </a:prstGeom>
          <a:solidFill>
            <a:srgbClr val="1F487E">
              <a:alpha val="79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3A81B83-7020-ECB7-E2BC-8DF4EEC17A41}"/>
              </a:ext>
            </a:extLst>
          </p:cNvPr>
          <p:cNvSpPr txBox="1"/>
          <p:nvPr/>
        </p:nvSpPr>
        <p:spPr>
          <a:xfrm>
            <a:off x="3840480" y="604911"/>
            <a:ext cx="4389120" cy="3897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D83D"/>
                </a:solidFill>
                <a:latin typeface="Bookman Old Style" panose="02050604050505020204" pitchFamily="18" charset="0"/>
              </a:rPr>
              <a:t>EMPACT</a:t>
            </a:r>
          </a:p>
          <a:p>
            <a:endParaRPr lang="en-US" sz="2000" dirty="0">
              <a:solidFill>
                <a:schemeClr val="bg1">
                  <a:lumMod val="85000"/>
                </a:schemeClr>
              </a:solidFill>
              <a:latin typeface="Bookman Old Style" panose="020506040505050202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1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Διεπιστημονική πρωτοβουλία της Ε.Ε. για την καταπολέμηση των απειλών που αντιμετώπισε η Ε.Ε. </a:t>
            </a:r>
            <a:endParaRPr lang="en-US" sz="21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el-GR" sz="21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1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Η πρωτοβουλία αυτή περιλαμβάνει προληπτικά και κατασταλτικά μέτρα.</a:t>
            </a:r>
          </a:p>
          <a:p>
            <a:endParaRPr lang="el-GR" dirty="0"/>
          </a:p>
        </p:txBody>
      </p:sp>
      <p:pic>
        <p:nvPicPr>
          <p:cNvPr id="4" name="Εικόνα 3">
            <a:extLst>
              <a:ext uri="{FF2B5EF4-FFF2-40B4-BE49-F238E27FC236}">
                <a16:creationId xmlns:a16="http://schemas.microsoft.com/office/drawing/2014/main" xmlns="" id="{9F99B036-D1B0-1631-2CC7-DB3018638D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28234" y="4326992"/>
            <a:ext cx="3013612" cy="169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14480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346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5F372676-5950-CBD7-8835-4662661FA071}"/>
              </a:ext>
            </a:extLst>
          </p:cNvPr>
          <p:cNvSpPr/>
          <p:nvPr/>
        </p:nvSpPr>
        <p:spPr>
          <a:xfrm>
            <a:off x="5228491" y="1755776"/>
            <a:ext cx="6865034" cy="1969477"/>
          </a:xfrm>
          <a:prstGeom prst="rect">
            <a:avLst/>
          </a:prstGeom>
          <a:solidFill>
            <a:srgbClr val="81A4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A9A8D23F-440C-1844-E5A6-C6422B04DBA8}"/>
              </a:ext>
            </a:extLst>
          </p:cNvPr>
          <p:cNvSpPr/>
          <p:nvPr/>
        </p:nvSpPr>
        <p:spPr>
          <a:xfrm>
            <a:off x="0" y="4333146"/>
            <a:ext cx="7479323" cy="1969477"/>
          </a:xfrm>
          <a:prstGeom prst="rect">
            <a:avLst/>
          </a:prstGeom>
          <a:solidFill>
            <a:srgbClr val="81A4CD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7E31C89-4211-0097-73BD-5C133E0FC8CA}"/>
              </a:ext>
            </a:extLst>
          </p:cNvPr>
          <p:cNvSpPr txBox="1"/>
          <p:nvPr/>
        </p:nvSpPr>
        <p:spPr>
          <a:xfrm>
            <a:off x="4820528" y="1755776"/>
            <a:ext cx="727299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rgbClr val="FFD83D"/>
                </a:solidFill>
                <a:latin typeface="Bookman Old Style" panose="02050604050505020204" pitchFamily="18" charset="0"/>
              </a:rPr>
              <a:t>EUROPOL</a:t>
            </a:r>
          </a:p>
          <a:p>
            <a:pPr algn="r"/>
            <a:r>
              <a:rPr lang="el-GR" sz="2300" dirty="0">
                <a:solidFill>
                  <a:srgbClr val="152238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Η </a:t>
            </a:r>
            <a:r>
              <a:rPr lang="el-GR" sz="2300" dirty="0" err="1">
                <a:solidFill>
                  <a:srgbClr val="152238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Europol</a:t>
            </a:r>
            <a:r>
              <a:rPr lang="el-GR" sz="2300" dirty="0">
                <a:solidFill>
                  <a:srgbClr val="152238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η Ευρωπαϊκή Υπηρεσία για την Επιβολή του Νόμου</a:t>
            </a:r>
            <a:r>
              <a:rPr lang="en-US" sz="2300" dirty="0">
                <a:solidFill>
                  <a:srgbClr val="152238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 </a:t>
            </a:r>
            <a:r>
              <a:rPr lang="el-GR" sz="2300" dirty="0">
                <a:solidFill>
                  <a:srgbClr val="152238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παρέχει: ανάλυση πληροφοριών, επιχειρησιακή υποστήριξη, </a:t>
            </a:r>
            <a:r>
              <a:rPr lang="el-GR" sz="2300" dirty="0" err="1">
                <a:solidFill>
                  <a:srgbClr val="152238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στοχευμένες</a:t>
            </a:r>
            <a:r>
              <a:rPr lang="el-GR" sz="2300" dirty="0">
                <a:solidFill>
                  <a:srgbClr val="152238"/>
                </a:solidFill>
                <a:latin typeface="Bookman Old Style" panose="02050604050505020204" pitchFamily="18" charset="0"/>
                <a:ea typeface="Times New Roman" panose="02020603050405020304" pitchFamily="18" charset="0"/>
              </a:rPr>
              <a:t> επιχειρήσεις.</a:t>
            </a:r>
            <a:endParaRPr lang="el-GR" sz="2300" dirty="0">
              <a:solidFill>
                <a:srgbClr val="152238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1AA9A0FA-08BE-B724-41C6-A10B13CF068A}"/>
              </a:ext>
            </a:extLst>
          </p:cNvPr>
          <p:cNvSpPr txBox="1"/>
          <p:nvPr/>
        </p:nvSpPr>
        <p:spPr>
          <a:xfrm>
            <a:off x="0" y="4379165"/>
            <a:ext cx="7366782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D83D"/>
                </a:solidFill>
                <a:latin typeface="Bookman Old Style" panose="02050604050505020204" pitchFamily="18" charset="0"/>
              </a:rPr>
              <a:t>EUROJUST</a:t>
            </a:r>
            <a:endParaRPr lang="en-US" sz="2300" dirty="0">
              <a:solidFill>
                <a:srgbClr val="FFD83D"/>
              </a:solidFill>
              <a:latin typeface="Bookman Old Style" panose="02050604050505020204" pitchFamily="18" charset="0"/>
            </a:endParaRPr>
          </a:p>
          <a:p>
            <a:r>
              <a:rPr lang="el-GR" sz="2300" dirty="0">
                <a:solidFill>
                  <a:srgbClr val="152238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Η </a:t>
            </a:r>
            <a:r>
              <a:rPr lang="el-GR" sz="2300" dirty="0" err="1">
                <a:solidFill>
                  <a:srgbClr val="152238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Eurojust</a:t>
            </a:r>
            <a:r>
              <a:rPr lang="el-GR" sz="2300" dirty="0">
                <a:solidFill>
                  <a:srgbClr val="152238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, η Ευρωπαϊκή Μονάδα Δικαστικής Συνεργασίας</a:t>
            </a:r>
            <a:r>
              <a:rPr lang="en-US" sz="2300" dirty="0">
                <a:solidFill>
                  <a:srgbClr val="152238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 </a:t>
            </a:r>
            <a:r>
              <a:rPr lang="el-GR" sz="2300" dirty="0">
                <a:solidFill>
                  <a:srgbClr val="152238"/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συντονίζει δικαστικές έρευνες, διευκολύνει ανταλλαγή πληροφοριών, υποστηρίζει διεθνείς νομοθεσίες.</a:t>
            </a:r>
            <a:endParaRPr lang="en-US" sz="2300" dirty="0">
              <a:solidFill>
                <a:srgbClr val="152238"/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Εικόνα 9">
            <a:extLst>
              <a:ext uri="{FF2B5EF4-FFF2-40B4-BE49-F238E27FC236}">
                <a16:creationId xmlns:a16="http://schemas.microsoft.com/office/drawing/2014/main" xmlns="" id="{662F860A-D1DD-D13E-F896-FB780DD05F8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055" y="2020080"/>
            <a:ext cx="3566512" cy="1440871"/>
          </a:xfrm>
          <a:prstGeom prst="rect">
            <a:avLst/>
          </a:prstGeom>
        </p:spPr>
      </p:pic>
      <p:pic>
        <p:nvPicPr>
          <p:cNvPr id="12" name="Εικόνα 11">
            <a:extLst>
              <a:ext uri="{FF2B5EF4-FFF2-40B4-BE49-F238E27FC236}">
                <a16:creationId xmlns:a16="http://schemas.microsoft.com/office/drawing/2014/main" xmlns="" id="{BA3B7794-2DA0-E3B6-7977-179B48BA0C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1008" y="4333146"/>
            <a:ext cx="1890977" cy="1890977"/>
          </a:xfrm>
          <a:prstGeom prst="rect">
            <a:avLst/>
          </a:prstGeom>
        </p:spPr>
      </p:pic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455778B6-2787-3BFC-79E5-470B9CE4041B}"/>
              </a:ext>
            </a:extLst>
          </p:cNvPr>
          <p:cNvSpPr/>
          <p:nvPr/>
        </p:nvSpPr>
        <p:spPr>
          <a:xfrm>
            <a:off x="2255520" y="277841"/>
            <a:ext cx="7680960" cy="788557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ACB60E4D-EC52-3223-6B65-3418795915DE}"/>
              </a:ext>
            </a:extLst>
          </p:cNvPr>
          <p:cNvSpPr txBox="1"/>
          <p:nvPr/>
        </p:nvSpPr>
        <p:spPr>
          <a:xfrm>
            <a:off x="2858073" y="269784"/>
            <a:ext cx="72729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EUROPOL: </a:t>
            </a:r>
            <a:r>
              <a:rPr lang="el-GR" sz="24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Συντονίζει αστυνομική συνεργασία</a:t>
            </a:r>
          </a:p>
          <a:p>
            <a:r>
              <a:rPr lang="el-GR" sz="24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Ε</a:t>
            </a:r>
            <a:r>
              <a:rPr lang="en-US" sz="24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UROJUST: </a:t>
            </a:r>
            <a:r>
              <a:rPr lang="el-GR" sz="24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Συντονίζει δικαστική συνεργασία</a:t>
            </a:r>
          </a:p>
        </p:txBody>
      </p:sp>
    </p:spTree>
    <p:extLst>
      <p:ext uri="{BB962C8B-B14F-4D97-AF65-F5344CB8AC3E}">
        <p14:creationId xmlns:p14="http://schemas.microsoft.com/office/powerpoint/2010/main" val="4137392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Βέλος: Πεντάγωνο 1">
            <a:extLst>
              <a:ext uri="{FF2B5EF4-FFF2-40B4-BE49-F238E27FC236}">
                <a16:creationId xmlns:a16="http://schemas.microsoft.com/office/drawing/2014/main" xmlns="" id="{93AD1476-1C16-CB71-6466-CA803EE890A9}"/>
              </a:ext>
            </a:extLst>
          </p:cNvPr>
          <p:cNvSpPr/>
          <p:nvPr/>
        </p:nvSpPr>
        <p:spPr>
          <a:xfrm>
            <a:off x="0" y="179361"/>
            <a:ext cx="8468750" cy="3249639"/>
          </a:xfrm>
          <a:prstGeom prst="homePlate">
            <a:avLst/>
          </a:prstGeom>
          <a:solidFill>
            <a:srgbClr val="1F48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Βέλος: Πεντάγωνο 2">
            <a:extLst>
              <a:ext uri="{FF2B5EF4-FFF2-40B4-BE49-F238E27FC236}">
                <a16:creationId xmlns:a16="http://schemas.microsoft.com/office/drawing/2014/main" xmlns="" id="{DEC1A32E-A25A-F16D-6C5A-42B91E28CAE2}"/>
              </a:ext>
            </a:extLst>
          </p:cNvPr>
          <p:cNvSpPr/>
          <p:nvPr/>
        </p:nvSpPr>
        <p:spPr>
          <a:xfrm flipH="1">
            <a:off x="3723250" y="3527478"/>
            <a:ext cx="8468750" cy="3151161"/>
          </a:xfrm>
          <a:prstGeom prst="homePlate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93C9939-7D8D-346E-AF4A-8817AA596D54}"/>
              </a:ext>
            </a:extLst>
          </p:cNvPr>
          <p:cNvSpPr txBox="1"/>
          <p:nvPr/>
        </p:nvSpPr>
        <p:spPr>
          <a:xfrm>
            <a:off x="14067" y="0"/>
            <a:ext cx="6893169" cy="38266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l-GR" sz="2400" dirty="0">
              <a:solidFill>
                <a:schemeClr val="bg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n-US" sz="2400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ANTI-TRAFFICKING DIRECTIVE</a:t>
            </a:r>
            <a:endParaRPr lang="el-GR" sz="2400" dirty="0">
              <a:solidFill>
                <a:schemeClr val="bg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endParaRPr lang="en-US" sz="2000" dirty="0">
              <a:solidFill>
                <a:schemeClr val="bg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Αναφέρεται σε μορφές εκμετάλλευσης, όπως αναγκαστικούς γάμους και παράνομες υιοθεσίες. Τονίζει την ανάγκη 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για συλλογή δεδομένων.</a:t>
            </a: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Συνεργασία με </a:t>
            </a:r>
            <a:r>
              <a:rPr lang="el-GR" sz="2000" dirty="0" err="1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Europol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/</a:t>
            </a:r>
            <a:r>
              <a:rPr lang="el-GR" sz="2000" dirty="0" err="1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Eurojust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</a:rPr>
              <a:t>: που υποστηρίζουν διασυνοριακή συνεργασία στην έρευνα και την ποινική δίωξη.</a:t>
            </a:r>
            <a:endParaRPr lang="el-GR" sz="20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el-GR" sz="2000" b="1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F58ABAA-73B9-97B7-D98A-0A0E1495CE5B}"/>
              </a:ext>
            </a:extLst>
          </p:cNvPr>
          <p:cNvSpPr txBox="1"/>
          <p:nvPr/>
        </p:nvSpPr>
        <p:spPr>
          <a:xfrm>
            <a:off x="3723250" y="3752838"/>
            <a:ext cx="8335106" cy="28510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5000"/>
              </a:lnSpc>
              <a:spcAft>
                <a:spcPts val="1000"/>
              </a:spcAft>
            </a:pPr>
            <a:r>
              <a:rPr lang="el-GR" sz="24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Στρατηγική της Ε.Ε. (2021-2025)</a:t>
            </a:r>
            <a:endParaRPr lang="el-GR" sz="24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Πρόληψη,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 προστασία των θυμάτων, δίωξη διακινητών.</a:t>
            </a:r>
            <a:endParaRPr lang="el-GR" sz="20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Μείωση υπηρεσιών που βασίζονται στην εκμετάλλευση.</a:t>
            </a:r>
            <a:endParaRPr lang="el-GR" sz="20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Διαχείριση του ψηφιακού εγκλήματος.</a:t>
            </a:r>
            <a:endParaRPr lang="el-GR" sz="20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r">
              <a:lnSpc>
                <a:spcPct val="115000"/>
              </a:lnSpc>
              <a:spcAft>
                <a:spcPts val="1000"/>
              </a:spcAft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Times New Roman" panose="02020603050405020304" pitchFamily="18" charset="0"/>
                <a:cs typeface="Calibri" panose="020F0502020204030204" pitchFamily="34" charset="0"/>
              </a:rPr>
              <a:t>Ενίσχυση της διεθνούς συνεργασίας.</a:t>
            </a:r>
            <a:endParaRPr lang="el-GR" sz="20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95457336"/>
      </p:ext>
    </p:extLst>
  </p:cSld>
  <p:clrMapOvr>
    <a:masterClrMapping/>
  </p:clrMapOvr>
  <p:transition spd="slow">
    <p:push dir="u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Εικόνα 2">
            <a:extLst>
              <a:ext uri="{FF2B5EF4-FFF2-40B4-BE49-F238E27FC236}">
                <a16:creationId xmlns:a16="http://schemas.microsoft.com/office/drawing/2014/main" xmlns="" id="{0A6814C5-9C4C-FE98-32A8-2352B37BDF8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657" y="-145143"/>
            <a:ext cx="12386264" cy="7221192"/>
          </a:xfrm>
          <a:prstGeom prst="rect">
            <a:avLst/>
          </a:prstGeom>
        </p:spPr>
      </p:pic>
      <p:sp>
        <p:nvSpPr>
          <p:cNvPr id="4" name="Ορθογώνιο 3">
            <a:extLst>
              <a:ext uri="{FF2B5EF4-FFF2-40B4-BE49-F238E27FC236}">
                <a16:creationId xmlns:a16="http://schemas.microsoft.com/office/drawing/2014/main" xmlns="" id="{5ADDC7E0-366C-B32E-A501-E4F8B9CA2B00}"/>
              </a:ext>
            </a:extLst>
          </p:cNvPr>
          <p:cNvSpPr/>
          <p:nvPr/>
        </p:nvSpPr>
        <p:spPr>
          <a:xfrm>
            <a:off x="-159657" y="2522024"/>
            <a:ext cx="7474857" cy="1886858"/>
          </a:xfrm>
          <a:prstGeom prst="rect">
            <a:avLst/>
          </a:prstGeom>
          <a:solidFill>
            <a:srgbClr val="00206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dirty="0">
                <a:latin typeface="Book Antiqua" panose="02040602050305030304" pitchFamily="18" charset="0"/>
              </a:rPr>
              <a:t>Η ΣΥΜΒΟΛΗ ΤΟΥ ΕΥΡΩΠΑΙΚΟΥ ΚΟΙΝΟΒΟΥΛΙΟΥ</a:t>
            </a:r>
          </a:p>
        </p:txBody>
      </p:sp>
    </p:spTree>
    <p:extLst>
      <p:ext uri="{BB962C8B-B14F-4D97-AF65-F5344CB8AC3E}">
        <p14:creationId xmlns:p14="http://schemas.microsoft.com/office/powerpoint/2010/main" val="3039138117"/>
      </p:ext>
    </p:extLst>
  </p:cSld>
  <p:clrMapOvr>
    <a:masterClrMapping/>
  </p:clrMapOvr>
  <p:transition spd="slow">
    <p:push dir="u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C41025EE-037B-B800-237B-8919D71132E4}"/>
              </a:ext>
            </a:extLst>
          </p:cNvPr>
          <p:cNvSpPr txBox="1"/>
          <p:nvPr/>
        </p:nvSpPr>
        <p:spPr>
          <a:xfrm>
            <a:off x="694006" y="545606"/>
            <a:ext cx="5401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ΠΕΡΙΕΧΟΜΕΝΑ</a:t>
            </a:r>
          </a:p>
        </p:txBody>
      </p:sp>
      <p:sp>
        <p:nvSpPr>
          <p:cNvPr id="3" name="Διάγραμμα ροής: Διεργασία 2">
            <a:extLst>
              <a:ext uri="{FF2B5EF4-FFF2-40B4-BE49-F238E27FC236}">
                <a16:creationId xmlns:a16="http://schemas.microsoft.com/office/drawing/2014/main" xmlns="" id="{DB8165DB-900C-ECD3-E858-B7C3198EBD98}"/>
              </a:ext>
            </a:extLst>
          </p:cNvPr>
          <p:cNvSpPr/>
          <p:nvPr/>
        </p:nvSpPr>
        <p:spPr>
          <a:xfrm>
            <a:off x="694006" y="1392702"/>
            <a:ext cx="10532012" cy="4290646"/>
          </a:xfrm>
          <a:prstGeom prst="flowChartProcess">
            <a:avLst/>
          </a:prstGeom>
          <a:solidFill>
            <a:srgbClr val="1F487E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39D1332A-13E4-B132-7A71-9A88D110E83A}"/>
              </a:ext>
            </a:extLst>
          </p:cNvPr>
          <p:cNvSpPr txBox="1"/>
          <p:nvPr/>
        </p:nvSpPr>
        <p:spPr>
          <a:xfrm>
            <a:off x="888465" y="1611456"/>
            <a:ext cx="9359704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dirty="0">
                <a:solidFill>
                  <a:schemeClr val="bg1">
                    <a:lumMod val="65000"/>
                  </a:schemeClr>
                </a:solidFill>
                <a:latin typeface="Book Antiqua" panose="02040602050305030304" pitchFamily="18" charset="0"/>
              </a:rPr>
              <a:t>01  ΕΙΣΑΓΩΓΗ</a:t>
            </a:r>
          </a:p>
          <a:p>
            <a:endParaRPr lang="el-GR" sz="2500" dirty="0">
              <a:solidFill>
                <a:schemeClr val="bg1">
                  <a:lumMod val="6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l-GR" sz="2500" dirty="0">
                <a:solidFill>
                  <a:schemeClr val="bg1">
                    <a:lumMod val="65000"/>
                  </a:schemeClr>
                </a:solidFill>
                <a:latin typeface="Book Antiqua" panose="02040602050305030304" pitchFamily="18" charset="0"/>
              </a:rPr>
              <a:t>02 ΝΟΜΙΚΟ ΠΛΑΙΣΙΟ ΚΑΙ ΠΟΛΙΤΙΚΕΣ ΤΗΣ Ε.Ε.</a:t>
            </a:r>
          </a:p>
          <a:p>
            <a:endParaRPr lang="el-GR" sz="2500" dirty="0">
              <a:solidFill>
                <a:schemeClr val="bg1">
                  <a:lumMod val="6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l-GR" sz="2500" dirty="0">
                <a:solidFill>
                  <a:schemeClr val="bg1">
                    <a:lumMod val="65000"/>
                  </a:schemeClr>
                </a:solidFill>
                <a:latin typeface="Book Antiqua" panose="02040602050305030304" pitchFamily="18" charset="0"/>
              </a:rPr>
              <a:t>03</a:t>
            </a:r>
            <a:r>
              <a:rPr lang="en-US" sz="2500" dirty="0">
                <a:solidFill>
                  <a:schemeClr val="bg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l-GR" sz="2500" dirty="0">
                <a:solidFill>
                  <a:schemeClr val="bg1">
                    <a:lumMod val="65000"/>
                  </a:schemeClr>
                </a:solidFill>
                <a:latin typeface="Book Antiqua" panose="02040602050305030304" pitchFamily="18" charset="0"/>
              </a:rPr>
              <a:t>ΣΤΑΤΙΣΤΙΚΑ ΚΑΙ ΑΠΟΤΕΛΕΣΜΑΤΑ</a:t>
            </a:r>
          </a:p>
          <a:p>
            <a:endParaRPr lang="el-GR" sz="2500" dirty="0">
              <a:solidFill>
                <a:schemeClr val="bg1">
                  <a:lumMod val="6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l-GR" sz="2500" dirty="0">
                <a:solidFill>
                  <a:schemeClr val="bg1">
                    <a:lumMod val="65000"/>
                  </a:schemeClr>
                </a:solidFill>
                <a:latin typeface="Book Antiqua" panose="02040602050305030304" pitchFamily="18" charset="0"/>
              </a:rPr>
              <a:t>04</a:t>
            </a:r>
            <a:r>
              <a:rPr lang="en-US" sz="2500" dirty="0">
                <a:solidFill>
                  <a:schemeClr val="bg1">
                    <a:lumMod val="6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l-GR" sz="2500" dirty="0">
                <a:solidFill>
                  <a:schemeClr val="bg1">
                    <a:lumMod val="65000"/>
                  </a:schemeClr>
                </a:solidFill>
                <a:latin typeface="Book Antiqua" panose="02040602050305030304" pitchFamily="18" charset="0"/>
              </a:rPr>
              <a:t>ΠΡΩΤΟΒΟΥΛΙΕΣ ΚΑΙ ΔΡΑΣΕΙΣ ΤΗΣ Ε.Ε</a:t>
            </a:r>
          </a:p>
          <a:p>
            <a:endParaRPr lang="el-GR" sz="2500" dirty="0">
              <a:solidFill>
                <a:schemeClr val="bg1">
                  <a:lumMod val="65000"/>
                </a:schemeClr>
              </a:solidFill>
              <a:latin typeface="Book Antiqua" panose="02040602050305030304" pitchFamily="18" charset="0"/>
            </a:endParaRPr>
          </a:p>
          <a:p>
            <a:r>
              <a:rPr lang="el-GR" sz="2500" dirty="0">
                <a:solidFill>
                  <a:schemeClr val="bg1">
                    <a:lumMod val="65000"/>
                  </a:schemeClr>
                </a:solidFill>
                <a:latin typeface="Book Antiqua" panose="02040602050305030304" pitchFamily="18" charset="0"/>
              </a:rPr>
              <a:t>05  Η ΣΥΜΒΟΛΗ ΤΟΥ ΕΥΡΩΠΑΪΚΟΥ ΚΟΙΝΟΒΟΥΛΙΟΥ</a:t>
            </a:r>
          </a:p>
          <a:p>
            <a:endParaRPr lang="el-GR" sz="2500" dirty="0">
              <a:solidFill>
                <a:schemeClr val="bg1">
                  <a:lumMod val="65000"/>
                </a:schemeClr>
              </a:solidFill>
              <a:latin typeface="Book Antiqua" panose="02040602050305030304" pitchFamily="18" charset="0"/>
            </a:endParaRPr>
          </a:p>
          <a:p>
            <a:endParaRPr lang="el-GR" sz="4000" dirty="0"/>
          </a:p>
        </p:txBody>
      </p:sp>
      <p:pic>
        <p:nvPicPr>
          <p:cNvPr id="17" name="Εικόνα 16">
            <a:extLst>
              <a:ext uri="{FF2B5EF4-FFF2-40B4-BE49-F238E27FC236}">
                <a16:creationId xmlns:a16="http://schemas.microsoft.com/office/drawing/2014/main" xmlns="" id="{EE8C22A1-CACC-BA84-B692-F0DB685DAB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401" y="64038"/>
            <a:ext cx="627942" cy="585267"/>
          </a:xfrm>
          <a:prstGeom prst="rect">
            <a:avLst/>
          </a:prstGeom>
        </p:spPr>
      </p:pic>
      <p:pic>
        <p:nvPicPr>
          <p:cNvPr id="18" name="Εικόνα 17">
            <a:extLst>
              <a:ext uri="{FF2B5EF4-FFF2-40B4-BE49-F238E27FC236}">
                <a16:creationId xmlns:a16="http://schemas.microsoft.com/office/drawing/2014/main" xmlns="" id="{1B193E20-B162-DA17-B270-94B57C96D4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06314" y="837747"/>
            <a:ext cx="627942" cy="585267"/>
          </a:xfrm>
          <a:prstGeom prst="rect">
            <a:avLst/>
          </a:prstGeom>
        </p:spPr>
      </p:pic>
      <p:pic>
        <p:nvPicPr>
          <p:cNvPr id="19" name="Εικόνα 18">
            <a:extLst>
              <a:ext uri="{FF2B5EF4-FFF2-40B4-BE49-F238E27FC236}">
                <a16:creationId xmlns:a16="http://schemas.microsoft.com/office/drawing/2014/main" xmlns="" id="{A5CDF374-1AAA-BCD4-CF64-D8F0C7BFEE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723" y="1423014"/>
            <a:ext cx="627942" cy="585267"/>
          </a:xfrm>
          <a:prstGeom prst="rect">
            <a:avLst/>
          </a:prstGeom>
        </p:spPr>
      </p:pic>
      <p:pic>
        <p:nvPicPr>
          <p:cNvPr id="20" name="Εικόνα 19">
            <a:extLst>
              <a:ext uri="{FF2B5EF4-FFF2-40B4-BE49-F238E27FC236}">
                <a16:creationId xmlns:a16="http://schemas.microsoft.com/office/drawing/2014/main" xmlns="" id="{A262F09A-6738-67CC-1740-82F71ADDD5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8572" y="1762818"/>
            <a:ext cx="627942" cy="585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3354074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Ορθογώνιο 13">
            <a:extLst>
              <a:ext uri="{FF2B5EF4-FFF2-40B4-BE49-F238E27FC236}">
                <a16:creationId xmlns:a16="http://schemas.microsoft.com/office/drawing/2014/main" xmlns="" id="{E1235948-DF51-E0C2-79B7-F3124D71B584}"/>
              </a:ext>
            </a:extLst>
          </p:cNvPr>
          <p:cNvSpPr/>
          <p:nvPr/>
        </p:nvSpPr>
        <p:spPr>
          <a:xfrm>
            <a:off x="0" y="2012697"/>
            <a:ext cx="6096000" cy="908136"/>
          </a:xfrm>
          <a:prstGeom prst="rect">
            <a:avLst/>
          </a:prstGeom>
          <a:solidFill>
            <a:srgbClr val="1D34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C9656F38-D11B-435A-811F-894854AE4689}"/>
              </a:ext>
            </a:extLst>
          </p:cNvPr>
          <p:cNvSpPr txBox="1"/>
          <p:nvPr/>
        </p:nvSpPr>
        <p:spPr>
          <a:xfrm>
            <a:off x="0" y="2059338"/>
            <a:ext cx="66352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200" dirty="0">
                <a:solidFill>
                  <a:schemeClr val="bg1"/>
                </a:solidFill>
                <a:latin typeface="Bookman Old Style" panose="02050604050505020204" pitchFamily="18" charset="0"/>
              </a:rPr>
              <a:t>Το Ευρωπαϊκό Κοινοβούλιο διαμορφώνει πολιτικές και νομοθεσίες για τα θύματα που:</a:t>
            </a:r>
          </a:p>
        </p:txBody>
      </p:sp>
      <p:sp>
        <p:nvSpPr>
          <p:cNvPr id="20" name="Ορθογώνιο: Στρογγύλεμα γωνιών 19">
            <a:extLst>
              <a:ext uri="{FF2B5EF4-FFF2-40B4-BE49-F238E27FC236}">
                <a16:creationId xmlns:a16="http://schemas.microsoft.com/office/drawing/2014/main" xmlns="" id="{01BEF0C6-0350-6FFB-9707-DB5D9E39CDFD}"/>
              </a:ext>
            </a:extLst>
          </p:cNvPr>
          <p:cNvSpPr/>
          <p:nvPr/>
        </p:nvSpPr>
        <p:spPr>
          <a:xfrm>
            <a:off x="3685735" y="224062"/>
            <a:ext cx="5357222" cy="985132"/>
          </a:xfrm>
          <a:prstGeom prst="roundRect">
            <a:avLst/>
          </a:prstGeom>
          <a:solidFill>
            <a:srgbClr val="1F487E">
              <a:alpha val="92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5C306114-188D-4229-C220-3C85619E2B99}"/>
              </a:ext>
            </a:extLst>
          </p:cNvPr>
          <p:cNvSpPr txBox="1"/>
          <p:nvPr/>
        </p:nvSpPr>
        <p:spPr>
          <a:xfrm>
            <a:off x="3818093" y="361757"/>
            <a:ext cx="50925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bg1"/>
                </a:solidFill>
                <a:latin typeface="Book Antiqua" panose="02040602050305030304" pitchFamily="18" charset="0"/>
              </a:rPr>
              <a:t>Η θέση του Κοινοβουλίου</a:t>
            </a:r>
          </a:p>
        </p:txBody>
      </p:sp>
      <p:sp>
        <p:nvSpPr>
          <p:cNvPr id="22" name="Ορθογώνιο 21">
            <a:extLst>
              <a:ext uri="{FF2B5EF4-FFF2-40B4-BE49-F238E27FC236}">
                <a16:creationId xmlns:a16="http://schemas.microsoft.com/office/drawing/2014/main" xmlns="" id="{F73029D0-6F43-B8F0-543A-4DE4950E6A9F}"/>
              </a:ext>
            </a:extLst>
          </p:cNvPr>
          <p:cNvSpPr/>
          <p:nvPr/>
        </p:nvSpPr>
        <p:spPr>
          <a:xfrm>
            <a:off x="0" y="3379016"/>
            <a:ext cx="6096000" cy="3119632"/>
          </a:xfrm>
          <a:prstGeom prst="rect">
            <a:avLst/>
          </a:prstGeom>
          <a:solidFill>
            <a:srgbClr val="1D3461">
              <a:alpha val="9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pic>
        <p:nvPicPr>
          <p:cNvPr id="23" name="Εικόνα 22">
            <a:extLst>
              <a:ext uri="{FF2B5EF4-FFF2-40B4-BE49-F238E27FC236}">
                <a16:creationId xmlns:a16="http://schemas.microsoft.com/office/drawing/2014/main" xmlns="" id="{6C45F8AD-9BC7-C160-8FB6-554E801FD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35" y="3799040"/>
            <a:ext cx="563239" cy="353599"/>
          </a:xfrm>
          <a:prstGeom prst="rect">
            <a:avLst/>
          </a:prstGeom>
        </p:spPr>
      </p:pic>
      <p:pic>
        <p:nvPicPr>
          <p:cNvPr id="24" name="Εικόνα 23">
            <a:extLst>
              <a:ext uri="{FF2B5EF4-FFF2-40B4-BE49-F238E27FC236}">
                <a16:creationId xmlns:a16="http://schemas.microsoft.com/office/drawing/2014/main" xmlns="" id="{2B189417-B983-9F69-DF78-3301AD7015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36" y="4762032"/>
            <a:ext cx="563239" cy="353599"/>
          </a:xfrm>
          <a:prstGeom prst="rect">
            <a:avLst/>
          </a:prstGeom>
        </p:spPr>
      </p:pic>
      <p:pic>
        <p:nvPicPr>
          <p:cNvPr id="25" name="Εικόνα 24">
            <a:extLst>
              <a:ext uri="{FF2B5EF4-FFF2-40B4-BE49-F238E27FC236}">
                <a16:creationId xmlns:a16="http://schemas.microsoft.com/office/drawing/2014/main" xmlns="" id="{1F41BACD-3C1C-AC00-D28A-6C96EE0672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636" y="5861574"/>
            <a:ext cx="563239" cy="35359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0F18D6D-D92D-9A4E-CD37-6B31C84F5BEF}"/>
              </a:ext>
            </a:extLst>
          </p:cNvPr>
          <p:cNvSpPr txBox="1"/>
          <p:nvPr/>
        </p:nvSpPr>
        <p:spPr>
          <a:xfrm>
            <a:off x="764874" y="3603484"/>
            <a:ext cx="473090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Διασφαλίζουν το άσυλο και την προστασία τους.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79A87A1-5B84-1B10-4B24-97E9D4161E8F}"/>
              </a:ext>
            </a:extLst>
          </p:cNvPr>
          <p:cNvSpPr txBox="1"/>
          <p:nvPr/>
        </p:nvSpPr>
        <p:spPr>
          <a:xfrm>
            <a:off x="764874" y="4430999"/>
            <a:ext cx="46793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Διασφ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α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λίζουν ότι δεν διώκονται για εγκληματικές πράξεις που εξαναγκάστηκαν να διαπράξουν.</a:t>
            </a:r>
            <a:endParaRPr lang="el-GR" sz="2000" dirty="0">
              <a:solidFill>
                <a:schemeClr val="bg1">
                  <a:lumMod val="85000"/>
                </a:schemeClr>
              </a:solidFill>
              <a:latin typeface="Bookman Old Style" panose="0205060405050502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4E2178C4-12E1-9CA5-1A5E-97CD39B9BC1C}"/>
              </a:ext>
            </a:extLst>
          </p:cNvPr>
          <p:cNvSpPr txBox="1"/>
          <p:nvPr/>
        </p:nvSpPr>
        <p:spPr>
          <a:xfrm>
            <a:off x="764874" y="5573814"/>
            <a:ext cx="43370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Δέχονται υποστήριξη με </a:t>
            </a:r>
            <a:r>
              <a:rPr lang="el-GR" sz="2100" dirty="0" err="1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διατομεακή</a:t>
            </a:r>
            <a:r>
              <a:rPr lang="el-GR" sz="21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 προσέγγιση. </a:t>
            </a:r>
          </a:p>
        </p:txBody>
      </p:sp>
      <p:sp>
        <p:nvSpPr>
          <p:cNvPr id="6" name="Διάγραμμα ροής: Διεργασία 5">
            <a:extLst>
              <a:ext uri="{FF2B5EF4-FFF2-40B4-BE49-F238E27FC236}">
                <a16:creationId xmlns:a16="http://schemas.microsoft.com/office/drawing/2014/main" xmlns="" id="{5BBAD005-C7AC-CA21-BAE7-06ED2943898A}"/>
              </a:ext>
            </a:extLst>
          </p:cNvPr>
          <p:cNvSpPr/>
          <p:nvPr/>
        </p:nvSpPr>
        <p:spPr>
          <a:xfrm>
            <a:off x="8910598" y="3379016"/>
            <a:ext cx="2947407" cy="3117227"/>
          </a:xfrm>
          <a:prstGeom prst="flowChartProcess">
            <a:avLst/>
          </a:prstGeom>
          <a:solidFill>
            <a:srgbClr val="1D3461">
              <a:alpha val="84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957EBE-6A0A-AC7F-116B-9A16E4F14D5A}"/>
              </a:ext>
            </a:extLst>
          </p:cNvPr>
          <p:cNvSpPr txBox="1"/>
          <p:nvPr/>
        </p:nvSpPr>
        <p:spPr>
          <a:xfrm>
            <a:off x="8977531" y="3358787"/>
            <a:ext cx="2813539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Επίσης 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cs typeface="Times New Roman" panose="02020603050405020304" pitchFamily="18" charset="0"/>
              </a:rPr>
              <a:t>συμπεριλαμβάνουν </a:t>
            </a: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μέτρα κατά της εμπορίας σε καταστάσεις: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έκτακτης ανάγκης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φυσικών καταστροφών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μεταναστευτικές κρίσεις.</a:t>
            </a:r>
            <a:endParaRPr lang="el-GR" sz="2000" dirty="0">
              <a:solidFill>
                <a:schemeClr val="bg1">
                  <a:lumMod val="8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315646"/>
      </p:ext>
    </p:extLst>
  </p:cSld>
  <p:clrMapOvr>
    <a:masterClrMapping/>
  </p:clrMapOvr>
  <p:transition spd="slow">
    <p:wip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Διάγραμμα ροής: Διεργασία 7">
            <a:extLst>
              <a:ext uri="{FF2B5EF4-FFF2-40B4-BE49-F238E27FC236}">
                <a16:creationId xmlns:a16="http://schemas.microsoft.com/office/drawing/2014/main" xmlns="" id="{19B0EEF0-B998-4083-224A-7D0935827826}"/>
              </a:ext>
            </a:extLst>
          </p:cNvPr>
          <p:cNvSpPr/>
          <p:nvPr/>
        </p:nvSpPr>
        <p:spPr>
          <a:xfrm>
            <a:off x="361069" y="233082"/>
            <a:ext cx="5275385" cy="990807"/>
          </a:xfrm>
          <a:prstGeom prst="flowChartProcess">
            <a:avLst/>
          </a:prstGeom>
          <a:solidFill>
            <a:srgbClr val="192841">
              <a:alpha val="78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92F27FA-E5B1-DDA5-F10F-04AEEC74022D}"/>
              </a:ext>
            </a:extLst>
          </p:cNvPr>
          <p:cNvSpPr txBox="1"/>
          <p:nvPr/>
        </p:nvSpPr>
        <p:spPr>
          <a:xfrm>
            <a:off x="-206327" y="424599"/>
            <a:ext cx="63023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2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</a:rPr>
              <a:t>ΜΕΤΡΑ ΑΝΤΙΜΕΤΩΠΙΣΗΣ</a:t>
            </a:r>
          </a:p>
        </p:txBody>
      </p:sp>
      <p:sp>
        <p:nvSpPr>
          <p:cNvPr id="12" name="Διάγραμμα ροής: Διεργασία 11">
            <a:extLst>
              <a:ext uri="{FF2B5EF4-FFF2-40B4-BE49-F238E27FC236}">
                <a16:creationId xmlns:a16="http://schemas.microsoft.com/office/drawing/2014/main" xmlns="" id="{8CCD0810-1C76-119B-11D5-F5B68024881E}"/>
              </a:ext>
            </a:extLst>
          </p:cNvPr>
          <p:cNvSpPr/>
          <p:nvPr/>
        </p:nvSpPr>
        <p:spPr>
          <a:xfrm>
            <a:off x="361069" y="1434905"/>
            <a:ext cx="5275385" cy="661181"/>
          </a:xfrm>
          <a:prstGeom prst="flowChartProcess">
            <a:avLst/>
          </a:prstGeom>
          <a:solidFill>
            <a:srgbClr val="152238">
              <a:alpha val="81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F4718BFB-6EE6-3BF0-D864-83B08DE0804E}"/>
              </a:ext>
            </a:extLst>
          </p:cNvPr>
          <p:cNvSpPr txBox="1"/>
          <p:nvPr/>
        </p:nvSpPr>
        <p:spPr>
          <a:xfrm>
            <a:off x="361069" y="1381453"/>
            <a:ext cx="5880295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100" dirty="0">
                <a:solidFill>
                  <a:srgbClr val="FFD83D"/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Στις 19 Δεκεμβρίου του 2022 η επιτροπή πρότεινε την ενίσχυση των εξής κανόνων:</a:t>
            </a:r>
          </a:p>
          <a:p>
            <a:endParaRPr lang="el-GR" sz="2100" dirty="0">
              <a:solidFill>
                <a:srgbClr val="FFD83D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15" name="Ορθογώνιο 14">
            <a:extLst>
              <a:ext uri="{FF2B5EF4-FFF2-40B4-BE49-F238E27FC236}">
                <a16:creationId xmlns:a16="http://schemas.microsoft.com/office/drawing/2014/main" xmlns="" id="{FF1960BB-6D6D-4903-6A7B-041A7624004C}"/>
              </a:ext>
            </a:extLst>
          </p:cNvPr>
          <p:cNvSpPr/>
          <p:nvPr/>
        </p:nvSpPr>
        <p:spPr>
          <a:xfrm>
            <a:off x="361069" y="2306924"/>
            <a:ext cx="11469862" cy="4147683"/>
          </a:xfrm>
          <a:prstGeom prst="rect">
            <a:avLst/>
          </a:prstGeom>
          <a:solidFill>
            <a:srgbClr val="152238">
              <a:alpha val="74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EFF282F1-A684-2672-DCF1-5530B9DC44FE}"/>
              </a:ext>
            </a:extLst>
          </p:cNvPr>
          <p:cNvSpPr txBox="1"/>
          <p:nvPr/>
        </p:nvSpPr>
        <p:spPr>
          <a:xfrm>
            <a:off x="361069" y="2433722"/>
            <a:ext cx="11155680" cy="4710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Ποινικοποίηση του αναγκαστικού γάμου και της παράνομης υιοθεσίας. </a:t>
            </a:r>
            <a:endParaRPr lang="el-GR" sz="22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Προσθήκη σειράς αδικημάτων που διαπράττονται ή διευκολύνονται μέσω των τεχνολογικών πληροφοριών</a:t>
            </a:r>
            <a:r>
              <a:rPr lang="en-US" sz="22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l-GR" sz="22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Υποχρεωτικές κυρώσεις για αδικήματα εμπορίας ανθρώπων.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Θεσμοθέτηση επίσημων εθνικών μηχανισμών παραπομπής.</a:t>
            </a:r>
            <a:endParaRPr lang="en-US" sz="2200" dirty="0">
              <a:solidFill>
                <a:schemeClr val="bg1">
                  <a:lumMod val="85000"/>
                </a:schemeClr>
              </a:solidFill>
              <a:effectLst/>
              <a:latin typeface="Bookman Old Style" panose="0205060405050502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smtClean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Καθιέρωση </a:t>
            </a:r>
            <a:r>
              <a:rPr lang="el-GR" sz="22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ετήσιας συλλογής δεδομένων για την εμπορία ανθρώπων σε όλη την Ε.Ε.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l-GR" sz="22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Υποχρεωτική ποινικοποίηση των παραπάνω σε όλες τις χώρες, σε αντ</a:t>
            </a:r>
            <a:r>
              <a:rPr lang="el-GR" sz="2200" dirty="0">
                <a:solidFill>
                  <a:schemeClr val="bg1">
                    <a:lumMod val="85000"/>
                  </a:schemeClr>
                </a:solidFill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ίθεση με το παρελθόν</a:t>
            </a:r>
            <a:r>
              <a:rPr lang="el-GR" sz="22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l-GR" sz="2200" dirty="0">
                <a:solidFill>
                  <a:schemeClr val="bg1">
                    <a:lumMod val="85000"/>
                  </a:schemeClr>
                </a:solidFill>
                <a:effectLst/>
                <a:latin typeface="Bookman Old Style" panose="020506040505050202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  <a:p>
            <a:endParaRPr lang="el-GR" dirty="0">
              <a:solidFill>
                <a:schemeClr val="bg1">
                  <a:lumMod val="8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9443597"/>
      </p:ext>
    </p:extLst>
  </p:cSld>
  <p:clrMapOvr>
    <a:masterClrMapping/>
  </p:clrMapOvr>
  <p:transition spd="slow">
    <p:wip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Διάγραμμα ροής: Διεργασία 1">
            <a:extLst>
              <a:ext uri="{FF2B5EF4-FFF2-40B4-BE49-F238E27FC236}">
                <a16:creationId xmlns:a16="http://schemas.microsoft.com/office/drawing/2014/main" xmlns="" id="{437E9A0E-8676-B419-E891-2E4D37B70085}"/>
              </a:ext>
            </a:extLst>
          </p:cNvPr>
          <p:cNvSpPr/>
          <p:nvPr/>
        </p:nvSpPr>
        <p:spPr>
          <a:xfrm>
            <a:off x="300110" y="242667"/>
            <a:ext cx="11591779" cy="6372665"/>
          </a:xfrm>
          <a:prstGeom prst="flowChartProcess">
            <a:avLst/>
          </a:prstGeom>
          <a:solidFill>
            <a:srgbClr val="6290C8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58759BC8-514D-D14C-317A-07C906775145}"/>
              </a:ext>
            </a:extLst>
          </p:cNvPr>
          <p:cNvSpPr txBox="1"/>
          <p:nvPr/>
        </p:nvSpPr>
        <p:spPr>
          <a:xfrm>
            <a:off x="492370" y="450165"/>
            <a:ext cx="1674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b="1" dirty="0">
                <a:solidFill>
                  <a:srgbClr val="152238"/>
                </a:solidFill>
                <a:latin typeface="Book Antiqua" panose="02040602050305030304" pitchFamily="18" charset="0"/>
              </a:rPr>
              <a:t>ΠΗΓΕΣ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5E24BF-5696-B5DB-B2CD-05DC3784AE42}"/>
              </a:ext>
            </a:extLst>
          </p:cNvPr>
          <p:cNvSpPr txBox="1"/>
          <p:nvPr/>
        </p:nvSpPr>
        <p:spPr>
          <a:xfrm>
            <a:off x="492370" y="1350498"/>
            <a:ext cx="1057890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https://eur-lex.europa.eu/legal-content/EL/TXT/HTML/?uri=CELEX:12012P/TXT&amp;from=EL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https://www.unodc.org/unodc/site-search.html?q=human+trafficking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https://ec.europa.eu/eurostat/web/main/search/-/search/estatsearchportlet_WAR_estatsearchportlet_INSTANCE_bHVzuvn1SZ8J?text=human+trafficking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https://ec.europa.eu/eurostat/databrowser/view/crim_thb_vexp/default/table?lang=en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https://ec.europa.eu/eurostat/databrowser/explore/all/popul?lang=en&amp;subtheme=crim.crim_thb&amp;display=list&amp;sort=category&amp;extractionId=crim_thb_sex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https://www.europol.europa.eu/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https://www.eurojust.europa.eu/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https://www.europarl.europa.eu/topics/el/article/20230921STO05705/emporia-anthropon-o-agonas-tis-ee-kata-tis-ekmetalleusis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https://www.europol.europa.eu/crime-areas-and-statistics/empact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https://www.consilium.europa.eu/el/press/press-releases/2024/01/23/fight-against-human-trafficking-council-and-european-parliament-strike-deal-to-strengthen-rules/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https://www.consilium.europa.eu/en/eu-against-human-trafficking/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52238"/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https://www.consilium.europa.eu/el/policies/eu-migration-policy/migrant-smuggling-human-trafficking/</a:t>
            </a:r>
            <a:endParaRPr lang="en-US" dirty="0">
              <a:solidFill>
                <a:srgbClr val="152238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72062182"/>
      </p:ext>
    </p:extLst>
  </p:cSld>
  <p:clrMapOvr>
    <a:masterClrMapping/>
  </p:clrMapOvr>
  <p:transition spd="slow">
    <p:push dir="u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E3088B6-BEEF-331F-499A-656551B07A45}"/>
              </a:ext>
            </a:extLst>
          </p:cNvPr>
          <p:cNvSpPr txBox="1"/>
          <p:nvPr/>
        </p:nvSpPr>
        <p:spPr>
          <a:xfrm>
            <a:off x="1026942" y="2138290"/>
            <a:ext cx="103678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ΕΥΧΑΡΙΣΤΟΥΜΕ ΓΙΑ ΤΗΝ ΠΡΟΣΟΧΗ ΣΑΣ</a:t>
            </a:r>
            <a:r>
              <a:rPr lang="en-US" sz="5400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anose="02050604050505020204" pitchFamily="18" charset="0"/>
              </a:rPr>
              <a:t>!</a:t>
            </a:r>
            <a:endParaRPr lang="el-GR" sz="5400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2632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076B02EA-280A-71F3-1126-0DA6544BEAC8}"/>
              </a:ext>
            </a:extLst>
          </p:cNvPr>
          <p:cNvSpPr/>
          <p:nvPr/>
        </p:nvSpPr>
        <p:spPr>
          <a:xfrm>
            <a:off x="0" y="2478314"/>
            <a:ext cx="6400800" cy="1901371"/>
          </a:xfrm>
          <a:prstGeom prst="rect">
            <a:avLst/>
          </a:prstGeom>
          <a:solidFill>
            <a:srgbClr val="1D3461">
              <a:alpha val="8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C1DDDC67-A91B-09C5-D61B-6C6186354741}"/>
              </a:ext>
            </a:extLst>
          </p:cNvPr>
          <p:cNvSpPr txBox="1"/>
          <p:nvPr/>
        </p:nvSpPr>
        <p:spPr>
          <a:xfrm>
            <a:off x="478971" y="3075056"/>
            <a:ext cx="544285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4400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ΕΙΣΑΓΩΓΗ</a:t>
            </a:r>
          </a:p>
        </p:txBody>
      </p:sp>
    </p:spTree>
    <p:extLst>
      <p:ext uri="{BB962C8B-B14F-4D97-AF65-F5344CB8AC3E}">
        <p14:creationId xmlns:p14="http://schemas.microsoft.com/office/powerpoint/2010/main" val="3621183932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5223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Εικόνα 13">
            <a:extLst>
              <a:ext uri="{FF2B5EF4-FFF2-40B4-BE49-F238E27FC236}">
                <a16:creationId xmlns:a16="http://schemas.microsoft.com/office/drawing/2014/main" xmlns="" id="{C96C9C72-10F8-6D23-58AC-37A84CFD1F2D}"/>
              </a:ext>
            </a:extLst>
          </p:cNvPr>
          <p:cNvPicPr>
            <a:picLocks noChangeAspect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557"/>
          <a:stretch/>
        </p:blipFill>
        <p:spPr>
          <a:xfrm flipH="1">
            <a:off x="7682300" y="0"/>
            <a:ext cx="5140960" cy="6858000"/>
          </a:xfrm>
          <a:prstGeom prst="rect">
            <a:avLst/>
          </a:prstGeom>
        </p:spPr>
      </p:pic>
      <p:sp>
        <p:nvSpPr>
          <p:cNvPr id="15" name="Ορθογώνιο 14">
            <a:extLst>
              <a:ext uri="{FF2B5EF4-FFF2-40B4-BE49-F238E27FC236}">
                <a16:creationId xmlns:a16="http://schemas.microsoft.com/office/drawing/2014/main" xmlns="" id="{DA8CF464-979B-03FB-2DE8-371DC3FCBE48}"/>
              </a:ext>
            </a:extLst>
          </p:cNvPr>
          <p:cNvSpPr/>
          <p:nvPr/>
        </p:nvSpPr>
        <p:spPr>
          <a:xfrm>
            <a:off x="4419488" y="0"/>
            <a:ext cx="8072505" cy="435429"/>
          </a:xfrm>
          <a:prstGeom prst="rect">
            <a:avLst/>
          </a:prstGeom>
          <a:solidFill>
            <a:srgbClr val="152238"/>
          </a:solidFill>
          <a:ln>
            <a:solidFill>
              <a:srgbClr val="15223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6" name="Εικόνα 15">
            <a:extLst>
              <a:ext uri="{FF2B5EF4-FFF2-40B4-BE49-F238E27FC236}">
                <a16:creationId xmlns:a16="http://schemas.microsoft.com/office/drawing/2014/main" xmlns="" id="{61D576CC-4964-9AEB-3080-50AFEC1D2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9725755" y="3201667"/>
            <a:ext cx="5977524" cy="445047"/>
          </a:xfrm>
          <a:prstGeom prst="rect">
            <a:avLst/>
          </a:prstGeom>
        </p:spPr>
      </p:pic>
      <p:pic>
        <p:nvPicPr>
          <p:cNvPr id="17" name="Εικόνα 16">
            <a:extLst>
              <a:ext uri="{FF2B5EF4-FFF2-40B4-BE49-F238E27FC236}">
                <a16:creationId xmlns:a16="http://schemas.microsoft.com/office/drawing/2014/main" xmlns="" id="{FBCA0D61-3B1A-B4B8-5467-41C046796E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6087" y="6412953"/>
            <a:ext cx="8245906" cy="445047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23E68872-3A79-9015-686D-09EB86420B3B}"/>
              </a:ext>
            </a:extLst>
          </p:cNvPr>
          <p:cNvSpPr txBox="1"/>
          <p:nvPr/>
        </p:nvSpPr>
        <p:spPr>
          <a:xfrm>
            <a:off x="595087" y="3035421"/>
            <a:ext cx="52541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rgbClr val="81A4CD"/>
                </a:solidFill>
                <a:latin typeface="Bookman Old Style" panose="02050604050505020204" pitchFamily="18" charset="0"/>
              </a:rPr>
              <a:t>Εμπορία ανθρώπων ή </a:t>
            </a:r>
            <a:r>
              <a:rPr lang="el-GR" sz="2400" dirty="0" err="1">
                <a:solidFill>
                  <a:srgbClr val="81A4CD"/>
                </a:solidFill>
                <a:latin typeface="Bookman Old Style" panose="02050604050505020204" pitchFamily="18" charset="0"/>
              </a:rPr>
              <a:t>human</a:t>
            </a:r>
            <a:r>
              <a:rPr lang="el-GR" sz="2400" dirty="0">
                <a:solidFill>
                  <a:srgbClr val="81A4CD"/>
                </a:solidFill>
                <a:latin typeface="Bookman Old Style" panose="02050604050505020204" pitchFamily="18" charset="0"/>
              </a:rPr>
              <a:t> </a:t>
            </a:r>
            <a:r>
              <a:rPr lang="el-GR" sz="2400" dirty="0" err="1">
                <a:solidFill>
                  <a:srgbClr val="81A4CD"/>
                </a:solidFill>
                <a:latin typeface="Bookman Old Style" panose="02050604050505020204" pitchFamily="18" charset="0"/>
              </a:rPr>
              <a:t>trafficking</a:t>
            </a:r>
            <a:r>
              <a:rPr lang="el-GR" sz="2400" dirty="0">
                <a:solidFill>
                  <a:srgbClr val="81A4CD"/>
                </a:solidFill>
                <a:latin typeface="Bookman Old Style" panose="02050604050505020204" pitchFamily="18" charset="0"/>
              </a:rPr>
              <a:t> είναι ο εξαναγκασμός ανθρώπων με σκοπό:</a:t>
            </a:r>
          </a:p>
          <a:p>
            <a:endParaRPr lang="el-GR" dirty="0"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D83D"/>
                </a:solidFill>
                <a:latin typeface="Bookman Old Style" panose="02050604050505020204" pitchFamily="18" charset="0"/>
              </a:rPr>
              <a:t>την καταναγκαστική εργασία,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D83D"/>
                </a:solidFill>
                <a:latin typeface="Bookman Old Style" panose="02050604050505020204" pitchFamily="18" charset="0"/>
              </a:rPr>
              <a:t>τη σεξουαλική δουλεία,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D83D"/>
                </a:solidFill>
                <a:latin typeface="Bookman Old Style" panose="02050604050505020204" pitchFamily="18" charset="0"/>
              </a:rPr>
              <a:t>την εμπορική σεξουαλική δουλεία,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FFD83D"/>
                </a:solidFill>
                <a:latin typeface="Bookman Old Style" panose="02050604050505020204" pitchFamily="18" charset="0"/>
              </a:rPr>
              <a:t>την εμπορία οργάνων.</a:t>
            </a:r>
          </a:p>
          <a:p>
            <a:endParaRPr lang="el-GR" dirty="0"/>
          </a:p>
        </p:txBody>
      </p:sp>
      <p:sp>
        <p:nvSpPr>
          <p:cNvPr id="31" name="Διάγραμμα ροής: Διεργασία 30">
            <a:extLst>
              <a:ext uri="{FF2B5EF4-FFF2-40B4-BE49-F238E27FC236}">
                <a16:creationId xmlns:a16="http://schemas.microsoft.com/office/drawing/2014/main" xmlns="" id="{AF124641-4820-1ADB-7D81-44A98C495481}"/>
              </a:ext>
            </a:extLst>
          </p:cNvPr>
          <p:cNvSpPr/>
          <p:nvPr/>
        </p:nvSpPr>
        <p:spPr>
          <a:xfrm>
            <a:off x="-185020" y="834998"/>
            <a:ext cx="6034278" cy="1652943"/>
          </a:xfrm>
          <a:prstGeom prst="flowChartProcess">
            <a:avLst/>
          </a:prstGeom>
          <a:solidFill>
            <a:srgbClr val="1D346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xmlns="" id="{598AD14A-E449-A351-C07A-A3B22770E333}"/>
              </a:ext>
            </a:extLst>
          </p:cNvPr>
          <p:cNvSpPr txBox="1"/>
          <p:nvPr/>
        </p:nvSpPr>
        <p:spPr>
          <a:xfrm>
            <a:off x="531871" y="1072169"/>
            <a:ext cx="4615543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3200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ΟΡΙΣΜΟΣ</a:t>
            </a:r>
          </a:p>
          <a:p>
            <a:endParaRPr lang="en-US" sz="1800" dirty="0">
              <a:solidFill>
                <a:schemeClr val="bg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r>
              <a:rPr lang="el-GR" dirty="0">
                <a:solidFill>
                  <a:srgbClr val="FFD83D"/>
                </a:solidFill>
                <a:latin typeface="Bookman Old Style" panose="02050604050505020204" pitchFamily="18" charset="0"/>
              </a:rPr>
              <a:t>ΤΙ ΕΊΝΑΙ ΤΟ </a:t>
            </a:r>
            <a:r>
              <a:rPr lang="en-US" dirty="0">
                <a:solidFill>
                  <a:srgbClr val="FFD83D"/>
                </a:solidFill>
                <a:latin typeface="Bookman Old Style" panose="02050604050505020204" pitchFamily="18" charset="0"/>
              </a:rPr>
              <a:t>HUMAN TRAFFICKING?</a:t>
            </a:r>
            <a:endParaRPr lang="el-GR" dirty="0">
              <a:solidFill>
                <a:srgbClr val="FFD83D"/>
              </a:solidFill>
              <a:latin typeface="Bookman Old Style" panose="02050604050505020204" pitchFamily="18" charset="0"/>
            </a:endParaRPr>
          </a:p>
          <a:p>
            <a:endParaRPr lang="el-GR" sz="1800" dirty="0">
              <a:solidFill>
                <a:schemeClr val="bg1">
                  <a:lumMod val="7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712589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: Στρογγύλεμα γωνιών 1">
            <a:extLst>
              <a:ext uri="{FF2B5EF4-FFF2-40B4-BE49-F238E27FC236}">
                <a16:creationId xmlns:a16="http://schemas.microsoft.com/office/drawing/2014/main" xmlns="" id="{34B2C6C5-0D25-CC2C-C4EF-566EDCA31F79}"/>
              </a:ext>
            </a:extLst>
          </p:cNvPr>
          <p:cNvSpPr/>
          <p:nvPr/>
        </p:nvSpPr>
        <p:spPr>
          <a:xfrm>
            <a:off x="520120" y="445266"/>
            <a:ext cx="5163228" cy="298373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xmlns="" id="{2CD3D8A3-2F1A-67AE-2D63-E1367226FF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399" y="698169"/>
            <a:ext cx="5022167" cy="2983734"/>
          </a:xfrm>
          <a:prstGeom prst="rect">
            <a:avLst/>
          </a:prstGeom>
        </p:spPr>
      </p:pic>
      <p:pic>
        <p:nvPicPr>
          <p:cNvPr id="7" name="Εικόνα 6">
            <a:extLst>
              <a:ext uri="{FF2B5EF4-FFF2-40B4-BE49-F238E27FC236}">
                <a16:creationId xmlns:a16="http://schemas.microsoft.com/office/drawing/2014/main" xmlns="" id="{4D22C4BC-C830-78C3-1976-4671319A5300}"/>
              </a:ext>
            </a:extLst>
          </p:cNvPr>
          <p:cNvPicPr>
            <a:picLocks noChangeAspect="1"/>
          </p:cNvPicPr>
          <p:nvPr/>
        </p:nvPicPr>
        <p:blipFill>
          <a:blip/>
          <a:stretch>
            <a:fillRect/>
          </a:stretch>
        </p:blipFill>
        <p:spPr>
          <a:xfrm>
            <a:off x="6813931" y="3429000"/>
            <a:ext cx="5175953" cy="2999492"/>
          </a:xfrm>
          <a:prstGeom prst="rect">
            <a:avLst/>
          </a:prstGeom>
          <a:ln>
            <a:noFill/>
          </a:ln>
        </p:spPr>
      </p:pic>
      <p:pic>
        <p:nvPicPr>
          <p:cNvPr id="8" name="Εικόνα 7">
            <a:extLst>
              <a:ext uri="{FF2B5EF4-FFF2-40B4-BE49-F238E27FC236}">
                <a16:creationId xmlns:a16="http://schemas.microsoft.com/office/drawing/2014/main" xmlns="" id="{A4892C90-F2DE-4AD6-D1E4-F334F3466F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0649" y="3681903"/>
            <a:ext cx="5023539" cy="29812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13BB84A-F268-3F68-9E1D-3A8FE5542DBD}"/>
              </a:ext>
            </a:extLst>
          </p:cNvPr>
          <p:cNvSpPr txBox="1"/>
          <p:nvPr/>
        </p:nvSpPr>
        <p:spPr>
          <a:xfrm>
            <a:off x="1001978" y="1035874"/>
            <a:ext cx="500341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solidFill>
                  <a:schemeClr val="tx1">
                    <a:lumMod val="95000"/>
                    <a:lumOff val="5000"/>
                  </a:schemeClr>
                </a:solidFill>
                <a:latin typeface="Bookman Old Style" panose="02050604050505020204" pitchFamily="18" charset="0"/>
              </a:rPr>
              <a:t>Η εμπορία ανθρώπων είναι σοβαρό ευρωπαϊκό πρόβλημα, συνδεδεμένο με το οργανωμένο έγκλημα. Επηρεάζει εκατομμύρια ανθρώπους, κυρίως γυναίκες και παιδιά.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3F0F9B7B-AA17-A6A5-30B3-754F7A98066B}"/>
              </a:ext>
            </a:extLst>
          </p:cNvPr>
          <p:cNvSpPr txBox="1"/>
          <p:nvPr/>
        </p:nvSpPr>
        <p:spPr>
          <a:xfrm>
            <a:off x="6813931" y="3851929"/>
            <a:ext cx="455276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400" dirty="0">
                <a:latin typeface="Bookman Old Style" panose="02050604050505020204" pitchFamily="18" charset="0"/>
              </a:rPr>
              <a:t>Η Ευρωπαϊκή Ένωση αντιμετωπίζει το πρόβλημα μέσω νομοθεσίας, διεθνούς συνεργασίας, προστασίας των θυμάτων και προώθησης δράσεων κατά του οργανωμένου εγκλήματος.</a:t>
            </a:r>
          </a:p>
        </p:txBody>
      </p:sp>
      <p:cxnSp>
        <p:nvCxnSpPr>
          <p:cNvPr id="13" name="Ευθεία γραμμή σύνδεσης 12">
            <a:extLst>
              <a:ext uri="{FF2B5EF4-FFF2-40B4-BE49-F238E27FC236}">
                <a16:creationId xmlns:a16="http://schemas.microsoft.com/office/drawing/2014/main" xmlns="" id="{D9D910B3-73CE-5177-D79D-F88829AC66D1}"/>
              </a:ext>
            </a:extLst>
          </p:cNvPr>
          <p:cNvCxnSpPr/>
          <p:nvPr/>
        </p:nvCxnSpPr>
        <p:spPr>
          <a:xfrm>
            <a:off x="10269415" y="0"/>
            <a:ext cx="1922585" cy="1491175"/>
          </a:xfrm>
          <a:prstGeom prst="line">
            <a:avLst/>
          </a:prstGeom>
          <a:ln cmpd="thinThick">
            <a:solidFill>
              <a:srgbClr val="FFD83D"/>
            </a:solidFill>
            <a:headEnd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Ευθεία γραμμή σύνδεσης 14">
            <a:extLst>
              <a:ext uri="{FF2B5EF4-FFF2-40B4-BE49-F238E27FC236}">
                <a16:creationId xmlns:a16="http://schemas.microsoft.com/office/drawing/2014/main" xmlns="" id="{0AA93334-221A-34C2-8F04-A6F10876DD91}"/>
              </a:ext>
            </a:extLst>
          </p:cNvPr>
          <p:cNvCxnSpPr/>
          <p:nvPr/>
        </p:nvCxnSpPr>
        <p:spPr>
          <a:xfrm>
            <a:off x="9819249" y="0"/>
            <a:ext cx="2372751" cy="19371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Ευθεία γραμμή σύνδεσης 16">
            <a:extLst>
              <a:ext uri="{FF2B5EF4-FFF2-40B4-BE49-F238E27FC236}">
                <a16:creationId xmlns:a16="http://schemas.microsoft.com/office/drawing/2014/main" xmlns="" id="{B1441136-DD96-2CED-23D0-AB9F3A0A6623}"/>
              </a:ext>
            </a:extLst>
          </p:cNvPr>
          <p:cNvCxnSpPr/>
          <p:nvPr/>
        </p:nvCxnSpPr>
        <p:spPr>
          <a:xfrm>
            <a:off x="9242474" y="0"/>
            <a:ext cx="2949526" cy="2375421"/>
          </a:xfrm>
          <a:prstGeom prst="line">
            <a:avLst/>
          </a:prstGeom>
          <a:ln>
            <a:solidFill>
              <a:srgbClr val="FFD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Ευθεία γραμμή σύνδεσης 18">
            <a:extLst>
              <a:ext uri="{FF2B5EF4-FFF2-40B4-BE49-F238E27FC236}">
                <a16:creationId xmlns:a16="http://schemas.microsoft.com/office/drawing/2014/main" xmlns="" id="{4D34CA49-55D9-FF05-94A0-056AC6B7932C}"/>
              </a:ext>
            </a:extLst>
          </p:cNvPr>
          <p:cNvCxnSpPr/>
          <p:nvPr/>
        </p:nvCxnSpPr>
        <p:spPr>
          <a:xfrm>
            <a:off x="8651631" y="0"/>
            <a:ext cx="3540369" cy="28838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Ευθεία γραμμή σύνδεσης 20">
            <a:extLst>
              <a:ext uri="{FF2B5EF4-FFF2-40B4-BE49-F238E27FC236}">
                <a16:creationId xmlns:a16="http://schemas.microsoft.com/office/drawing/2014/main" xmlns="" id="{CA98E59C-65BA-E61B-8BD6-C8075F6FF3EC}"/>
              </a:ext>
            </a:extLst>
          </p:cNvPr>
          <p:cNvCxnSpPr/>
          <p:nvPr/>
        </p:nvCxnSpPr>
        <p:spPr>
          <a:xfrm>
            <a:off x="0" y="5627077"/>
            <a:ext cx="1659988" cy="123092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Ευθεία γραμμή σύνδεσης 22">
            <a:extLst>
              <a:ext uri="{FF2B5EF4-FFF2-40B4-BE49-F238E27FC236}">
                <a16:creationId xmlns:a16="http://schemas.microsoft.com/office/drawing/2014/main" xmlns="" id="{BB68C0EC-B20C-D019-31B2-BC1AEC50D3B1}"/>
              </a:ext>
            </a:extLst>
          </p:cNvPr>
          <p:cNvCxnSpPr>
            <a:cxnSpLocks/>
          </p:cNvCxnSpPr>
          <p:nvPr/>
        </p:nvCxnSpPr>
        <p:spPr>
          <a:xfrm>
            <a:off x="0" y="5172504"/>
            <a:ext cx="2349305" cy="1685496"/>
          </a:xfrm>
          <a:prstGeom prst="line">
            <a:avLst/>
          </a:prstGeom>
          <a:ln>
            <a:solidFill>
              <a:srgbClr val="FFD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Ευθεία γραμμή σύνδεσης 24">
            <a:extLst>
              <a:ext uri="{FF2B5EF4-FFF2-40B4-BE49-F238E27FC236}">
                <a16:creationId xmlns:a16="http://schemas.microsoft.com/office/drawing/2014/main" xmlns="" id="{A48DBDB5-179F-FD8B-0682-06E163F8400B}"/>
              </a:ext>
            </a:extLst>
          </p:cNvPr>
          <p:cNvCxnSpPr/>
          <p:nvPr/>
        </p:nvCxnSpPr>
        <p:spPr>
          <a:xfrm>
            <a:off x="0" y="4698609"/>
            <a:ext cx="3101734" cy="21593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Ευθεία γραμμή σύνδεσης 26">
            <a:extLst>
              <a:ext uri="{FF2B5EF4-FFF2-40B4-BE49-F238E27FC236}">
                <a16:creationId xmlns:a16="http://schemas.microsoft.com/office/drawing/2014/main" xmlns="" id="{FCFA980C-2AE5-D167-1470-A26DD1F0D6A1}"/>
              </a:ext>
            </a:extLst>
          </p:cNvPr>
          <p:cNvCxnSpPr/>
          <p:nvPr/>
        </p:nvCxnSpPr>
        <p:spPr>
          <a:xfrm>
            <a:off x="0" y="4178105"/>
            <a:ext cx="3756074" cy="2679895"/>
          </a:xfrm>
          <a:prstGeom prst="line">
            <a:avLst/>
          </a:prstGeom>
          <a:ln>
            <a:solidFill>
              <a:srgbClr val="FFD83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3178644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xmlns="" id="{ADFB1898-76AD-36F1-20E4-BE84D8FF01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>
            <a:extLst>
              <a:ext uri="{FF2B5EF4-FFF2-40B4-BE49-F238E27FC236}">
                <a16:creationId xmlns:a16="http://schemas.microsoft.com/office/drawing/2014/main" xmlns="" id="{F48E4735-1881-811D-091A-893834C2A5DC}"/>
              </a:ext>
            </a:extLst>
          </p:cNvPr>
          <p:cNvSpPr/>
          <p:nvPr/>
        </p:nvSpPr>
        <p:spPr>
          <a:xfrm>
            <a:off x="0" y="2478314"/>
            <a:ext cx="6400800" cy="1901371"/>
          </a:xfrm>
          <a:prstGeom prst="rect">
            <a:avLst/>
          </a:prstGeom>
          <a:solidFill>
            <a:srgbClr val="1D3461">
              <a:alpha val="86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D33A9C3-0274-CE22-B5E5-01D8E5055F83}"/>
              </a:ext>
            </a:extLst>
          </p:cNvPr>
          <p:cNvSpPr txBox="1"/>
          <p:nvPr/>
        </p:nvSpPr>
        <p:spPr>
          <a:xfrm>
            <a:off x="478971" y="2828834"/>
            <a:ext cx="54428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3600" dirty="0">
                <a:solidFill>
                  <a:schemeClr val="bg1">
                    <a:lumMod val="65000"/>
                  </a:schemeClr>
                </a:solidFill>
                <a:latin typeface="Book Antiqua" panose="02040602050305030304" pitchFamily="18" charset="0"/>
              </a:rPr>
              <a:t> ΝΟΜΙΚΟ ΠΛΑΙΣΙΟ ΚΑΙ ΠΟΛΙΤΙΚΕΣ ΤΗΣ Ε.Ε.</a:t>
            </a:r>
            <a:endParaRPr lang="el-GR" sz="3600" dirty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813804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Ορθογώνιο 2">
            <a:extLst>
              <a:ext uri="{FF2B5EF4-FFF2-40B4-BE49-F238E27FC236}">
                <a16:creationId xmlns:a16="http://schemas.microsoft.com/office/drawing/2014/main" xmlns="" id="{32F7FB81-39B2-701D-E416-3C5F79252838}"/>
              </a:ext>
            </a:extLst>
          </p:cNvPr>
          <p:cNvSpPr/>
          <p:nvPr/>
        </p:nvSpPr>
        <p:spPr>
          <a:xfrm>
            <a:off x="1" y="357010"/>
            <a:ext cx="6096000" cy="1350498"/>
          </a:xfrm>
          <a:prstGeom prst="rect">
            <a:avLst/>
          </a:prstGeom>
          <a:solidFill>
            <a:srgbClr val="1D3461">
              <a:alpha val="78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736E5651-9E75-8B1D-D4B6-535E9F82E847}"/>
              </a:ext>
            </a:extLst>
          </p:cNvPr>
          <p:cNvSpPr txBox="1"/>
          <p:nvPr/>
        </p:nvSpPr>
        <p:spPr>
          <a:xfrm>
            <a:off x="112542" y="395420"/>
            <a:ext cx="598345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600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ΚΑΤΑΠΟΛΕΜΗΣΗ ΤΗΣ ΕΜΠΟΡΙΑΣ ΑΝΘΡΩΠΩΝ</a:t>
            </a:r>
          </a:p>
          <a:p>
            <a:pPr algn="ctr"/>
            <a:r>
              <a:rPr lang="el-GR" sz="2600" dirty="0">
                <a:solidFill>
                  <a:schemeClr val="bg1">
                    <a:lumMod val="65000"/>
                  </a:schemeClr>
                </a:solidFill>
                <a:latin typeface="Bookman Old Style" panose="02050604050505020204" pitchFamily="18" charset="0"/>
              </a:rPr>
              <a:t>Οδηγία 2011/36/ΕΕ</a:t>
            </a:r>
          </a:p>
        </p:txBody>
      </p:sp>
      <p:sp>
        <p:nvSpPr>
          <p:cNvPr id="5" name="Ορθογώνιο 4">
            <a:extLst>
              <a:ext uri="{FF2B5EF4-FFF2-40B4-BE49-F238E27FC236}">
                <a16:creationId xmlns:a16="http://schemas.microsoft.com/office/drawing/2014/main" xmlns="" id="{DFE87E9A-4C45-E56F-3DBA-0A1B9388F320}"/>
              </a:ext>
            </a:extLst>
          </p:cNvPr>
          <p:cNvSpPr/>
          <p:nvPr/>
        </p:nvSpPr>
        <p:spPr>
          <a:xfrm>
            <a:off x="0" y="3493998"/>
            <a:ext cx="6096000" cy="2211289"/>
          </a:xfrm>
          <a:prstGeom prst="rect">
            <a:avLst/>
          </a:prstGeom>
          <a:solidFill>
            <a:srgbClr val="1D3461">
              <a:alpha val="8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7" name="Ορθογώνιο 6">
            <a:extLst>
              <a:ext uri="{FF2B5EF4-FFF2-40B4-BE49-F238E27FC236}">
                <a16:creationId xmlns:a16="http://schemas.microsoft.com/office/drawing/2014/main" xmlns="" id="{B3536790-9F26-3C46-2748-52300917DE2B}"/>
              </a:ext>
            </a:extLst>
          </p:cNvPr>
          <p:cNvSpPr/>
          <p:nvPr/>
        </p:nvSpPr>
        <p:spPr>
          <a:xfrm>
            <a:off x="0" y="2577499"/>
            <a:ext cx="1688123" cy="535913"/>
          </a:xfrm>
          <a:prstGeom prst="rect">
            <a:avLst/>
          </a:prstGeom>
          <a:solidFill>
            <a:srgbClr val="1D3461">
              <a:alpha val="62000"/>
            </a:srgb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C13E1DCD-F575-EE73-4686-B5EEF8589562}"/>
              </a:ext>
            </a:extLst>
          </p:cNvPr>
          <p:cNvSpPr txBox="1"/>
          <p:nvPr/>
        </p:nvSpPr>
        <p:spPr>
          <a:xfrm>
            <a:off x="112542" y="2645400"/>
            <a:ext cx="21101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rgbClr val="FFD83D"/>
                </a:solidFill>
                <a:latin typeface="Bookman Old Style" panose="02050604050505020204" pitchFamily="18" charset="0"/>
              </a:rPr>
              <a:t>ΣΤΟΧΟΙ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6ED9D68-0DFF-32C3-8B14-7D84AF74EAA8}"/>
              </a:ext>
            </a:extLst>
          </p:cNvPr>
          <p:cNvSpPr txBox="1"/>
          <p:nvPr/>
        </p:nvSpPr>
        <p:spPr>
          <a:xfrm>
            <a:off x="112542" y="3630146"/>
            <a:ext cx="58521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ΠΡΟΣΤΑΣΙΑ ΘΥΜΑΤΩΝ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ΠΡΟΛΗΨΗ ΤΗΣ ΕΜΠΟΡΙΑΣ ΑΝΘΡΩΠΩΝ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1">
                  <a:lumMod val="75000"/>
                </a:schemeClr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ΔΙΩΞΗ ΤΩΝ ΔΡΑΣΤΩΝ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>
              <a:solidFill>
                <a:schemeClr val="bg1">
                  <a:lumMod val="65000"/>
                </a:schemeClr>
              </a:solidFill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7057300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Ορθογώνιο 1"/>
          <p:cNvSpPr/>
          <p:nvPr/>
        </p:nvSpPr>
        <p:spPr>
          <a:xfrm>
            <a:off x="4655126" y="630382"/>
            <a:ext cx="7093528" cy="5666509"/>
          </a:xfrm>
          <a:prstGeom prst="rect">
            <a:avLst/>
          </a:prstGeom>
          <a:solidFill>
            <a:srgbClr val="6290C8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690" y="1030792"/>
            <a:ext cx="6248400" cy="4865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Ορθογώνιο 5"/>
          <p:cNvSpPr/>
          <p:nvPr/>
        </p:nvSpPr>
        <p:spPr>
          <a:xfrm>
            <a:off x="235526" y="630382"/>
            <a:ext cx="4128656" cy="741218"/>
          </a:xfrm>
          <a:prstGeom prst="rect">
            <a:avLst/>
          </a:prstGeom>
          <a:solidFill>
            <a:srgbClr val="6290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dirty="0">
                <a:solidFill>
                  <a:srgbClr val="1D3461"/>
                </a:solidFill>
                <a:latin typeface="Bookman Old Style" panose="02050604050505020204" pitchFamily="18" charset="0"/>
              </a:rPr>
              <a:t>ΥΠΟΧΡΕΩΣΕΙΣ ΚΡΑΤΩΝ-ΜΕΛΩΝ</a:t>
            </a:r>
          </a:p>
        </p:txBody>
      </p:sp>
      <p:sp>
        <p:nvSpPr>
          <p:cNvPr id="7" name="Επεξήγηση με στρογγυλεμένο παραλληλόγραμμο 6"/>
          <p:cNvSpPr/>
          <p:nvPr/>
        </p:nvSpPr>
        <p:spPr>
          <a:xfrm flipH="1">
            <a:off x="145471" y="1814944"/>
            <a:ext cx="4308765" cy="2576945"/>
          </a:xfrm>
          <a:prstGeom prst="wedgeRoundRectCallout">
            <a:avLst/>
          </a:prstGeom>
          <a:solidFill>
            <a:srgbClr val="629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Δεξιό βέλος 7"/>
          <p:cNvSpPr/>
          <p:nvPr/>
        </p:nvSpPr>
        <p:spPr>
          <a:xfrm>
            <a:off x="235526" y="5072072"/>
            <a:ext cx="477981" cy="299281"/>
          </a:xfrm>
          <a:prstGeom prst="rightArrow">
            <a:avLst/>
          </a:prstGeom>
          <a:solidFill>
            <a:srgbClr val="6290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TextBox 8"/>
          <p:cNvSpPr txBox="1"/>
          <p:nvPr/>
        </p:nvSpPr>
        <p:spPr>
          <a:xfrm>
            <a:off x="332507" y="2087753"/>
            <a:ext cx="393469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152238"/>
                </a:solidFill>
                <a:latin typeface="Bookman Old Style" panose="02050604050505020204" pitchFamily="18" charset="0"/>
              </a:rPr>
              <a:t>ΥΙΟΘΕΤΗΣΗ ΕΘΝΙΚΩΝ ΣΤΡΑΤΗΓΙΚΩΝ ΚΑΤΑ ΤΗΣ ΕΜΠΟΡΙΑΣ.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>
              <a:solidFill>
                <a:srgbClr val="152238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152238"/>
                </a:solidFill>
                <a:latin typeface="Bookman Old Style" panose="02050604050505020204" pitchFamily="18" charset="0"/>
              </a:rPr>
              <a:t>ΠΑΡΟΧΗ ΥΠΗΡΕΣΙΩΝ ΥΓΕΙΑΣ, ΝΟΜΙΚΗΣ ΑΣΦΑΛΕΙΑΣ ΚΑΙ ΥΠΟΣΤΗΡΙΞΗΣ ΣΤΑ ΘΥΜΑΤΑ.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3507" y="5012815"/>
            <a:ext cx="3560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D83D"/>
                </a:solidFill>
                <a:latin typeface="Bookman Old Style" panose="02050604050505020204" pitchFamily="18" charset="0"/>
              </a:rPr>
              <a:t>ΑΝΤΙΜΕΤΩΙΠΙΣΗ ΕΥΑΛΩΤΩΝ ΟΜΑΔΩΝ  (π.χ. γυναίκες και παιδιά).</a:t>
            </a:r>
          </a:p>
        </p:txBody>
      </p:sp>
    </p:spTree>
    <p:extLst>
      <p:ext uri="{BB962C8B-B14F-4D97-AF65-F5344CB8AC3E}">
        <p14:creationId xmlns:p14="http://schemas.microsoft.com/office/powerpoint/2010/main" val="362025886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284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Στρογγυλεμένο ορθογώνιο 1"/>
          <p:cNvSpPr/>
          <p:nvPr/>
        </p:nvSpPr>
        <p:spPr>
          <a:xfrm>
            <a:off x="1687133" y="345637"/>
            <a:ext cx="8430002" cy="928255"/>
          </a:xfrm>
          <a:prstGeom prst="roundRect">
            <a:avLst/>
          </a:prstGeom>
          <a:solidFill>
            <a:srgbClr val="1F487E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TextBox 2"/>
          <p:cNvSpPr txBox="1"/>
          <p:nvPr/>
        </p:nvSpPr>
        <p:spPr>
          <a:xfrm>
            <a:off x="2051351" y="609710"/>
            <a:ext cx="77015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000" dirty="0">
                <a:solidFill>
                  <a:schemeClr val="bg1">
                    <a:lumMod val="75000"/>
                  </a:schemeClr>
                </a:solidFill>
                <a:latin typeface="Bookman Old Style" panose="02050604050505020204" pitchFamily="18" charset="0"/>
              </a:rPr>
              <a:t>ΠΡΩΤΟΒΟΥΛΙΕΣ ΠΡΟΛΗΨΗΣ ΤΗΣ ΕΜΠΟΡΙΑΣ ΑΝΘΡΩΠΩΝ</a:t>
            </a:r>
          </a:p>
        </p:txBody>
      </p:sp>
      <p:sp>
        <p:nvSpPr>
          <p:cNvPr id="5" name="Επεξήγηση με παραλληλόγραμμο 4"/>
          <p:cNvSpPr/>
          <p:nvPr/>
        </p:nvSpPr>
        <p:spPr>
          <a:xfrm flipH="1">
            <a:off x="218941" y="1622738"/>
            <a:ext cx="3504859" cy="2550017"/>
          </a:xfrm>
          <a:prstGeom prst="wedgeRectCallout">
            <a:avLst/>
          </a:prstGeom>
          <a:solidFill>
            <a:srgbClr val="1F48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Επεξήγηση με παραλληλόγραμμο 5"/>
          <p:cNvSpPr/>
          <p:nvPr/>
        </p:nvSpPr>
        <p:spPr>
          <a:xfrm>
            <a:off x="4147384" y="3709115"/>
            <a:ext cx="3509499" cy="2382592"/>
          </a:xfrm>
          <a:prstGeom prst="wedgeRectCallout">
            <a:avLst/>
          </a:prstGeom>
          <a:solidFill>
            <a:srgbClr val="1F48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Επεξήγηση με παραλληλόγραμμο 6"/>
          <p:cNvSpPr/>
          <p:nvPr/>
        </p:nvSpPr>
        <p:spPr>
          <a:xfrm flipH="1">
            <a:off x="7929001" y="1622738"/>
            <a:ext cx="4018209" cy="3258353"/>
          </a:xfrm>
          <a:prstGeom prst="wedgeRectCallout">
            <a:avLst/>
          </a:prstGeom>
          <a:solidFill>
            <a:srgbClr val="1F487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8" name="Επεξήγηση με παραλληλόγραμμο 7"/>
          <p:cNvSpPr/>
          <p:nvPr/>
        </p:nvSpPr>
        <p:spPr>
          <a:xfrm flipH="1">
            <a:off x="412123" y="1828797"/>
            <a:ext cx="3440465" cy="2556458"/>
          </a:xfrm>
          <a:prstGeom prst="wedgeRect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5909" y="1828797"/>
            <a:ext cx="3820913" cy="3531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011677" y="3937109"/>
            <a:ext cx="3509499" cy="2565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12123" y="1944710"/>
            <a:ext cx="3440466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l-GR" sz="1700" dirty="0">
                <a:solidFill>
                  <a:srgbClr val="FFD83D"/>
                </a:solidFill>
                <a:latin typeface="Bookman Old Style" panose="02050604050505020204" pitchFamily="18" charset="0"/>
              </a:rPr>
              <a:t>ΕΝΗΜΕΡΩΤΙΚΕΣ ΚΑΜΠΑΝΙΕΣ</a:t>
            </a:r>
          </a:p>
          <a:p>
            <a:pPr marL="342900" indent="-342900">
              <a:buFont typeface="+mj-lt"/>
              <a:buAutoNum type="arabicPeriod"/>
            </a:pPr>
            <a:endParaRPr lang="el-GR" dirty="0">
              <a:solidFill>
                <a:srgbClr val="FFD83D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192841"/>
                </a:solidFill>
                <a:latin typeface="Bookman Old Style" panose="02050604050505020204" pitchFamily="18" charset="0"/>
              </a:rPr>
              <a:t>Ενίσχυση πληροφόρησης σε ευάλωτες ομάδες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l-GR" dirty="0">
              <a:solidFill>
                <a:srgbClr val="192841"/>
              </a:solidFill>
              <a:latin typeface="Bookman Old Style" panose="020506040505050202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192841"/>
                </a:solidFill>
                <a:latin typeface="Bookman Old Style" panose="02050604050505020204" pitchFamily="18" charset="0"/>
              </a:rPr>
              <a:t>Συνεργασία με ΜΚΟ και τοπικές αρχές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173791" y="2005419"/>
            <a:ext cx="4018209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D83D"/>
                </a:solidFill>
                <a:latin typeface="Bookman Old Style" panose="02050604050505020204" pitchFamily="18" charset="0"/>
              </a:rPr>
              <a:t>3. ΔΙΕΘΝΗΣ ΣΥΝΕΡΓΑΣΙΑ</a:t>
            </a:r>
          </a:p>
          <a:p>
            <a:endParaRPr lang="el-GR" dirty="0">
              <a:solidFill>
                <a:srgbClr val="FFD83D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900" dirty="0">
                <a:solidFill>
                  <a:srgbClr val="192841"/>
                </a:solidFill>
                <a:latin typeface="Bookman Old Style" panose="02050604050505020204" pitchFamily="18" charset="0"/>
              </a:rPr>
              <a:t>Συμφωνίες με τρίτες χώρες για τον εντοπισμό και την εξάρθρωση δικτύων εμπορίας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2000" dirty="0">
              <a:solidFill>
                <a:srgbClr val="192841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rgbClr val="192841"/>
                </a:solidFill>
                <a:latin typeface="Bookman Old Style" panose="02050604050505020204" pitchFamily="18" charset="0"/>
              </a:rPr>
              <a:t>Εκπαίδευση συνοριακών αρχών.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062647" y="4300246"/>
            <a:ext cx="367897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>
                <a:solidFill>
                  <a:srgbClr val="FFD83D"/>
                </a:solidFill>
                <a:latin typeface="Bookman Old Style" panose="02050604050505020204" pitchFamily="18" charset="0"/>
              </a:rPr>
              <a:t>2. ΧΡΗΜΑΤΟΔΟΤΗΣΗ ΕΡΓΩΝ</a:t>
            </a:r>
          </a:p>
          <a:p>
            <a:endParaRPr lang="el-GR" dirty="0">
              <a:solidFill>
                <a:srgbClr val="FFD83D"/>
              </a:solidFill>
              <a:latin typeface="Bookman Old Style" panose="020506040505050202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dirty="0">
                <a:solidFill>
                  <a:srgbClr val="192841"/>
                </a:solidFill>
                <a:latin typeface="Bookman Old Style" panose="02050604050505020204" pitchFamily="18" charset="0"/>
              </a:rPr>
              <a:t>5,2 εκατομμύρια ευρώ για δράσεις το 2022-2023</a:t>
            </a:r>
          </a:p>
        </p:txBody>
      </p:sp>
      <p:sp>
        <p:nvSpPr>
          <p:cNvPr id="18" name="Αστέρι: 5 ακτίνες 17">
            <a:extLst>
              <a:ext uri="{FF2B5EF4-FFF2-40B4-BE49-F238E27FC236}">
                <a16:creationId xmlns:a16="http://schemas.microsoft.com/office/drawing/2014/main" xmlns="" id="{115C01B8-9395-4C94-B407-DB1ED2087FDB}"/>
              </a:ext>
            </a:extLst>
          </p:cNvPr>
          <p:cNvSpPr/>
          <p:nvPr/>
        </p:nvSpPr>
        <p:spPr>
          <a:xfrm>
            <a:off x="-112302" y="4760686"/>
            <a:ext cx="481121" cy="474576"/>
          </a:xfrm>
          <a:prstGeom prst="star5">
            <a:avLst>
              <a:gd name="adj" fmla="val 24631"/>
              <a:gd name="hf" fmla="val 105146"/>
              <a:gd name="vf" fmla="val 11055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Αστέρι: 5 ακτίνες 18">
            <a:extLst>
              <a:ext uri="{FF2B5EF4-FFF2-40B4-BE49-F238E27FC236}">
                <a16:creationId xmlns:a16="http://schemas.microsoft.com/office/drawing/2014/main" xmlns="" id="{AE48890B-0604-5414-161B-69BDCBE5AD90}"/>
              </a:ext>
            </a:extLst>
          </p:cNvPr>
          <p:cNvSpPr/>
          <p:nvPr/>
        </p:nvSpPr>
        <p:spPr>
          <a:xfrm>
            <a:off x="399548" y="4972847"/>
            <a:ext cx="667657" cy="591132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Αστέρι: 5 ακτίνες 19">
            <a:extLst>
              <a:ext uri="{FF2B5EF4-FFF2-40B4-BE49-F238E27FC236}">
                <a16:creationId xmlns:a16="http://schemas.microsoft.com/office/drawing/2014/main" xmlns="" id="{00DF9EBC-4D03-4C44-9F50-EB8592C99C19}"/>
              </a:ext>
            </a:extLst>
          </p:cNvPr>
          <p:cNvSpPr/>
          <p:nvPr/>
        </p:nvSpPr>
        <p:spPr>
          <a:xfrm>
            <a:off x="1067205" y="5500575"/>
            <a:ext cx="667657" cy="591132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 dirty="0"/>
          </a:p>
        </p:txBody>
      </p:sp>
      <p:sp>
        <p:nvSpPr>
          <p:cNvPr id="21" name="Αστέρι: 5 ακτίνες 20">
            <a:extLst>
              <a:ext uri="{FF2B5EF4-FFF2-40B4-BE49-F238E27FC236}">
                <a16:creationId xmlns:a16="http://schemas.microsoft.com/office/drawing/2014/main" xmlns="" id="{1BCE1C3C-694A-D24B-7357-3102F22DF9C9}"/>
              </a:ext>
            </a:extLst>
          </p:cNvPr>
          <p:cNvSpPr/>
          <p:nvPr/>
        </p:nvSpPr>
        <p:spPr>
          <a:xfrm>
            <a:off x="1595574" y="6130243"/>
            <a:ext cx="609600" cy="515257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2" name="Αστέρι: 5 ακτίνες 21">
            <a:extLst>
              <a:ext uri="{FF2B5EF4-FFF2-40B4-BE49-F238E27FC236}">
                <a16:creationId xmlns:a16="http://schemas.microsoft.com/office/drawing/2014/main" xmlns="" id="{0E0090FD-354C-F26D-B4E7-2A9CD8545AF3}"/>
              </a:ext>
            </a:extLst>
          </p:cNvPr>
          <p:cNvSpPr/>
          <p:nvPr/>
        </p:nvSpPr>
        <p:spPr>
          <a:xfrm>
            <a:off x="1971370" y="6562434"/>
            <a:ext cx="667657" cy="665680"/>
          </a:xfrm>
          <a:prstGeom prst="star5">
            <a:avLst/>
          </a:prstGeom>
          <a:solidFill>
            <a:schemeClr val="accent4"/>
          </a:solidFill>
          <a:ln>
            <a:solidFill>
              <a:schemeClr val="accent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647781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981</TotalTime>
  <Words>730</Words>
  <Application>Microsoft Office PowerPoint</Application>
  <PresentationFormat>Προσαρμογή</PresentationFormat>
  <Paragraphs>173</Paragraphs>
  <Slides>23</Slides>
  <Notes>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23</vt:i4>
      </vt:variant>
    </vt:vector>
  </HeadingPairs>
  <TitlesOfParts>
    <vt:vector size="24" baseType="lpstr">
      <vt:lpstr>Θέμα του Office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User</dc:creator>
  <cp:lastModifiedBy>User</cp:lastModifiedBy>
  <cp:revision>21</cp:revision>
  <dcterms:created xsi:type="dcterms:W3CDTF">2024-11-29T07:55:47Z</dcterms:created>
  <dcterms:modified xsi:type="dcterms:W3CDTF">2024-12-14T20:12:35Z</dcterms:modified>
</cp:coreProperties>
</file>