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2" r:id="rId6"/>
    <p:sldId id="259" r:id="rId7"/>
    <p:sldId id="260" r:id="rId8"/>
    <p:sldId id="261"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142" y="5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MITRIS.ALEXIOU DIMITRIS.ALEXIOU" userId="6b2f4803c9b35d0e" providerId="LiveId" clId="{28679276-17DC-4C6C-A0C5-22094A62744D}"/>
    <pc:docChg chg="undo redo custSel modSld">
      <pc:chgData name="DIMITRIS.ALEXIOU DIMITRIS.ALEXIOU" userId="6b2f4803c9b35d0e" providerId="LiveId" clId="{28679276-17DC-4C6C-A0C5-22094A62744D}" dt="2024-11-26T22:54:22.742" v="531" actId="20577"/>
      <pc:docMkLst>
        <pc:docMk/>
      </pc:docMkLst>
      <pc:sldChg chg="modSp mod">
        <pc:chgData name="DIMITRIS.ALEXIOU DIMITRIS.ALEXIOU" userId="6b2f4803c9b35d0e" providerId="LiveId" clId="{28679276-17DC-4C6C-A0C5-22094A62744D}" dt="2024-11-26T22:54:22.742" v="531" actId="20577"/>
        <pc:sldMkLst>
          <pc:docMk/>
          <pc:sldMk cId="0" sldId="257"/>
        </pc:sldMkLst>
        <pc:spChg chg="mod">
          <ac:chgData name="DIMITRIS.ALEXIOU DIMITRIS.ALEXIOU" userId="6b2f4803c9b35d0e" providerId="LiveId" clId="{28679276-17DC-4C6C-A0C5-22094A62744D}" dt="2024-11-17T21:58:41.316" v="70" actId="113"/>
          <ac:spMkLst>
            <pc:docMk/>
            <pc:sldMk cId="0" sldId="257"/>
            <ac:spMk id="2" creationId="{00000000-0000-0000-0000-000000000000}"/>
          </ac:spMkLst>
        </pc:spChg>
        <pc:spChg chg="mod">
          <ac:chgData name="DIMITRIS.ALEXIOU DIMITRIS.ALEXIOU" userId="6b2f4803c9b35d0e" providerId="LiveId" clId="{28679276-17DC-4C6C-A0C5-22094A62744D}" dt="2024-11-26T22:54:22.742" v="531" actId="20577"/>
          <ac:spMkLst>
            <pc:docMk/>
            <pc:sldMk cId="0" sldId="257"/>
            <ac:spMk id="3" creationId="{00000000-0000-0000-0000-000000000000}"/>
          </ac:spMkLst>
        </pc:spChg>
      </pc:sldChg>
      <pc:sldChg chg="modSp mod">
        <pc:chgData name="DIMITRIS.ALEXIOU DIMITRIS.ALEXIOU" userId="6b2f4803c9b35d0e" providerId="LiveId" clId="{28679276-17DC-4C6C-A0C5-22094A62744D}" dt="2024-11-26T22:49:42.343" v="468" actId="27636"/>
        <pc:sldMkLst>
          <pc:docMk/>
          <pc:sldMk cId="0" sldId="258"/>
        </pc:sldMkLst>
        <pc:spChg chg="mod">
          <ac:chgData name="DIMITRIS.ALEXIOU DIMITRIS.ALEXIOU" userId="6b2f4803c9b35d0e" providerId="LiveId" clId="{28679276-17DC-4C6C-A0C5-22094A62744D}" dt="2024-11-26T22:14:13.821" v="195" actId="20577"/>
          <ac:spMkLst>
            <pc:docMk/>
            <pc:sldMk cId="0" sldId="258"/>
            <ac:spMk id="2" creationId="{00000000-0000-0000-0000-000000000000}"/>
          </ac:spMkLst>
        </pc:spChg>
        <pc:spChg chg="mod">
          <ac:chgData name="DIMITRIS.ALEXIOU DIMITRIS.ALEXIOU" userId="6b2f4803c9b35d0e" providerId="LiveId" clId="{28679276-17DC-4C6C-A0C5-22094A62744D}" dt="2024-11-26T22:49:42.343" v="468" actId="27636"/>
          <ac:spMkLst>
            <pc:docMk/>
            <pc:sldMk cId="0" sldId="258"/>
            <ac:spMk id="3" creationId="{00000000-0000-0000-0000-000000000000}"/>
          </ac:spMkLst>
        </pc:spChg>
      </pc:sldChg>
      <pc:sldChg chg="modSp mod">
        <pc:chgData name="DIMITRIS.ALEXIOU DIMITRIS.ALEXIOU" userId="6b2f4803c9b35d0e" providerId="LiveId" clId="{28679276-17DC-4C6C-A0C5-22094A62744D}" dt="2024-11-26T22:35:58.176" v="366" actId="20577"/>
        <pc:sldMkLst>
          <pc:docMk/>
          <pc:sldMk cId="0" sldId="259"/>
        </pc:sldMkLst>
        <pc:spChg chg="mod">
          <ac:chgData name="DIMITRIS.ALEXIOU DIMITRIS.ALEXIOU" userId="6b2f4803c9b35d0e" providerId="LiveId" clId="{28679276-17DC-4C6C-A0C5-22094A62744D}" dt="2024-11-26T22:35:58.176" v="366" actId="20577"/>
          <ac:spMkLst>
            <pc:docMk/>
            <pc:sldMk cId="0" sldId="259"/>
            <ac:spMk id="2" creationId="{00000000-0000-0000-0000-000000000000}"/>
          </ac:spMkLst>
        </pc:spChg>
        <pc:spChg chg="mod">
          <ac:chgData name="DIMITRIS.ALEXIOU DIMITRIS.ALEXIOU" userId="6b2f4803c9b35d0e" providerId="LiveId" clId="{28679276-17DC-4C6C-A0C5-22094A62744D}" dt="2024-11-26T22:35:42.834" v="364" actId="255"/>
          <ac:spMkLst>
            <pc:docMk/>
            <pc:sldMk cId="0" sldId="259"/>
            <ac:spMk id="3" creationId="{00000000-0000-0000-0000-000000000000}"/>
          </ac:spMkLst>
        </pc:spChg>
      </pc:sldChg>
      <pc:sldChg chg="modSp mod">
        <pc:chgData name="DIMITRIS.ALEXIOU DIMITRIS.ALEXIOU" userId="6b2f4803c9b35d0e" providerId="LiveId" clId="{28679276-17DC-4C6C-A0C5-22094A62744D}" dt="2024-11-26T22:52:19.613" v="474" actId="27636"/>
        <pc:sldMkLst>
          <pc:docMk/>
          <pc:sldMk cId="2957671459" sldId="260"/>
        </pc:sldMkLst>
        <pc:spChg chg="mod">
          <ac:chgData name="DIMITRIS.ALEXIOU DIMITRIS.ALEXIOU" userId="6b2f4803c9b35d0e" providerId="LiveId" clId="{28679276-17DC-4C6C-A0C5-22094A62744D}" dt="2024-11-26T22:36:53.770" v="373" actId="255"/>
          <ac:spMkLst>
            <pc:docMk/>
            <pc:sldMk cId="2957671459" sldId="260"/>
            <ac:spMk id="2" creationId="{00000000-0000-0000-0000-000000000000}"/>
          </ac:spMkLst>
        </pc:spChg>
        <pc:spChg chg="mod">
          <ac:chgData name="DIMITRIS.ALEXIOU DIMITRIS.ALEXIOU" userId="6b2f4803c9b35d0e" providerId="LiveId" clId="{28679276-17DC-4C6C-A0C5-22094A62744D}" dt="2024-11-26T22:52:19.613" v="474" actId="27636"/>
          <ac:spMkLst>
            <pc:docMk/>
            <pc:sldMk cId="2957671459" sldId="260"/>
            <ac:spMk id="3" creationId="{00000000-0000-0000-0000-000000000000}"/>
          </ac:spMkLst>
        </pc:spChg>
      </pc:sldChg>
      <pc:sldChg chg="modSp mod">
        <pc:chgData name="DIMITRIS.ALEXIOU DIMITRIS.ALEXIOU" userId="6b2f4803c9b35d0e" providerId="LiveId" clId="{28679276-17DC-4C6C-A0C5-22094A62744D}" dt="2024-11-26T22:47:39.333" v="444" actId="27636"/>
        <pc:sldMkLst>
          <pc:docMk/>
          <pc:sldMk cId="122440885" sldId="261"/>
        </pc:sldMkLst>
        <pc:spChg chg="mod">
          <ac:chgData name="DIMITRIS.ALEXIOU DIMITRIS.ALEXIOU" userId="6b2f4803c9b35d0e" providerId="LiveId" clId="{28679276-17DC-4C6C-A0C5-22094A62744D}" dt="2024-11-26T22:41:53.822" v="391" actId="20577"/>
          <ac:spMkLst>
            <pc:docMk/>
            <pc:sldMk cId="122440885" sldId="261"/>
            <ac:spMk id="2" creationId="{00000000-0000-0000-0000-000000000000}"/>
          </ac:spMkLst>
        </pc:spChg>
        <pc:spChg chg="mod">
          <ac:chgData name="DIMITRIS.ALEXIOU DIMITRIS.ALEXIOU" userId="6b2f4803c9b35d0e" providerId="LiveId" clId="{28679276-17DC-4C6C-A0C5-22094A62744D}" dt="2024-11-26T22:47:39.333" v="444" actId="27636"/>
          <ac:spMkLst>
            <pc:docMk/>
            <pc:sldMk cId="122440885" sldId="261"/>
            <ac:spMk id="3" creationId="{00000000-0000-0000-0000-000000000000}"/>
          </ac:spMkLst>
        </pc:spChg>
      </pc:sldChg>
      <pc:sldChg chg="modSp mod">
        <pc:chgData name="DIMITRIS.ALEXIOU DIMITRIS.ALEXIOU" userId="6b2f4803c9b35d0e" providerId="LiveId" clId="{28679276-17DC-4C6C-A0C5-22094A62744D}" dt="2024-11-26T22:48:08.335" v="448" actId="27636"/>
        <pc:sldMkLst>
          <pc:docMk/>
          <pc:sldMk cId="2727763533" sldId="262"/>
        </pc:sldMkLst>
        <pc:spChg chg="mod">
          <ac:chgData name="DIMITRIS.ALEXIOU DIMITRIS.ALEXIOU" userId="6b2f4803c9b35d0e" providerId="LiveId" clId="{28679276-17DC-4C6C-A0C5-22094A62744D}" dt="2024-11-26T22:22:54.729" v="280"/>
          <ac:spMkLst>
            <pc:docMk/>
            <pc:sldMk cId="2727763533" sldId="262"/>
            <ac:spMk id="2" creationId="{00000000-0000-0000-0000-000000000000}"/>
          </ac:spMkLst>
        </pc:spChg>
        <pc:spChg chg="mod">
          <ac:chgData name="DIMITRIS.ALEXIOU DIMITRIS.ALEXIOU" userId="6b2f4803c9b35d0e" providerId="LiveId" clId="{28679276-17DC-4C6C-A0C5-22094A62744D}" dt="2024-11-26T22:48:08.335" v="448" actId="27636"/>
          <ac:spMkLst>
            <pc:docMk/>
            <pc:sldMk cId="2727763533" sldId="262"/>
            <ac:spMk id="3" creationId="{00000000-0000-0000-0000-000000000000}"/>
          </ac:spMkLst>
        </pc:spChg>
      </pc:sldChg>
      <pc:sldChg chg="modSp mod">
        <pc:chgData name="DIMITRIS.ALEXIOU DIMITRIS.ALEXIOU" userId="6b2f4803c9b35d0e" providerId="LiveId" clId="{28679276-17DC-4C6C-A0C5-22094A62744D}" dt="2024-11-26T22:19:59.028" v="260" actId="20577"/>
        <pc:sldMkLst>
          <pc:docMk/>
          <pc:sldMk cId="259354063" sldId="263"/>
        </pc:sldMkLst>
        <pc:spChg chg="mod">
          <ac:chgData name="DIMITRIS.ALEXIOU DIMITRIS.ALEXIOU" userId="6b2f4803c9b35d0e" providerId="LiveId" clId="{28679276-17DC-4C6C-A0C5-22094A62744D}" dt="2024-11-26T22:14:02.758" v="194" actId="20577"/>
          <ac:spMkLst>
            <pc:docMk/>
            <pc:sldMk cId="259354063" sldId="263"/>
            <ac:spMk id="2" creationId="{00000000-0000-0000-0000-000000000000}"/>
          </ac:spMkLst>
        </pc:spChg>
        <pc:spChg chg="mod">
          <ac:chgData name="DIMITRIS.ALEXIOU DIMITRIS.ALEXIOU" userId="6b2f4803c9b35d0e" providerId="LiveId" clId="{28679276-17DC-4C6C-A0C5-22094A62744D}" dt="2024-11-26T22:19:59.028" v="260" actId="20577"/>
          <ac:spMkLst>
            <pc:docMk/>
            <pc:sldMk cId="259354063" sldId="263"/>
            <ac:spMk id="3" creationId="{00000000-0000-0000-0000-000000000000}"/>
          </ac:spMkLst>
        </pc:spChg>
      </pc:sldChg>
      <pc:sldChg chg="modSp mod">
        <pc:chgData name="DIMITRIS.ALEXIOU DIMITRIS.ALEXIOU" userId="6b2f4803c9b35d0e" providerId="LiveId" clId="{28679276-17DC-4C6C-A0C5-22094A62744D}" dt="2024-11-26T22:47:23.774" v="442" actId="27636"/>
        <pc:sldMkLst>
          <pc:docMk/>
          <pc:sldMk cId="1316788340" sldId="264"/>
        </pc:sldMkLst>
        <pc:spChg chg="mod">
          <ac:chgData name="DIMITRIS.ALEXIOU DIMITRIS.ALEXIOU" userId="6b2f4803c9b35d0e" providerId="LiveId" clId="{28679276-17DC-4C6C-A0C5-22094A62744D}" dt="2024-11-26T22:44:04.982" v="408"/>
          <ac:spMkLst>
            <pc:docMk/>
            <pc:sldMk cId="1316788340" sldId="264"/>
            <ac:spMk id="2" creationId="{00000000-0000-0000-0000-000000000000}"/>
          </ac:spMkLst>
        </pc:spChg>
        <pc:spChg chg="mod">
          <ac:chgData name="DIMITRIS.ALEXIOU DIMITRIS.ALEXIOU" userId="6b2f4803c9b35d0e" providerId="LiveId" clId="{28679276-17DC-4C6C-A0C5-22094A62744D}" dt="2024-11-26T22:47:23.774" v="442" actId="27636"/>
          <ac:spMkLst>
            <pc:docMk/>
            <pc:sldMk cId="1316788340" sldId="264"/>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E7953A12-5F00-4613-8EF4-D655482E5153}" type="datetimeFigureOut">
              <a:rPr lang="el-GR" smtClean="0"/>
              <a:t>27/11/2024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E7953A12-5F00-4613-8EF4-D655482E5153}" type="datetimeFigureOut">
              <a:rPr lang="el-GR" smtClean="0"/>
              <a:t>27/11/2024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E7953A12-5F00-4613-8EF4-D655482E5153}" type="datetimeFigureOut">
              <a:rPr lang="el-GR" smtClean="0"/>
              <a:t>27/11/2024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E7953A12-5F00-4613-8EF4-D655482E5153}" type="datetimeFigureOut">
              <a:rPr lang="el-GR" smtClean="0"/>
              <a:t>27/11/2024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7953A12-5F00-4613-8EF4-D655482E5153}" type="datetimeFigureOut">
              <a:rPr lang="el-GR" smtClean="0"/>
              <a:t>27/11/2024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E7953A12-5F00-4613-8EF4-D655482E5153}" type="datetimeFigureOut">
              <a:rPr lang="el-GR" smtClean="0"/>
              <a:t>27/11/2024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E7953A12-5F00-4613-8EF4-D655482E5153}" type="datetimeFigureOut">
              <a:rPr lang="el-GR" smtClean="0"/>
              <a:t>27/11/2024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E7953A12-5F00-4613-8EF4-D655482E5153}" type="datetimeFigureOut">
              <a:rPr lang="el-GR" smtClean="0"/>
              <a:t>27/11/2024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7953A12-5F00-4613-8EF4-D655482E5153}" type="datetimeFigureOut">
              <a:rPr lang="el-GR" smtClean="0"/>
              <a:t>27/11/2024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7953A12-5F00-4613-8EF4-D655482E5153}" type="datetimeFigureOut">
              <a:rPr lang="el-GR" smtClean="0"/>
              <a:t>27/11/2024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7953A12-5F00-4613-8EF4-D655482E5153}" type="datetimeFigureOut">
              <a:rPr lang="el-GR" smtClean="0"/>
              <a:t>27/11/2024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53A12-5F00-4613-8EF4-D655482E5153}" type="datetimeFigureOut">
              <a:rPr lang="el-GR" smtClean="0"/>
              <a:t>27/11/2024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4A8F1D-EDED-4CF2-8B0C-89AE54209F3A}"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l.wikipedia.org/wiki/%CE%95%CF%85%CF%81%CF%89%CF%80%CE%B1%CF%8A%CE%BA%CF%8C_%CE%95%CE%BB%CE%B5%CE%B3%CE%BA%CF%84%CE%B9%CE%BA%CF%8C_%CE%A3%CF%85%CE%BD%CE%AD%CE%B4%CF%81%CE%B9%CE%BF" TargetMode="External"/><Relationship Id="rId3" Type="http://schemas.openxmlformats.org/officeDocument/2006/relationships/hyperlink" Target="https://el.wikipedia.org/wiki/%CE%95%CF%85%CF%81%CF%89%CF%80%CE%B1%CF%8A%CE%BA%CF%8C_%CE%A3%CF%85%CE%BC%CE%B2%CE%BF%CF%8D%CE%BB%CE%B9%CE%BF" TargetMode="External"/><Relationship Id="rId7" Type="http://schemas.openxmlformats.org/officeDocument/2006/relationships/hyperlink" Target="https://el.wikipedia.org/wiki/%CE%95%CF%85%CF%81%CF%89%CF%80%CE%B1%CF%8A%CE%BA%CE%AE_%CE%9A%CE%B5%CE%BD%CF%84%CF%81%CE%B9%CE%BA%CE%AE_%CE%A4%CF%81%CE%AC%CF%80%CE%B5%CE%B6%CE%B1" TargetMode="External"/><Relationship Id="rId2" Type="http://schemas.openxmlformats.org/officeDocument/2006/relationships/hyperlink" Target="https://el.wikipedia.org/wiki/%CE%95%CF%85%CF%81%CF%89%CF%80%CE%B1%CF%8A%CE%BA%CF%8C_%CE%9A%CE%BF%CE%B9%CE%BD%CE%BF%CE%B2%CE%BF%CF%8D%CE%BB%CE%B9%CE%BF" TargetMode="External"/><Relationship Id="rId1" Type="http://schemas.openxmlformats.org/officeDocument/2006/relationships/slideLayout" Target="../slideLayouts/slideLayout2.xml"/><Relationship Id="rId6" Type="http://schemas.openxmlformats.org/officeDocument/2006/relationships/hyperlink" Target="https://el.wikipedia.org/wiki/%CE%94%CE%B9%CE%BA%CE%B1%CF%83%CF%84%CE%AE%CF%81%CE%B9%CE%BF_%CF%84%CE%B7%CF%82_%CE%95%CF%85%CF%81%CF%89%CF%80%CE%B1%CF%8A%CE%BA%CE%AE%CF%82_%CE%88%CE%BD%CF%89%CF%83%CE%B7%CF%82" TargetMode="External"/><Relationship Id="rId5" Type="http://schemas.openxmlformats.org/officeDocument/2006/relationships/hyperlink" Target="https://el.wikipedia.org/wiki/%CE%95%CF%85%CF%81%CF%89%CF%80%CE%B1%CF%8A%CE%BA%CE%AE_%CE%95%CF%80%CE%B9%CF%84%CF%81%CE%BF%CF%80%CE%AE" TargetMode="External"/><Relationship Id="rId4" Type="http://schemas.openxmlformats.org/officeDocument/2006/relationships/hyperlink" Target="https://el.wikipedia.org/wiki/%CE%A3%CF%85%CE%BC%CE%B2%CE%BF%CF%8D%CE%BB%CE%B9%CE%BF_%CF%84%CE%B7%CF%82_%CE%95%CF%85%CF%81%CF%89%CF%80%CE%B1%CF%8A%CE%BA%CE%AE%CF%82_%CE%88%CE%BD%CF%89%CF%83%CE%B7%CF%82" TargetMode="External"/><Relationship Id="rId9" Type="http://schemas.openxmlformats.org/officeDocument/2006/relationships/hyperlink" Target="https://european-union.europa.eu/institutions-law-budget/institutions-and-bodies/types-institutions-and-bodies_e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europarl.europa.eu/portal/el" TargetMode="External"/><Relationship Id="rId2" Type="http://schemas.openxmlformats.org/officeDocument/2006/relationships/hyperlink" Target="https://el.wikipedia.org/wiki/%CE%95%CF%85%CF%81%CF%89%CF%80%CE%B1%CF%8A%CE%BA%CF%8C_%CE%9A%CE%BF%CE%B9%CE%BD%CE%BF%CE%B2%CE%BF%CF%8D%CE%BB%CE%B9%CE%BF" TargetMode="External"/><Relationship Id="rId1" Type="http://schemas.openxmlformats.org/officeDocument/2006/relationships/slideLayout" Target="../slideLayouts/slideLayout2.xml"/><Relationship Id="rId6" Type="http://schemas.openxmlformats.org/officeDocument/2006/relationships/hyperlink" Target="https://www.europarl.europa.eu/at-your-service/el/stay-informed/liaison-offices-in-your-country" TargetMode="External"/><Relationship Id="rId5" Type="http://schemas.openxmlformats.org/officeDocument/2006/relationships/hyperlink" Target="https://european-union.europa.eu/institutions-law-budget/institutions-and-bodies/search-all-eu-institutions-and-bodies/european-parliament_el" TargetMode="External"/><Relationship Id="rId4" Type="http://schemas.openxmlformats.org/officeDocument/2006/relationships/hyperlink" Target="https://elections.europa.eu/e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consilium.europa.eu/el/" TargetMode="External"/><Relationship Id="rId2" Type="http://schemas.openxmlformats.org/officeDocument/2006/relationships/hyperlink" Target="https://el.wikipedia.org/wiki/%CE%95%CF%85%CF%81%CF%89%CF%80%CE%B1%CF%8A%CE%BA%CF%8C_%CE%A3%CF%85%CE%BC%CE%B2%CE%BF%CF%8D%CE%BB%CE%B9%CE%BF" TargetMode="External"/><Relationship Id="rId1" Type="http://schemas.openxmlformats.org/officeDocument/2006/relationships/slideLayout" Target="../slideLayouts/slideLayout2.xml"/><Relationship Id="rId5" Type="http://schemas.openxmlformats.org/officeDocument/2006/relationships/hyperlink" Target="https://www.consilium.europa.eu/el/european-council/" TargetMode="External"/><Relationship Id="rId4" Type="http://schemas.openxmlformats.org/officeDocument/2006/relationships/hyperlink" Target="https://www.consilium.europa.eu/el/european-council/presiden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onsilium.europa.eu/el/" TargetMode="External"/><Relationship Id="rId2" Type="http://schemas.openxmlformats.org/officeDocument/2006/relationships/hyperlink" Target="https://el.wikipedia.org/wiki/%CE%A3%CF%85%CE%BC%CE%B2%CE%BF%CF%8D%CE%BB%CE%B9%CE%BF_%CF%84%CE%B7%CF%82_%CE%95%CF%85%CF%81%CF%89%CF%80%CE%B1%CF%8A%CE%BA%CE%AE%CF%82_%CE%88%CE%BD%CF%89%CF%83%CE%B7%CF%82" TargetMode="External"/><Relationship Id="rId1" Type="http://schemas.openxmlformats.org/officeDocument/2006/relationships/slideLayout" Target="../slideLayouts/slideLayout2.xml"/><Relationship Id="rId6" Type="http://schemas.openxmlformats.org/officeDocument/2006/relationships/hyperlink" Target="https://www.coe.int/en/web/portal/home" TargetMode="External"/><Relationship Id="rId5" Type="http://schemas.openxmlformats.org/officeDocument/2006/relationships/hyperlink" Target="https://www.consilium.europa.eu/el/european-council/" TargetMode="External"/><Relationship Id="rId4" Type="http://schemas.openxmlformats.org/officeDocument/2006/relationships/hyperlink" Target="https://www.europarl.europa.eu/portal/e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ur-lex.europa.eu/legal-content/EL/TXT/HTML/?uri=CELEX:12016ME/TXT&amp;from=EL" TargetMode="External"/><Relationship Id="rId7" Type="http://schemas.openxmlformats.org/officeDocument/2006/relationships/hyperlink" Target="https://european-union.europa.eu/institutions-law-budget/institutions-and-bodies/search-all-eu-institutions-and-bodies/european-commission_el" TargetMode="External"/><Relationship Id="rId2" Type="http://schemas.openxmlformats.org/officeDocument/2006/relationships/hyperlink" Target="https://el.wikipedia.org/wiki/%CE%95%CF%85%CF%81%CF%89%CF%80%CE%B1%CF%8A%CE%BA%CE%AE_%CE%95%CF%80%CE%B9%CF%84%CF%81%CE%BF%CF%80%CE%AE" TargetMode="External"/><Relationship Id="rId1" Type="http://schemas.openxmlformats.org/officeDocument/2006/relationships/slideLayout" Target="../slideLayouts/slideLayout2.xml"/><Relationship Id="rId6" Type="http://schemas.openxmlformats.org/officeDocument/2006/relationships/hyperlink" Target="https://european-union.europa.eu/institutions-law-budget/institutions-and-bodies/search-all-eu-institutions-and-bodies/council-european-union_el" TargetMode="External"/><Relationship Id="rId5" Type="http://schemas.openxmlformats.org/officeDocument/2006/relationships/hyperlink" Target="https://european-union.europa.eu/institutions-law-budget/institutions-and-bodies/search-all-eu-institutions-and-bodies/european-parliament_el" TargetMode="External"/><Relationship Id="rId4" Type="http://schemas.openxmlformats.org/officeDocument/2006/relationships/hyperlink" Target="https://commission.europa.eu/index_e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curia.europa.eu/jcms/jcms/Jo2_7026/el/" TargetMode="External"/><Relationship Id="rId2" Type="http://schemas.openxmlformats.org/officeDocument/2006/relationships/hyperlink" Target="https://el.wikipedia.org/wiki/%CE%94%CE%B9%CE%BA%CE%B1%CF%83%CF%84%CE%AE%CF%81%CE%B9%CE%BF_%CF%84%CE%B7%CF%82_%CE%95%CF%85%CF%81%CF%89%CF%80%CE%B1%CF%8A%CE%BA%CE%AE%CF%82_%CE%88%CE%BD%CF%89%CF%83%CE%B7%CF%82" TargetMode="External"/><Relationship Id="rId1" Type="http://schemas.openxmlformats.org/officeDocument/2006/relationships/slideLayout" Target="../slideLayouts/slideLayout2.xml"/><Relationship Id="rId6" Type="http://schemas.openxmlformats.org/officeDocument/2006/relationships/hyperlink" Target="https://curia.europa.eu/jcms/jcms/j_6/el/" TargetMode="External"/><Relationship Id="rId5" Type="http://schemas.openxmlformats.org/officeDocument/2006/relationships/hyperlink" Target="http://curia.europa.eu/jcms/jcms/j_6/el/" TargetMode="External"/><Relationship Id="rId4" Type="http://schemas.openxmlformats.org/officeDocument/2006/relationships/hyperlink" Target="https://curia.europa.eu/jcms/jcms/Jo2_7035/e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ecb.europa.eu/home/html/index.el.html" TargetMode="External"/><Relationship Id="rId2" Type="http://schemas.openxmlformats.org/officeDocument/2006/relationships/hyperlink" Target="https://el.wikipedia.org/wiki/%CE%95%CF%85%CF%81%CF%89%CF%80%CE%B1%CF%8A%CE%BA%CE%AE_%CE%9A%CE%B5%CE%BD%CF%84%CF%81%CE%B9%CE%BA%CE%AE_%CE%A4%CF%81%CE%AC%CF%80%CE%B5%CE%B6%CE%B1" TargetMode="External"/><Relationship Id="rId1" Type="http://schemas.openxmlformats.org/officeDocument/2006/relationships/slideLayout" Target="../slideLayouts/slideLayout2.xml"/><Relationship Id="rId5" Type="http://schemas.openxmlformats.org/officeDocument/2006/relationships/hyperlink" Target="https://economy-finance.ec.europa.eu/economic-and-monetary-union_el" TargetMode="External"/><Relationship Id="rId4" Type="http://schemas.openxmlformats.org/officeDocument/2006/relationships/hyperlink" Target="https://european-union.europa.eu/institutions-law-budget/euro_e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eca.europa.eu/el" TargetMode="External"/><Relationship Id="rId2" Type="http://schemas.openxmlformats.org/officeDocument/2006/relationships/hyperlink" Target="https://el.wikipedia.org/wiki/%CE%95%CF%85%CF%81%CF%89%CF%80%CE%B1%CF%8A%CE%BA%CF%8C_%CE%95%CE%BB%CE%B5%CE%B3%CE%BA%CF%84%CE%B9%CE%BA%CF%8C_%CE%A3%CF%85%CE%BD%CE%AD%CE%B4%CF%81%CE%B9%CE%BF" TargetMode="External"/><Relationship Id="rId1" Type="http://schemas.openxmlformats.org/officeDocument/2006/relationships/slideLayout" Target="../slideLayouts/slideLayout2.xml"/><Relationship Id="rId4" Type="http://schemas.openxmlformats.org/officeDocument/2006/relationships/hyperlink" Target="https://european-union.europa.eu/institutions-law-budget/institutions-and-bodies/search-all-eu-institutions-and-bodies/european-commission_e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br>
              <a:rPr lang="el-GR" dirty="0"/>
            </a:br>
            <a:br>
              <a:rPr lang="el-GR" dirty="0"/>
            </a:br>
            <a:endParaRPr lang="el-GR" dirty="0"/>
          </a:p>
        </p:txBody>
      </p:sp>
      <p:sp>
        <p:nvSpPr>
          <p:cNvPr id="3" name="2 - Υπότιτλος"/>
          <p:cNvSpPr>
            <a:spLocks noGrp="1"/>
          </p:cNvSpPr>
          <p:nvPr>
            <p:ph type="subTitle" idx="1"/>
          </p:nvPr>
        </p:nvSpPr>
        <p:spPr/>
        <p:txBody>
          <a:bodyPr/>
          <a:lstStyle/>
          <a:p>
            <a:endParaRPr lang="el-GR"/>
          </a:p>
        </p:txBody>
      </p:sp>
      <p:pic>
        <p:nvPicPr>
          <p:cNvPr id="1028" name="Picture 4" descr="C:\Users\admin\Desktop\ΣΧΟΛΕΙΑ ΠΡΕΣΒΕΙΣ ΕΥΡΩΚΟΙΝΟΒΟΥΛΙΟΥ\logo ΓΕΛ.jpg"/>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94122"/>
          </a:xfrm>
        </p:spPr>
        <p:txBody>
          <a:bodyPr>
            <a:normAutofit/>
          </a:bodyPr>
          <a:lstStyle/>
          <a:p>
            <a:r>
              <a:rPr lang="el-GR" sz="3200" b="1" dirty="0">
                <a:effectLst>
                  <a:outerShdw blurRad="38100" dist="38100" dir="2700000" algn="tl">
                    <a:srgbClr val="000000">
                      <a:alpha val="43137"/>
                    </a:srgbClr>
                  </a:outerShdw>
                </a:effectLst>
              </a:rPr>
              <a:t>Ενότητα 2</a:t>
            </a:r>
            <a:r>
              <a:rPr lang="el-GR" sz="3200" b="1" baseline="30000" dirty="0">
                <a:effectLst>
                  <a:outerShdw blurRad="38100" dist="38100" dir="2700000" algn="tl">
                    <a:srgbClr val="000000">
                      <a:alpha val="43137"/>
                    </a:srgbClr>
                  </a:outerShdw>
                </a:effectLst>
              </a:rPr>
              <a:t>η</a:t>
            </a:r>
            <a:r>
              <a:rPr lang="el-GR" sz="3200" b="1" dirty="0">
                <a:effectLst>
                  <a:outerShdw blurRad="38100" dist="38100" dir="2700000" algn="tl">
                    <a:srgbClr val="000000">
                      <a:alpha val="43137"/>
                    </a:srgbClr>
                  </a:outerShdw>
                </a:effectLst>
              </a:rPr>
              <a:t>: ΘΕΣΜΟΙ ΤΗΣ</a:t>
            </a:r>
            <a:r>
              <a:rPr lang="el-GR" sz="3200" dirty="0">
                <a:effectLst>
                  <a:outerShdw blurRad="38100" dist="38100" dir="2700000" algn="tl">
                    <a:srgbClr val="000000">
                      <a:alpha val="43137"/>
                    </a:srgbClr>
                  </a:outerShdw>
                </a:effectLst>
              </a:rPr>
              <a:t> </a:t>
            </a:r>
            <a:r>
              <a:rPr lang="el-GR" sz="3200" b="1" dirty="0">
                <a:effectLst>
                  <a:outerShdw blurRad="38100" dist="38100" dir="2700000" algn="tl">
                    <a:srgbClr val="000000">
                      <a:alpha val="43137"/>
                    </a:srgbClr>
                  </a:outerShdw>
                </a:effectLst>
              </a:rPr>
              <a:t>Ε.Ε.</a:t>
            </a:r>
            <a:r>
              <a:rPr lang="el-GR" sz="3200" dirty="0">
                <a:effectLst>
                  <a:outerShdw blurRad="38100" dist="38100" dir="2700000" algn="tl">
                    <a:srgbClr val="000000">
                      <a:alpha val="43137"/>
                    </a:srgbClr>
                  </a:outerShdw>
                </a:effectLst>
              </a:rPr>
              <a:t>: </a:t>
            </a:r>
            <a:endParaRPr lang="el-GR" sz="32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457200" y="1556792"/>
            <a:ext cx="8229600" cy="5040560"/>
          </a:xfrm>
        </p:spPr>
        <p:txBody>
          <a:bodyPr>
            <a:normAutofit fontScale="62500" lnSpcReduction="20000"/>
          </a:bodyPr>
          <a:lstStyle/>
          <a:p>
            <a:r>
              <a:rPr lang="el-GR" sz="2000" b="0" i="0" dirty="0">
                <a:effectLst/>
                <a:latin typeface="Arial" panose="020B0604020202020204" pitchFamily="34" charset="0"/>
                <a:cs typeface="Arial" panose="020B0604020202020204" pitchFamily="34" charset="0"/>
              </a:rPr>
              <a:t>Υπάρχουν 4 κύρια θεσμικά όργανα λήψης αποφάσεων που ηγούνται της διοίκησης της ΕΕ. Τα θεσμικά αυτά όργανα παρέχουν από κοινού κατευθύνσεις πολιτικής στην ΕΕ και διαδραματίζουν διαφορετικούς ρόλους στη νομοθετική διαδικασία: </a:t>
            </a:r>
          </a:p>
          <a:p>
            <a:endParaRPr lang="el-GR" sz="2000" dirty="0">
              <a:solidFill>
                <a:srgbClr val="202122"/>
              </a:solidFill>
              <a:latin typeface="Arial" panose="020B0604020202020204" pitchFamily="34" charset="0"/>
              <a:cs typeface="Arial" panose="020B0604020202020204" pitchFamily="34" charset="0"/>
            </a:endParaRPr>
          </a:p>
          <a:p>
            <a:pPr algn="l">
              <a:buFont typeface="Arial" panose="020B0604020202020204" pitchFamily="34" charset="0"/>
              <a:buChar char="•"/>
            </a:pPr>
            <a:r>
              <a:rPr lang="el-GR" sz="2000" b="0" i="0" dirty="0">
                <a:solidFill>
                  <a:srgbClr val="202122"/>
                </a:solidFill>
                <a:effectLst/>
                <a:latin typeface="Arial" panose="020B0604020202020204" pitchFamily="34" charset="0"/>
                <a:cs typeface="Arial" panose="020B0604020202020204" pitchFamily="34" charset="0"/>
              </a:rPr>
              <a:t>το </a:t>
            </a:r>
            <a:r>
              <a:rPr lang="el-GR" sz="2000" b="0" i="0" u="none" strike="noStrike" dirty="0">
                <a:solidFill>
                  <a:srgbClr val="202122"/>
                </a:solidFill>
                <a:effectLst/>
                <a:latin typeface="Arial" panose="020B0604020202020204" pitchFamily="34" charset="0"/>
                <a:cs typeface="Arial" panose="020B0604020202020204" pitchFamily="34" charset="0"/>
                <a:hlinkClick r:id="rId2" tooltip="Ευρωπαϊκό Κοινοβούλιο"/>
              </a:rPr>
              <a:t>Ευρωπαϊκό Κοινοβούλιο</a:t>
            </a:r>
            <a:r>
              <a:rPr lang="el-GR" sz="2000" b="0" i="0" dirty="0">
                <a:solidFill>
                  <a:srgbClr val="202122"/>
                </a:solidFill>
                <a:effectLst/>
                <a:latin typeface="Arial" panose="020B0604020202020204" pitchFamily="34" charset="0"/>
                <a:cs typeface="Arial" panose="020B0604020202020204" pitchFamily="34" charset="0"/>
              </a:rPr>
              <a:t>,(</a:t>
            </a:r>
            <a:r>
              <a:rPr lang="el-GR" sz="2000" b="0" i="0" dirty="0">
                <a:effectLst/>
                <a:latin typeface="Arial" panose="020B0604020202020204" pitchFamily="34" charset="0"/>
                <a:cs typeface="Arial" panose="020B0604020202020204" pitchFamily="34" charset="0"/>
              </a:rPr>
              <a:t>Βρυξέλλες/Στρασβούργο/Λουξεμβούργο</a:t>
            </a:r>
            <a:r>
              <a:rPr lang="el-GR" sz="2000" b="0" i="0" dirty="0">
                <a:solidFill>
                  <a:srgbClr val="202122"/>
                </a:solidFill>
                <a:effectLst/>
                <a:latin typeface="Arial" panose="020B0604020202020204" pitchFamily="34" charset="0"/>
                <a:cs typeface="Arial" panose="020B0604020202020204" pitchFamily="34" charset="0"/>
              </a:rPr>
              <a:t>)</a:t>
            </a:r>
          </a:p>
          <a:p>
            <a:pPr algn="l">
              <a:buFont typeface="Arial" panose="020B0604020202020204" pitchFamily="34" charset="0"/>
              <a:buChar char="•"/>
            </a:pPr>
            <a:r>
              <a:rPr lang="el-GR" sz="2000" b="0" i="0" dirty="0">
                <a:solidFill>
                  <a:srgbClr val="202122"/>
                </a:solidFill>
                <a:effectLst/>
                <a:latin typeface="Arial" panose="020B0604020202020204" pitchFamily="34" charset="0"/>
                <a:cs typeface="Arial" panose="020B0604020202020204" pitchFamily="34" charset="0"/>
              </a:rPr>
              <a:t>το </a:t>
            </a:r>
            <a:r>
              <a:rPr lang="el-GR" sz="2000" b="0" i="0" u="none" strike="noStrike" dirty="0">
                <a:solidFill>
                  <a:srgbClr val="202122"/>
                </a:solidFill>
                <a:effectLst/>
                <a:latin typeface="Arial" panose="020B0604020202020204" pitchFamily="34" charset="0"/>
                <a:cs typeface="Arial" panose="020B0604020202020204" pitchFamily="34" charset="0"/>
                <a:hlinkClick r:id="rId3" tooltip="Ευρωπαϊκό Συμβούλιο"/>
              </a:rPr>
              <a:t>Ευρωπαϊκό Συμβούλιο</a:t>
            </a:r>
            <a:r>
              <a:rPr lang="el-GR" sz="2000" b="0" i="0" dirty="0">
                <a:solidFill>
                  <a:srgbClr val="202122"/>
                </a:solidFill>
                <a:effectLst/>
                <a:latin typeface="Arial" panose="020B0604020202020204" pitchFamily="34" charset="0"/>
                <a:cs typeface="Arial" panose="020B0604020202020204" pitchFamily="34" charset="0"/>
              </a:rPr>
              <a:t> (Βρυξέλλες ,των αρχηγών των κυβερνήσεων),</a:t>
            </a:r>
          </a:p>
          <a:p>
            <a:pPr algn="l">
              <a:buFont typeface="Arial" panose="020B0604020202020204" pitchFamily="34" charset="0"/>
              <a:buChar char="•"/>
            </a:pPr>
            <a:r>
              <a:rPr lang="el-GR" sz="2000" b="0" i="0" dirty="0">
                <a:solidFill>
                  <a:srgbClr val="202122"/>
                </a:solidFill>
                <a:effectLst/>
                <a:latin typeface="Arial" panose="020B0604020202020204" pitchFamily="34" charset="0"/>
                <a:cs typeface="Arial" panose="020B0604020202020204" pitchFamily="34" charset="0"/>
              </a:rPr>
              <a:t>το </a:t>
            </a:r>
            <a:r>
              <a:rPr lang="el-GR" sz="2000" b="0" i="0" u="none" strike="noStrike" dirty="0">
                <a:solidFill>
                  <a:srgbClr val="202122"/>
                </a:solidFill>
                <a:effectLst/>
                <a:latin typeface="Arial" panose="020B0604020202020204" pitchFamily="34" charset="0"/>
                <a:cs typeface="Arial" panose="020B0604020202020204" pitchFamily="34" charset="0"/>
                <a:hlinkClick r:id="rId4" tooltip="Συμβούλιο της Ευρωπαϊκής Ένωσης"/>
              </a:rPr>
              <a:t>Συμβούλιο της Ευρωπαϊκής Ένωσης</a:t>
            </a:r>
            <a:r>
              <a:rPr lang="el-GR" sz="2000" b="0" i="0" dirty="0">
                <a:solidFill>
                  <a:srgbClr val="202122"/>
                </a:solidFill>
                <a:effectLst/>
                <a:latin typeface="Arial" panose="020B0604020202020204" pitchFamily="34" charset="0"/>
                <a:cs typeface="Arial" panose="020B0604020202020204" pitchFamily="34" charset="0"/>
              </a:rPr>
              <a:t> (των εθνικών υπουργών, ένα συμβούλιο για κάθε τομέα ευθύνης, </a:t>
            </a:r>
            <a:r>
              <a:rPr lang="el-GR" sz="2000" b="0" i="0" dirty="0">
                <a:effectLst/>
                <a:latin typeface="Arial" panose="020B0604020202020204" pitchFamily="34" charset="0"/>
                <a:cs typeface="Arial" panose="020B0604020202020204" pitchFamily="34" charset="0"/>
              </a:rPr>
              <a:t>Βρυξέλλες/Λουξεμβούργο</a:t>
            </a:r>
            <a:r>
              <a:rPr lang="el-GR" sz="2000" b="0" i="0" dirty="0">
                <a:solidFill>
                  <a:srgbClr val="202122"/>
                </a:solidFill>
                <a:effectLst/>
                <a:latin typeface="Arial" panose="020B0604020202020204" pitchFamily="34" charset="0"/>
                <a:cs typeface="Arial" panose="020B0604020202020204" pitchFamily="34" charset="0"/>
              </a:rPr>
              <a:t> ),</a:t>
            </a:r>
          </a:p>
          <a:p>
            <a:pPr algn="l">
              <a:buFont typeface="Arial" panose="020B0604020202020204" pitchFamily="34" charset="0"/>
              <a:buChar char="•"/>
            </a:pPr>
            <a:r>
              <a:rPr lang="el-GR" sz="2000" b="0" i="0" dirty="0">
                <a:solidFill>
                  <a:srgbClr val="202122"/>
                </a:solidFill>
                <a:effectLst/>
                <a:latin typeface="Arial" panose="020B0604020202020204" pitchFamily="34" charset="0"/>
                <a:cs typeface="Arial" panose="020B0604020202020204" pitchFamily="34" charset="0"/>
              </a:rPr>
              <a:t>την </a:t>
            </a:r>
            <a:r>
              <a:rPr lang="el-GR" sz="2000" b="0" i="0" u="none" strike="noStrike" dirty="0">
                <a:solidFill>
                  <a:srgbClr val="202122"/>
                </a:solidFill>
                <a:effectLst/>
                <a:latin typeface="Arial" panose="020B0604020202020204" pitchFamily="34" charset="0"/>
                <a:cs typeface="Arial" panose="020B0604020202020204" pitchFamily="34" charset="0"/>
                <a:hlinkClick r:id="rId5" tooltip="Ευρωπαϊκή Επιτροπή"/>
              </a:rPr>
              <a:t>Ευρωπαϊκή Επιτροπή</a:t>
            </a:r>
            <a:r>
              <a:rPr lang="el-GR" sz="2000" b="0" i="0" dirty="0">
                <a:solidFill>
                  <a:srgbClr val="202122"/>
                </a:solidFill>
                <a:effectLst/>
                <a:latin typeface="Arial" panose="020B0604020202020204" pitchFamily="34" charset="0"/>
                <a:cs typeface="Arial" panose="020B0604020202020204" pitchFamily="34" charset="0"/>
              </a:rPr>
              <a:t>, (</a:t>
            </a:r>
            <a:r>
              <a:rPr lang="el-GR" sz="2000" b="0" i="0" dirty="0">
                <a:effectLst/>
                <a:latin typeface="Arial" panose="020B0604020202020204" pitchFamily="34" charset="0"/>
                <a:cs typeface="Arial" panose="020B0604020202020204" pitchFamily="34" charset="0"/>
              </a:rPr>
              <a:t>Βρυξέλλες/Λουξεμβούργο/αντιπροσωπείες σε ολόκληρη την ΕΕ)</a:t>
            </a:r>
            <a:endParaRPr lang="el-GR" sz="2000" b="0" i="0" dirty="0">
              <a:solidFill>
                <a:srgbClr val="202122"/>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endParaRPr lang="el-GR" sz="2000" dirty="0">
              <a:solidFill>
                <a:srgbClr val="202122"/>
              </a:solidFill>
              <a:latin typeface="Arial" panose="020B0604020202020204" pitchFamily="34" charset="0"/>
              <a:cs typeface="Arial" panose="020B0604020202020204" pitchFamily="34" charset="0"/>
            </a:endParaRPr>
          </a:p>
          <a:p>
            <a:pPr algn="l">
              <a:buFont typeface="Arial" panose="020B0604020202020204" pitchFamily="34" charset="0"/>
              <a:buChar char="•"/>
            </a:pPr>
            <a:r>
              <a:rPr lang="el-GR" sz="2000" b="0" i="0" dirty="0">
                <a:solidFill>
                  <a:srgbClr val="202122"/>
                </a:solidFill>
                <a:effectLst/>
                <a:latin typeface="Arial" panose="020B0604020202020204" pitchFamily="34" charset="0"/>
                <a:cs typeface="Arial" panose="020B0604020202020204" pitchFamily="34" charset="0"/>
              </a:rPr>
              <a:t>Το έργο τους συμπληρώνεται από άλλα θεσμικά όργανα και οργανισμούς, στα οποία συγκαταλέγονται:</a:t>
            </a:r>
          </a:p>
          <a:p>
            <a:pPr algn="l">
              <a:buFont typeface="Arial" panose="020B0604020202020204" pitchFamily="34" charset="0"/>
              <a:buChar char="•"/>
            </a:pPr>
            <a:endParaRPr lang="el-GR" sz="2000" b="0" i="0" dirty="0">
              <a:solidFill>
                <a:srgbClr val="202122"/>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l-GR" sz="2000" b="0" i="0" dirty="0">
                <a:solidFill>
                  <a:srgbClr val="202122"/>
                </a:solidFill>
                <a:effectLst/>
                <a:latin typeface="Arial" panose="020B0604020202020204" pitchFamily="34" charset="0"/>
                <a:cs typeface="Arial" panose="020B0604020202020204" pitchFamily="34" charset="0"/>
              </a:rPr>
              <a:t>το </a:t>
            </a:r>
            <a:r>
              <a:rPr lang="el-GR" sz="2000" b="0" i="0" u="none" strike="noStrike" dirty="0">
                <a:solidFill>
                  <a:srgbClr val="202122"/>
                </a:solidFill>
                <a:effectLst/>
                <a:latin typeface="Arial" panose="020B0604020202020204" pitchFamily="34" charset="0"/>
                <a:cs typeface="Arial" panose="020B0604020202020204" pitchFamily="34" charset="0"/>
                <a:hlinkClick r:id="rId6" tooltip="Δικαστήριο της Ευρωπαϊκής Ένωσης"/>
              </a:rPr>
              <a:t>Δικαστήριο της Ευρωπαϊκής Ένωσης</a:t>
            </a:r>
            <a:r>
              <a:rPr lang="el-GR" sz="2000" b="0" i="0" dirty="0">
                <a:solidFill>
                  <a:srgbClr val="202122"/>
                </a:solidFill>
                <a:effectLst/>
                <a:latin typeface="Arial" panose="020B0604020202020204" pitchFamily="34" charset="0"/>
                <a:cs typeface="Arial" panose="020B0604020202020204" pitchFamily="34" charset="0"/>
              </a:rPr>
              <a:t>,</a:t>
            </a:r>
            <a:r>
              <a:rPr lang="en-US" sz="2000" b="0" i="0" dirty="0">
                <a:solidFill>
                  <a:srgbClr val="202122"/>
                </a:solidFill>
                <a:effectLst/>
                <a:latin typeface="Arial" panose="020B0604020202020204" pitchFamily="34" charset="0"/>
                <a:cs typeface="Arial" panose="020B0604020202020204" pitchFamily="34" charset="0"/>
              </a:rPr>
              <a:t> (</a:t>
            </a:r>
            <a:r>
              <a:rPr lang="el-GR" sz="2000" b="0" i="0" dirty="0">
                <a:solidFill>
                  <a:srgbClr val="202122"/>
                </a:solidFill>
                <a:effectLst/>
                <a:latin typeface="Arial" panose="020B0604020202020204" pitchFamily="34" charset="0"/>
                <a:cs typeface="Arial" panose="020B0604020202020204" pitchFamily="34" charset="0"/>
              </a:rPr>
              <a:t>Λουξεμβούργο)</a:t>
            </a:r>
          </a:p>
          <a:p>
            <a:pPr algn="l">
              <a:buFont typeface="Arial" panose="020B0604020202020204" pitchFamily="34" charset="0"/>
              <a:buChar char="•"/>
            </a:pPr>
            <a:r>
              <a:rPr lang="el-GR" sz="2000" b="0" i="0" dirty="0">
                <a:solidFill>
                  <a:srgbClr val="202122"/>
                </a:solidFill>
                <a:effectLst/>
                <a:latin typeface="Arial" panose="020B0604020202020204" pitchFamily="34" charset="0"/>
                <a:cs typeface="Arial" panose="020B0604020202020204" pitchFamily="34" charset="0"/>
              </a:rPr>
              <a:t>την </a:t>
            </a:r>
            <a:r>
              <a:rPr lang="el-GR" sz="2000" b="0" i="0" u="none" strike="noStrike" dirty="0">
                <a:solidFill>
                  <a:srgbClr val="202122"/>
                </a:solidFill>
                <a:effectLst/>
                <a:latin typeface="Arial" panose="020B0604020202020204" pitchFamily="34" charset="0"/>
                <a:cs typeface="Arial" panose="020B0604020202020204" pitchFamily="34" charset="0"/>
                <a:hlinkClick r:id="rId7" tooltip="Ευρωπαϊκή Κεντρική Τράπεζα"/>
              </a:rPr>
              <a:t>Ευρωπαϊκή Κεντρική Τράπεζα</a:t>
            </a:r>
            <a:r>
              <a:rPr lang="en-US" sz="2000" b="0" i="0" u="none" strike="noStrike" dirty="0">
                <a:solidFill>
                  <a:srgbClr val="202122"/>
                </a:solidFill>
                <a:effectLst/>
                <a:latin typeface="Arial" panose="020B0604020202020204" pitchFamily="34" charset="0"/>
                <a:cs typeface="Arial" panose="020B0604020202020204" pitchFamily="34" charset="0"/>
              </a:rPr>
              <a:t>, (</a:t>
            </a:r>
            <a:r>
              <a:rPr lang="el-GR" sz="2000" b="0" i="0" u="none" strike="noStrike" dirty="0">
                <a:solidFill>
                  <a:srgbClr val="202122"/>
                </a:solidFill>
                <a:effectLst/>
                <a:latin typeface="Arial" panose="020B0604020202020204" pitchFamily="34" charset="0"/>
                <a:cs typeface="Arial" panose="020B0604020202020204" pitchFamily="34" charset="0"/>
              </a:rPr>
              <a:t>Φρανκφούρτη)</a:t>
            </a:r>
            <a:endParaRPr lang="el-GR" sz="2000" b="0" i="0" dirty="0">
              <a:solidFill>
                <a:srgbClr val="202122"/>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l-GR" sz="2000" b="0" i="0" dirty="0">
                <a:solidFill>
                  <a:srgbClr val="202122"/>
                </a:solidFill>
                <a:effectLst/>
                <a:latin typeface="Arial" panose="020B0604020202020204" pitchFamily="34" charset="0"/>
                <a:cs typeface="Arial" panose="020B0604020202020204" pitchFamily="34" charset="0"/>
              </a:rPr>
              <a:t>το </a:t>
            </a:r>
            <a:r>
              <a:rPr lang="el-GR" sz="2000" b="0" i="0" u="none" strike="noStrike" dirty="0">
                <a:solidFill>
                  <a:srgbClr val="202122"/>
                </a:solidFill>
                <a:effectLst/>
                <a:latin typeface="Arial" panose="020B0604020202020204" pitchFamily="34" charset="0"/>
                <a:cs typeface="Arial" panose="020B0604020202020204" pitchFamily="34" charset="0"/>
                <a:hlinkClick r:id="rId8" tooltip="Ευρωπαϊκό Ελεγκτικό Συνέδριο"/>
              </a:rPr>
              <a:t>Ευρωπαϊκό Ελεγκτικό Συνέδριο</a:t>
            </a:r>
            <a:r>
              <a:rPr lang="el-GR" sz="2000" u="none" strike="noStrike" dirty="0">
                <a:solidFill>
                  <a:srgbClr val="202122"/>
                </a:solidFill>
                <a:latin typeface="Arial" panose="020B0604020202020204" pitchFamily="34" charset="0"/>
                <a:cs typeface="Arial" panose="020B0604020202020204" pitchFamily="34" charset="0"/>
              </a:rPr>
              <a:t>, </a:t>
            </a:r>
            <a:r>
              <a:rPr lang="el-GR" sz="2000" u="none" strike="noStrike">
                <a:solidFill>
                  <a:srgbClr val="202122"/>
                </a:solidFill>
                <a:latin typeface="Arial" panose="020B0604020202020204" pitchFamily="34" charset="0"/>
                <a:cs typeface="Arial" panose="020B0604020202020204" pitchFamily="34" charset="0"/>
              </a:rPr>
              <a:t>(Λουξεμβούργο)</a:t>
            </a:r>
            <a:endParaRPr lang="el-GR" sz="2000" b="0" i="0" dirty="0">
              <a:solidFill>
                <a:srgbClr val="202122"/>
              </a:solidFill>
              <a:effectLst/>
              <a:latin typeface="Arial" panose="020B0604020202020204" pitchFamily="34" charset="0"/>
              <a:cs typeface="Arial" panose="020B0604020202020204" pitchFamily="34" charset="0"/>
            </a:endParaRPr>
          </a:p>
          <a:p>
            <a:pPr algn="just">
              <a:buNone/>
            </a:pPr>
            <a:endParaRPr lang="el-GR" sz="2000" dirty="0">
              <a:latin typeface="Arial" panose="020B0604020202020204" pitchFamily="34" charset="0"/>
              <a:cs typeface="Arial" panose="020B0604020202020204" pitchFamily="34" charset="0"/>
            </a:endParaRPr>
          </a:p>
          <a:p>
            <a:pPr algn="l"/>
            <a:r>
              <a:rPr lang="el-GR" sz="2000" b="0" i="0" dirty="0">
                <a:effectLst/>
                <a:latin typeface="Arial" panose="020B0604020202020204" pitchFamily="34" charset="0"/>
                <a:cs typeface="Arial" panose="020B0604020202020204" pitchFamily="34" charset="0"/>
              </a:rPr>
              <a:t>Τα θεσμικά όργανα και οι οργανισμοί της ΕΕ συνεργάζονται εκτενώς με το δίκτυο των οργάνων και οργανισμών της ΕΕ σε ολόκληρη την Ευρωπαϊκή Ένωση. Η πρωταρχική λειτουργία των εν λόγω οργάνων και οργανισμών είναι να υλοποιούν τις πολιτικές επιτόπου.</a:t>
            </a:r>
          </a:p>
          <a:p>
            <a:pPr algn="l"/>
            <a:r>
              <a:rPr lang="el-GR" sz="2000" b="0" i="0" dirty="0">
                <a:effectLst/>
                <a:latin typeface="Arial" panose="020B0604020202020204" pitchFamily="34" charset="0"/>
                <a:cs typeface="Arial" panose="020B0604020202020204" pitchFamily="34" charset="0"/>
              </a:rPr>
              <a:t>Περίπου 60.000 υπάλληλοι και λοιπό προσωπικό της ΕΕ εξυπηρετούν τα 450 εκατομμύρια Ευρωπαίους (και πολλούς ακόμη ανθρώπους σε όλο τον κόσμο). Ο αριθμός αυτός είναι σχετικά μικρός —το γαλλικό Υπουργείο Οικονομικών διαθέτει περίπου 140.000 υπαλλήλους για πληθυσμό μόλις 67 εκατομμυρίων.</a:t>
            </a:r>
          </a:p>
          <a:p>
            <a:pPr algn="just">
              <a:buNone/>
            </a:pPr>
            <a:endParaRPr lang="el-GR"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hlinkClick r:id="rId9"/>
              </a:rPr>
              <a:t>https://european-union.europa.eu/institutions-law-budget/institutions-and-bodies/types-institutions-and-bodies_el</a:t>
            </a:r>
            <a:endParaRPr lang="el-GR" sz="2000" dirty="0">
              <a:latin typeface="Arial" panose="020B0604020202020204" pitchFamily="34" charset="0"/>
              <a:cs typeface="Arial" panose="020B0604020202020204" pitchFamily="34" charset="0"/>
            </a:endParaRPr>
          </a:p>
          <a:p>
            <a:pPr marL="0" indent="0">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normAutofit fontScale="90000"/>
          </a:bodyPr>
          <a:lstStyle/>
          <a:p>
            <a:r>
              <a:rPr lang="el-GR" sz="3200" b="0" i="0" dirty="0">
                <a:solidFill>
                  <a:srgbClr val="202122"/>
                </a:solidFill>
                <a:effectLst/>
                <a:latin typeface="Arial" panose="020B0604020202020204" pitchFamily="34" charset="0"/>
              </a:rPr>
              <a:t>το </a:t>
            </a:r>
            <a:r>
              <a:rPr lang="el-GR" sz="3200" b="0" i="0" u="none" strike="noStrike" dirty="0">
                <a:solidFill>
                  <a:srgbClr val="202122"/>
                </a:solidFill>
                <a:effectLst/>
                <a:latin typeface="Arial" panose="020B0604020202020204" pitchFamily="34" charset="0"/>
                <a:hlinkClick r:id="rId2" tooltip="Ευρωπαϊκό Κοινοβούλιο"/>
              </a:rPr>
              <a:t>Ευρωπαϊκό Κοινοβούλιο</a:t>
            </a:r>
            <a:br>
              <a:rPr lang="el-GR" sz="3200" b="0" i="0" dirty="0">
                <a:solidFill>
                  <a:srgbClr val="202122"/>
                </a:solidFill>
                <a:effectLst/>
                <a:latin typeface="Arial" panose="020B0604020202020204" pitchFamily="34" charset="0"/>
              </a:rPr>
            </a:br>
            <a:endParaRPr lang="el-GR" sz="32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457200" y="1268760"/>
            <a:ext cx="8229600" cy="5112568"/>
          </a:xfrm>
        </p:spPr>
        <p:txBody>
          <a:bodyPr>
            <a:normAutofit lnSpcReduction="10000"/>
          </a:bodyPr>
          <a:lstStyle/>
          <a:p>
            <a:pPr marL="0" indent="0" algn="ctr">
              <a:buNone/>
            </a:pPr>
            <a:r>
              <a:rPr lang="el-GR" dirty="0"/>
              <a:t> </a:t>
            </a:r>
            <a:r>
              <a:rPr lang="el-GR" sz="1400" b="1" i="0" u="sng" dirty="0">
                <a:effectLst/>
                <a:latin typeface="arial" panose="020B0604020202020204" pitchFamily="34" charset="0"/>
              </a:rPr>
              <a:t>Σύντομη παρουσίαση</a:t>
            </a:r>
          </a:p>
          <a:p>
            <a:pPr algn="l">
              <a:buFont typeface="Arial" panose="020B0604020202020204" pitchFamily="34" charset="0"/>
              <a:buChar char="•"/>
            </a:pPr>
            <a:r>
              <a:rPr lang="el-GR" sz="1400" b="1" i="0" dirty="0">
                <a:effectLst/>
                <a:latin typeface="arial" panose="020B0604020202020204" pitchFamily="34" charset="0"/>
              </a:rPr>
              <a:t>Αποστολή</a:t>
            </a:r>
            <a:r>
              <a:rPr lang="el-GR" sz="1400" b="0" i="0" dirty="0">
                <a:effectLst/>
                <a:latin typeface="arial" panose="020B0604020202020204" pitchFamily="34" charset="0"/>
              </a:rPr>
              <a:t>: Άμεσα εκλεγμένο σώμα της ΕΕ με νομοθετική, εποπτική και δημοσιονομική αρμοδιότητα</a:t>
            </a:r>
          </a:p>
          <a:p>
            <a:pPr algn="l">
              <a:buFont typeface="Arial" panose="020B0604020202020204" pitchFamily="34" charset="0"/>
              <a:buChar char="•"/>
            </a:pPr>
            <a:r>
              <a:rPr lang="el-GR" sz="1400" b="1" i="0" dirty="0">
                <a:effectLst/>
                <a:latin typeface="arial" panose="020B0604020202020204" pitchFamily="34" charset="0"/>
              </a:rPr>
              <a:t>Μέλη</a:t>
            </a:r>
            <a:r>
              <a:rPr lang="el-GR" sz="1400" b="0" i="0" dirty="0">
                <a:effectLst/>
                <a:latin typeface="arial" panose="020B0604020202020204" pitchFamily="34" charset="0"/>
              </a:rPr>
              <a:t>: 720 ευρωβουλευτές (Μέλη του Ευρωπαϊκού Κοινοβουλίου)</a:t>
            </a:r>
          </a:p>
          <a:p>
            <a:pPr algn="l">
              <a:buFont typeface="Arial" panose="020B0604020202020204" pitchFamily="34" charset="0"/>
              <a:buChar char="•"/>
            </a:pPr>
            <a:r>
              <a:rPr lang="el-GR" sz="1400" b="1" i="0" dirty="0">
                <a:effectLst/>
                <a:latin typeface="arial" panose="020B0604020202020204" pitchFamily="34" charset="0"/>
              </a:rPr>
              <a:t>Πρόεδρος</a:t>
            </a:r>
            <a:r>
              <a:rPr lang="el-GR" sz="1400" b="0" i="0" dirty="0">
                <a:effectLst/>
                <a:latin typeface="arial" panose="020B0604020202020204" pitchFamily="34" charset="0"/>
              </a:rPr>
              <a:t>: </a:t>
            </a:r>
            <a:r>
              <a:rPr lang="el-GR" sz="1400" b="0" i="0" dirty="0" err="1">
                <a:effectLst/>
                <a:latin typeface="arial" panose="020B0604020202020204" pitchFamily="34" charset="0"/>
              </a:rPr>
              <a:t>Roberta</a:t>
            </a:r>
            <a:r>
              <a:rPr lang="el-GR" sz="1400" b="0" i="0" dirty="0">
                <a:effectLst/>
                <a:latin typeface="arial" panose="020B0604020202020204" pitchFamily="34" charset="0"/>
              </a:rPr>
              <a:t> </a:t>
            </a:r>
            <a:r>
              <a:rPr lang="el-GR" sz="1400" b="0" i="0" dirty="0" err="1">
                <a:effectLst/>
                <a:latin typeface="arial" panose="020B0604020202020204" pitchFamily="34" charset="0"/>
              </a:rPr>
              <a:t>Metsola</a:t>
            </a:r>
            <a:endParaRPr lang="el-GR" sz="1400" b="0" i="0" dirty="0">
              <a:effectLst/>
              <a:latin typeface="arial" panose="020B0604020202020204" pitchFamily="34" charset="0"/>
            </a:endParaRPr>
          </a:p>
          <a:p>
            <a:pPr algn="l">
              <a:buFont typeface="Arial" panose="020B0604020202020204" pitchFamily="34" charset="0"/>
              <a:buChar char="•"/>
            </a:pPr>
            <a:r>
              <a:rPr lang="el-GR" sz="1400" b="1" i="0" dirty="0">
                <a:effectLst/>
                <a:latin typeface="arial" panose="020B0604020202020204" pitchFamily="34" charset="0"/>
              </a:rPr>
              <a:t>Έτος σύστασης</a:t>
            </a:r>
            <a:r>
              <a:rPr lang="el-GR" sz="1400" b="0" i="0" dirty="0">
                <a:effectLst/>
                <a:latin typeface="arial" panose="020B0604020202020204" pitchFamily="34" charset="0"/>
              </a:rPr>
              <a:t>: 1952, ως Κοινή Συνέλευση της Ευρωπαϊκής Κοινότητας Άνθρακα και Χάλυβα, 1962 ως Ευρωπαϊκό Κοινοβούλιο, πρώτες άμεσες εκλογές το 1979</a:t>
            </a:r>
          </a:p>
          <a:p>
            <a:pPr algn="l">
              <a:buFont typeface="Arial" panose="020B0604020202020204" pitchFamily="34" charset="0"/>
              <a:buChar char="•"/>
            </a:pPr>
            <a:r>
              <a:rPr lang="el-GR" sz="1400" b="1" i="0" dirty="0">
                <a:effectLst/>
                <a:latin typeface="arial" panose="020B0604020202020204" pitchFamily="34" charset="0"/>
              </a:rPr>
              <a:t>Τοποθεσία</a:t>
            </a:r>
            <a:r>
              <a:rPr lang="el-GR" sz="1400" b="0" i="0" dirty="0">
                <a:effectLst/>
                <a:latin typeface="arial" panose="020B0604020202020204" pitchFamily="34" charset="0"/>
              </a:rPr>
              <a:t>: Στρασβούργο (Γαλλία), Βρυξέλλες (Βέλγιο), Λουξεμβούργο</a:t>
            </a:r>
          </a:p>
          <a:p>
            <a:pPr algn="l">
              <a:buFont typeface="Arial" panose="020B0604020202020204" pitchFamily="34" charset="0"/>
              <a:buChar char="•"/>
            </a:pPr>
            <a:r>
              <a:rPr lang="el-GR" sz="1400" b="1" i="0" dirty="0" err="1">
                <a:effectLst/>
                <a:latin typeface="arial" panose="020B0604020202020204" pitchFamily="34" charset="0"/>
              </a:rPr>
              <a:t>Ιστότοπος</a:t>
            </a:r>
            <a:r>
              <a:rPr lang="el-GR" sz="1400" b="0" i="0" dirty="0">
                <a:effectLst/>
                <a:latin typeface="arial" panose="020B0604020202020204" pitchFamily="34" charset="0"/>
              </a:rPr>
              <a:t>: </a:t>
            </a:r>
            <a:r>
              <a:rPr lang="el-GR" sz="1400" b="0" i="0" u="sng" dirty="0">
                <a:effectLst/>
                <a:latin typeface="var(--ff-d)"/>
                <a:hlinkClick r:id="rId3"/>
              </a:rPr>
              <a:t>Ευρωπαϊκό Κοινοβούλιο</a:t>
            </a:r>
            <a:endParaRPr lang="el-GR" sz="1400" b="0" i="0" dirty="0">
              <a:effectLst/>
              <a:latin typeface="arial" panose="020B0604020202020204" pitchFamily="34" charset="0"/>
            </a:endParaRPr>
          </a:p>
          <a:p>
            <a:pPr algn="l"/>
            <a:r>
              <a:rPr lang="el-GR" sz="1400" b="0" i="0" dirty="0">
                <a:effectLst/>
                <a:latin typeface="arial" panose="020B0604020202020204" pitchFamily="34" charset="0"/>
              </a:rPr>
              <a:t>Το Ευρωπαϊκό Κοινοβούλιο είναι το </a:t>
            </a:r>
            <a:r>
              <a:rPr lang="el-GR" sz="1400" b="1" i="0" dirty="0">
                <a:effectLst/>
                <a:latin typeface="arial" panose="020B0604020202020204" pitchFamily="34" charset="0"/>
              </a:rPr>
              <a:t>νομοθετικό σώμα</a:t>
            </a:r>
            <a:r>
              <a:rPr lang="el-GR" sz="1400" b="0" i="0" dirty="0">
                <a:effectLst/>
                <a:latin typeface="arial" panose="020B0604020202020204" pitchFamily="34" charset="0"/>
              </a:rPr>
              <a:t> της ΕΕ. </a:t>
            </a:r>
            <a:r>
              <a:rPr lang="el-GR" sz="1400" b="1" i="0" dirty="0">
                <a:effectLst/>
                <a:latin typeface="arial" panose="020B0604020202020204" pitchFamily="34" charset="0"/>
              </a:rPr>
              <a:t>Εκλέγεται άμεσα από τους πολίτες της ΕΕ</a:t>
            </a:r>
            <a:r>
              <a:rPr lang="el-GR" sz="1400" b="0" i="0" dirty="0">
                <a:effectLst/>
                <a:latin typeface="arial" panose="020B0604020202020204" pitchFamily="34" charset="0"/>
              </a:rPr>
              <a:t> κάθε 5 χρόνια.</a:t>
            </a:r>
          </a:p>
          <a:p>
            <a:pPr algn="l"/>
            <a:r>
              <a:rPr lang="el-GR" sz="1400" b="0" i="0" dirty="0">
                <a:effectLst/>
                <a:latin typeface="arial" panose="020B0604020202020204" pitchFamily="34" charset="0"/>
              </a:rPr>
              <a:t>Οι τελευταίες </a:t>
            </a:r>
            <a:r>
              <a:rPr lang="el-GR" sz="1400" b="0" i="0" u="sng" dirty="0">
                <a:effectLst/>
                <a:latin typeface="arial" panose="020B0604020202020204" pitchFamily="34" charset="0"/>
                <a:hlinkClick r:id="rId4"/>
              </a:rPr>
              <a:t>ευρωπαϊκές εκλογές</a:t>
            </a:r>
            <a:r>
              <a:rPr lang="el-GR" sz="1400" b="0" i="0" dirty="0">
                <a:effectLst/>
                <a:latin typeface="arial" panose="020B0604020202020204" pitchFamily="34" charset="0"/>
              </a:rPr>
              <a:t> διεξήχθησαν στις 6-9 Ιουνίου 2024. </a:t>
            </a:r>
          </a:p>
          <a:p>
            <a:pPr algn="l"/>
            <a:endParaRPr lang="el-GR" sz="1400" dirty="0">
              <a:latin typeface="arial" panose="020B0604020202020204" pitchFamily="34" charset="0"/>
            </a:endParaRPr>
          </a:p>
          <a:p>
            <a:pPr algn="l"/>
            <a:r>
              <a:rPr lang="el-GR" sz="1400" b="0" i="0" dirty="0">
                <a:solidFill>
                  <a:srgbClr val="515560"/>
                </a:solidFill>
                <a:effectLst/>
                <a:latin typeface="arial" panose="020B0604020202020204" pitchFamily="34" charset="0"/>
              </a:rPr>
              <a:t>Το </a:t>
            </a:r>
            <a:r>
              <a:rPr lang="el-GR" sz="1400" b="0" i="0" u="sng" dirty="0">
                <a:effectLst/>
                <a:latin typeface="arial" panose="020B0604020202020204" pitchFamily="34" charset="0"/>
                <a:hlinkClick r:id="rId5"/>
              </a:rPr>
              <a:t>Ευρωπαϊκό Κοινοβούλιο</a:t>
            </a:r>
            <a:r>
              <a:rPr lang="el-GR" sz="1400" b="0" i="0" dirty="0">
                <a:solidFill>
                  <a:srgbClr val="515560"/>
                </a:solidFill>
                <a:effectLst/>
                <a:latin typeface="arial" panose="020B0604020202020204" pitchFamily="34" charset="0"/>
              </a:rPr>
              <a:t> εκπροσωπεί τους πολίτες των χωρών της ΕΕ και εκλέγεται απευθείας από αυτούς. Λαμβάνει αποφάσεις σχετικά με την ευρωπαϊκή νομοθεσία από κοινού με το Συμβούλιο της Ευρωπαϊκής Ένωσης. Εγκρίνει επίσης τον προϋπολογισμό της ΕΕ. Διαχειρίζεται δίκτυο </a:t>
            </a:r>
            <a:r>
              <a:rPr lang="el-GR" sz="1400" b="0" i="0" u="sng" dirty="0">
                <a:effectLst/>
                <a:latin typeface="arial" panose="020B0604020202020204" pitchFamily="34" charset="0"/>
                <a:hlinkClick r:id="rId6"/>
              </a:rPr>
              <a:t>γραφείων συνδέσμου</a:t>
            </a:r>
            <a:r>
              <a:rPr lang="el-GR" sz="1400" b="0" i="0" dirty="0">
                <a:solidFill>
                  <a:srgbClr val="515560"/>
                </a:solidFill>
                <a:effectLst/>
                <a:latin typeface="arial" panose="020B0604020202020204" pitchFamily="34" charset="0"/>
              </a:rPr>
              <a:t> στις πρωτεύουσες της ΕΕ, στο Λονδίνο, στο Εδιμβούργο και στην </a:t>
            </a:r>
            <a:r>
              <a:rPr lang="el-GR" sz="1400" b="0" i="0" dirty="0" err="1">
                <a:solidFill>
                  <a:srgbClr val="515560"/>
                </a:solidFill>
                <a:effectLst/>
                <a:latin typeface="arial" panose="020B0604020202020204" pitchFamily="34" charset="0"/>
              </a:rPr>
              <a:t>Ουάσινγκτον</a:t>
            </a:r>
            <a:r>
              <a:rPr lang="el-GR" sz="1400" b="0" i="0" dirty="0">
                <a:solidFill>
                  <a:srgbClr val="515560"/>
                </a:solidFill>
                <a:effectLst/>
                <a:latin typeface="arial" panose="020B0604020202020204" pitchFamily="34" charset="0"/>
              </a:rPr>
              <a:t>.</a:t>
            </a:r>
            <a:endParaRPr lang="en-US" sz="1400" b="0" i="0" dirty="0">
              <a:solidFill>
                <a:srgbClr val="515560"/>
              </a:solidFill>
              <a:effectLst/>
              <a:latin typeface="arial" panose="020B0604020202020204" pitchFamily="34" charset="0"/>
            </a:endParaRPr>
          </a:p>
          <a:p>
            <a:pPr algn="l"/>
            <a:endParaRPr lang="en-US" sz="1400" b="0" i="0" dirty="0">
              <a:solidFill>
                <a:srgbClr val="515560"/>
              </a:solidFill>
              <a:effectLst/>
              <a:latin typeface="arial" panose="020B0604020202020204" pitchFamily="34" charset="0"/>
            </a:endParaRPr>
          </a:p>
          <a:p>
            <a:pPr algn="l"/>
            <a:r>
              <a:rPr lang="en-GB" sz="1400" b="0" i="0" dirty="0">
                <a:effectLst/>
                <a:latin typeface="arial" panose="020B0604020202020204" pitchFamily="34" charset="0"/>
                <a:hlinkClick r:id="rId3"/>
              </a:rPr>
              <a:t>https://www.europarl.europa.eu/portal/el</a:t>
            </a:r>
            <a:endParaRPr lang="en-GB" sz="1400" b="0" i="0" dirty="0">
              <a:effectLst/>
              <a:latin typeface="arial" panose="020B0604020202020204" pitchFamily="34" charset="0"/>
            </a:endParaRPr>
          </a:p>
          <a:p>
            <a:pPr algn="l"/>
            <a:endParaRPr lang="el-GR" sz="1400" b="0" i="0" dirty="0">
              <a:effectLst/>
              <a:latin typeface="arial" panose="020B0604020202020204" pitchFamily="34" charset="0"/>
            </a:endParaRPr>
          </a:p>
          <a:p>
            <a:pPr>
              <a:buNone/>
            </a:pP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200" b="0" i="0" dirty="0">
                <a:solidFill>
                  <a:srgbClr val="202122"/>
                </a:solidFill>
                <a:effectLst/>
                <a:latin typeface="Arial" panose="020B0604020202020204" pitchFamily="34" charset="0"/>
              </a:rPr>
              <a:t>το </a:t>
            </a:r>
            <a:r>
              <a:rPr lang="el-GR" sz="3200" b="0" i="0" u="none" strike="noStrike" dirty="0">
                <a:solidFill>
                  <a:srgbClr val="202122"/>
                </a:solidFill>
                <a:effectLst/>
                <a:latin typeface="Arial" panose="020B0604020202020204" pitchFamily="34" charset="0"/>
                <a:hlinkClick r:id="rId2" tooltip="Ευρωπαϊκό Συμβούλιο"/>
              </a:rPr>
              <a:t>Ευρωπαϊκό Συμβούλιο</a:t>
            </a:r>
            <a:r>
              <a:rPr lang="el-GR" sz="3200" b="0" i="0" dirty="0">
                <a:solidFill>
                  <a:srgbClr val="202122"/>
                </a:solidFill>
                <a:effectLst/>
                <a:latin typeface="Arial" panose="020B0604020202020204" pitchFamily="34" charset="0"/>
              </a:rPr>
              <a:t> </a:t>
            </a:r>
            <a:br>
              <a:rPr lang="el-GR" dirty="0"/>
            </a:br>
            <a:endParaRPr lang="el-GR" dirty="0"/>
          </a:p>
        </p:txBody>
      </p:sp>
      <p:sp>
        <p:nvSpPr>
          <p:cNvPr id="3" name="Θέση περιεχομένου 2"/>
          <p:cNvSpPr>
            <a:spLocks noGrp="1"/>
          </p:cNvSpPr>
          <p:nvPr>
            <p:ph idx="1"/>
          </p:nvPr>
        </p:nvSpPr>
        <p:spPr>
          <a:xfrm>
            <a:off x="457200" y="1600200"/>
            <a:ext cx="8229600" cy="4853136"/>
          </a:xfrm>
        </p:spPr>
        <p:txBody>
          <a:bodyPr>
            <a:normAutofit/>
          </a:bodyPr>
          <a:lstStyle/>
          <a:p>
            <a:pPr marL="0" indent="0" algn="ctr">
              <a:buNone/>
            </a:pPr>
            <a:r>
              <a:rPr lang="el-GR" sz="1400" b="1" i="0" u="sng" dirty="0">
                <a:effectLst/>
                <a:latin typeface="arial" panose="020B0604020202020204" pitchFamily="34" charset="0"/>
              </a:rPr>
              <a:t> Σύντομη παρουσίαση</a:t>
            </a:r>
          </a:p>
          <a:p>
            <a:pPr algn="l">
              <a:buFont typeface="Arial" panose="020B0604020202020204" pitchFamily="34" charset="0"/>
              <a:buChar char="•"/>
            </a:pPr>
            <a:r>
              <a:rPr lang="el-GR" sz="1400" b="1" i="0" dirty="0">
                <a:effectLst/>
                <a:latin typeface="arial" panose="020B0604020202020204" pitchFamily="34" charset="0"/>
              </a:rPr>
              <a:t>Ρόλος:</a:t>
            </a:r>
            <a:r>
              <a:rPr lang="el-GR" sz="1400" b="0" i="0" dirty="0">
                <a:effectLst/>
                <a:latin typeface="arial" panose="020B0604020202020204" pitchFamily="34" charset="0"/>
              </a:rPr>
              <a:t> Καθορίζει τις γενικές πολιτικές κατευθύνσεις και προτεραιότητες της Ευρωπαϊκής Ένωσης</a:t>
            </a:r>
          </a:p>
          <a:p>
            <a:pPr algn="l">
              <a:buFont typeface="Arial" panose="020B0604020202020204" pitchFamily="34" charset="0"/>
              <a:buChar char="•"/>
            </a:pPr>
            <a:r>
              <a:rPr lang="el-GR" sz="1400" b="1" i="0" dirty="0">
                <a:effectLst/>
                <a:latin typeface="arial" panose="020B0604020202020204" pitchFamily="34" charset="0"/>
              </a:rPr>
              <a:t>Μέλη:</a:t>
            </a:r>
            <a:r>
              <a:rPr lang="el-GR" sz="1400" b="0" i="0" dirty="0">
                <a:effectLst/>
                <a:latin typeface="arial" panose="020B0604020202020204" pitchFamily="34" charset="0"/>
              </a:rPr>
              <a:t> Οι αρχηγοί κρατών ή κυβερνήσεων των χωρών της ΕΕ, ο/η Πρόεδρος του Ευρωπαϊκού Συμβουλίου, ο/η Πρόεδρος της Ευρωπαϊκής Επιτροπής</a:t>
            </a:r>
          </a:p>
          <a:p>
            <a:pPr algn="l">
              <a:buFont typeface="Arial" panose="020B0604020202020204" pitchFamily="34" charset="0"/>
              <a:buChar char="•"/>
            </a:pPr>
            <a:r>
              <a:rPr lang="el-GR" sz="1400" b="1" i="0" dirty="0">
                <a:effectLst/>
                <a:latin typeface="arial" panose="020B0604020202020204" pitchFamily="34" charset="0"/>
              </a:rPr>
              <a:t>Πρόεδρος:</a:t>
            </a:r>
            <a:r>
              <a:rPr lang="el-GR" sz="1400" b="0" i="0" dirty="0">
                <a:effectLst/>
                <a:latin typeface="arial" panose="020B0604020202020204" pitchFamily="34" charset="0"/>
              </a:rPr>
              <a:t> Σαρλ Μισέλ</a:t>
            </a:r>
          </a:p>
          <a:p>
            <a:pPr algn="l">
              <a:buFont typeface="Arial" panose="020B0604020202020204" pitchFamily="34" charset="0"/>
              <a:buChar char="•"/>
            </a:pPr>
            <a:r>
              <a:rPr lang="el-GR" sz="1400" b="1" i="0" dirty="0">
                <a:effectLst/>
                <a:latin typeface="arial" panose="020B0604020202020204" pitchFamily="34" charset="0"/>
              </a:rPr>
              <a:t>Έτος σύστασης:</a:t>
            </a:r>
            <a:r>
              <a:rPr lang="el-GR" sz="1400" b="0" i="0" dirty="0">
                <a:effectLst/>
                <a:latin typeface="arial" panose="020B0604020202020204" pitchFamily="34" charset="0"/>
              </a:rPr>
              <a:t> 1974 (ανεπίσημο φόρουμ), 1992 (επίσημο καθεστώς), 2009 (επίσημο θεσμικό όργανο της ΕΕ)</a:t>
            </a:r>
          </a:p>
          <a:p>
            <a:pPr algn="l">
              <a:buFont typeface="Arial" panose="020B0604020202020204" pitchFamily="34" charset="0"/>
              <a:buChar char="•"/>
            </a:pPr>
            <a:r>
              <a:rPr lang="el-GR" sz="1400" b="1" i="0" dirty="0">
                <a:effectLst/>
                <a:latin typeface="arial" panose="020B0604020202020204" pitchFamily="34" charset="0"/>
              </a:rPr>
              <a:t>Τοποθεσία:</a:t>
            </a:r>
            <a:r>
              <a:rPr lang="el-GR" sz="1400" b="0" i="0" dirty="0">
                <a:effectLst/>
                <a:latin typeface="arial" panose="020B0604020202020204" pitchFamily="34" charset="0"/>
              </a:rPr>
              <a:t> Βρυξέλλες (Βέλγιο)</a:t>
            </a:r>
          </a:p>
          <a:p>
            <a:pPr algn="l">
              <a:buFont typeface="Arial" panose="020B0604020202020204" pitchFamily="34" charset="0"/>
              <a:buChar char="•"/>
            </a:pPr>
            <a:r>
              <a:rPr lang="el-GR" sz="1400" b="1" i="0" dirty="0" err="1">
                <a:effectLst/>
                <a:latin typeface="arial" panose="020B0604020202020204" pitchFamily="34" charset="0"/>
              </a:rPr>
              <a:t>Ιστότοπος</a:t>
            </a:r>
            <a:r>
              <a:rPr lang="el-GR" sz="1400" b="1" i="0" dirty="0">
                <a:effectLst/>
                <a:latin typeface="arial" panose="020B0604020202020204" pitchFamily="34" charset="0"/>
              </a:rPr>
              <a:t>:</a:t>
            </a:r>
            <a:r>
              <a:rPr lang="el-GR" sz="1400" b="0" i="0" dirty="0">
                <a:effectLst/>
                <a:latin typeface="arial" panose="020B0604020202020204" pitchFamily="34" charset="0"/>
              </a:rPr>
              <a:t> </a:t>
            </a:r>
            <a:r>
              <a:rPr lang="el-GR" sz="1400" b="0" i="0" u="sng" dirty="0">
                <a:effectLst/>
                <a:latin typeface="arial" panose="020B0604020202020204" pitchFamily="34" charset="0"/>
                <a:hlinkClick r:id="rId3"/>
              </a:rPr>
              <a:t>Ευρωπαϊκό Συμβούλιο</a:t>
            </a:r>
            <a:endParaRPr lang="el-GR" sz="1400" b="0" i="0" dirty="0">
              <a:effectLst/>
              <a:latin typeface="arial" panose="020B0604020202020204" pitchFamily="34" charset="0"/>
            </a:endParaRPr>
          </a:p>
          <a:p>
            <a:pPr algn="l"/>
            <a:r>
              <a:rPr lang="el-GR" sz="1400" b="0" i="0" dirty="0">
                <a:effectLst/>
                <a:latin typeface="arial" panose="020B0604020202020204" pitchFamily="34" charset="0"/>
              </a:rPr>
              <a:t>Στο πλαίσιο του Ευρωπαϊκού Συμβουλίου, συναντώνται οι </a:t>
            </a:r>
            <a:r>
              <a:rPr lang="el-GR" sz="1400" b="1" i="0" dirty="0">
                <a:effectLst/>
                <a:latin typeface="arial" panose="020B0604020202020204" pitchFamily="34" charset="0"/>
              </a:rPr>
              <a:t>ηγέτες των χωρών της ΕΕ</a:t>
            </a:r>
            <a:r>
              <a:rPr lang="el-GR" sz="1400" b="0" i="0" dirty="0">
                <a:effectLst/>
                <a:latin typeface="arial" panose="020B0604020202020204" pitchFamily="34" charset="0"/>
              </a:rPr>
              <a:t> για να καθορίσουν την </a:t>
            </a:r>
            <a:r>
              <a:rPr lang="el-GR" sz="1400" b="1" i="0" dirty="0">
                <a:effectLst/>
                <a:latin typeface="arial" panose="020B0604020202020204" pitchFamily="34" charset="0"/>
              </a:rPr>
              <a:t>πολιτική ατζέντα</a:t>
            </a:r>
            <a:r>
              <a:rPr lang="el-GR" sz="1400" b="0" i="0" dirty="0">
                <a:effectLst/>
                <a:latin typeface="arial" panose="020B0604020202020204" pitchFamily="34" charset="0"/>
              </a:rPr>
              <a:t> της ΕΕ. Αποτελεί το </a:t>
            </a:r>
            <a:r>
              <a:rPr lang="el-GR" sz="1400" b="1" i="0" dirty="0">
                <a:effectLst/>
                <a:latin typeface="arial" panose="020B0604020202020204" pitchFamily="34" charset="0"/>
              </a:rPr>
              <a:t>υψηλότερο επίπεδο</a:t>
            </a:r>
            <a:r>
              <a:rPr lang="el-GR" sz="1400" b="0" i="0" dirty="0">
                <a:effectLst/>
                <a:latin typeface="arial" panose="020B0604020202020204" pitchFamily="34" charset="0"/>
              </a:rPr>
              <a:t> πολιτικής συνεργασίας μεταξύ των χωρών της ΕΕ.</a:t>
            </a:r>
          </a:p>
          <a:p>
            <a:pPr algn="l"/>
            <a:r>
              <a:rPr lang="el-GR" sz="1400" b="0" i="0" dirty="0">
                <a:effectLst/>
                <a:latin typeface="arial" panose="020B0604020202020204" pitchFamily="34" charset="0"/>
              </a:rPr>
              <a:t>Το Ευρωπαϊκό Συμβούλιο είναι ένα από τα 7 επίσημα θεσμικά όργανα της ΕΕ και οι συνεδριάσεις του (συνήθως τριμηνιαίες) λαμβάνουν τη μορφή </a:t>
            </a:r>
            <a:r>
              <a:rPr lang="el-GR" sz="1400" b="1" i="0" dirty="0">
                <a:effectLst/>
                <a:latin typeface="arial" panose="020B0604020202020204" pitchFamily="34" charset="0"/>
              </a:rPr>
              <a:t>συνόδων κορυφής</a:t>
            </a:r>
            <a:r>
              <a:rPr lang="el-GR" sz="1400" b="0" i="0" dirty="0">
                <a:effectLst/>
                <a:latin typeface="arial" panose="020B0604020202020204" pitchFamily="34" charset="0"/>
              </a:rPr>
              <a:t> μεταξύ των ηγετών της ΕΕ, υπό την προεδρία </a:t>
            </a:r>
            <a:r>
              <a:rPr lang="el-GR" sz="1400" b="0" i="0" u="sng" dirty="0">
                <a:effectLst/>
                <a:latin typeface="var(--ff-d)"/>
                <a:hlinkClick r:id="rId4"/>
              </a:rPr>
              <a:t>μονίμου προέδρου</a:t>
            </a:r>
            <a:r>
              <a:rPr lang="el-GR" sz="1400" b="0" i="0" dirty="0">
                <a:effectLst/>
                <a:latin typeface="arial" panose="020B0604020202020204" pitchFamily="34" charset="0"/>
              </a:rPr>
              <a:t>.</a:t>
            </a:r>
          </a:p>
          <a:p>
            <a:pPr algn="l"/>
            <a:endParaRPr lang="el-GR" sz="1400" dirty="0">
              <a:latin typeface="arial" panose="020B0604020202020204" pitchFamily="34" charset="0"/>
            </a:endParaRPr>
          </a:p>
          <a:p>
            <a:pPr algn="l"/>
            <a:r>
              <a:rPr lang="en-GB" sz="1400" b="0" i="0" dirty="0">
                <a:effectLst/>
                <a:latin typeface="arial" panose="020B0604020202020204" pitchFamily="34" charset="0"/>
                <a:hlinkClick r:id="rId5"/>
              </a:rPr>
              <a:t>https://www.consilium.europa.eu/el/european-council/</a:t>
            </a:r>
            <a:r>
              <a:rPr lang="el-GR" sz="1400" b="0" i="0" dirty="0">
                <a:effectLst/>
                <a:latin typeface="arial" panose="020B0604020202020204" pitchFamily="34" charset="0"/>
              </a:rPr>
              <a:t>	</a:t>
            </a:r>
          </a:p>
          <a:p>
            <a:pPr algn="just"/>
            <a:endParaRPr lang="el-GR" sz="2400" dirty="0"/>
          </a:p>
        </p:txBody>
      </p:sp>
    </p:spTree>
    <p:extLst>
      <p:ext uri="{BB962C8B-B14F-4D97-AF65-F5344CB8AC3E}">
        <p14:creationId xmlns:p14="http://schemas.microsoft.com/office/powerpoint/2010/main" val="259354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0" i="0" dirty="0">
                <a:solidFill>
                  <a:srgbClr val="202122"/>
                </a:solidFill>
                <a:effectLst/>
                <a:latin typeface="Arial" panose="020B0604020202020204" pitchFamily="34" charset="0"/>
              </a:rPr>
              <a:t>το </a:t>
            </a:r>
            <a:r>
              <a:rPr lang="el-GR" sz="3200" b="0" i="0" u="none" strike="noStrike" dirty="0">
                <a:solidFill>
                  <a:srgbClr val="202122"/>
                </a:solidFill>
                <a:effectLst/>
                <a:latin typeface="Arial" panose="020B0604020202020204" pitchFamily="34" charset="0"/>
                <a:hlinkClick r:id="rId2" tooltip="Συμβούλιο της Ευρωπαϊκής Ένωσης"/>
              </a:rPr>
              <a:t>Συμβούλιο της Ευρωπαϊκής Ένωσης</a:t>
            </a:r>
            <a:r>
              <a:rPr lang="el-GR" sz="3200" b="0" i="0" dirty="0">
                <a:solidFill>
                  <a:srgbClr val="202122"/>
                </a:solidFill>
                <a:effectLst/>
                <a:latin typeface="Arial" panose="020B0604020202020204" pitchFamily="34" charset="0"/>
              </a:rPr>
              <a:t> </a:t>
            </a:r>
            <a:endParaRPr lang="el-GR" sz="3200" b="1" dirty="0">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457200" y="1600200"/>
            <a:ext cx="8229600" cy="4853136"/>
          </a:xfrm>
        </p:spPr>
        <p:txBody>
          <a:bodyPr>
            <a:normAutofit fontScale="92500" lnSpcReduction="10000"/>
          </a:bodyPr>
          <a:lstStyle/>
          <a:p>
            <a:pPr marL="0" indent="0" algn="ctr">
              <a:buNone/>
            </a:pPr>
            <a:r>
              <a:rPr lang="el-GR" sz="1500" b="1" i="0" u="sng" dirty="0">
                <a:effectLst/>
                <a:latin typeface="Arial" panose="020B0604020202020204" pitchFamily="34" charset="0"/>
                <a:cs typeface="Arial" panose="020B0604020202020204" pitchFamily="34" charset="0"/>
              </a:rPr>
              <a:t>Σύντομη παρουσίαση</a:t>
            </a:r>
          </a:p>
          <a:p>
            <a:pPr algn="l">
              <a:buFont typeface="Arial" panose="020B0604020202020204" pitchFamily="34" charset="0"/>
              <a:buChar char="•"/>
            </a:pPr>
            <a:r>
              <a:rPr lang="el-GR" sz="1500" b="1" i="0" dirty="0">
                <a:effectLst/>
                <a:latin typeface="Arial" panose="020B0604020202020204" pitchFamily="34" charset="0"/>
                <a:cs typeface="Arial" panose="020B0604020202020204" pitchFamily="34" charset="0"/>
              </a:rPr>
              <a:t>Ρόλος</a:t>
            </a:r>
            <a:r>
              <a:rPr lang="el-GR" sz="1500" b="0" i="0" dirty="0">
                <a:effectLst/>
                <a:latin typeface="Arial" panose="020B0604020202020204" pitchFamily="34" charset="0"/>
                <a:cs typeface="Arial" panose="020B0604020202020204" pitchFamily="34" charset="0"/>
              </a:rPr>
              <a:t>: η φωνή των κρατών μελών της ΕΕ· θεσπίζει τη νομοθεσία της ΕΕ και συντονίζει τις πολιτικές της</a:t>
            </a:r>
          </a:p>
          <a:p>
            <a:pPr algn="l">
              <a:buFont typeface="Arial" panose="020B0604020202020204" pitchFamily="34" charset="0"/>
              <a:buChar char="•"/>
            </a:pPr>
            <a:r>
              <a:rPr lang="el-GR" sz="1500" b="1" i="0" dirty="0">
                <a:effectLst/>
                <a:latin typeface="Arial" panose="020B0604020202020204" pitchFamily="34" charset="0"/>
                <a:cs typeface="Arial" panose="020B0604020202020204" pitchFamily="34" charset="0"/>
              </a:rPr>
              <a:t>Μέλη</a:t>
            </a:r>
            <a:r>
              <a:rPr lang="el-GR" sz="1500" b="0" i="0" dirty="0">
                <a:effectLst/>
                <a:latin typeface="Arial" panose="020B0604020202020204" pitchFamily="34" charset="0"/>
                <a:cs typeface="Arial" panose="020B0604020202020204" pitchFamily="34" charset="0"/>
              </a:rPr>
              <a:t>: υπουργοί από κάθε χώρα της ΕΕ, ανάλογα με τον προς συζήτηση τομέα πολιτικής</a:t>
            </a:r>
          </a:p>
          <a:p>
            <a:pPr algn="l">
              <a:buFont typeface="Arial" panose="020B0604020202020204" pitchFamily="34" charset="0"/>
              <a:buChar char="•"/>
            </a:pPr>
            <a:r>
              <a:rPr lang="el-GR" sz="1500" b="1" i="0" dirty="0">
                <a:effectLst/>
                <a:latin typeface="Arial" panose="020B0604020202020204" pitchFamily="34" charset="0"/>
                <a:cs typeface="Arial" panose="020B0604020202020204" pitchFamily="34" charset="0"/>
              </a:rPr>
              <a:t>Πρόεδρος</a:t>
            </a:r>
            <a:r>
              <a:rPr lang="el-GR" sz="1500" b="0" i="0" dirty="0">
                <a:effectLst/>
                <a:latin typeface="Arial" panose="020B0604020202020204" pitchFamily="34" charset="0"/>
                <a:cs typeface="Arial" panose="020B0604020202020204" pitchFamily="34" charset="0"/>
              </a:rPr>
              <a:t>: κάθε χώρα της Ευρωπαϊκής Ένωσης ασκεί εκ περιτροπής την προεδρία για έξι μήνες (μέχρι 31-12-2024 η Ουγγαρ</a:t>
            </a:r>
            <a:r>
              <a:rPr lang="el-GR" sz="1500" dirty="0">
                <a:latin typeface="Arial" panose="020B0604020202020204" pitchFamily="34" charset="0"/>
                <a:cs typeface="Arial" panose="020B0604020202020204" pitchFamily="34" charset="0"/>
              </a:rPr>
              <a:t>ία)</a:t>
            </a:r>
            <a:endParaRPr lang="el-GR" sz="1500" b="0" i="0" dirty="0">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l-GR" sz="1500" b="1" i="0" dirty="0">
                <a:effectLst/>
                <a:latin typeface="Arial" panose="020B0604020202020204" pitchFamily="34" charset="0"/>
                <a:cs typeface="Arial" panose="020B0604020202020204" pitchFamily="34" charset="0"/>
              </a:rPr>
              <a:t>Έτος σύστασης</a:t>
            </a:r>
            <a:r>
              <a:rPr lang="el-GR" sz="1500" b="0" i="0" dirty="0">
                <a:effectLst/>
                <a:latin typeface="Arial" panose="020B0604020202020204" pitchFamily="34" charset="0"/>
                <a:cs typeface="Arial" panose="020B0604020202020204" pitchFamily="34" charset="0"/>
              </a:rPr>
              <a:t>: το 1958 (ως Συμβούλιο της Ευρωπαϊκής Οικονομικής Κοινότητας)</a:t>
            </a:r>
          </a:p>
          <a:p>
            <a:pPr algn="l">
              <a:buFont typeface="Arial" panose="020B0604020202020204" pitchFamily="34" charset="0"/>
              <a:buChar char="•"/>
            </a:pPr>
            <a:r>
              <a:rPr lang="el-GR" sz="1500" b="1" i="0" dirty="0">
                <a:effectLst/>
                <a:latin typeface="Arial" panose="020B0604020202020204" pitchFamily="34" charset="0"/>
                <a:cs typeface="Arial" panose="020B0604020202020204" pitchFamily="34" charset="0"/>
              </a:rPr>
              <a:t>Τοποθεσία</a:t>
            </a:r>
            <a:r>
              <a:rPr lang="el-GR" sz="1500" b="0" i="0" dirty="0">
                <a:effectLst/>
                <a:latin typeface="Arial" panose="020B0604020202020204" pitchFamily="34" charset="0"/>
                <a:cs typeface="Arial" panose="020B0604020202020204" pitchFamily="34" charset="0"/>
              </a:rPr>
              <a:t>: Βρυξέλλες (Βέλγιο)</a:t>
            </a:r>
          </a:p>
          <a:p>
            <a:pPr algn="l">
              <a:buFont typeface="Arial" panose="020B0604020202020204" pitchFamily="34" charset="0"/>
              <a:buChar char="•"/>
            </a:pPr>
            <a:r>
              <a:rPr lang="el-GR" sz="1500" b="1" i="0" dirty="0" err="1">
                <a:effectLst/>
                <a:latin typeface="Arial" panose="020B0604020202020204" pitchFamily="34" charset="0"/>
                <a:cs typeface="Arial" panose="020B0604020202020204" pitchFamily="34" charset="0"/>
              </a:rPr>
              <a:t>Ιστότοπος</a:t>
            </a:r>
            <a:r>
              <a:rPr lang="el-GR" sz="1500" b="0" i="0" dirty="0">
                <a:effectLst/>
                <a:latin typeface="Arial" panose="020B0604020202020204" pitchFamily="34" charset="0"/>
                <a:cs typeface="Arial" panose="020B0604020202020204" pitchFamily="34" charset="0"/>
              </a:rPr>
              <a:t>: </a:t>
            </a:r>
            <a:r>
              <a:rPr lang="el-GR" sz="1500" b="0" i="0" u="sng" dirty="0">
                <a:effectLst/>
                <a:latin typeface="Arial" panose="020B0604020202020204" pitchFamily="34" charset="0"/>
                <a:cs typeface="Arial" panose="020B0604020202020204" pitchFamily="34" charset="0"/>
                <a:hlinkClick r:id="rId3"/>
              </a:rPr>
              <a:t>Συμβούλιο της ΕΕ</a:t>
            </a:r>
            <a:endParaRPr lang="el-GR" sz="1500" b="0" i="0" u="sng" dirty="0">
              <a:effectLst/>
              <a:latin typeface="Arial" panose="020B0604020202020204" pitchFamily="34" charset="0"/>
              <a:cs typeface="Arial" panose="020B0604020202020204" pitchFamily="34" charset="0"/>
            </a:endParaRPr>
          </a:p>
          <a:p>
            <a:pPr algn="l">
              <a:buFont typeface="Arial" panose="020B0604020202020204" pitchFamily="34" charset="0"/>
              <a:buChar char="•"/>
            </a:pPr>
            <a:endParaRPr lang="el-GR" sz="1500" b="0" i="0" u="sng" dirty="0">
              <a:effectLst/>
              <a:latin typeface="Arial" panose="020B0604020202020204" pitchFamily="34" charset="0"/>
              <a:cs typeface="Arial" panose="020B0604020202020204" pitchFamily="34" charset="0"/>
            </a:endParaRPr>
          </a:p>
          <a:p>
            <a:pPr algn="l"/>
            <a:r>
              <a:rPr lang="el-GR" sz="1500" b="0" i="0" dirty="0">
                <a:effectLst/>
                <a:latin typeface="arial" panose="020B0604020202020204" pitchFamily="34" charset="0"/>
              </a:rPr>
              <a:t>Στο Συμβούλιο της ΕΕ, ανεπίσημα γνωστό και ως Συμβούλιο, οι </a:t>
            </a:r>
            <a:r>
              <a:rPr lang="el-GR" sz="1500" b="1" i="0" dirty="0">
                <a:effectLst/>
                <a:latin typeface="arial" panose="020B0604020202020204" pitchFamily="34" charset="0"/>
              </a:rPr>
              <a:t>υπουργοί από κάθε χώρα της ΕΕ</a:t>
            </a:r>
            <a:r>
              <a:rPr lang="el-GR" sz="1500" b="0" i="0" dirty="0">
                <a:effectLst/>
                <a:latin typeface="arial" panose="020B0604020202020204" pitchFamily="34" charset="0"/>
              </a:rPr>
              <a:t> συναντώνται για να συζητήσουν, να τροποποιήσουν και να θεσπίσουν νομοθετικές πράξεις καθώς και για να συντονίσουν τις πολιτικές τους. Οι υπουργοί έχουν την εξουσία να </a:t>
            </a:r>
            <a:r>
              <a:rPr lang="el-GR" sz="1500" b="1" i="0" dirty="0">
                <a:effectLst/>
                <a:latin typeface="arial" panose="020B0604020202020204" pitchFamily="34" charset="0"/>
              </a:rPr>
              <a:t>δεσμεύουν τις κυβερνήσεις τους</a:t>
            </a:r>
            <a:r>
              <a:rPr lang="el-GR" sz="1500" b="0" i="0" dirty="0">
                <a:effectLst/>
                <a:latin typeface="arial" panose="020B0604020202020204" pitchFamily="34" charset="0"/>
              </a:rPr>
              <a:t> για την ανάληψη των δράσεων που συμφωνούνται στις συνεδριάσεις. Οι σύνοδοι του Συμβουλίου πραγματοποιούνται στις Βρυξέλλες, εκτός από τρεις μήνες (Απρίλιος, Ιούνιος και Οκτώβριος) που πραγματοποιούνται στο Λουξεμβούργο.</a:t>
            </a:r>
          </a:p>
          <a:p>
            <a:pPr algn="l"/>
            <a:r>
              <a:rPr lang="el-GR" sz="1500" b="0" i="0" dirty="0" err="1">
                <a:effectLst/>
                <a:latin typeface="arial" panose="020B0604020202020204" pitchFamily="34" charset="0"/>
              </a:rPr>
              <a:t>Tο</a:t>
            </a:r>
            <a:r>
              <a:rPr lang="el-GR" sz="1500" b="0" i="0" dirty="0">
                <a:effectLst/>
                <a:latin typeface="arial" panose="020B0604020202020204" pitchFamily="34" charset="0"/>
              </a:rPr>
              <a:t> Συμβούλιο, μαζί με το </a:t>
            </a:r>
            <a:r>
              <a:rPr lang="el-GR" sz="1500" b="0" i="0" u="sng" dirty="0">
                <a:effectLst/>
                <a:latin typeface="arial" panose="020B0604020202020204" pitchFamily="34" charset="0"/>
                <a:hlinkClick r:id="rId4"/>
              </a:rPr>
              <a:t>Ευρωπαϊκό Κοινοβούλιο</a:t>
            </a:r>
            <a:r>
              <a:rPr lang="el-GR" sz="1500" b="0" i="0" dirty="0">
                <a:effectLst/>
                <a:latin typeface="arial" panose="020B0604020202020204" pitchFamily="34" charset="0"/>
              </a:rPr>
              <a:t>, είναι το </a:t>
            </a:r>
            <a:r>
              <a:rPr lang="el-GR" sz="1500" b="1" i="0" dirty="0">
                <a:effectLst/>
                <a:latin typeface="arial" panose="020B0604020202020204" pitchFamily="34" charset="0"/>
              </a:rPr>
              <a:t>κύριο όργανο λήψης αποφάσεων</a:t>
            </a:r>
            <a:r>
              <a:rPr lang="el-GR" sz="1500" b="0" i="0" dirty="0">
                <a:effectLst/>
                <a:latin typeface="arial" panose="020B0604020202020204" pitchFamily="34" charset="0"/>
              </a:rPr>
              <a:t> της ΕΕ.</a:t>
            </a:r>
          </a:p>
          <a:p>
            <a:pPr algn="l"/>
            <a:r>
              <a:rPr lang="el-GR" sz="1500" b="0" i="0" dirty="0">
                <a:effectLst/>
                <a:latin typeface="arial" panose="020B0604020202020204" pitchFamily="34" charset="0"/>
              </a:rPr>
              <a:t>Το Συμβούλιο της ΕΕ </a:t>
            </a:r>
            <a:r>
              <a:rPr lang="el-GR" sz="1500" b="1" i="0" dirty="0">
                <a:effectLst/>
                <a:highlight>
                  <a:srgbClr val="FFFF00"/>
                </a:highlight>
                <a:latin typeface="arial" panose="020B0604020202020204" pitchFamily="34" charset="0"/>
              </a:rPr>
              <a:t>δεν πρέπει να συγχέεται με</a:t>
            </a:r>
            <a:r>
              <a:rPr lang="el-GR" sz="1500" b="0" i="0" dirty="0">
                <a:effectLst/>
                <a:latin typeface="arial" panose="020B0604020202020204" pitchFamily="34" charset="0"/>
              </a:rPr>
              <a:t>:</a:t>
            </a:r>
          </a:p>
          <a:p>
            <a:pPr algn="l">
              <a:buFont typeface="Arial" panose="020B0604020202020204" pitchFamily="34" charset="0"/>
              <a:buChar char="•"/>
            </a:pPr>
            <a:r>
              <a:rPr lang="el-GR" sz="1500" b="0" i="0" u="sng" dirty="0">
                <a:effectLst/>
                <a:latin typeface="var(--ff-d)"/>
                <a:hlinkClick r:id="rId5"/>
              </a:rPr>
              <a:t>το Ευρωπαϊκό Συμβούλιο</a:t>
            </a:r>
            <a:r>
              <a:rPr lang="el-GR" sz="1500" b="0" i="0" dirty="0">
                <a:effectLst/>
                <a:latin typeface="arial" panose="020B0604020202020204" pitchFamily="34" charset="0"/>
              </a:rPr>
              <a:t> - όπου οι ηγέτες των κρατών μελών της ΕΕ συνεδριάζουν τέσσερις φορές τον χρόνο για να καθορίσουν τις γενικές κατευθύνσεις της χάραξης των πολιτικών της ΕΕ</a:t>
            </a:r>
          </a:p>
          <a:p>
            <a:pPr algn="l">
              <a:buFont typeface="Arial" panose="020B0604020202020204" pitchFamily="34" charset="0"/>
              <a:buChar char="•"/>
            </a:pPr>
            <a:r>
              <a:rPr lang="el-GR" sz="1500" b="0" i="0" u="sng" dirty="0">
                <a:effectLst/>
                <a:latin typeface="var(--ff-d)"/>
                <a:hlinkClick r:id="rId6"/>
              </a:rPr>
              <a:t>Συμβούλιο της Ευρώπης</a:t>
            </a:r>
            <a:r>
              <a:rPr lang="el-GR" sz="1500" b="0" i="0" dirty="0">
                <a:effectLst/>
                <a:latin typeface="arial" panose="020B0604020202020204" pitchFamily="34" charset="0"/>
              </a:rPr>
              <a:t> —το οποίο δεν αποτελεί όργανο της ΕΕ.</a:t>
            </a:r>
          </a:p>
          <a:p>
            <a:pPr algn="l">
              <a:buFont typeface="Arial" panose="020B0604020202020204" pitchFamily="34" charset="0"/>
              <a:buChar char="•"/>
            </a:pPr>
            <a:endParaRPr lang="el-GR" sz="1600" b="0" i="0" dirty="0">
              <a:effectLst/>
              <a:latin typeface="Arial" panose="020B0604020202020204" pitchFamily="34" charset="0"/>
              <a:cs typeface="Arial" panose="020B0604020202020204" pitchFamily="34" charset="0"/>
            </a:endParaRPr>
          </a:p>
          <a:p>
            <a:pPr algn="just"/>
            <a:endParaRPr lang="el-GR" dirty="0"/>
          </a:p>
        </p:txBody>
      </p:sp>
    </p:spTree>
    <p:extLst>
      <p:ext uri="{BB962C8B-B14F-4D97-AF65-F5344CB8AC3E}">
        <p14:creationId xmlns:p14="http://schemas.microsoft.com/office/powerpoint/2010/main" val="2727763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normAutofit/>
          </a:bodyPr>
          <a:lstStyle/>
          <a:p>
            <a:r>
              <a:rPr lang="el-GR" sz="3200" b="1" dirty="0">
                <a:effectLst>
                  <a:outerShdw blurRad="38100" dist="38100" dir="2700000" algn="tl">
                    <a:srgbClr val="000000">
                      <a:alpha val="43137"/>
                    </a:srgbClr>
                  </a:outerShdw>
                </a:effectLst>
              </a:rPr>
              <a:t>η </a:t>
            </a:r>
            <a:r>
              <a:rPr lang="el-GR" sz="3200" b="0" i="0" u="none" strike="noStrike" dirty="0">
                <a:solidFill>
                  <a:srgbClr val="202122"/>
                </a:solidFill>
                <a:effectLst/>
                <a:latin typeface="Arial" panose="020B0604020202020204" pitchFamily="34" charset="0"/>
                <a:hlinkClick r:id="rId2" tooltip="Ευρωπαϊκή Επιτροπή"/>
              </a:rPr>
              <a:t>Ευρωπαϊκή Επιτροπή</a:t>
            </a:r>
            <a:endParaRPr lang="el-GR" sz="32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457200" y="1124744"/>
            <a:ext cx="8229600" cy="5328592"/>
          </a:xfrm>
        </p:spPr>
        <p:txBody>
          <a:bodyPr>
            <a:normAutofit fontScale="32500" lnSpcReduction="20000"/>
          </a:bodyPr>
          <a:lstStyle/>
          <a:p>
            <a:endParaRPr lang="el-GR" sz="1400" dirty="0">
              <a:hlinkClick r:id="rId3"/>
            </a:endParaRPr>
          </a:p>
          <a:p>
            <a:pPr marL="0" indent="0" algn="ctr">
              <a:buNone/>
            </a:pPr>
            <a:r>
              <a:rPr lang="el-GR" sz="4300" b="1" i="0" u="sng" dirty="0">
                <a:effectLst/>
                <a:latin typeface="Arial" panose="020B0604020202020204" pitchFamily="34" charset="0"/>
                <a:cs typeface="Arial" panose="020B0604020202020204" pitchFamily="34" charset="0"/>
              </a:rPr>
              <a:t>Σύντομη παρουσίαση</a:t>
            </a:r>
          </a:p>
          <a:p>
            <a:pPr algn="l">
              <a:buFont typeface="Arial" panose="020B0604020202020204" pitchFamily="34" charset="0"/>
              <a:buChar char="•"/>
            </a:pPr>
            <a:r>
              <a:rPr lang="el-GR" sz="4300" b="1" i="0" dirty="0">
                <a:effectLst/>
                <a:latin typeface="Arial" panose="020B0604020202020204" pitchFamily="34" charset="0"/>
                <a:cs typeface="Arial" panose="020B0604020202020204" pitchFamily="34" charset="0"/>
              </a:rPr>
              <a:t>Ρόλος</a:t>
            </a:r>
            <a:r>
              <a:rPr lang="el-GR" sz="4300" b="0" i="0" dirty="0">
                <a:effectLst/>
                <a:latin typeface="Arial" panose="020B0604020202020204" pitchFamily="34" charset="0"/>
                <a:cs typeface="Arial" panose="020B0604020202020204" pitchFamily="34" charset="0"/>
              </a:rPr>
              <a:t>: προάγει το γενικό συμφέρον της ΕΕ προτείνοντας και επιβάλλοντας νομοθεσία, καθώς και εφαρμόζοντας πολιτικές και τον προϋπολογισμό της ΕΕ</a:t>
            </a:r>
          </a:p>
          <a:p>
            <a:pPr algn="l">
              <a:buFont typeface="Arial" panose="020B0604020202020204" pitchFamily="34" charset="0"/>
              <a:buChar char="•"/>
            </a:pPr>
            <a:r>
              <a:rPr lang="el-GR" sz="4300" b="1" i="0" dirty="0">
                <a:effectLst/>
                <a:latin typeface="Arial" panose="020B0604020202020204" pitchFamily="34" charset="0"/>
                <a:cs typeface="Arial" panose="020B0604020202020204" pitchFamily="34" charset="0"/>
              </a:rPr>
              <a:t>Μέλη</a:t>
            </a:r>
            <a:r>
              <a:rPr lang="el-GR" sz="4300" b="0" i="0" dirty="0">
                <a:effectLst/>
                <a:latin typeface="Arial" panose="020B0604020202020204" pitchFamily="34" charset="0"/>
                <a:cs typeface="Arial" panose="020B0604020202020204" pitchFamily="34" charset="0"/>
              </a:rPr>
              <a:t>: ομάδα ή «Σώμα» επιτρόπων, 1 από κάθε κράτος μέλος της ΕΕ</a:t>
            </a:r>
          </a:p>
          <a:p>
            <a:pPr algn="l">
              <a:buFont typeface="Arial" panose="020B0604020202020204" pitchFamily="34" charset="0"/>
              <a:buChar char="•"/>
            </a:pPr>
            <a:r>
              <a:rPr lang="el-GR" sz="4300" b="1" i="0" dirty="0">
                <a:effectLst/>
                <a:latin typeface="Arial" panose="020B0604020202020204" pitchFamily="34" charset="0"/>
                <a:cs typeface="Arial" panose="020B0604020202020204" pitchFamily="34" charset="0"/>
              </a:rPr>
              <a:t>Πρόεδρος</a:t>
            </a:r>
            <a:r>
              <a:rPr lang="el-GR" sz="4300" b="0" i="0" dirty="0">
                <a:effectLst/>
                <a:latin typeface="Arial" panose="020B0604020202020204" pitchFamily="34" charset="0"/>
                <a:cs typeface="Arial" panose="020B0604020202020204" pitchFamily="34" charset="0"/>
              </a:rPr>
              <a:t>: Ούρσουλα φον ντερ </a:t>
            </a:r>
            <a:r>
              <a:rPr lang="el-GR" sz="4300" b="0" i="0" dirty="0" err="1">
                <a:effectLst/>
                <a:latin typeface="Arial" panose="020B0604020202020204" pitchFamily="34" charset="0"/>
                <a:cs typeface="Arial" panose="020B0604020202020204" pitchFamily="34" charset="0"/>
              </a:rPr>
              <a:t>Λάιεν</a:t>
            </a:r>
            <a:endParaRPr lang="el-GR" sz="4300" b="0" i="0" dirty="0">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l-GR" sz="4300" b="1" i="0" dirty="0">
                <a:effectLst/>
                <a:latin typeface="Arial" panose="020B0604020202020204" pitchFamily="34" charset="0"/>
                <a:cs typeface="Arial" panose="020B0604020202020204" pitchFamily="34" charset="0"/>
              </a:rPr>
              <a:t>Έτος ίδρυσης</a:t>
            </a:r>
            <a:r>
              <a:rPr lang="el-GR" sz="4300" b="0" i="0" dirty="0">
                <a:effectLst/>
                <a:latin typeface="Arial" panose="020B0604020202020204" pitchFamily="34" charset="0"/>
                <a:cs typeface="Arial" panose="020B0604020202020204" pitchFamily="34" charset="0"/>
              </a:rPr>
              <a:t>: 1958</a:t>
            </a:r>
          </a:p>
          <a:p>
            <a:pPr algn="l">
              <a:buFont typeface="Arial" panose="020B0604020202020204" pitchFamily="34" charset="0"/>
              <a:buChar char="•"/>
            </a:pPr>
            <a:r>
              <a:rPr lang="el-GR" sz="4300" b="1" i="0" dirty="0">
                <a:effectLst/>
                <a:latin typeface="Arial" panose="020B0604020202020204" pitchFamily="34" charset="0"/>
                <a:cs typeface="Arial" panose="020B0604020202020204" pitchFamily="34" charset="0"/>
              </a:rPr>
              <a:t>Τοποθεσία</a:t>
            </a:r>
            <a:r>
              <a:rPr lang="el-GR" sz="4300" b="0" i="0" dirty="0">
                <a:effectLst/>
                <a:latin typeface="Arial" panose="020B0604020202020204" pitchFamily="34" charset="0"/>
                <a:cs typeface="Arial" panose="020B0604020202020204" pitchFamily="34" charset="0"/>
              </a:rPr>
              <a:t>: Βρυξέλλες (Βέλγιο)</a:t>
            </a:r>
          </a:p>
          <a:p>
            <a:pPr algn="l">
              <a:buFont typeface="Arial" panose="020B0604020202020204" pitchFamily="34" charset="0"/>
              <a:buChar char="•"/>
            </a:pPr>
            <a:r>
              <a:rPr lang="el-GR" sz="4300" b="1" i="0" dirty="0" err="1">
                <a:effectLst/>
                <a:latin typeface="Arial" panose="020B0604020202020204" pitchFamily="34" charset="0"/>
                <a:cs typeface="Arial" panose="020B0604020202020204" pitchFamily="34" charset="0"/>
              </a:rPr>
              <a:t>Ιστότοπος</a:t>
            </a:r>
            <a:r>
              <a:rPr lang="el-GR" sz="4300" b="0" i="0" dirty="0">
                <a:effectLst/>
                <a:latin typeface="Arial" panose="020B0604020202020204" pitchFamily="34" charset="0"/>
                <a:cs typeface="Arial" panose="020B0604020202020204" pitchFamily="34" charset="0"/>
              </a:rPr>
              <a:t>: </a:t>
            </a:r>
            <a:r>
              <a:rPr lang="el-GR" sz="4300" b="0" i="0" u="sng" dirty="0">
                <a:effectLst/>
                <a:latin typeface="Arial" panose="020B0604020202020204" pitchFamily="34" charset="0"/>
                <a:cs typeface="Arial" panose="020B0604020202020204" pitchFamily="34" charset="0"/>
                <a:hlinkClick r:id="rId4"/>
              </a:rPr>
              <a:t>Ευρωπαϊκή Επιτροπή</a:t>
            </a:r>
            <a:endParaRPr lang="el-GR" sz="4300" b="0" i="0" dirty="0">
              <a:effectLst/>
              <a:latin typeface="Arial" panose="020B0604020202020204" pitchFamily="34" charset="0"/>
              <a:cs typeface="Arial" panose="020B0604020202020204" pitchFamily="34" charset="0"/>
            </a:endParaRPr>
          </a:p>
          <a:p>
            <a:pPr algn="l"/>
            <a:r>
              <a:rPr lang="el-GR" sz="4300" b="0" i="0" dirty="0">
                <a:effectLst/>
                <a:latin typeface="Arial" panose="020B0604020202020204" pitchFamily="34" charset="0"/>
                <a:cs typeface="Arial" panose="020B0604020202020204" pitchFamily="34" charset="0"/>
              </a:rPr>
              <a:t>Η Ευρωπαϊκή Επιτροπή είναι το </a:t>
            </a:r>
            <a:r>
              <a:rPr lang="el-GR" sz="4300" b="1" i="0" dirty="0">
                <a:effectLst/>
                <a:latin typeface="Arial" panose="020B0604020202020204" pitchFamily="34" charset="0"/>
                <a:cs typeface="Arial" panose="020B0604020202020204" pitchFamily="34" charset="0"/>
              </a:rPr>
              <a:t>πολιτικά ανεξάρτητο εκτελεστικό όργανο</a:t>
            </a:r>
            <a:r>
              <a:rPr lang="el-GR" sz="4300" b="0" i="0" dirty="0">
                <a:effectLst/>
                <a:latin typeface="Arial" panose="020B0604020202020204" pitchFamily="34" charset="0"/>
                <a:cs typeface="Arial" panose="020B0604020202020204" pitchFamily="34" charset="0"/>
              </a:rPr>
              <a:t> της ΕΕ. Είναι η μόνη αρμόδια για να προτείνει νέα ευρωπαϊκή νομοθεσία και υλοποιεί τις αποφάσεις του </a:t>
            </a:r>
            <a:r>
              <a:rPr lang="el-GR" sz="4300" b="0" i="0" u="sng" dirty="0">
                <a:effectLst/>
                <a:latin typeface="Arial" panose="020B0604020202020204" pitchFamily="34" charset="0"/>
                <a:cs typeface="Arial" panose="020B0604020202020204" pitchFamily="34" charset="0"/>
                <a:hlinkClick r:id="rId5"/>
              </a:rPr>
              <a:t>Ευρωπαϊκού Κοινοβουλίου</a:t>
            </a:r>
            <a:r>
              <a:rPr lang="el-GR" sz="4300" b="0" i="0" dirty="0">
                <a:effectLst/>
                <a:latin typeface="Arial" panose="020B0604020202020204" pitchFamily="34" charset="0"/>
                <a:cs typeface="Arial" panose="020B0604020202020204" pitchFamily="34" charset="0"/>
              </a:rPr>
              <a:t> και του </a:t>
            </a:r>
            <a:r>
              <a:rPr lang="el-GR" sz="4300" b="0" i="0" u="sng" dirty="0">
                <a:effectLst/>
                <a:latin typeface="Arial" panose="020B0604020202020204" pitchFamily="34" charset="0"/>
                <a:cs typeface="Arial" panose="020B0604020202020204" pitchFamily="34" charset="0"/>
                <a:hlinkClick r:id="rId6"/>
              </a:rPr>
              <a:t>Συμβουλίου της ΕΕ</a:t>
            </a:r>
            <a:r>
              <a:rPr lang="el-GR" sz="4300" b="0" i="0" dirty="0">
                <a:effectLst/>
                <a:latin typeface="Arial" panose="020B0604020202020204" pitchFamily="34" charset="0"/>
                <a:cs typeface="Arial" panose="020B0604020202020204" pitchFamily="34" charset="0"/>
              </a:rPr>
              <a:t>.</a:t>
            </a:r>
          </a:p>
          <a:p>
            <a:pPr>
              <a:buNone/>
            </a:pPr>
            <a:endParaRPr lang="el-GR" sz="8000" dirty="0">
              <a:hlinkClick r:id="rId3"/>
            </a:endParaRPr>
          </a:p>
          <a:p>
            <a:endParaRPr lang="el-GR" sz="8000" dirty="0">
              <a:hlinkClick r:id="rId3"/>
            </a:endParaRPr>
          </a:p>
          <a:p>
            <a:endParaRPr lang="el-GR" sz="1400" dirty="0">
              <a:hlinkClick r:id="rId3"/>
            </a:endParaRPr>
          </a:p>
          <a:p>
            <a:endParaRPr lang="el-GR" sz="1400" dirty="0">
              <a:hlinkClick r:id="rId3"/>
            </a:endParaRPr>
          </a:p>
          <a:p>
            <a:endParaRPr lang="el-GR" sz="1400" dirty="0">
              <a:hlinkClick r:id="rId3"/>
            </a:endParaRPr>
          </a:p>
          <a:p>
            <a:endParaRPr lang="el-GR" sz="1400" dirty="0">
              <a:hlinkClick r:id="rId3"/>
            </a:endParaRPr>
          </a:p>
          <a:p>
            <a:endParaRPr lang="el-GR" sz="1400" dirty="0">
              <a:hlinkClick r:id="rId3"/>
            </a:endParaRPr>
          </a:p>
          <a:p>
            <a:endParaRPr lang="el-GR" sz="1400" dirty="0">
              <a:hlinkClick r:id="rId3"/>
            </a:endParaRPr>
          </a:p>
          <a:p>
            <a:endParaRPr lang="el-GR" sz="1400" dirty="0">
              <a:hlinkClick r:id="rId3"/>
            </a:endParaRPr>
          </a:p>
          <a:p>
            <a:endParaRPr lang="el-GR" sz="5600" dirty="0">
              <a:hlinkClick r:id="rId3"/>
            </a:endParaRPr>
          </a:p>
          <a:p>
            <a:r>
              <a:rPr lang="en-US" sz="5600" dirty="0">
                <a:hlinkClick r:id="rId4"/>
              </a:rPr>
              <a:t>https://commission.europa.eu/index_el</a:t>
            </a:r>
            <a:r>
              <a:rPr lang="el-GR" sz="5600" dirty="0"/>
              <a:t>	</a:t>
            </a:r>
          </a:p>
          <a:p>
            <a:r>
              <a:rPr lang="en-GB" sz="5500" dirty="0">
                <a:hlinkClick r:id="rId7"/>
              </a:rPr>
              <a:t>https://european-union.europa.eu/institutions-law-budget/institutions-and-bodies/search-all-eu-institutions-and-bodies/european-commission_el</a:t>
            </a:r>
            <a:endParaRPr lang="el-GR" sz="5500"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0" i="0" dirty="0">
                <a:solidFill>
                  <a:srgbClr val="202122"/>
                </a:solidFill>
                <a:effectLst/>
                <a:latin typeface="Arial" panose="020B0604020202020204" pitchFamily="34" charset="0"/>
                <a:cs typeface="Arial" panose="020B0604020202020204" pitchFamily="34" charset="0"/>
              </a:rPr>
              <a:t>το </a:t>
            </a:r>
            <a:r>
              <a:rPr lang="el-GR" sz="3200" b="0" i="0" u="none" strike="noStrike" dirty="0">
                <a:solidFill>
                  <a:srgbClr val="202122"/>
                </a:solidFill>
                <a:effectLst/>
                <a:latin typeface="Arial" panose="020B0604020202020204" pitchFamily="34" charset="0"/>
                <a:cs typeface="Arial" panose="020B0604020202020204" pitchFamily="34" charset="0"/>
                <a:hlinkClick r:id="rId2" tooltip="Δικαστήριο της Ευρωπαϊκής Ένωσης"/>
              </a:rPr>
              <a:t>Δικαστήριο της Ευρωπαϊκής Ένωσης</a:t>
            </a:r>
            <a:endParaRPr lang="el-GR" sz="3200" b="1" dirty="0">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457200" y="1600200"/>
            <a:ext cx="8229600" cy="4853136"/>
          </a:xfrm>
        </p:spPr>
        <p:txBody>
          <a:bodyPr>
            <a:normAutofit/>
          </a:bodyPr>
          <a:lstStyle/>
          <a:p>
            <a:pPr marL="0" indent="0" algn="ctr">
              <a:buNone/>
            </a:pPr>
            <a:r>
              <a:rPr lang="el-GR" sz="1500" b="1" i="0" u="sng" dirty="0">
                <a:effectLst/>
                <a:latin typeface="arial" panose="020B0604020202020204" pitchFamily="34" charset="0"/>
              </a:rPr>
              <a:t>Σύντομη παρουσίαση</a:t>
            </a:r>
          </a:p>
          <a:p>
            <a:pPr algn="l">
              <a:buFont typeface="Arial" panose="020B0604020202020204" pitchFamily="34" charset="0"/>
              <a:buChar char="•"/>
            </a:pPr>
            <a:r>
              <a:rPr lang="el-GR" sz="1500" b="1" i="0" dirty="0">
                <a:effectLst/>
                <a:latin typeface="arial" panose="020B0604020202020204" pitchFamily="34" charset="0"/>
              </a:rPr>
              <a:t>Ρόλος</a:t>
            </a:r>
            <a:r>
              <a:rPr lang="el-GR" sz="1500" b="0" i="0" dirty="0">
                <a:effectLst/>
                <a:latin typeface="arial" panose="020B0604020202020204" pitchFamily="34" charset="0"/>
              </a:rPr>
              <a:t>: μεριμνά για την ομοιόμορφη ερμηνεία και εφαρμογή του δικαίου της ΕΕ σε κάθε χώρα της ΕΕ· εξασφαλίζει ότι τα κράτη μέλη και τα θεσμικά όργανα της ΕΕ συμμορφώνονται με το δίκαιο της ΕΕ.</a:t>
            </a:r>
          </a:p>
          <a:p>
            <a:pPr algn="l">
              <a:buFont typeface="Arial" panose="020B0604020202020204" pitchFamily="34" charset="0"/>
              <a:buChar char="•"/>
            </a:pPr>
            <a:r>
              <a:rPr lang="el-GR" sz="1500" b="1" i="0" dirty="0">
                <a:effectLst/>
                <a:latin typeface="arial" panose="020B0604020202020204" pitchFamily="34" charset="0"/>
              </a:rPr>
              <a:t>Μέλη</a:t>
            </a:r>
            <a:r>
              <a:rPr lang="el-GR" sz="1500" b="0" i="0" dirty="0">
                <a:effectLst/>
                <a:latin typeface="arial" panose="020B0604020202020204" pitchFamily="34" charset="0"/>
              </a:rPr>
              <a:t>:</a:t>
            </a:r>
          </a:p>
          <a:p>
            <a:pPr marL="742950" lvl="1" indent="-285750" algn="l">
              <a:buFont typeface="Arial" panose="020B0604020202020204" pitchFamily="34" charset="0"/>
              <a:buChar char="•"/>
            </a:pPr>
            <a:r>
              <a:rPr lang="el-GR" sz="1500" b="0" i="0" dirty="0">
                <a:effectLst/>
                <a:latin typeface="arial" panose="020B0604020202020204" pitchFamily="34" charset="0"/>
              </a:rPr>
              <a:t>Δικαστήριο: </a:t>
            </a:r>
            <a:r>
              <a:rPr lang="el-GR" sz="1500" b="0" i="0" u="sng" dirty="0">
                <a:effectLst/>
                <a:latin typeface="arial" panose="020B0604020202020204" pitchFamily="34" charset="0"/>
                <a:hlinkClick r:id="rId3"/>
              </a:rPr>
              <a:t>1 δικαστής από κάθε χώρα της ΕΕ</a:t>
            </a:r>
            <a:r>
              <a:rPr lang="el-GR" sz="1500" b="0" i="0" dirty="0">
                <a:effectLst/>
                <a:latin typeface="arial" panose="020B0604020202020204" pitchFamily="34" charset="0"/>
              </a:rPr>
              <a:t>, συν 11 γενικοί εισαγγελείς</a:t>
            </a:r>
          </a:p>
          <a:p>
            <a:pPr marL="742950" lvl="1" indent="-285750" algn="l">
              <a:buFont typeface="Arial" panose="020B0604020202020204" pitchFamily="34" charset="0"/>
              <a:buChar char="•"/>
            </a:pPr>
            <a:r>
              <a:rPr lang="el-GR" sz="1500" b="0" i="0" dirty="0">
                <a:effectLst/>
                <a:latin typeface="arial" panose="020B0604020202020204" pitchFamily="34" charset="0"/>
              </a:rPr>
              <a:t>Γενικό Δικαστήριο: </a:t>
            </a:r>
            <a:r>
              <a:rPr lang="el-GR" sz="1500" b="0" i="0" u="sng" dirty="0">
                <a:effectLst/>
                <a:latin typeface="arial" panose="020B0604020202020204" pitchFamily="34" charset="0"/>
                <a:hlinkClick r:id="rId4"/>
              </a:rPr>
              <a:t>2 δικαστές από κάθε χώρα της ΕΕ</a:t>
            </a:r>
            <a:endParaRPr lang="el-GR" sz="1500" b="0" i="0" dirty="0">
              <a:effectLst/>
              <a:latin typeface="arial" panose="020B0604020202020204" pitchFamily="34" charset="0"/>
            </a:endParaRPr>
          </a:p>
          <a:p>
            <a:pPr algn="l">
              <a:buFont typeface="Arial" panose="020B0604020202020204" pitchFamily="34" charset="0"/>
              <a:buChar char="•"/>
            </a:pPr>
            <a:r>
              <a:rPr lang="el-GR" sz="1500" b="1" i="0" dirty="0">
                <a:effectLst/>
                <a:latin typeface="arial" panose="020B0604020202020204" pitchFamily="34" charset="0"/>
              </a:rPr>
              <a:t>Έτος σύστασης</a:t>
            </a:r>
            <a:r>
              <a:rPr lang="el-GR" sz="1500" b="0" i="0" dirty="0">
                <a:effectLst/>
                <a:latin typeface="arial" panose="020B0604020202020204" pitchFamily="34" charset="0"/>
              </a:rPr>
              <a:t>: 1952</a:t>
            </a:r>
          </a:p>
          <a:p>
            <a:pPr algn="l">
              <a:buFont typeface="Arial" panose="020B0604020202020204" pitchFamily="34" charset="0"/>
              <a:buChar char="•"/>
            </a:pPr>
            <a:r>
              <a:rPr lang="el-GR" sz="1500" b="1" i="0" dirty="0">
                <a:effectLst/>
                <a:latin typeface="arial" panose="020B0604020202020204" pitchFamily="34" charset="0"/>
              </a:rPr>
              <a:t>Τοποθεσία</a:t>
            </a:r>
            <a:r>
              <a:rPr lang="el-GR" sz="1500" b="0" i="0" dirty="0">
                <a:effectLst/>
                <a:latin typeface="arial" panose="020B0604020202020204" pitchFamily="34" charset="0"/>
              </a:rPr>
              <a:t>: Λουξεμβούργο</a:t>
            </a:r>
          </a:p>
          <a:p>
            <a:pPr algn="l">
              <a:buFont typeface="Arial" panose="020B0604020202020204" pitchFamily="34" charset="0"/>
              <a:buChar char="•"/>
            </a:pPr>
            <a:r>
              <a:rPr lang="el-GR" sz="1500" b="1" i="0" dirty="0" err="1">
                <a:effectLst/>
                <a:latin typeface="arial" panose="020B0604020202020204" pitchFamily="34" charset="0"/>
              </a:rPr>
              <a:t>Ιστότοπος</a:t>
            </a:r>
            <a:r>
              <a:rPr lang="el-GR" sz="1500" b="0" i="0" dirty="0">
                <a:effectLst/>
                <a:latin typeface="arial" panose="020B0604020202020204" pitchFamily="34" charset="0"/>
              </a:rPr>
              <a:t>: </a:t>
            </a:r>
            <a:r>
              <a:rPr lang="el-GR" sz="1500" b="0" i="0" u="sng" dirty="0">
                <a:effectLst/>
                <a:latin typeface="arial" panose="020B0604020202020204" pitchFamily="34" charset="0"/>
                <a:hlinkClick r:id="rId5"/>
              </a:rPr>
              <a:t>Δικαστήριο της Ευρωπαϊκής Ένωσης</a:t>
            </a:r>
            <a:r>
              <a:rPr lang="el-GR" sz="1500" b="0" i="0" dirty="0">
                <a:effectLst/>
                <a:latin typeface="arial" panose="020B0604020202020204" pitchFamily="34" charset="0"/>
              </a:rPr>
              <a:t> (ΔΕΕ)</a:t>
            </a:r>
          </a:p>
          <a:p>
            <a:pPr algn="l"/>
            <a:r>
              <a:rPr lang="el-GR" sz="1500" b="0" i="0" dirty="0">
                <a:effectLst/>
                <a:latin typeface="arial" panose="020B0604020202020204" pitchFamily="34" charset="0"/>
              </a:rPr>
              <a:t>Το Δικαστήριο της Ευρωπαϊκής Ένωσης (ΔΕΕ) ερμηνεύει το δίκαιο της ΕΕ, ώστε να διασφαλίζεται η </a:t>
            </a:r>
            <a:r>
              <a:rPr lang="el-GR" sz="1500" b="1" i="0" dirty="0">
                <a:effectLst/>
                <a:latin typeface="arial" panose="020B0604020202020204" pitchFamily="34" charset="0"/>
              </a:rPr>
              <a:t>ομοιόμορφη εφαρμογή</a:t>
            </a:r>
            <a:r>
              <a:rPr lang="el-GR" sz="1500" b="0" i="0" dirty="0">
                <a:effectLst/>
                <a:latin typeface="arial" panose="020B0604020202020204" pitchFamily="34" charset="0"/>
              </a:rPr>
              <a:t> του σε όλες τις χώρες της ΕΕ, και διευθετεί </a:t>
            </a:r>
            <a:r>
              <a:rPr lang="el-GR" sz="1500" b="1" i="0" dirty="0">
                <a:effectLst/>
                <a:latin typeface="arial" panose="020B0604020202020204" pitchFamily="34" charset="0"/>
              </a:rPr>
              <a:t>νομικές διαφορές</a:t>
            </a:r>
            <a:r>
              <a:rPr lang="el-GR" sz="1500" b="0" i="0" dirty="0">
                <a:effectLst/>
                <a:latin typeface="arial" panose="020B0604020202020204" pitchFamily="34" charset="0"/>
              </a:rPr>
              <a:t> ανάμεσα στις εθνικές κυβερνήσεις και τα όργανα της ΕΕ.</a:t>
            </a:r>
          </a:p>
          <a:p>
            <a:pPr algn="l"/>
            <a:r>
              <a:rPr lang="el-GR" sz="1500" b="0" i="0" dirty="0">
                <a:effectLst/>
                <a:latin typeface="arial" panose="020B0604020202020204" pitchFamily="34" charset="0"/>
              </a:rPr>
              <a:t>Σε ορισμένες περιπτώσεις, μπορούν επίσης να προσφεύγουν στο Δικαστήριο </a:t>
            </a:r>
            <a:r>
              <a:rPr lang="el-GR" sz="1500" b="1" i="0" dirty="0">
                <a:effectLst/>
                <a:latin typeface="arial" panose="020B0604020202020204" pitchFamily="34" charset="0"/>
              </a:rPr>
              <a:t>ιδιώτες, επιχειρήσεις ή οργανισμοί</a:t>
            </a:r>
            <a:r>
              <a:rPr lang="el-GR" sz="1500" b="0" i="0" dirty="0">
                <a:effectLst/>
                <a:latin typeface="arial" panose="020B0604020202020204" pitchFamily="34" charset="0"/>
              </a:rPr>
              <a:t> κατά οργάνου της ΕΕ, εάν θεωρούν ότι το όργανο αυτό έχει με κάποιο τρόπο παραβιάσει τα δικαιώματά τους.</a:t>
            </a:r>
          </a:p>
          <a:p>
            <a:pPr algn="l"/>
            <a:endParaRPr lang="el-GR" sz="1500" b="0" i="0" dirty="0">
              <a:effectLst/>
              <a:latin typeface="arial" panose="020B0604020202020204" pitchFamily="34" charset="0"/>
              <a:hlinkClick r:id="rId6"/>
            </a:endParaRPr>
          </a:p>
          <a:p>
            <a:pPr algn="l"/>
            <a:r>
              <a:rPr lang="en-GB" sz="1500" b="0" i="0" dirty="0">
                <a:effectLst/>
                <a:latin typeface="arial" panose="020B0604020202020204" pitchFamily="34" charset="0"/>
                <a:hlinkClick r:id="rId6"/>
              </a:rPr>
              <a:t>https://curia.europa.eu/jcms/jcms/j_6/el/</a:t>
            </a:r>
            <a:endParaRPr lang="el-GR" sz="1500" b="0" i="0" dirty="0">
              <a:effectLst/>
              <a:latin typeface="arial" panose="020B0604020202020204" pitchFamily="34" charset="0"/>
            </a:endParaRPr>
          </a:p>
          <a:p>
            <a:pPr algn="l"/>
            <a:endParaRPr lang="el-GR" sz="2500" b="0" i="0" dirty="0">
              <a:effectLst/>
              <a:latin typeface="arial" panose="020B0604020202020204" pitchFamily="34" charset="0"/>
            </a:endParaRPr>
          </a:p>
          <a:p>
            <a:endParaRPr lang="el-GR" dirty="0"/>
          </a:p>
          <a:p>
            <a:endParaRPr lang="el-GR" dirty="0"/>
          </a:p>
          <a:p>
            <a:endParaRPr lang="el-GR" dirty="0"/>
          </a:p>
        </p:txBody>
      </p:sp>
    </p:spTree>
    <p:extLst>
      <p:ext uri="{BB962C8B-B14F-4D97-AF65-F5344CB8AC3E}">
        <p14:creationId xmlns:p14="http://schemas.microsoft.com/office/powerpoint/2010/main" val="2957671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0" i="0" dirty="0">
                <a:solidFill>
                  <a:srgbClr val="202122"/>
                </a:solidFill>
                <a:effectLst/>
                <a:latin typeface="Arial" panose="020B0604020202020204" pitchFamily="34" charset="0"/>
                <a:cs typeface="Arial" panose="020B0604020202020204" pitchFamily="34" charset="0"/>
              </a:rPr>
              <a:t>η </a:t>
            </a:r>
            <a:r>
              <a:rPr lang="el-GR" sz="3200" b="0" i="0" u="none" strike="noStrike" dirty="0">
                <a:solidFill>
                  <a:srgbClr val="202122"/>
                </a:solidFill>
                <a:effectLst/>
                <a:latin typeface="Arial" panose="020B0604020202020204" pitchFamily="34" charset="0"/>
                <a:cs typeface="Arial" panose="020B0604020202020204" pitchFamily="34" charset="0"/>
                <a:hlinkClick r:id="rId2" tooltip="Ευρωπαϊκή Κεντρική Τράπεζα"/>
              </a:rPr>
              <a:t>Ευρωπαϊκή Κεντρική Τράπεζα</a:t>
            </a:r>
            <a:br>
              <a:rPr lang="el-GR" sz="3200" b="0" i="0" dirty="0">
                <a:solidFill>
                  <a:srgbClr val="202122"/>
                </a:solidFill>
                <a:effectLst/>
                <a:latin typeface="Arial" panose="020B0604020202020204" pitchFamily="34" charset="0"/>
                <a:cs typeface="Arial" panose="020B0604020202020204" pitchFamily="34" charset="0"/>
              </a:rPr>
            </a:br>
            <a:endParaRPr lang="el-GR" sz="3200" b="1" dirty="0">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normAutofit/>
          </a:bodyPr>
          <a:lstStyle/>
          <a:p>
            <a:pPr marL="0" indent="0" algn="ctr">
              <a:buNone/>
            </a:pPr>
            <a:r>
              <a:rPr lang="el-GR" sz="1600" b="1" i="0" u="sng" dirty="0">
                <a:effectLst/>
                <a:latin typeface="arial" panose="020B0604020202020204" pitchFamily="34" charset="0"/>
              </a:rPr>
              <a:t>Σύντομη παρουσίαση</a:t>
            </a:r>
          </a:p>
          <a:p>
            <a:pPr algn="l">
              <a:buFont typeface="Arial" panose="020B0604020202020204" pitchFamily="34" charset="0"/>
              <a:buChar char="•"/>
            </a:pPr>
            <a:r>
              <a:rPr lang="el-GR" sz="1600" b="1" i="0" dirty="0">
                <a:effectLst/>
                <a:latin typeface="arial" panose="020B0604020202020204" pitchFamily="34" charset="0"/>
              </a:rPr>
              <a:t>Ρόλος</a:t>
            </a:r>
            <a:r>
              <a:rPr lang="el-GR" sz="1600" b="0" i="0" dirty="0">
                <a:effectLst/>
                <a:latin typeface="arial" panose="020B0604020202020204" pitchFamily="34" charset="0"/>
              </a:rPr>
              <a:t>: Διαχείριση του ευρώ, διατήρηση της σταθερότητας των τιμών και άσκηση της οικονομικής και νομισματικής πολιτικής της ΕΕ</a:t>
            </a:r>
          </a:p>
          <a:p>
            <a:pPr algn="l">
              <a:buFont typeface="Arial" panose="020B0604020202020204" pitchFamily="34" charset="0"/>
              <a:buChar char="•"/>
            </a:pPr>
            <a:r>
              <a:rPr lang="el-GR" sz="1600" b="1" i="0" dirty="0">
                <a:effectLst/>
                <a:latin typeface="arial" panose="020B0604020202020204" pitchFamily="34" charset="0"/>
              </a:rPr>
              <a:t>Πρόεδρος</a:t>
            </a:r>
            <a:r>
              <a:rPr lang="el-GR" sz="1600" b="0" i="0" dirty="0">
                <a:effectLst/>
                <a:latin typeface="arial" panose="020B0604020202020204" pitchFamily="34" charset="0"/>
              </a:rPr>
              <a:t>: </a:t>
            </a:r>
            <a:r>
              <a:rPr lang="el-GR" sz="1600" b="0" i="0" dirty="0" err="1">
                <a:effectLst/>
                <a:latin typeface="arial" panose="020B0604020202020204" pitchFamily="34" charset="0"/>
              </a:rPr>
              <a:t>Christine</a:t>
            </a:r>
            <a:r>
              <a:rPr lang="el-GR" sz="1600" b="0" i="0" dirty="0">
                <a:effectLst/>
                <a:latin typeface="arial" panose="020B0604020202020204" pitchFamily="34" charset="0"/>
              </a:rPr>
              <a:t> </a:t>
            </a:r>
            <a:r>
              <a:rPr lang="el-GR" sz="1600" b="0" i="0" dirty="0" err="1">
                <a:effectLst/>
                <a:latin typeface="arial" panose="020B0604020202020204" pitchFamily="34" charset="0"/>
              </a:rPr>
              <a:t>Lagarde</a:t>
            </a:r>
            <a:endParaRPr lang="el-GR" sz="1600" b="0" i="0" dirty="0">
              <a:effectLst/>
              <a:latin typeface="arial" panose="020B0604020202020204" pitchFamily="34" charset="0"/>
            </a:endParaRPr>
          </a:p>
          <a:p>
            <a:pPr algn="l">
              <a:buFont typeface="Arial" panose="020B0604020202020204" pitchFamily="34" charset="0"/>
              <a:buChar char="•"/>
            </a:pPr>
            <a:r>
              <a:rPr lang="el-GR" sz="1600" b="1" i="0" dirty="0">
                <a:effectLst/>
                <a:latin typeface="arial" panose="020B0604020202020204" pitchFamily="34" charset="0"/>
              </a:rPr>
              <a:t>Μέλη</a:t>
            </a:r>
            <a:r>
              <a:rPr lang="el-GR" sz="1600" b="0" i="0" dirty="0">
                <a:effectLst/>
                <a:latin typeface="arial" panose="020B0604020202020204" pitchFamily="34" charset="0"/>
              </a:rPr>
              <a:t>: ο/η πρόεδρος και ο/η αντιπρόεδρος της ΕΚΤ και οι διοικητές των κεντρικών τραπεζών όλων των κρατών μελών της ΕΕ</a:t>
            </a:r>
          </a:p>
          <a:p>
            <a:pPr algn="l">
              <a:buFont typeface="Arial" panose="020B0604020202020204" pitchFamily="34" charset="0"/>
              <a:buChar char="•"/>
            </a:pPr>
            <a:r>
              <a:rPr lang="el-GR" sz="1600" b="1" i="0" dirty="0">
                <a:effectLst/>
                <a:latin typeface="arial" panose="020B0604020202020204" pitchFamily="34" charset="0"/>
              </a:rPr>
              <a:t>Έτος σύστασης</a:t>
            </a:r>
            <a:r>
              <a:rPr lang="el-GR" sz="1600" b="0" i="0" dirty="0">
                <a:effectLst/>
                <a:latin typeface="arial" panose="020B0604020202020204" pitchFamily="34" charset="0"/>
              </a:rPr>
              <a:t>: 1998</a:t>
            </a:r>
          </a:p>
          <a:p>
            <a:pPr algn="l">
              <a:buFont typeface="Arial" panose="020B0604020202020204" pitchFamily="34" charset="0"/>
              <a:buChar char="•"/>
            </a:pPr>
            <a:r>
              <a:rPr lang="el-GR" sz="1600" b="1" i="0" dirty="0">
                <a:effectLst/>
                <a:latin typeface="arial" panose="020B0604020202020204" pitchFamily="34" charset="0"/>
              </a:rPr>
              <a:t>Τοποθεσία</a:t>
            </a:r>
            <a:r>
              <a:rPr lang="el-GR" sz="1600" b="0" i="0" dirty="0">
                <a:effectLst/>
                <a:latin typeface="arial" panose="020B0604020202020204" pitchFamily="34" charset="0"/>
              </a:rPr>
              <a:t>: Φρανκφούρτη (Γερμανία)</a:t>
            </a:r>
          </a:p>
          <a:p>
            <a:pPr algn="l">
              <a:buFont typeface="Arial" panose="020B0604020202020204" pitchFamily="34" charset="0"/>
              <a:buChar char="•"/>
            </a:pPr>
            <a:r>
              <a:rPr lang="el-GR" sz="1600" b="1" i="0" dirty="0" err="1">
                <a:effectLst/>
                <a:latin typeface="arial" panose="020B0604020202020204" pitchFamily="34" charset="0"/>
              </a:rPr>
              <a:t>Ιστότοπος</a:t>
            </a:r>
            <a:r>
              <a:rPr lang="el-GR" sz="1600" b="0" i="0" dirty="0">
                <a:effectLst/>
                <a:latin typeface="arial" panose="020B0604020202020204" pitchFamily="34" charset="0"/>
              </a:rPr>
              <a:t>: </a:t>
            </a:r>
            <a:r>
              <a:rPr lang="el-GR" sz="1600" b="0" i="0" u="sng" dirty="0">
                <a:effectLst/>
                <a:latin typeface="arial" panose="020B0604020202020204" pitchFamily="34" charset="0"/>
                <a:hlinkClick r:id="rId3"/>
              </a:rPr>
              <a:t>Ευρωπαϊκή Κεντρική Τράπεζα</a:t>
            </a:r>
            <a:endParaRPr lang="el-GR" sz="1600" b="0" i="0" dirty="0">
              <a:effectLst/>
              <a:latin typeface="arial" panose="020B0604020202020204" pitchFamily="34" charset="0"/>
            </a:endParaRPr>
          </a:p>
          <a:p>
            <a:pPr algn="l"/>
            <a:r>
              <a:rPr lang="el-GR" sz="1600" b="0" i="0" dirty="0">
                <a:effectLst/>
                <a:latin typeface="arial" panose="020B0604020202020204" pitchFamily="34" charset="0"/>
              </a:rPr>
              <a:t>Η Ευρωπαϊκή Κεντρική Τράπεζα (ΕΚΤ) είναι αρμόδια για τη διαχείριση του </a:t>
            </a:r>
            <a:r>
              <a:rPr lang="el-GR" sz="1600" b="0" i="0" u="sng" dirty="0">
                <a:effectLst/>
                <a:latin typeface="arial" panose="020B0604020202020204" pitchFamily="34" charset="0"/>
                <a:hlinkClick r:id="rId4"/>
              </a:rPr>
              <a:t>ευρώ</a:t>
            </a:r>
            <a:r>
              <a:rPr lang="el-GR" sz="1600" b="0" i="0" dirty="0">
                <a:effectLst/>
                <a:latin typeface="arial" panose="020B0604020202020204" pitchFamily="34" charset="0"/>
              </a:rPr>
              <a:t> και για τη χάραξη και εφαρμογή της </a:t>
            </a:r>
            <a:r>
              <a:rPr lang="el-GR" sz="1600" b="0" i="0" u="sng" dirty="0">
                <a:effectLst/>
                <a:latin typeface="var(--ff-d)"/>
                <a:hlinkClick r:id="rId5"/>
              </a:rPr>
              <a:t>οικονομικής και νομισματικής πολιτικής της ΕΕ</a:t>
            </a:r>
            <a:r>
              <a:rPr lang="el-GR" sz="1600" b="0" i="0" dirty="0">
                <a:effectLst/>
                <a:latin typeface="arial" panose="020B0604020202020204" pitchFamily="34" charset="0"/>
              </a:rPr>
              <a:t>. Βασικός της στόχος είναι να </a:t>
            </a:r>
            <a:r>
              <a:rPr lang="el-GR" sz="1600" b="1" i="0" dirty="0">
                <a:effectLst/>
                <a:latin typeface="arial" panose="020B0604020202020204" pitchFamily="34" charset="0"/>
              </a:rPr>
              <a:t>διατηρεί σταθερές τις τιμές</a:t>
            </a:r>
            <a:r>
              <a:rPr lang="el-GR" sz="1600" b="0" i="0" dirty="0">
                <a:effectLst/>
                <a:latin typeface="arial" panose="020B0604020202020204" pitchFamily="34" charset="0"/>
              </a:rPr>
              <a:t>, στηρίζοντας έτσι την οικονομική ανάπτυξη και τη δημιουργία θέσεων εργασίας.</a:t>
            </a:r>
            <a:endParaRPr lang="en-US" sz="1600" b="0" i="0" dirty="0">
              <a:effectLst/>
              <a:latin typeface="arial" panose="020B0604020202020204" pitchFamily="34" charset="0"/>
            </a:endParaRPr>
          </a:p>
          <a:p>
            <a:pPr algn="l"/>
            <a:endParaRPr lang="en-US" sz="1600" dirty="0">
              <a:latin typeface="arial" panose="020B0604020202020204" pitchFamily="34" charset="0"/>
            </a:endParaRPr>
          </a:p>
          <a:p>
            <a:pPr algn="l"/>
            <a:r>
              <a:rPr lang="en-GB" sz="1600" b="0" i="0" dirty="0">
                <a:effectLst/>
                <a:latin typeface="arial" panose="020B0604020202020204" pitchFamily="34" charset="0"/>
                <a:hlinkClick r:id="rId3"/>
              </a:rPr>
              <a:t>https://www.ecb.europa.eu/home/html/index.el.html</a:t>
            </a:r>
            <a:endParaRPr lang="en-GB" sz="1600" b="0" i="0" dirty="0">
              <a:effectLst/>
              <a:latin typeface="arial" panose="020B0604020202020204" pitchFamily="34" charset="0"/>
            </a:endParaRPr>
          </a:p>
          <a:p>
            <a:pPr algn="l"/>
            <a:endParaRPr lang="el-GR" sz="2200" b="0" i="0" dirty="0">
              <a:effectLst/>
              <a:latin typeface="arial" panose="020B0604020202020204" pitchFamily="34" charset="0"/>
            </a:endParaRPr>
          </a:p>
          <a:p>
            <a:endParaRPr lang="el-GR" dirty="0"/>
          </a:p>
        </p:txBody>
      </p:sp>
    </p:spTree>
    <p:extLst>
      <p:ext uri="{BB962C8B-B14F-4D97-AF65-F5344CB8AC3E}">
        <p14:creationId xmlns:p14="http://schemas.microsoft.com/office/powerpoint/2010/main" val="122440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0" i="0" dirty="0">
                <a:solidFill>
                  <a:srgbClr val="202122"/>
                </a:solidFill>
                <a:effectLst/>
                <a:latin typeface="Arial" panose="020B0604020202020204" pitchFamily="34" charset="0"/>
                <a:cs typeface="Arial" panose="020B0604020202020204" pitchFamily="34" charset="0"/>
              </a:rPr>
              <a:t>το </a:t>
            </a:r>
            <a:r>
              <a:rPr lang="el-GR" sz="3200" b="0" i="0" u="none" strike="noStrike" dirty="0">
                <a:solidFill>
                  <a:srgbClr val="202122"/>
                </a:solidFill>
                <a:effectLst/>
                <a:latin typeface="Arial" panose="020B0604020202020204" pitchFamily="34" charset="0"/>
                <a:cs typeface="Arial" panose="020B0604020202020204" pitchFamily="34" charset="0"/>
                <a:hlinkClick r:id="rId2" tooltip="Ευρωπαϊκό Ελεγκτικό Συνέδριο"/>
              </a:rPr>
              <a:t>Ευρωπαϊκό Ελεγκτικό Συνέδριο</a:t>
            </a:r>
            <a:endParaRPr lang="el-GR" sz="3200" b="1" dirty="0">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normAutofit fontScale="92500" lnSpcReduction="20000"/>
          </a:bodyPr>
          <a:lstStyle/>
          <a:p>
            <a:pPr marL="0" indent="0" algn="ctr">
              <a:buNone/>
            </a:pPr>
            <a:r>
              <a:rPr lang="el-GR" sz="2200" b="1" i="0" u="sng" dirty="0">
                <a:effectLst/>
                <a:latin typeface="arial" panose="020B0604020202020204" pitchFamily="34" charset="0"/>
              </a:rPr>
              <a:t>Σύντομη παρουσίαση</a:t>
            </a:r>
          </a:p>
          <a:p>
            <a:pPr algn="l">
              <a:buFont typeface="Arial" panose="020B0604020202020204" pitchFamily="34" charset="0"/>
              <a:buChar char="•"/>
            </a:pPr>
            <a:r>
              <a:rPr lang="el-GR" sz="1600" b="1" i="0" dirty="0">
                <a:effectLst/>
                <a:latin typeface="arial" panose="020B0604020202020204" pitchFamily="34" charset="0"/>
              </a:rPr>
              <a:t>Ρόλος</a:t>
            </a:r>
            <a:r>
              <a:rPr lang="el-GR" sz="1600" b="0" i="0" dirty="0">
                <a:effectLst/>
                <a:latin typeface="arial" panose="020B0604020202020204" pitchFamily="34" charset="0"/>
              </a:rPr>
              <a:t>: να ελέγχει αν τα κονδύλια της ΕΕ συλλέγονται και χρησιμοποιούνται σωστά, και να συμβάλλει στη βελτίωση της δημοσιονομικής διαχείρισης της ΕΕ.</a:t>
            </a:r>
          </a:p>
          <a:p>
            <a:pPr algn="l">
              <a:buFont typeface="Arial" panose="020B0604020202020204" pitchFamily="34" charset="0"/>
              <a:buChar char="•"/>
            </a:pPr>
            <a:r>
              <a:rPr lang="el-GR" sz="1600" b="1" i="0" dirty="0">
                <a:effectLst/>
                <a:latin typeface="arial" panose="020B0604020202020204" pitchFamily="34" charset="0"/>
              </a:rPr>
              <a:t>Πρόεδρος</a:t>
            </a:r>
            <a:r>
              <a:rPr lang="el-GR" sz="1600" b="0" i="0" dirty="0">
                <a:effectLst/>
                <a:latin typeface="arial" panose="020B0604020202020204" pitchFamily="34" charset="0"/>
              </a:rPr>
              <a:t>: </a:t>
            </a:r>
            <a:r>
              <a:rPr lang="el-GR" sz="1600" b="0" i="0" dirty="0" err="1">
                <a:effectLst/>
                <a:latin typeface="arial" panose="020B0604020202020204" pitchFamily="34" charset="0"/>
              </a:rPr>
              <a:t>Tony</a:t>
            </a:r>
            <a:r>
              <a:rPr lang="el-GR" sz="1600" b="0" i="0" dirty="0">
                <a:effectLst/>
                <a:latin typeface="arial" panose="020B0604020202020204" pitchFamily="34" charset="0"/>
              </a:rPr>
              <a:t> </a:t>
            </a:r>
            <a:r>
              <a:rPr lang="el-GR" sz="1600" b="0" i="0" dirty="0" err="1">
                <a:effectLst/>
                <a:latin typeface="arial" panose="020B0604020202020204" pitchFamily="34" charset="0"/>
              </a:rPr>
              <a:t>Murphy</a:t>
            </a:r>
            <a:endParaRPr lang="el-GR" sz="1600" b="0" i="0" dirty="0">
              <a:effectLst/>
              <a:latin typeface="arial" panose="020B0604020202020204" pitchFamily="34" charset="0"/>
            </a:endParaRPr>
          </a:p>
          <a:p>
            <a:pPr algn="l">
              <a:buFont typeface="Arial" panose="020B0604020202020204" pitchFamily="34" charset="0"/>
              <a:buChar char="•"/>
            </a:pPr>
            <a:r>
              <a:rPr lang="el-GR" sz="1600" b="1" i="0" dirty="0">
                <a:effectLst/>
                <a:latin typeface="arial" panose="020B0604020202020204" pitchFamily="34" charset="0"/>
              </a:rPr>
              <a:t>Μέλη</a:t>
            </a:r>
            <a:r>
              <a:rPr lang="el-GR" sz="1600" b="0" i="0" dirty="0">
                <a:effectLst/>
                <a:latin typeface="arial" panose="020B0604020202020204" pitchFamily="34" charset="0"/>
              </a:rPr>
              <a:t>: 1 από κάθε χώρα της ΕΕ</a:t>
            </a:r>
          </a:p>
          <a:p>
            <a:pPr algn="l">
              <a:buFont typeface="Arial" panose="020B0604020202020204" pitchFamily="34" charset="0"/>
              <a:buChar char="•"/>
            </a:pPr>
            <a:r>
              <a:rPr lang="el-GR" sz="1600" b="1" i="0" dirty="0">
                <a:effectLst/>
                <a:latin typeface="arial" panose="020B0604020202020204" pitchFamily="34" charset="0"/>
              </a:rPr>
              <a:t>Έτος σύστασης</a:t>
            </a:r>
            <a:r>
              <a:rPr lang="el-GR" sz="1600" b="0" i="0" dirty="0">
                <a:effectLst/>
                <a:latin typeface="arial" panose="020B0604020202020204" pitchFamily="34" charset="0"/>
              </a:rPr>
              <a:t>: 1977</a:t>
            </a:r>
          </a:p>
          <a:p>
            <a:pPr algn="l">
              <a:buFont typeface="Arial" panose="020B0604020202020204" pitchFamily="34" charset="0"/>
              <a:buChar char="•"/>
            </a:pPr>
            <a:r>
              <a:rPr lang="el-GR" sz="1600" b="1" i="0" dirty="0">
                <a:effectLst/>
                <a:latin typeface="arial" panose="020B0604020202020204" pitchFamily="34" charset="0"/>
              </a:rPr>
              <a:t>Τοποθεσία</a:t>
            </a:r>
            <a:r>
              <a:rPr lang="el-GR" sz="1600" b="0" i="0" dirty="0">
                <a:effectLst/>
                <a:latin typeface="arial" panose="020B0604020202020204" pitchFamily="34" charset="0"/>
              </a:rPr>
              <a:t>: Λουξεμβούργο</a:t>
            </a:r>
          </a:p>
          <a:p>
            <a:pPr algn="l">
              <a:buFont typeface="Arial" panose="020B0604020202020204" pitchFamily="34" charset="0"/>
              <a:buChar char="•"/>
            </a:pPr>
            <a:r>
              <a:rPr lang="el-GR" sz="1600" b="1" i="0" dirty="0" err="1">
                <a:effectLst/>
                <a:latin typeface="arial" panose="020B0604020202020204" pitchFamily="34" charset="0"/>
              </a:rPr>
              <a:t>Ιστότοπος</a:t>
            </a:r>
            <a:r>
              <a:rPr lang="el-GR" sz="1600" b="0" i="0" dirty="0">
                <a:effectLst/>
                <a:latin typeface="arial" panose="020B0604020202020204" pitchFamily="34" charset="0"/>
              </a:rPr>
              <a:t>: </a:t>
            </a:r>
            <a:r>
              <a:rPr lang="el-GR" sz="1600" b="0" i="0" u="sng" dirty="0">
                <a:effectLst/>
                <a:latin typeface="var(--ff-d)"/>
                <a:hlinkClick r:id="rId3"/>
              </a:rPr>
              <a:t>Ευρωπαϊκό Ελεγκτικό Συνέδριο</a:t>
            </a:r>
            <a:endParaRPr lang="el-GR" sz="1600" b="0" i="0" dirty="0">
              <a:effectLst/>
              <a:latin typeface="arial" panose="020B0604020202020204" pitchFamily="34" charset="0"/>
            </a:endParaRPr>
          </a:p>
          <a:p>
            <a:pPr algn="l"/>
            <a:r>
              <a:rPr lang="el-GR" sz="1600" b="0" i="0" dirty="0">
                <a:effectLst/>
                <a:latin typeface="arial" panose="020B0604020202020204" pitchFamily="34" charset="0"/>
              </a:rPr>
              <a:t>Ως </a:t>
            </a:r>
            <a:r>
              <a:rPr lang="el-GR" sz="1600" b="1" i="0" dirty="0">
                <a:effectLst/>
                <a:latin typeface="arial" panose="020B0604020202020204" pitchFamily="34" charset="0"/>
              </a:rPr>
              <a:t>ανεξάρτητη εξωτερική ελεγκτική αρχή</a:t>
            </a:r>
            <a:r>
              <a:rPr lang="el-GR" sz="1600" b="0" i="0" dirty="0">
                <a:effectLst/>
                <a:latin typeface="arial" panose="020B0604020202020204" pitchFamily="34" charset="0"/>
              </a:rPr>
              <a:t> της ΕΕ, το Ευρωπαϊκό Ελεγκτικό Συνέδριο (ΕΕΣ) μεριμνά για τα συμφέροντα των Ευρωπαίων φορολογουμένων. Παρόλο που δεν διαθέτει νομικές εξουσίες, έχει ως αποστολή τη βελτίωση της διαχείρισης του προϋπολογισμού της ΕΕ από την </a:t>
            </a:r>
            <a:r>
              <a:rPr lang="el-GR" sz="1600" b="0" i="0" u="sng" dirty="0">
                <a:effectLst/>
                <a:latin typeface="arial" panose="020B0604020202020204" pitchFamily="34" charset="0"/>
                <a:hlinkClick r:id="rId4"/>
              </a:rPr>
              <a:t>Ευρωπαϊκή Επιτροπή</a:t>
            </a:r>
            <a:r>
              <a:rPr lang="el-GR" sz="1600" b="0" i="0" dirty="0">
                <a:effectLst/>
                <a:latin typeface="arial" panose="020B0604020202020204" pitchFamily="34" charset="0"/>
              </a:rPr>
              <a:t> και την κατάρτιση εκθέσεων για τα οικονομικά της ΕΕ.</a:t>
            </a:r>
            <a:endParaRPr lang="en-US" sz="1600" b="0" i="0" dirty="0">
              <a:effectLst/>
              <a:latin typeface="arial" panose="020B0604020202020204" pitchFamily="34" charset="0"/>
            </a:endParaRPr>
          </a:p>
          <a:p>
            <a:pPr marL="0" indent="0" algn="ctr">
              <a:buNone/>
            </a:pPr>
            <a:endParaRPr lang="en-US" sz="1600" dirty="0">
              <a:latin typeface="arial" panose="020B0604020202020204" pitchFamily="34" charset="0"/>
            </a:endParaRPr>
          </a:p>
          <a:p>
            <a:pPr marL="0" indent="0" algn="ctr">
              <a:buNone/>
            </a:pPr>
            <a:r>
              <a:rPr lang="el-GR" sz="1600" b="1" i="0" u="sng" dirty="0">
                <a:effectLst/>
                <a:latin typeface="arial" panose="020B0604020202020204" pitchFamily="34" charset="0"/>
              </a:rPr>
              <a:t>Σύνθεση</a:t>
            </a:r>
          </a:p>
          <a:p>
            <a:pPr algn="l"/>
            <a:r>
              <a:rPr lang="el-GR" sz="1600" b="0" i="0" dirty="0">
                <a:effectLst/>
                <a:latin typeface="arial" panose="020B0604020202020204" pitchFamily="34" charset="0"/>
              </a:rPr>
              <a:t>Τα μέλη του Ελεγκτικού Συνεδρίου διορίζονται από το Συμβούλιο, μετά από διαβούλευση με το Κοινοβούλιο, για ανανεώσιμη εξαετή θητεία. Από τα μέλη αυτά επιλέγεται πρόεδρος για τριετή θητεία, επίσης ανανεώσιμη.</a:t>
            </a:r>
            <a:endParaRPr lang="en-US" sz="1600" b="0" i="0" dirty="0">
              <a:effectLst/>
              <a:latin typeface="arial" panose="020B0604020202020204" pitchFamily="34" charset="0"/>
            </a:endParaRPr>
          </a:p>
          <a:p>
            <a:pPr algn="l"/>
            <a:endParaRPr lang="en-GB" sz="1600" b="0" i="0" dirty="0">
              <a:effectLst/>
              <a:latin typeface="arial" panose="020B0604020202020204" pitchFamily="34" charset="0"/>
            </a:endParaRPr>
          </a:p>
          <a:p>
            <a:pPr algn="l"/>
            <a:r>
              <a:rPr lang="en-GB" sz="1600" b="0" i="0" dirty="0">
                <a:effectLst/>
                <a:latin typeface="arial" panose="020B0604020202020204" pitchFamily="34" charset="0"/>
                <a:hlinkClick r:id="rId3"/>
              </a:rPr>
              <a:t>https://www.eca.europa.eu/el</a:t>
            </a:r>
            <a:endParaRPr lang="en-GB" sz="1600" b="0" i="0" dirty="0">
              <a:effectLst/>
              <a:latin typeface="arial" panose="020B0604020202020204" pitchFamily="34" charset="0"/>
            </a:endParaRPr>
          </a:p>
          <a:p>
            <a:pPr algn="l"/>
            <a:endParaRPr lang="el-GR" sz="1800" b="0" i="0" dirty="0">
              <a:effectLst/>
              <a:latin typeface="arial" panose="020B0604020202020204" pitchFamily="34" charset="0"/>
            </a:endParaRPr>
          </a:p>
          <a:p>
            <a:endParaRPr lang="el-GR" dirty="0"/>
          </a:p>
        </p:txBody>
      </p:sp>
    </p:spTree>
    <p:extLst>
      <p:ext uri="{BB962C8B-B14F-4D97-AF65-F5344CB8AC3E}">
        <p14:creationId xmlns:p14="http://schemas.microsoft.com/office/powerpoint/2010/main" val="131678834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1429</Words>
  <Application>Microsoft Office PowerPoint</Application>
  <PresentationFormat>Προβολή στην οθόνη (4:3)</PresentationFormat>
  <Paragraphs>121</Paragraphs>
  <Slides>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9</vt:i4>
      </vt:variant>
    </vt:vector>
  </HeadingPairs>
  <TitlesOfParts>
    <vt:vector size="14" baseType="lpstr">
      <vt:lpstr>Arial</vt:lpstr>
      <vt:lpstr>Arial</vt:lpstr>
      <vt:lpstr>Calibri</vt:lpstr>
      <vt:lpstr>var(--ff-d)</vt:lpstr>
      <vt:lpstr>Θέμα του Office</vt:lpstr>
      <vt:lpstr>  </vt:lpstr>
      <vt:lpstr>Ενότητα 2η: ΘΕΣΜΟΙ ΤΗΣ Ε.Ε.: </vt:lpstr>
      <vt:lpstr>το Ευρωπαϊκό Κοινοβούλιο </vt:lpstr>
      <vt:lpstr>το Ευρωπαϊκό Συμβούλιο  </vt:lpstr>
      <vt:lpstr>το Συμβούλιο της Ευρωπαϊκής Ένωσης </vt:lpstr>
      <vt:lpstr>η Ευρωπαϊκή Επιτροπή</vt:lpstr>
      <vt:lpstr>το Δικαστήριο της Ευρωπαϊκής Ένωσης</vt:lpstr>
      <vt:lpstr>η Ευρωπαϊκή Κεντρική Τράπεζα </vt:lpstr>
      <vt:lpstr>το Ευρωπαϊκό Ελεγκτικό Συνέδριο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admin</dc:creator>
  <cp:lastModifiedBy>DIMITRIS.ALEXIOU DIMITRIS.ALEXIOU</cp:lastModifiedBy>
  <cp:revision>32</cp:revision>
  <dcterms:created xsi:type="dcterms:W3CDTF">2024-10-26T13:09:21Z</dcterms:created>
  <dcterms:modified xsi:type="dcterms:W3CDTF">2024-11-26T22:54:24Z</dcterms:modified>
</cp:coreProperties>
</file>