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60" r:id="rId5"/>
    <p:sldId id="266" r:id="rId6"/>
    <p:sldId id="267" r:id="rId7"/>
    <p:sldId id="262" r:id="rId8"/>
    <p:sldId id="268" r:id="rId9"/>
    <p:sldId id="269" r:id="rId10"/>
    <p:sldId id="265"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tableStyles" Target="tableStyle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8C8800-84D6-EB32-5D0D-E18F6E0FBAA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5DC0A5E-36F9-08A5-7694-48EA124847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F483803-F066-9183-1E7F-67F4040F132F}"/>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5" name="Θέση υποσέλιδου 4">
            <a:extLst>
              <a:ext uri="{FF2B5EF4-FFF2-40B4-BE49-F238E27FC236}">
                <a16:creationId xmlns:a16="http://schemas.microsoft.com/office/drawing/2014/main" id="{F85B9B40-1697-D782-69DB-312294658F8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082905-6D7A-0568-28CD-4783C2CADB6C}"/>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3583480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515324-D61A-09FA-4191-10C0C447784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9C810BB2-93B9-6585-F29F-EB71A3E67358}"/>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F97DBCB-EEA0-7C67-E317-AD6D49D3F683}"/>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5" name="Θέση υποσέλιδου 4">
            <a:extLst>
              <a:ext uri="{FF2B5EF4-FFF2-40B4-BE49-F238E27FC236}">
                <a16:creationId xmlns:a16="http://schemas.microsoft.com/office/drawing/2014/main" id="{09832D35-839D-0008-E088-6E980678BD4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996D1A4-A081-F420-D561-D8E09B1BD5AD}"/>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129146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9D09461-B773-2A4D-153C-1E39907ACB6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89C3271-B9F8-655C-B3C8-1506E8B2F2DE}"/>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B69F42E-CA68-0E5C-C060-79214E8B1A38}"/>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5" name="Θέση υποσέλιδου 4">
            <a:extLst>
              <a:ext uri="{FF2B5EF4-FFF2-40B4-BE49-F238E27FC236}">
                <a16:creationId xmlns:a16="http://schemas.microsoft.com/office/drawing/2014/main" id="{3A5A93C1-046B-F865-B468-B77C0114B26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8B555D8-9B09-485D-C15F-D66E3704C5D7}"/>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122032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D0F51F-B5DE-75AD-A80D-D8CDA3D35B5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DB1E643-B4B8-3FD4-82F4-60F3201FD2B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0DFA757-AA22-F195-42C2-FC1BE7AA35D6}"/>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5" name="Θέση υποσέλιδου 4">
            <a:extLst>
              <a:ext uri="{FF2B5EF4-FFF2-40B4-BE49-F238E27FC236}">
                <a16:creationId xmlns:a16="http://schemas.microsoft.com/office/drawing/2014/main" id="{27E0AAAB-3CA6-E0EC-7F43-B748A14E560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4E3BFB8-1241-D01F-675B-64A6172C7F13}"/>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358093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4FBD7C-4BA6-D869-D034-9F3DB96C9ED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FB7FBDC-48C7-8E9D-DDE4-38B276059B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7ADEAD1-0709-464F-C7BB-4735CD1F3D9A}"/>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5" name="Θέση υποσέλιδου 4">
            <a:extLst>
              <a:ext uri="{FF2B5EF4-FFF2-40B4-BE49-F238E27FC236}">
                <a16:creationId xmlns:a16="http://schemas.microsoft.com/office/drawing/2014/main" id="{859F36B7-B368-7DA5-3734-6ADCBBFF8E4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7811497-0AC1-0DB9-43D2-9CFAD42AA82A}"/>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61393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21369A-EA74-A67B-0EFC-C25CD31DA83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12C6C63-5F52-75E9-CB76-D169A613F0A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0DF7E04B-2B09-AF6C-2319-B1EA2AFD67C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E520408C-7A42-F6BD-2332-0706D15A28F0}"/>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6" name="Θέση υποσέλιδου 5">
            <a:extLst>
              <a:ext uri="{FF2B5EF4-FFF2-40B4-BE49-F238E27FC236}">
                <a16:creationId xmlns:a16="http://schemas.microsoft.com/office/drawing/2014/main" id="{24A5B0BC-15F9-73B2-6E75-7A3FF4EFD63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E1C95AF-62A8-E576-B557-4BD6374CD50D}"/>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177425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507201-E241-4AC7-31B7-C2A2BDCF6AA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A02010A-F2EB-151D-FD75-D5B189188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1B4DF6B-3FC0-BFBC-0DF2-6D508C4AAC0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673FB08-48EA-501A-4D20-9CE6B8B4E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851CE46A-2B89-ADA2-275D-731467E62C8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FB03E4FD-A104-6E71-4458-8D59DEAABDF9}"/>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8" name="Θέση υποσέλιδου 7">
            <a:extLst>
              <a:ext uri="{FF2B5EF4-FFF2-40B4-BE49-F238E27FC236}">
                <a16:creationId xmlns:a16="http://schemas.microsoft.com/office/drawing/2014/main" id="{670647A3-E770-C3B0-C426-877479DD3DDB}"/>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83A6D70-5693-8F5E-4B4D-5EE99F1D7087}"/>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313211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D4654E-20C5-64AF-78FB-F1073B0BE1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1E3D79F-809C-E697-D843-5039AF728E5E}"/>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4" name="Θέση υποσέλιδου 3">
            <a:extLst>
              <a:ext uri="{FF2B5EF4-FFF2-40B4-BE49-F238E27FC236}">
                <a16:creationId xmlns:a16="http://schemas.microsoft.com/office/drawing/2014/main" id="{1DE058DE-8377-BED8-2ED3-20D4DAE6B88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B669279F-AC7E-3B31-23B7-7B88C534BEDF}"/>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2985014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77E02D8-9D78-14F3-167C-4E98D115A7F7}"/>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3" name="Θέση υποσέλιδου 2">
            <a:extLst>
              <a:ext uri="{FF2B5EF4-FFF2-40B4-BE49-F238E27FC236}">
                <a16:creationId xmlns:a16="http://schemas.microsoft.com/office/drawing/2014/main" id="{F8B1D4B9-E749-751B-F575-3EF214B3F8C6}"/>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482DB675-C42D-1B53-3D10-B23BA23EEE54}"/>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210459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BD3312-C60E-49CB-477F-0DDCDC96E04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C634ECA-EA19-4EA7-D038-AD41596BD9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9E0FED7-1419-4A11-8B6D-30C53BF1C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16EFD7D-5824-DE2B-8D16-BAA7ACA1DBA7}"/>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6" name="Θέση υποσέλιδου 5">
            <a:extLst>
              <a:ext uri="{FF2B5EF4-FFF2-40B4-BE49-F238E27FC236}">
                <a16:creationId xmlns:a16="http://schemas.microsoft.com/office/drawing/2014/main" id="{06F9BF09-7AA3-C4CF-7FCB-AA431995F0C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542275E-70A2-D248-BBA4-0A187BE3902A}"/>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157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59DF8E-18D0-2BE0-02BA-0D5F7C226B0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19E973F-A027-8FB9-5344-27EFB5482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8D29DC1-9D15-5506-38AF-094CFC3057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9958A02A-7A83-762C-848A-94A799BCC5EA}"/>
              </a:ext>
            </a:extLst>
          </p:cNvPr>
          <p:cNvSpPr>
            <a:spLocks noGrp="1"/>
          </p:cNvSpPr>
          <p:nvPr>
            <p:ph type="dt" sz="half" idx="10"/>
          </p:nvPr>
        </p:nvSpPr>
        <p:spPr/>
        <p:txBody>
          <a:bodyPr/>
          <a:lstStyle/>
          <a:p>
            <a:fld id="{EDB3B261-BBD6-467C-A7CE-009361AE5E10}" type="datetimeFigureOut">
              <a:rPr lang="el-GR" smtClean="0"/>
              <a:t>20/11/2024</a:t>
            </a:fld>
            <a:endParaRPr lang="el-GR"/>
          </a:p>
        </p:txBody>
      </p:sp>
      <p:sp>
        <p:nvSpPr>
          <p:cNvPr id="6" name="Θέση υποσέλιδου 5">
            <a:extLst>
              <a:ext uri="{FF2B5EF4-FFF2-40B4-BE49-F238E27FC236}">
                <a16:creationId xmlns:a16="http://schemas.microsoft.com/office/drawing/2014/main" id="{6D4097AC-1201-5065-9867-1DF37B5DC00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C7B1DA2-B78B-DF14-1D7C-744A2AC0491F}"/>
              </a:ext>
            </a:extLst>
          </p:cNvPr>
          <p:cNvSpPr>
            <a:spLocks noGrp="1"/>
          </p:cNvSpPr>
          <p:nvPr>
            <p:ph type="sldNum" sz="quarter" idx="12"/>
          </p:nvPr>
        </p:nvSpPr>
        <p:spPr/>
        <p:txBody>
          <a:bodyPr/>
          <a:lstStyle/>
          <a:p>
            <a:fld id="{7982A6B0-2BCD-4CD3-BD9D-EE3F460C153D}" type="slidenum">
              <a:rPr lang="el-GR" smtClean="0"/>
              <a:t>‹#›</a:t>
            </a:fld>
            <a:endParaRPr lang="el-GR"/>
          </a:p>
        </p:txBody>
      </p:sp>
    </p:spTree>
    <p:extLst>
      <p:ext uri="{BB962C8B-B14F-4D97-AF65-F5344CB8AC3E}">
        <p14:creationId xmlns:p14="http://schemas.microsoft.com/office/powerpoint/2010/main" val="211069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5C613AB-DEC6-72B0-1F99-72F296BCD1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45C6D1E-5ECD-EE02-7847-0159B0FC13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B488C70-778D-9771-2E43-A3CB05DC7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DB3B261-BBD6-467C-A7CE-009361AE5E10}" type="datetimeFigureOut">
              <a:rPr lang="el-GR" smtClean="0"/>
              <a:t>20/11/2024</a:t>
            </a:fld>
            <a:endParaRPr lang="el-GR"/>
          </a:p>
        </p:txBody>
      </p:sp>
      <p:sp>
        <p:nvSpPr>
          <p:cNvPr id="5" name="Θέση υποσέλιδου 4">
            <a:extLst>
              <a:ext uri="{FF2B5EF4-FFF2-40B4-BE49-F238E27FC236}">
                <a16:creationId xmlns:a16="http://schemas.microsoft.com/office/drawing/2014/main" id="{17107E44-9E43-8AFF-CD95-48EB835BA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9A71D33-2F22-0D55-576D-9196710A7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82A6B0-2BCD-4CD3-BD9D-EE3F460C153D}" type="slidenum">
              <a:rPr lang="el-GR" smtClean="0"/>
              <a:t>‹#›</a:t>
            </a:fld>
            <a:endParaRPr lang="el-GR"/>
          </a:p>
        </p:txBody>
      </p:sp>
    </p:spTree>
    <p:extLst>
      <p:ext uri="{BB962C8B-B14F-4D97-AF65-F5344CB8AC3E}">
        <p14:creationId xmlns:p14="http://schemas.microsoft.com/office/powerpoint/2010/main" val="3585917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hyperlink" Target="https://www.europarl.europa.eu/topics/el/article/20191205STO68454/kouiz-posa-gnorizete-gia-ta-anthropina-dikaiomata-stin-ee" TargetMode="Externa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hyperlink" Target="https://eur-lex.europa.eu/legal-content/EL/TXT/?uri=celex%3A12016ME%2FTXT" TargetMode="Externa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hyperlink" Target="https://eur-lex.europa.eu/legal-content/EL/TXT/HTML/?uri=CELEX:12012P/TXT&amp;from=EL" TargetMode="Externa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hyperlink" Target="https://www.europarl.europa.eu/about-parliament/el/democracy-and-human-rights/fundamental-rights-in-the-eu" TargetMode="Externa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hyperlink" Target="https://epasgreece.eu/webinar/vasika-dikaiomata-politon-stin-evropaiki-enosi" TargetMode="External" /><Relationship Id="rId2" Type="http://schemas.openxmlformats.org/officeDocument/2006/relationships/hyperlink" Target="https://www.lawspot.gr/nomikes-plirofories/nomothesia/slee/arthro-20-synthiki-gia-ti-leitoyrgia-tis-eyropaikis-enosis" TargetMode="Externa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hyperlink" Target="https://www.europarl.europa.eu/sakharovprize/el/home" TargetMode="Externa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hyperlink" Target="https://home-affairs.ec.europa.eu/policies/internal-security/organised-crime-and-human-trafficking/together-against-trafficking-human-beings_en" TargetMode="External" /><Relationship Id="rId2" Type="http://schemas.openxmlformats.org/officeDocument/2006/relationships/hyperlink" Target="https://eur-lex.europa.eu/LexUriServ/LexUriServ.do?uri=OJ:L:2011:101:0001:0011:El:PDF" TargetMode="External" /><Relationship Id="rId1" Type="http://schemas.openxmlformats.org/officeDocument/2006/relationships/slideLayout" Target="../slideLayouts/slideLayout7.xml" /><Relationship Id="rId4" Type="http://schemas.openxmlformats.org/officeDocument/2006/relationships/hyperlink" Target="https://www.europarl.europa.eu/news/el/press-room/20240419IPR20580/emporia-anthropon-epekteinetai-i-nomothesia-gia-tin-prostasia-ton-thumaton" TargetMode="External" /></Relationships>
</file>

<file path=ppt/slides/_rels/slide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hyperlink" Target="https://home-affairs.ec.europa.eu/whats-new/communication-campaigns/end-human-trafficking-break-invisible-chain_en" TargetMode="External" /><Relationship Id="rId1" Type="http://schemas.openxmlformats.org/officeDocument/2006/relationships/slideLayout" Target="../slideLayouts/slideLayout7.xml" /><Relationship Id="rId4" Type="http://schemas.openxmlformats.org/officeDocument/2006/relationships/image" Target="../media/image3.png" /></Relationships>
</file>

<file path=ppt/slides/_rels/slide9.xml.rels><?xml version="1.0" encoding="UTF-8" standalone="yes"?>
<Relationships xmlns="http://schemas.openxmlformats.org/package/2006/relationships"><Relationship Id="rId3" Type="http://schemas.openxmlformats.org/officeDocument/2006/relationships/hyperlink" Target="https://ekka.org.gr/index.php/el/ethnikos-mixanismos-anaforas" TargetMode="External" /><Relationship Id="rId2" Type="http://schemas.openxmlformats.org/officeDocument/2006/relationships/hyperlink" Target="https://home-affairs.ec.europa.eu/policies/internal-security/organised-crime-and-human-trafficking/together-against-trafficking-human-beings/eu-countries_en" TargetMode="Externa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Εικόνα 1" descr="Εικόνα που περιέχει κίτρινο, αστέρι, αστρονομία, δημιουργικότητα&#10;&#10;Περιγραφή που δημιουργήθηκε αυτόματα">
            <a:extLst>
              <a:ext uri="{FF2B5EF4-FFF2-40B4-BE49-F238E27FC236}">
                <a16:creationId xmlns:a16="http://schemas.microsoft.com/office/drawing/2014/main" id="{00C85738-5A01-F2D8-ACB2-30784A3C7C68}"/>
              </a:ext>
            </a:extLst>
          </p:cNvPr>
          <p:cNvPicPr>
            <a:picLocks noChangeAspect="1"/>
          </p:cNvPicPr>
          <p:nvPr/>
        </p:nvPicPr>
        <p:blipFill>
          <a:blip r:embed="rId2"/>
          <a:srcRect t="10017"/>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2D03B3AE-40D1-8812-9AEB-0264F860961E}"/>
              </a:ext>
            </a:extLst>
          </p:cNvPr>
          <p:cNvSpPr txBox="1"/>
          <p:nvPr/>
        </p:nvSpPr>
        <p:spPr>
          <a:xfrm>
            <a:off x="2766929" y="1741285"/>
            <a:ext cx="6658141" cy="1323439"/>
          </a:xfrm>
          <a:prstGeom prst="rect">
            <a:avLst/>
          </a:prstGeom>
          <a:noFill/>
        </p:spPr>
        <p:txBody>
          <a:bodyPr wrap="square">
            <a:spAutoFit/>
          </a:bodyPr>
          <a:lstStyle/>
          <a:p>
            <a:r>
              <a:rPr lang="el-GR" sz="4000" b="1" i="0" u="none" strike="noStrike" baseline="0" dirty="0">
                <a:solidFill>
                  <a:schemeClr val="bg1"/>
                </a:solidFill>
                <a:latin typeface="Calibri" panose="020F0502020204030204" pitchFamily="34" charset="0"/>
              </a:rPr>
              <a:t>Βασικά δικαιώματα που μας παρέχει η Ευρωπαϊκή Ένωση </a:t>
            </a:r>
            <a:endParaRPr lang="el-GR" sz="4000" dirty="0">
              <a:solidFill>
                <a:schemeClr val="bg1"/>
              </a:solidFill>
            </a:endParaRPr>
          </a:p>
        </p:txBody>
      </p:sp>
    </p:spTree>
    <p:extLst>
      <p:ext uri="{BB962C8B-B14F-4D97-AF65-F5344CB8AC3E}">
        <p14:creationId xmlns:p14="http://schemas.microsoft.com/office/powerpoint/2010/main" val="2377029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F30BBB-3BA6-09AE-BA91-515F933E6108}"/>
              </a:ext>
            </a:extLst>
          </p:cNvPr>
          <p:cNvSpPr txBox="1"/>
          <p:nvPr/>
        </p:nvSpPr>
        <p:spPr>
          <a:xfrm>
            <a:off x="1012722" y="1526062"/>
            <a:ext cx="9026332" cy="923330"/>
          </a:xfrm>
          <a:prstGeom prst="rect">
            <a:avLst/>
          </a:prstGeom>
          <a:noFill/>
        </p:spPr>
        <p:txBody>
          <a:bodyPr wrap="square">
            <a:spAutoFit/>
          </a:bodyPr>
          <a:lstStyle/>
          <a:p>
            <a:r>
              <a:rPr lang="en-US" dirty="0"/>
              <a:t>Quiz </a:t>
            </a:r>
          </a:p>
          <a:p>
            <a:r>
              <a:rPr lang="el-GR" dirty="0"/>
              <a:t>https://www.europarl.europa.eu/topics/el/article/20191205STO68454/</a:t>
            </a:r>
            <a:r>
              <a:rPr lang="el-GR" dirty="0">
                <a:hlinkClick r:id="rId2"/>
              </a:rPr>
              <a:t>kouiz-posa-gnorizete-gia-ta-anthropina-dikaiomata-stin-ee</a:t>
            </a:r>
            <a:endParaRPr lang="el-GR" dirty="0"/>
          </a:p>
        </p:txBody>
      </p:sp>
      <p:sp>
        <p:nvSpPr>
          <p:cNvPr id="2" name="Ορθογώνιο 1">
            <a:extLst>
              <a:ext uri="{FF2B5EF4-FFF2-40B4-BE49-F238E27FC236}">
                <a16:creationId xmlns:a16="http://schemas.microsoft.com/office/drawing/2014/main" id="{8F267F0B-1D3D-FE56-BE5B-3151AC0272E1}"/>
              </a:ext>
            </a:extLst>
          </p:cNvPr>
          <p:cNvSpPr/>
          <p:nvPr/>
        </p:nvSpPr>
        <p:spPr>
          <a:xfrm>
            <a:off x="0" y="0"/>
            <a:ext cx="12192000" cy="943897"/>
          </a:xfrm>
          <a:prstGeom prst="rect">
            <a:avLst/>
          </a:prstGeom>
          <a:solidFill>
            <a:srgbClr val="00437A">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TextBox 4">
            <a:extLst>
              <a:ext uri="{FF2B5EF4-FFF2-40B4-BE49-F238E27FC236}">
                <a16:creationId xmlns:a16="http://schemas.microsoft.com/office/drawing/2014/main" id="{32268E80-96C0-731F-30FF-A5CD0BFE9084}"/>
              </a:ext>
            </a:extLst>
          </p:cNvPr>
          <p:cNvSpPr txBox="1"/>
          <p:nvPr/>
        </p:nvSpPr>
        <p:spPr>
          <a:xfrm>
            <a:off x="501447" y="210338"/>
            <a:ext cx="9822424" cy="523220"/>
          </a:xfrm>
          <a:prstGeom prst="rect">
            <a:avLst/>
          </a:prstGeom>
          <a:noFill/>
        </p:spPr>
        <p:txBody>
          <a:bodyPr wrap="square">
            <a:spAutoFit/>
          </a:bodyPr>
          <a:lstStyle/>
          <a:p>
            <a:r>
              <a:rPr lang="el-GR" sz="2800" b="1" i="0" u="none" strike="noStrike" baseline="0" dirty="0">
                <a:solidFill>
                  <a:schemeClr val="bg1"/>
                </a:solidFill>
                <a:latin typeface="Calibri" panose="020F0502020204030204" pitchFamily="34" charset="0"/>
              </a:rPr>
              <a:t>Βασικά δικαιώματα που μας παρέχει η Ευρωπαϊκή Ένωση </a:t>
            </a:r>
            <a:endParaRPr lang="el-GR" sz="2800" dirty="0">
              <a:solidFill>
                <a:schemeClr val="bg1"/>
              </a:solidFill>
            </a:endParaRPr>
          </a:p>
        </p:txBody>
      </p:sp>
    </p:spTree>
    <p:extLst>
      <p:ext uri="{BB962C8B-B14F-4D97-AF65-F5344CB8AC3E}">
        <p14:creationId xmlns:p14="http://schemas.microsoft.com/office/powerpoint/2010/main" val="3619574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a:extLst>
              <a:ext uri="{FF2B5EF4-FFF2-40B4-BE49-F238E27FC236}">
                <a16:creationId xmlns:a16="http://schemas.microsoft.com/office/drawing/2014/main" id="{5976F85D-F5DE-2465-E6A4-601A6AB83BEA}"/>
              </a:ext>
            </a:extLst>
          </p:cNvPr>
          <p:cNvSpPr/>
          <p:nvPr/>
        </p:nvSpPr>
        <p:spPr>
          <a:xfrm>
            <a:off x="0" y="0"/>
            <a:ext cx="12192000" cy="943897"/>
          </a:xfrm>
          <a:prstGeom prst="rect">
            <a:avLst/>
          </a:prstGeom>
          <a:solidFill>
            <a:srgbClr val="00437A">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TextBox 3">
            <a:extLst>
              <a:ext uri="{FF2B5EF4-FFF2-40B4-BE49-F238E27FC236}">
                <a16:creationId xmlns:a16="http://schemas.microsoft.com/office/drawing/2014/main" id="{7C1F5949-EBC3-562F-EBBD-2CFA1FFBA033}"/>
              </a:ext>
            </a:extLst>
          </p:cNvPr>
          <p:cNvSpPr txBox="1"/>
          <p:nvPr/>
        </p:nvSpPr>
        <p:spPr>
          <a:xfrm>
            <a:off x="845576" y="1327355"/>
            <a:ext cx="10736826" cy="4893647"/>
          </a:xfrm>
          <a:prstGeom prst="rect">
            <a:avLst/>
          </a:prstGeom>
          <a:noFill/>
        </p:spPr>
        <p:txBody>
          <a:bodyPr wrap="square" rtlCol="0">
            <a:spAutoFit/>
          </a:bodyPr>
          <a:lstStyle/>
          <a:p>
            <a:pPr algn="l" fontAlgn="ctr"/>
            <a:r>
              <a:rPr lang="el-GR" sz="2400" i="0" dirty="0">
                <a:effectLst/>
                <a:latin typeface="Calibri" panose="020F0502020204030204" pitchFamily="34" charset="0"/>
                <a:ea typeface="Calibri" panose="020F0502020204030204" pitchFamily="34" charset="0"/>
                <a:cs typeface="Calibri" panose="020F0502020204030204" pitchFamily="34" charset="0"/>
              </a:rPr>
              <a:t>Οι βασικές αρχές πάνω στις οποίες θεμελιώνεται η Ένωση κατοχυρώνονται στο </a:t>
            </a:r>
            <a:r>
              <a:rPr lang="el-GR" sz="2400" b="1" i="0" dirty="0">
                <a:effectLst/>
                <a:latin typeface="Calibri" panose="020F0502020204030204" pitchFamily="34" charset="0"/>
                <a:ea typeface="Calibri" panose="020F0502020204030204" pitchFamily="34" charset="0"/>
                <a:cs typeface="Calibri" panose="020F0502020204030204" pitchFamily="34" charset="0"/>
              </a:rPr>
              <a:t>άρθρο 2 </a:t>
            </a:r>
            <a:r>
              <a:rPr lang="el-GR" sz="2400" i="0" dirty="0">
                <a:effectLst/>
                <a:latin typeface="Calibri" panose="020F0502020204030204" pitchFamily="34" charset="0"/>
                <a:ea typeface="Calibri" panose="020F0502020204030204" pitchFamily="34" charset="0"/>
                <a:cs typeface="Calibri" panose="020F0502020204030204" pitchFamily="34" charset="0"/>
              </a:rPr>
              <a:t>της </a:t>
            </a:r>
            <a:r>
              <a:rPr lang="el-GR" sz="2400" b="1" i="0" dirty="0">
                <a:effectLst/>
                <a:latin typeface="Calibri" panose="020F0502020204030204" pitchFamily="34" charset="0"/>
                <a:ea typeface="Calibri" panose="020F0502020204030204" pitchFamily="34" charset="0"/>
                <a:cs typeface="Calibri" panose="020F0502020204030204" pitchFamily="34" charset="0"/>
              </a:rPr>
              <a:t>Συνθήκης της Ευρωπαϊκής Ένωσης (ΣΕΕ)</a:t>
            </a:r>
            <a:r>
              <a:rPr lang="el-GR" sz="2400" i="0" dirty="0">
                <a:effectLst/>
                <a:latin typeface="Calibri" panose="020F0502020204030204" pitchFamily="34" charset="0"/>
                <a:ea typeface="Calibri" panose="020F0502020204030204" pitchFamily="34" charset="0"/>
                <a:cs typeface="Calibri" panose="020F0502020204030204" pitchFamily="34" charset="0"/>
              </a:rPr>
              <a:t>. </a:t>
            </a:r>
          </a:p>
          <a:p>
            <a:pPr algn="l" fontAlgn="ctr"/>
            <a:endParaRPr lang="el-GR" sz="2400" i="0" dirty="0">
              <a:effectLst/>
              <a:latin typeface="Calibri" panose="020F0502020204030204" pitchFamily="34" charset="0"/>
              <a:ea typeface="Calibri" panose="020F0502020204030204" pitchFamily="34" charset="0"/>
              <a:cs typeface="Calibri" panose="020F0502020204030204" pitchFamily="34" charset="0"/>
            </a:endParaRPr>
          </a:p>
          <a:p>
            <a:pPr algn="l" fontAlgn="ctr"/>
            <a:r>
              <a:rPr lang="el-GR" sz="2400" i="0" dirty="0">
                <a:effectLst/>
                <a:latin typeface="Calibri" panose="020F0502020204030204" pitchFamily="34" charset="0"/>
                <a:ea typeface="Calibri" panose="020F0502020204030204" pitchFamily="34" charset="0"/>
                <a:cs typeface="Calibri" panose="020F0502020204030204" pitchFamily="34" charset="0"/>
              </a:rPr>
              <a:t>Αυτές είναι</a:t>
            </a:r>
          </a:p>
          <a:p>
            <a:pPr algn="l" fontAlgn="ctr">
              <a:buFont typeface="Arial" panose="020B0604020202020204" pitchFamily="34" charset="0"/>
              <a:buChar char="•"/>
            </a:pPr>
            <a:r>
              <a:rPr lang="el-GR" sz="2400" i="0" dirty="0">
                <a:effectLst/>
                <a:latin typeface="Calibri" panose="020F0502020204030204" pitchFamily="34" charset="0"/>
                <a:ea typeface="Calibri" panose="020F0502020204030204" pitchFamily="34" charset="0"/>
                <a:cs typeface="Calibri" panose="020F0502020204030204" pitchFamily="34" charset="0"/>
              </a:rPr>
              <a:t>ο σεβασμός της ανθρώπινης αξιοπρέπειας,</a:t>
            </a:r>
          </a:p>
          <a:p>
            <a:pPr algn="l" fontAlgn="ctr">
              <a:buFont typeface="Arial" panose="020B0604020202020204" pitchFamily="34" charset="0"/>
              <a:buChar char="•"/>
            </a:pPr>
            <a:r>
              <a:rPr lang="el-GR" sz="2400" i="0" dirty="0">
                <a:effectLst/>
                <a:latin typeface="Calibri" panose="020F0502020204030204" pitchFamily="34" charset="0"/>
                <a:ea typeface="Calibri" panose="020F0502020204030204" pitchFamily="34" charset="0"/>
                <a:cs typeface="Calibri" panose="020F0502020204030204" pitchFamily="34" charset="0"/>
              </a:rPr>
              <a:t>η ελευθερία,</a:t>
            </a:r>
          </a:p>
          <a:p>
            <a:pPr algn="l" fontAlgn="ctr">
              <a:buFont typeface="Arial" panose="020B0604020202020204" pitchFamily="34" charset="0"/>
              <a:buChar char="•"/>
            </a:pPr>
            <a:r>
              <a:rPr lang="el-GR" sz="2400" i="0" dirty="0">
                <a:effectLst/>
                <a:latin typeface="Calibri" panose="020F0502020204030204" pitchFamily="34" charset="0"/>
                <a:ea typeface="Calibri" panose="020F0502020204030204" pitchFamily="34" charset="0"/>
                <a:cs typeface="Calibri" panose="020F0502020204030204" pitchFamily="34" charset="0"/>
              </a:rPr>
              <a:t>η δημοκρατία,</a:t>
            </a:r>
          </a:p>
          <a:p>
            <a:pPr algn="l" fontAlgn="ctr">
              <a:buFont typeface="Arial" panose="020B0604020202020204" pitchFamily="34" charset="0"/>
              <a:buChar char="•"/>
            </a:pPr>
            <a:r>
              <a:rPr lang="el-GR" sz="2400" i="0" dirty="0">
                <a:effectLst/>
                <a:latin typeface="Calibri" panose="020F0502020204030204" pitchFamily="34" charset="0"/>
                <a:ea typeface="Calibri" panose="020F0502020204030204" pitchFamily="34" charset="0"/>
                <a:cs typeface="Calibri" panose="020F0502020204030204" pitchFamily="34" charset="0"/>
              </a:rPr>
              <a:t>η ισότητα,</a:t>
            </a:r>
          </a:p>
          <a:p>
            <a:pPr algn="l" fontAlgn="ctr">
              <a:buFont typeface="Arial" panose="020B0604020202020204" pitchFamily="34" charset="0"/>
              <a:buChar char="•"/>
            </a:pPr>
            <a:r>
              <a:rPr lang="el-GR" sz="2400" i="0" dirty="0">
                <a:effectLst/>
                <a:latin typeface="Calibri" panose="020F0502020204030204" pitchFamily="34" charset="0"/>
                <a:ea typeface="Calibri" panose="020F0502020204030204" pitchFamily="34" charset="0"/>
                <a:cs typeface="Calibri" panose="020F0502020204030204" pitchFamily="34" charset="0"/>
              </a:rPr>
              <a:t>το κράτος δικαίου, και</a:t>
            </a:r>
          </a:p>
          <a:p>
            <a:pPr algn="l" fontAlgn="ctr">
              <a:buFont typeface="Arial" panose="020B0604020202020204" pitchFamily="34" charset="0"/>
              <a:buChar char="•"/>
            </a:pPr>
            <a:r>
              <a:rPr lang="el-GR" sz="2400" i="0" dirty="0">
                <a:effectLst/>
                <a:latin typeface="Calibri" panose="020F0502020204030204" pitchFamily="34" charset="0"/>
                <a:ea typeface="Calibri" panose="020F0502020204030204" pitchFamily="34" charset="0"/>
                <a:cs typeface="Calibri" panose="020F0502020204030204" pitchFamily="34" charset="0"/>
              </a:rPr>
              <a:t>ο σεβασμός των ανθρωπίνων δικαιωμάτων, συμπεριλαμβανομένων των δικαιωμάτων των ατόμων που ανήκουν σε μειονότητες.</a:t>
            </a:r>
          </a:p>
          <a:p>
            <a:pPr algn="l" fontAlgn="ctr">
              <a:buFont typeface="Arial" panose="020B0604020202020204" pitchFamily="34" charset="0"/>
              <a:buChar char="•"/>
            </a:pPr>
            <a:endParaRPr lang="el-GR" sz="2400" dirty="0">
              <a:latin typeface="Calibri" panose="020F0502020204030204" pitchFamily="34" charset="0"/>
              <a:ea typeface="Calibri" panose="020F0502020204030204" pitchFamily="34" charset="0"/>
              <a:cs typeface="Calibri" panose="020F0502020204030204" pitchFamily="34" charset="0"/>
            </a:endParaRPr>
          </a:p>
          <a:p>
            <a:pPr fontAlgn="ctr">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hlinkClick r:id="rId2"/>
              </a:rPr>
              <a:t>https://eur-lex.europa.eu/legal-content/EL/TXT/?uri=celex%3A12016ME%2FTXT</a:t>
            </a:r>
            <a:endParaRPr lang="el-GR" sz="24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337EFAD-7BA2-1FF0-CE3D-8B083677690D}"/>
              </a:ext>
            </a:extLst>
          </p:cNvPr>
          <p:cNvSpPr txBox="1"/>
          <p:nvPr/>
        </p:nvSpPr>
        <p:spPr>
          <a:xfrm>
            <a:off x="501447" y="210338"/>
            <a:ext cx="9822424" cy="523220"/>
          </a:xfrm>
          <a:prstGeom prst="rect">
            <a:avLst/>
          </a:prstGeom>
          <a:noFill/>
        </p:spPr>
        <p:txBody>
          <a:bodyPr wrap="square">
            <a:spAutoFit/>
          </a:bodyPr>
          <a:lstStyle/>
          <a:p>
            <a:r>
              <a:rPr lang="el-GR" sz="2800" b="1" i="0" u="none" strike="noStrike" baseline="0" dirty="0">
                <a:solidFill>
                  <a:schemeClr val="bg1"/>
                </a:solidFill>
                <a:latin typeface="Calibri" panose="020F0502020204030204" pitchFamily="34" charset="0"/>
              </a:rPr>
              <a:t>Βασικά δικαιώματα που μας παρέχει η Ευρωπαϊκή Ένωση </a:t>
            </a:r>
            <a:endParaRPr lang="el-GR" sz="2800" dirty="0">
              <a:solidFill>
                <a:schemeClr val="bg1"/>
              </a:solidFill>
            </a:endParaRPr>
          </a:p>
        </p:txBody>
      </p:sp>
    </p:spTree>
    <p:extLst>
      <p:ext uri="{BB962C8B-B14F-4D97-AF65-F5344CB8AC3E}">
        <p14:creationId xmlns:p14="http://schemas.microsoft.com/office/powerpoint/2010/main" val="239233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4">
                                            <p:txEl>
                                              <p:pRg st="8" end="8"/>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4">
                                            <p:txEl>
                                              <p:pRg st="10" end="1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C3E431-EB49-81A5-E0D0-8C5D867F29D4}"/>
              </a:ext>
            </a:extLst>
          </p:cNvPr>
          <p:cNvSpPr txBox="1"/>
          <p:nvPr/>
        </p:nvSpPr>
        <p:spPr>
          <a:xfrm>
            <a:off x="904568" y="2345939"/>
            <a:ext cx="10717161" cy="923330"/>
          </a:xfrm>
          <a:prstGeom prst="rect">
            <a:avLst/>
          </a:prstGeom>
          <a:noFill/>
        </p:spPr>
        <p:txBody>
          <a:bodyPr wrap="square">
            <a:spAutoFit/>
          </a:bodyPr>
          <a:lstStyle/>
          <a:p>
            <a:r>
              <a:rPr lang="el-GR" b="0" i="0" dirty="0">
                <a:effectLst/>
                <a:latin typeface="Calibri" panose="020F0502020204030204" pitchFamily="34" charset="0"/>
                <a:ea typeface="Calibri" panose="020F0502020204030204" pitchFamily="34" charset="0"/>
                <a:cs typeface="Calibri" panose="020F0502020204030204" pitchFamily="34" charset="0"/>
              </a:rPr>
              <a:t>Ο σεβασμός των δικαιωμάτων των ανθρώπων συγκαταλέγεται στις βασικές υποχρεώσεις της ΕΕ. Η διαφύλαξη των δικαιωμάτων αυτών αποτελεί υποχρέωση της ΕΕ όταν εφαρμόζει πολιτικές και προγράμματα, υποχρέωση των θεσμικών οργάνων της ΕΕ, υποχρέωση του καθενός από τα κράτη μέλη ξεχωριστά.</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85C9B990-4E2F-268A-0092-F36E2BB07F85}"/>
              </a:ext>
            </a:extLst>
          </p:cNvPr>
          <p:cNvSpPr txBox="1"/>
          <p:nvPr/>
        </p:nvSpPr>
        <p:spPr>
          <a:xfrm>
            <a:off x="1219197" y="1078822"/>
            <a:ext cx="9360309" cy="830997"/>
          </a:xfrm>
          <a:prstGeom prst="rect">
            <a:avLst/>
          </a:prstGeom>
          <a:noFill/>
        </p:spPr>
        <p:txBody>
          <a:bodyPr wrap="square">
            <a:spAutoFit/>
          </a:bodyPr>
          <a:lstStyle/>
          <a:p>
            <a:pPr marL="342900" indent="-342900">
              <a:buFont typeface="Wingdings" panose="05000000000000000000" pitchFamily="2" charset="2"/>
              <a:buChar char="Ø"/>
            </a:pPr>
            <a:r>
              <a:rPr lang="el-GR" sz="2400" b="1" dirty="0">
                <a:latin typeface="Calibri" panose="020F0502020204030204" pitchFamily="34" charset="0"/>
                <a:ea typeface="Calibri" panose="020F0502020204030204" pitchFamily="34" charset="0"/>
                <a:cs typeface="Calibri" panose="020F0502020204030204" pitchFamily="34" charset="0"/>
              </a:rPr>
              <a:t>Σ</a:t>
            </a:r>
            <a:r>
              <a:rPr lang="el-GR" sz="2400" b="1" i="0" dirty="0">
                <a:effectLst/>
                <a:latin typeface="Calibri" panose="020F0502020204030204" pitchFamily="34" charset="0"/>
                <a:ea typeface="Calibri" panose="020F0502020204030204" pitchFamily="34" charset="0"/>
                <a:cs typeface="Calibri" panose="020F0502020204030204" pitchFamily="34" charset="0"/>
              </a:rPr>
              <a:t>εβασμός των ανθρωπίνων δικαιωμάτων, συμπεριλαμβανομένων των δικαιωμάτων των ατόμων που ανήκουν σε μειονότητες</a:t>
            </a:r>
            <a:endParaRPr lang="el-GR" sz="2400" b="1" dirty="0"/>
          </a:p>
        </p:txBody>
      </p:sp>
      <p:sp>
        <p:nvSpPr>
          <p:cNvPr id="6" name="TextBox 5">
            <a:extLst>
              <a:ext uri="{FF2B5EF4-FFF2-40B4-BE49-F238E27FC236}">
                <a16:creationId xmlns:a16="http://schemas.microsoft.com/office/drawing/2014/main" id="{FD058D07-158D-B4FB-A59A-F040CEB89D76}"/>
              </a:ext>
            </a:extLst>
          </p:cNvPr>
          <p:cNvSpPr txBox="1"/>
          <p:nvPr/>
        </p:nvSpPr>
        <p:spPr>
          <a:xfrm>
            <a:off x="614514" y="3588732"/>
            <a:ext cx="11577486" cy="1938992"/>
          </a:xfrm>
          <a:prstGeom prst="rect">
            <a:avLst/>
          </a:prstGeom>
          <a:noFill/>
        </p:spPr>
        <p:txBody>
          <a:bodyPr wrap="square">
            <a:spAutoFit/>
          </a:bodyPr>
          <a:lstStyle/>
          <a:p>
            <a:r>
              <a:rPr lang="el-GR" sz="2400" b="0" i="0" u="sng" dirty="0">
                <a:effectLst/>
                <a:latin typeface="Calibri" panose="020F0502020204030204" pitchFamily="34" charset="0"/>
                <a:ea typeface="Calibri" panose="020F0502020204030204" pitchFamily="34" charset="0"/>
                <a:cs typeface="Calibri" panose="020F0502020204030204" pitchFamily="34" charset="0"/>
              </a:rPr>
              <a:t>Ο χάρτης των θεμελιωδών δικαιωμάτων της ΕΕ</a:t>
            </a:r>
            <a:r>
              <a:rPr lang="en-US" sz="2400" b="0" i="0" u="sng" dirty="0">
                <a:effectLst/>
                <a:latin typeface="Calibri" panose="020F0502020204030204" pitchFamily="34" charset="0"/>
                <a:ea typeface="Calibri" panose="020F0502020204030204" pitchFamily="34" charset="0"/>
                <a:cs typeface="Calibri" panose="020F0502020204030204" pitchFamily="34" charset="0"/>
              </a:rPr>
              <a:t> </a:t>
            </a:r>
            <a:r>
              <a:rPr lang="el-GR" sz="2400" b="0" i="0" dirty="0">
                <a:effectLst/>
                <a:latin typeface="Calibri" panose="020F0502020204030204" pitchFamily="34" charset="0"/>
                <a:ea typeface="Calibri" panose="020F0502020204030204" pitchFamily="34" charset="0"/>
                <a:cs typeface="Calibri" panose="020F0502020204030204" pitchFamily="34" charset="0"/>
              </a:rPr>
              <a:t>περιγράφει όλα τα προσωπικά, ατομικά, πολιτικά, οικονομικά και κοινωνικά δικαιώματα των ανθρώπων στην Ευρωπαϊκή Ένωση.</a:t>
            </a:r>
          </a:p>
          <a:p>
            <a:endParaRPr lang="el-GR" sz="2400" u="sng" dirty="0">
              <a:latin typeface="Calibri" panose="020F0502020204030204" pitchFamily="34" charset="0"/>
              <a:ea typeface="Calibri" panose="020F0502020204030204" pitchFamily="34" charset="0"/>
              <a:cs typeface="Calibri" panose="020F0502020204030204" pitchFamily="34" charset="0"/>
            </a:endParaRPr>
          </a:p>
          <a:p>
            <a:r>
              <a:rPr lang="en-US" sz="2400" u="sng" dirty="0">
                <a:latin typeface="Calibri" panose="020F0502020204030204" pitchFamily="34" charset="0"/>
                <a:ea typeface="Calibri" panose="020F0502020204030204" pitchFamily="34" charset="0"/>
                <a:cs typeface="Calibri" panose="020F0502020204030204" pitchFamily="34" charset="0"/>
                <a:hlinkClick r:id="rId2"/>
              </a:rPr>
              <a:t>https://eur-lex.europa.eu/legal-content/EL/TXT/HTML/?uri=CELEX:12012P/TXT&amp;from=EL</a:t>
            </a:r>
            <a:endParaRPr lang="el-GR" sz="2400" u="sng" dirty="0">
              <a:latin typeface="Calibri" panose="020F0502020204030204" pitchFamily="34" charset="0"/>
              <a:ea typeface="Calibri" panose="020F0502020204030204" pitchFamily="34" charset="0"/>
              <a:cs typeface="Calibri" panose="020F0502020204030204" pitchFamily="34" charset="0"/>
            </a:endParaRPr>
          </a:p>
          <a:p>
            <a:endParaRPr lang="el-GR" sz="2400" u="sng" dirty="0">
              <a:latin typeface="Calibri" panose="020F0502020204030204" pitchFamily="34" charset="0"/>
              <a:ea typeface="Calibri" panose="020F0502020204030204" pitchFamily="34" charset="0"/>
              <a:cs typeface="Calibri" panose="020F0502020204030204" pitchFamily="34" charset="0"/>
            </a:endParaRPr>
          </a:p>
        </p:txBody>
      </p:sp>
      <p:sp>
        <p:nvSpPr>
          <p:cNvPr id="2" name="Ορθογώνιο 1">
            <a:extLst>
              <a:ext uri="{FF2B5EF4-FFF2-40B4-BE49-F238E27FC236}">
                <a16:creationId xmlns:a16="http://schemas.microsoft.com/office/drawing/2014/main" id="{D2E1E76F-74C2-C4D2-4EC0-1BD8F58EF785}"/>
              </a:ext>
            </a:extLst>
          </p:cNvPr>
          <p:cNvSpPr/>
          <p:nvPr/>
        </p:nvSpPr>
        <p:spPr>
          <a:xfrm>
            <a:off x="0" y="0"/>
            <a:ext cx="12192000" cy="943897"/>
          </a:xfrm>
          <a:prstGeom prst="rect">
            <a:avLst/>
          </a:prstGeom>
          <a:solidFill>
            <a:srgbClr val="00437A">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TextBox 3">
            <a:extLst>
              <a:ext uri="{FF2B5EF4-FFF2-40B4-BE49-F238E27FC236}">
                <a16:creationId xmlns:a16="http://schemas.microsoft.com/office/drawing/2014/main" id="{62558AF6-A947-577E-D9C4-65B5232009ED}"/>
              </a:ext>
            </a:extLst>
          </p:cNvPr>
          <p:cNvSpPr txBox="1"/>
          <p:nvPr/>
        </p:nvSpPr>
        <p:spPr>
          <a:xfrm>
            <a:off x="501447" y="210338"/>
            <a:ext cx="9822424" cy="523220"/>
          </a:xfrm>
          <a:prstGeom prst="rect">
            <a:avLst/>
          </a:prstGeom>
          <a:noFill/>
        </p:spPr>
        <p:txBody>
          <a:bodyPr wrap="square">
            <a:spAutoFit/>
          </a:bodyPr>
          <a:lstStyle/>
          <a:p>
            <a:r>
              <a:rPr lang="el-GR" sz="2800" b="1" i="0" u="none" strike="noStrike" baseline="0" dirty="0">
                <a:solidFill>
                  <a:schemeClr val="bg1"/>
                </a:solidFill>
                <a:latin typeface="Calibri" panose="020F0502020204030204" pitchFamily="34" charset="0"/>
              </a:rPr>
              <a:t>Βασικά δικαιώματα που μας παρέχει η Ευρωπαϊκή Ένωση </a:t>
            </a:r>
            <a:endParaRPr lang="el-GR" sz="2800" dirty="0">
              <a:solidFill>
                <a:schemeClr val="bg1"/>
              </a:solidFill>
            </a:endParaRPr>
          </a:p>
        </p:txBody>
      </p:sp>
    </p:spTree>
    <p:extLst>
      <p:ext uri="{BB962C8B-B14F-4D97-AF65-F5344CB8AC3E}">
        <p14:creationId xmlns:p14="http://schemas.microsoft.com/office/powerpoint/2010/main" val="163456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F3E580-BAB5-121F-98C8-ACA3D217A7C7}"/>
              </a:ext>
            </a:extLst>
          </p:cNvPr>
          <p:cNvSpPr txBox="1"/>
          <p:nvPr/>
        </p:nvSpPr>
        <p:spPr>
          <a:xfrm>
            <a:off x="442452" y="1650232"/>
            <a:ext cx="11267768" cy="2308324"/>
          </a:xfrm>
          <a:prstGeom prst="rect">
            <a:avLst/>
          </a:prstGeom>
          <a:noFill/>
        </p:spPr>
        <p:txBody>
          <a:bodyPr wrap="square">
            <a:spAutoFit/>
          </a:bodyPr>
          <a:lstStyle/>
          <a:p>
            <a:pPr algn="l" fontAlgn="ctr"/>
            <a:r>
              <a:rPr lang="el-GR" b="0" i="0" dirty="0">
                <a:effectLst/>
                <a:latin typeface="Calibri" panose="020F0502020204030204" pitchFamily="34" charset="0"/>
                <a:ea typeface="Calibri" panose="020F0502020204030204" pitchFamily="34" charset="0"/>
                <a:cs typeface="Calibri" panose="020F0502020204030204" pitchFamily="34" charset="0"/>
              </a:rPr>
              <a:t>  Όταν τα θεμελιώδη δικαιώματα δεν γίνονται σεβαστά, τα εθνικά δικαστήρια έχουν τον λόγο. Οι πολίτες μπορούν επίσης να προσφύγουν στο Ευρωπαϊκό Δικαστήριο των Δικαιωμάτων του Ανθρώπου, αρμόδιο για παραβιάσεις των ατομικών και πολιτικών δικαιωμάτων που περιγράφονται στην Ευρωπαϊκή Σύμβαση για την Προάσπιση των Δικαιωμάτων του Ανθρώπου και των Θεμελιωδών Ελευθεριών. Σε συγκεκριμένες περιπτώσεις δε, όταν ένα κράτος μέλος δεν συμμορφώνεται με το δίκαιο της ΕΕ και παραβιάζει τα δικαιώματα κάποιου, η Ευρωπαϊκή Επιτροπή μπορεί να παραπέμψει το κράτος μέλος ενώπιον του Δικαστηρίου της Ευρωπαϊκής Ένωσης.</a:t>
            </a:r>
          </a:p>
          <a:p>
            <a:pPr algn="l" fontAlgn="ctr"/>
            <a:r>
              <a:rPr lang="el-GR" b="0" i="0" dirty="0">
                <a:effectLst/>
                <a:latin typeface="Calibri" panose="020F0502020204030204" pitchFamily="34" charset="0"/>
                <a:ea typeface="Calibri" panose="020F0502020204030204" pitchFamily="34" charset="0"/>
                <a:cs typeface="Calibri" panose="020F0502020204030204" pitchFamily="34" charset="0"/>
              </a:rPr>
              <a:t>Ο </a:t>
            </a:r>
            <a:r>
              <a:rPr lang="el-GR" b="0" i="0" u="sng" dirty="0">
                <a:effectLst/>
                <a:latin typeface="Calibri" panose="020F0502020204030204" pitchFamily="34" charset="0"/>
                <a:ea typeface="Calibri" panose="020F0502020204030204" pitchFamily="34" charset="0"/>
                <a:cs typeface="Calibri" panose="020F0502020204030204" pitchFamily="34" charset="0"/>
              </a:rPr>
              <a:t>Οργανισμός Θεμελιωδών Δικαιωμάτων της Ευρωπαϊκής Ένωσης</a:t>
            </a:r>
            <a:r>
              <a:rPr lang="el-GR" b="0" i="0" dirty="0">
                <a:effectLst/>
                <a:latin typeface="Calibri" panose="020F0502020204030204" pitchFamily="34" charset="0"/>
                <a:ea typeface="Calibri" panose="020F0502020204030204" pitchFamily="34" charset="0"/>
                <a:cs typeface="Calibri" panose="020F0502020204030204" pitchFamily="34" charset="0"/>
              </a:rPr>
              <a:t> είναι ο εξειδικευμένος και ανεξάρτητος φορέας της ΕΕ στον τομέα αυτό, με εντολή που καλύπτει το πλήρες φάσμα των δικαιωμάτων που κατοχυρώνονται στον Χάρτη.</a:t>
            </a:r>
          </a:p>
        </p:txBody>
      </p:sp>
      <p:sp>
        <p:nvSpPr>
          <p:cNvPr id="5" name="TextBox 4">
            <a:extLst>
              <a:ext uri="{FF2B5EF4-FFF2-40B4-BE49-F238E27FC236}">
                <a16:creationId xmlns:a16="http://schemas.microsoft.com/office/drawing/2014/main" id="{2519F24C-ED84-FF2C-3B75-395303CAD2EA}"/>
              </a:ext>
            </a:extLst>
          </p:cNvPr>
          <p:cNvSpPr txBox="1"/>
          <p:nvPr/>
        </p:nvSpPr>
        <p:spPr>
          <a:xfrm>
            <a:off x="314632" y="4739599"/>
            <a:ext cx="11395588" cy="369332"/>
          </a:xfrm>
          <a:prstGeom prst="rect">
            <a:avLst/>
          </a:prstGeom>
          <a:noFill/>
        </p:spPr>
        <p:txBody>
          <a:bodyPr wrap="square">
            <a:spAutoFit/>
          </a:bodyPr>
          <a:lstStyle/>
          <a:p>
            <a:r>
              <a:rPr lang="en-US" sz="1800" u="sng" dirty="0">
                <a:latin typeface="Calibri" panose="020F0502020204030204" pitchFamily="34" charset="0"/>
                <a:ea typeface="Calibri" panose="020F0502020204030204" pitchFamily="34" charset="0"/>
                <a:cs typeface="Calibri" panose="020F0502020204030204" pitchFamily="34" charset="0"/>
                <a:hlinkClick r:id="rId2"/>
              </a:rPr>
              <a:t>https://www.europarl.europa.eu/about-parliament/el/democracy-and-human-rights/fundamental-rights-in-the-eu</a:t>
            </a:r>
            <a:endParaRPr lang="el-GR" sz="1800" u="sng" dirty="0">
              <a:latin typeface="Calibri" panose="020F0502020204030204" pitchFamily="34" charset="0"/>
              <a:ea typeface="Calibri" panose="020F0502020204030204" pitchFamily="34" charset="0"/>
              <a:cs typeface="Calibri" panose="020F0502020204030204" pitchFamily="34" charset="0"/>
            </a:endParaRPr>
          </a:p>
        </p:txBody>
      </p:sp>
      <p:sp>
        <p:nvSpPr>
          <p:cNvPr id="2" name="Ορθογώνιο 1">
            <a:extLst>
              <a:ext uri="{FF2B5EF4-FFF2-40B4-BE49-F238E27FC236}">
                <a16:creationId xmlns:a16="http://schemas.microsoft.com/office/drawing/2014/main" id="{74B53C30-3A17-F615-2015-0C162EB139DF}"/>
              </a:ext>
            </a:extLst>
          </p:cNvPr>
          <p:cNvSpPr/>
          <p:nvPr/>
        </p:nvSpPr>
        <p:spPr>
          <a:xfrm>
            <a:off x="0" y="0"/>
            <a:ext cx="12192000" cy="943897"/>
          </a:xfrm>
          <a:prstGeom prst="rect">
            <a:avLst/>
          </a:prstGeom>
          <a:solidFill>
            <a:srgbClr val="00437A">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TextBox 3">
            <a:extLst>
              <a:ext uri="{FF2B5EF4-FFF2-40B4-BE49-F238E27FC236}">
                <a16:creationId xmlns:a16="http://schemas.microsoft.com/office/drawing/2014/main" id="{D1F423AB-9184-A82A-DA06-E9D8BC29A229}"/>
              </a:ext>
            </a:extLst>
          </p:cNvPr>
          <p:cNvSpPr txBox="1"/>
          <p:nvPr/>
        </p:nvSpPr>
        <p:spPr>
          <a:xfrm>
            <a:off x="501447" y="210338"/>
            <a:ext cx="9822424" cy="523220"/>
          </a:xfrm>
          <a:prstGeom prst="rect">
            <a:avLst/>
          </a:prstGeom>
          <a:noFill/>
        </p:spPr>
        <p:txBody>
          <a:bodyPr wrap="square">
            <a:spAutoFit/>
          </a:bodyPr>
          <a:lstStyle/>
          <a:p>
            <a:r>
              <a:rPr lang="el-GR" sz="2800" b="1" i="0" u="none" strike="noStrike" baseline="0" dirty="0">
                <a:solidFill>
                  <a:schemeClr val="bg1"/>
                </a:solidFill>
                <a:latin typeface="Calibri" panose="020F0502020204030204" pitchFamily="34" charset="0"/>
              </a:rPr>
              <a:t>Βασικά δικαιώματα που μας παρέχει η Ευρωπαϊκή Ένωση </a:t>
            </a:r>
            <a:endParaRPr lang="el-GR" sz="2800" dirty="0">
              <a:solidFill>
                <a:schemeClr val="bg1"/>
              </a:solidFill>
            </a:endParaRPr>
          </a:p>
        </p:txBody>
      </p:sp>
    </p:spTree>
    <p:extLst>
      <p:ext uri="{BB962C8B-B14F-4D97-AF65-F5344CB8AC3E}">
        <p14:creationId xmlns:p14="http://schemas.microsoft.com/office/powerpoint/2010/main" val="199547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443BF-915A-064C-A834-D649CF4F508D}"/>
              </a:ext>
            </a:extLst>
          </p:cNvPr>
          <p:cNvSpPr txBox="1"/>
          <p:nvPr/>
        </p:nvSpPr>
        <p:spPr>
          <a:xfrm>
            <a:off x="693174" y="105013"/>
            <a:ext cx="10805652" cy="6263253"/>
          </a:xfrm>
          <a:prstGeom prst="rect">
            <a:avLst/>
          </a:prstGeom>
          <a:noFill/>
        </p:spPr>
        <p:txBody>
          <a:bodyPr wrap="square">
            <a:spAutoFit/>
          </a:bodyPr>
          <a:lstStyle/>
          <a:p>
            <a:r>
              <a:rPr lang="el-GR" sz="1800" b="1" i="0" u="none" strike="noStrike" baseline="0" dirty="0">
                <a:solidFill>
                  <a:srgbClr val="000000"/>
                </a:solidFill>
                <a:latin typeface="Calibri" panose="020F0502020204030204" pitchFamily="34" charset="0"/>
              </a:rPr>
              <a:t>ΣΗΜΑΝΤΙΚΑ ΑΡΘΡΑ</a:t>
            </a:r>
          </a:p>
          <a:p>
            <a:endParaRPr lang="el-GR" sz="1800" b="1" i="0" u="none" strike="noStrike" baseline="0" dirty="0">
              <a:solidFill>
                <a:srgbClr val="000000"/>
              </a:solidFill>
              <a:latin typeface="Calibri" panose="020F0502020204030204" pitchFamily="34" charset="0"/>
            </a:endParaRPr>
          </a:p>
          <a:p>
            <a:r>
              <a:rPr lang="el-GR" sz="1600" b="1" i="0" u="none" strike="noStrike" baseline="0" dirty="0">
                <a:solidFill>
                  <a:srgbClr val="000000"/>
                </a:solidFill>
                <a:latin typeface="Calibri" panose="020F0502020204030204" pitchFamily="34" charset="0"/>
              </a:rPr>
              <a:t>Άρθρο 20 ΣΛΕΕ</a:t>
            </a:r>
            <a:r>
              <a:rPr lang="el-GR" sz="1600" b="0" i="0" u="none" strike="noStrike" baseline="0" dirty="0">
                <a:solidFill>
                  <a:srgbClr val="000000"/>
                </a:solidFill>
                <a:latin typeface="Calibri" panose="020F0502020204030204" pitchFamily="34" charset="0"/>
              </a:rPr>
              <a:t>, το οποίο εισάγει την «ευρωπαϊκή ιθαγένεια» και μια σειρά δικαιωμάτων. </a:t>
            </a:r>
          </a:p>
          <a:p>
            <a:r>
              <a:rPr lang="el-GR" sz="1600" dirty="0">
                <a:hlinkClick r:id="rId2"/>
              </a:rPr>
              <a:t>https://www.lawspot.gr/nomikes-plirofories/nomothesia/slee/arthro-20-synthiki-gia-ti-leitoyrgia-tis-eyropaikis-enosis</a:t>
            </a:r>
            <a:endParaRPr lang="el-GR" sz="1600" dirty="0"/>
          </a:p>
          <a:p>
            <a:endParaRPr lang="el-GR" sz="1600" dirty="0">
              <a:solidFill>
                <a:srgbClr val="000000"/>
              </a:solidFill>
              <a:latin typeface="Calibri" panose="020F0502020204030204" pitchFamily="34" charset="0"/>
            </a:endParaRPr>
          </a:p>
          <a:p>
            <a:r>
              <a:rPr lang="el-GR" sz="1600" b="1" i="0" u="none" strike="noStrike" baseline="0" dirty="0">
                <a:solidFill>
                  <a:srgbClr val="000000"/>
                </a:solidFill>
                <a:latin typeface="Calibri" panose="020F0502020204030204" pitchFamily="34" charset="0"/>
              </a:rPr>
              <a:t>Δικαιώματα σχετικά με την Κοινή Αγορά </a:t>
            </a:r>
            <a:endParaRPr lang="el-GR" sz="1600" b="0" i="0" u="none" strike="noStrike" baseline="0" dirty="0">
              <a:solidFill>
                <a:srgbClr val="000000"/>
              </a:solidFill>
              <a:latin typeface="Calibri" panose="020F0502020204030204" pitchFamily="34" charset="0"/>
            </a:endParaRPr>
          </a:p>
          <a:p>
            <a:r>
              <a:rPr lang="el-GR" sz="1600" b="0" i="0" u="none" strike="noStrike" baseline="0" dirty="0">
                <a:solidFill>
                  <a:srgbClr val="000000"/>
                </a:solidFill>
                <a:latin typeface="Courier New" panose="02070309020205020404" pitchFamily="49" charset="0"/>
              </a:rPr>
              <a:t>o </a:t>
            </a:r>
            <a:r>
              <a:rPr lang="el-GR" sz="1600" b="0" i="0" u="none" strike="noStrike" baseline="0" dirty="0">
                <a:solidFill>
                  <a:srgbClr val="000000"/>
                </a:solidFill>
                <a:latin typeface="Calibri" panose="020F0502020204030204" pitchFamily="34" charset="0"/>
              </a:rPr>
              <a:t>Δικαίωμα ελεύθερης κυκλοφορίας (πρόσωπα (π.χ. εργαζόμενοι, αυτοαπασχολούμενοι), κεφάλαιο, αγαθά και υπηρεσίες) (Άρθρα 28, 34, 45, 49, 56, 63 ΣΛΕΕ) </a:t>
            </a:r>
          </a:p>
          <a:p>
            <a:r>
              <a:rPr lang="el-GR" sz="1600" b="0" i="0" u="none" strike="noStrike" baseline="0" dirty="0">
                <a:solidFill>
                  <a:srgbClr val="000000"/>
                </a:solidFill>
                <a:latin typeface="Courier New" panose="02070309020205020404" pitchFamily="49" charset="0"/>
              </a:rPr>
              <a:t>o </a:t>
            </a:r>
            <a:r>
              <a:rPr lang="el-GR" sz="1600" b="0" i="0" u="none" strike="noStrike" baseline="0" dirty="0">
                <a:solidFill>
                  <a:srgbClr val="000000"/>
                </a:solidFill>
                <a:latin typeface="Calibri" panose="020F0502020204030204" pitchFamily="34" charset="0"/>
              </a:rPr>
              <a:t>Δικαίωμα ίσης μεταχείρισης (π.χ. για φοιτητές, εργαζόμενους) </a:t>
            </a:r>
          </a:p>
          <a:p>
            <a:r>
              <a:rPr lang="el-GR" sz="1600" b="1" i="0" u="none" strike="noStrike" baseline="0" dirty="0">
                <a:solidFill>
                  <a:srgbClr val="000000"/>
                </a:solidFill>
                <a:latin typeface="Calibri" panose="020F0502020204030204" pitchFamily="34" charset="0"/>
              </a:rPr>
              <a:t>Δικαιώματα σχετικά με την </a:t>
            </a:r>
            <a:r>
              <a:rPr lang="el-GR" sz="1100" b="1" i="0" u="none" strike="noStrike" baseline="0" dirty="0">
                <a:solidFill>
                  <a:srgbClr val="000000"/>
                </a:solidFill>
                <a:latin typeface="Calibri" panose="020F0502020204030204" pitchFamily="34" charset="0"/>
              </a:rPr>
              <a:t>Ι</a:t>
            </a:r>
            <a:r>
              <a:rPr lang="el-GR" sz="1600" b="1" i="0" u="none" strike="noStrike" baseline="0" dirty="0">
                <a:solidFill>
                  <a:srgbClr val="000000"/>
                </a:solidFill>
                <a:latin typeface="Calibri" panose="020F0502020204030204" pitchFamily="34" charset="0"/>
              </a:rPr>
              <a:t>σότητα και την καταπολέμηση των διακρίσεων </a:t>
            </a:r>
            <a:endParaRPr lang="el-GR" sz="1600" b="0" i="0" u="none" strike="noStrike" baseline="0" dirty="0">
              <a:solidFill>
                <a:srgbClr val="000000"/>
              </a:solidFill>
              <a:latin typeface="Calibri" panose="020F0502020204030204" pitchFamily="34" charset="0"/>
            </a:endParaRPr>
          </a:p>
          <a:p>
            <a:r>
              <a:rPr lang="el-GR" sz="1600" b="0" i="0" u="none" strike="noStrike" baseline="0" dirty="0">
                <a:solidFill>
                  <a:srgbClr val="000000"/>
                </a:solidFill>
                <a:latin typeface="Courier New" panose="02070309020205020404" pitchFamily="49" charset="0"/>
              </a:rPr>
              <a:t>o </a:t>
            </a:r>
            <a:r>
              <a:rPr lang="el-GR" sz="1600" b="0" i="0" u="none" strike="noStrike" baseline="0" dirty="0">
                <a:solidFill>
                  <a:srgbClr val="000000"/>
                </a:solidFill>
                <a:latin typeface="Calibri" panose="020F0502020204030204" pitchFamily="34" charset="0"/>
              </a:rPr>
              <a:t>Ισότητα μεταξύ ανδρών και γυναικών (Άρθρο 157 ΣΛΕΕ και συναφής νομοθεσία) </a:t>
            </a:r>
          </a:p>
          <a:p>
            <a:r>
              <a:rPr lang="el-GR" sz="1600" b="0" i="0" u="none" strike="noStrike" baseline="0" dirty="0">
                <a:solidFill>
                  <a:srgbClr val="000000"/>
                </a:solidFill>
                <a:latin typeface="Courier New" panose="02070309020205020404" pitchFamily="49" charset="0"/>
              </a:rPr>
              <a:t>o </a:t>
            </a:r>
            <a:r>
              <a:rPr lang="el-GR" sz="1600" b="0" i="0" u="none" strike="noStrike" baseline="0" dirty="0">
                <a:solidFill>
                  <a:srgbClr val="000000"/>
                </a:solidFill>
                <a:latin typeface="Calibri" panose="020F0502020204030204" pitchFamily="34" charset="0"/>
              </a:rPr>
              <a:t>Απαγόρευση διακρίσεων στην εργασία βάσει φυλετικής ή </a:t>
            </a:r>
            <a:r>
              <a:rPr lang="el-GR" sz="1600" b="0" i="0" u="none" strike="noStrike" baseline="0" dirty="0" err="1">
                <a:solidFill>
                  <a:srgbClr val="000000"/>
                </a:solidFill>
                <a:latin typeface="Calibri" panose="020F0502020204030204" pitchFamily="34" charset="0"/>
              </a:rPr>
              <a:t>εθνοτικής</a:t>
            </a:r>
            <a:r>
              <a:rPr lang="el-GR" sz="1600" b="0" i="0" u="none" strike="noStrike" baseline="0" dirty="0">
                <a:solidFill>
                  <a:srgbClr val="000000"/>
                </a:solidFill>
                <a:latin typeface="Calibri" panose="020F0502020204030204" pitchFamily="34" charset="0"/>
              </a:rPr>
              <a:t> καταγωγής, θρησκείας, σεξουαλικού προσανατολισμού, ηλικίας, αναπηρίας</a:t>
            </a:r>
          </a:p>
          <a:p>
            <a:r>
              <a:rPr lang="el-GR" sz="1600" b="1" i="0" u="none" strike="noStrike" baseline="0" dirty="0">
                <a:solidFill>
                  <a:srgbClr val="000000"/>
                </a:solidFill>
                <a:latin typeface="Calibri" panose="020F0502020204030204" pitchFamily="34" charset="0"/>
              </a:rPr>
              <a:t>Δημοκρατικά Δικαιώματα </a:t>
            </a:r>
            <a:endParaRPr lang="el-GR" sz="1600" b="0" i="0" u="none" strike="noStrike" baseline="0" dirty="0">
              <a:solidFill>
                <a:srgbClr val="000000"/>
              </a:solidFill>
              <a:latin typeface="Calibri" panose="020F0502020204030204" pitchFamily="34" charset="0"/>
            </a:endParaRPr>
          </a:p>
          <a:p>
            <a:r>
              <a:rPr lang="el-GR" sz="1600" b="0" i="0" u="none" strike="noStrike" baseline="0" dirty="0">
                <a:solidFill>
                  <a:srgbClr val="000000"/>
                </a:solidFill>
                <a:latin typeface="Courier New" panose="02070309020205020404" pitchFamily="49" charset="0"/>
              </a:rPr>
              <a:t>o </a:t>
            </a:r>
            <a:r>
              <a:rPr lang="el-GR" sz="1600" b="0" i="0" u="none" strike="noStrike" baseline="0" dirty="0">
                <a:solidFill>
                  <a:srgbClr val="000000"/>
                </a:solidFill>
                <a:latin typeface="Calibri" panose="020F0502020204030204" pitchFamily="34" charset="0"/>
              </a:rPr>
              <a:t>Δικαίωμα του εκλέγειν και </a:t>
            </a:r>
            <a:r>
              <a:rPr lang="el-GR" sz="1600" b="0" i="0" u="none" strike="noStrike" baseline="0" dirty="0" err="1">
                <a:solidFill>
                  <a:srgbClr val="000000"/>
                </a:solidFill>
                <a:latin typeface="Calibri" panose="020F0502020204030204" pitchFamily="34" charset="0"/>
              </a:rPr>
              <a:t>εκλέγεσθαι</a:t>
            </a:r>
            <a:r>
              <a:rPr lang="el-GR" sz="1600" b="0" i="0" u="none" strike="noStrike" baseline="0" dirty="0">
                <a:solidFill>
                  <a:srgbClr val="000000"/>
                </a:solidFill>
                <a:latin typeface="Calibri" panose="020F0502020204030204" pitchFamily="34" charset="0"/>
              </a:rPr>
              <a:t> (ΕΚ/τοπικές εκλογές)_(Άρθρο 14 ΣΕΕ, Άρθρα 20 και 22 ΣΛΕΕ) </a:t>
            </a:r>
          </a:p>
          <a:p>
            <a:r>
              <a:rPr lang="el-GR" sz="1600" b="0" i="0" u="none" strike="noStrike" baseline="0" dirty="0">
                <a:solidFill>
                  <a:srgbClr val="000000"/>
                </a:solidFill>
                <a:latin typeface="Courier New" panose="02070309020205020404" pitchFamily="49" charset="0"/>
              </a:rPr>
              <a:t>o </a:t>
            </a:r>
            <a:r>
              <a:rPr lang="el-GR" sz="1600" b="0" i="0" u="none" strike="noStrike" baseline="0" dirty="0">
                <a:solidFill>
                  <a:srgbClr val="0000FF"/>
                </a:solidFill>
                <a:latin typeface="Calibri" panose="020F0502020204030204" pitchFamily="34" charset="0"/>
              </a:rPr>
              <a:t>Ευρωπαϊκή πρωτοβουλία πολιτών </a:t>
            </a:r>
            <a:r>
              <a:rPr lang="el-GR" sz="1600" b="0" i="0" u="none" strike="noStrike" baseline="0" dirty="0">
                <a:solidFill>
                  <a:srgbClr val="000000"/>
                </a:solidFill>
                <a:latin typeface="Calibri" panose="020F0502020204030204" pitchFamily="34" charset="0"/>
              </a:rPr>
              <a:t>(Άρθρα 11(2) ΣΕΕ και 24 ΣΛΕΕ) </a:t>
            </a:r>
          </a:p>
          <a:p>
            <a:endParaRPr lang="el-GR" sz="1100" b="0" i="0" u="none" strike="noStrike" baseline="0" dirty="0">
              <a:solidFill>
                <a:srgbClr val="000000"/>
              </a:solidFill>
              <a:latin typeface="Calibri" panose="020F0502020204030204" pitchFamily="34" charset="0"/>
            </a:endParaRPr>
          </a:p>
          <a:p>
            <a:r>
              <a:rPr lang="el-GR" sz="1600" b="1" i="0" u="none" strike="noStrike" baseline="0" dirty="0">
                <a:solidFill>
                  <a:srgbClr val="000000"/>
                </a:solidFill>
                <a:latin typeface="Calibri" panose="020F0502020204030204" pitchFamily="34" charset="0"/>
              </a:rPr>
              <a:t>Δικαίωμα προσφυγής/παραπόνου για παραβίαση </a:t>
            </a:r>
            <a:r>
              <a:rPr lang="el-GR" sz="1600" b="1" i="0" u="none" strike="noStrike" baseline="0" dirty="0" err="1">
                <a:solidFill>
                  <a:srgbClr val="000000"/>
                </a:solidFill>
                <a:latin typeface="Calibri" panose="020F0502020204030204" pitchFamily="34" charset="0"/>
              </a:rPr>
              <a:t>ενωσιακού</a:t>
            </a:r>
            <a:r>
              <a:rPr lang="el-GR" sz="1600" b="1" i="0" u="none" strike="noStrike" baseline="0" dirty="0">
                <a:solidFill>
                  <a:srgbClr val="000000"/>
                </a:solidFill>
                <a:latin typeface="Calibri" panose="020F0502020204030204" pitchFamily="34" charset="0"/>
              </a:rPr>
              <a:t> δικαίου </a:t>
            </a:r>
            <a:r>
              <a:rPr lang="el-GR" sz="1600" b="0" i="0" u="none" strike="noStrike" baseline="0" dirty="0">
                <a:solidFill>
                  <a:srgbClr val="000000"/>
                </a:solidFill>
                <a:latin typeface="Calibri" panose="020F0502020204030204" pitchFamily="34" charset="0"/>
              </a:rPr>
              <a:t>που παρέχει δικαιώματα στους πολίτες: </a:t>
            </a:r>
          </a:p>
          <a:p>
            <a:r>
              <a:rPr lang="en-US" sz="1600" b="0" i="0" u="none" strike="noStrike" baseline="0" dirty="0">
                <a:solidFill>
                  <a:srgbClr val="000000"/>
                </a:solidFill>
                <a:latin typeface="Courier New" panose="02070309020205020404" pitchFamily="49" charset="0"/>
              </a:rPr>
              <a:t>o </a:t>
            </a:r>
            <a:r>
              <a:rPr lang="el-GR" sz="1600" b="0" i="0" u="none" strike="noStrike" baseline="0" dirty="0">
                <a:solidFill>
                  <a:srgbClr val="000000"/>
                </a:solidFill>
                <a:latin typeface="Calibri" panose="020F0502020204030204" pitchFamily="34" charset="0"/>
              </a:rPr>
              <a:t>στην Ευρωπαϊκή Επιτροπή </a:t>
            </a:r>
          </a:p>
          <a:p>
            <a:r>
              <a:rPr lang="el-GR" sz="1600" b="0" i="0" u="none" strike="noStrike" baseline="0" dirty="0">
                <a:solidFill>
                  <a:srgbClr val="000000"/>
                </a:solidFill>
                <a:latin typeface="Courier New" panose="02070309020205020404" pitchFamily="49" charset="0"/>
              </a:rPr>
              <a:t>o </a:t>
            </a:r>
            <a:r>
              <a:rPr lang="el-GR" sz="1600" b="0" i="0" u="none" strike="noStrike" baseline="0" dirty="0">
                <a:solidFill>
                  <a:srgbClr val="000000"/>
                </a:solidFill>
                <a:latin typeface="Calibri" panose="020F0502020204030204" pitchFamily="34" charset="0"/>
              </a:rPr>
              <a:t>στην Επιτροπή Αναφορών του ΕΚ </a:t>
            </a:r>
          </a:p>
          <a:p>
            <a:r>
              <a:rPr lang="en-US" sz="1600" b="0" i="0" u="none" strike="noStrike" baseline="0" dirty="0">
                <a:solidFill>
                  <a:srgbClr val="000000"/>
                </a:solidFill>
                <a:latin typeface="Courier New" panose="02070309020205020404" pitchFamily="49" charset="0"/>
              </a:rPr>
              <a:t>o </a:t>
            </a:r>
            <a:r>
              <a:rPr lang="el-GR" sz="1600" b="0" i="0" u="none" strike="noStrike" baseline="0" dirty="0">
                <a:solidFill>
                  <a:srgbClr val="000000"/>
                </a:solidFill>
                <a:latin typeface="Calibri" panose="020F0502020204030204" pitchFamily="34" charset="0"/>
              </a:rPr>
              <a:t>στον Ευρωπαίο Διαμεσολαβητή </a:t>
            </a:r>
          </a:p>
          <a:p>
            <a:r>
              <a:rPr lang="el-GR" sz="1600" b="0" i="0" u="none" strike="noStrike" baseline="0" dirty="0">
                <a:solidFill>
                  <a:srgbClr val="000000"/>
                </a:solidFill>
                <a:latin typeface="Courier New" panose="02070309020205020404" pitchFamily="49" charset="0"/>
              </a:rPr>
              <a:t>o </a:t>
            </a:r>
            <a:r>
              <a:rPr lang="el-GR" sz="1600" b="0" i="0" u="none" strike="noStrike" baseline="0" dirty="0">
                <a:solidFill>
                  <a:srgbClr val="000000"/>
                </a:solidFill>
                <a:latin typeface="Calibri" panose="020F0502020204030204" pitchFamily="34" charset="0"/>
              </a:rPr>
              <a:t>στα εθνικά δικαστήρια των κρατών μελών</a:t>
            </a:r>
            <a:endParaRPr lang="en-US" sz="1600" b="0" i="0" u="none" strike="noStrike" baseline="0" dirty="0">
              <a:solidFill>
                <a:srgbClr val="000000"/>
              </a:solidFill>
              <a:latin typeface="Calibri" panose="020F0502020204030204" pitchFamily="34" charset="0"/>
            </a:endParaRPr>
          </a:p>
          <a:p>
            <a:endParaRPr lang="en-US" sz="1600" dirty="0">
              <a:solidFill>
                <a:srgbClr val="000000"/>
              </a:solidFill>
              <a:latin typeface="Calibri" panose="020F0502020204030204" pitchFamily="34" charset="0"/>
            </a:endParaRPr>
          </a:p>
          <a:p>
            <a:endParaRPr lang="en-US" sz="16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hlinkClick r:id="rId3"/>
              </a:rPr>
              <a:t>https://epasgreece.eu/webinar/vasika-dikaiomata-politon-stin-evropaiki-enosi</a:t>
            </a:r>
            <a:endParaRPr lang="el-GR" dirty="0"/>
          </a:p>
        </p:txBody>
      </p:sp>
    </p:spTree>
    <p:extLst>
      <p:ext uri="{BB962C8B-B14F-4D97-AF65-F5344CB8AC3E}">
        <p14:creationId xmlns:p14="http://schemas.microsoft.com/office/powerpoint/2010/main" val="1244994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040839-4A64-1601-DA32-6D7658A02C80}"/>
              </a:ext>
            </a:extLst>
          </p:cNvPr>
          <p:cNvSpPr txBox="1"/>
          <p:nvPr/>
        </p:nvSpPr>
        <p:spPr>
          <a:xfrm>
            <a:off x="1278194" y="1501597"/>
            <a:ext cx="6096000" cy="369332"/>
          </a:xfrm>
          <a:prstGeom prst="rect">
            <a:avLst/>
          </a:prstGeom>
          <a:noFill/>
        </p:spPr>
        <p:txBody>
          <a:bodyPr wrap="square">
            <a:spAutoFit/>
          </a:bodyPr>
          <a:lstStyle/>
          <a:p>
            <a:r>
              <a:rPr lang="el-GR" dirty="0"/>
              <a:t>https://www.europarl.</a:t>
            </a:r>
            <a:r>
              <a:rPr lang="el-GR" dirty="0">
                <a:hlinkClick r:id="rId2"/>
              </a:rPr>
              <a:t>europa</a:t>
            </a:r>
            <a:r>
              <a:rPr lang="el-GR" dirty="0"/>
              <a:t>.eu/sakharovprize/el/home</a:t>
            </a:r>
          </a:p>
        </p:txBody>
      </p:sp>
      <p:sp>
        <p:nvSpPr>
          <p:cNvPr id="6" name="TextBox 5">
            <a:extLst>
              <a:ext uri="{FF2B5EF4-FFF2-40B4-BE49-F238E27FC236}">
                <a16:creationId xmlns:a16="http://schemas.microsoft.com/office/drawing/2014/main" id="{B2D5B93F-94EA-2678-E82E-95F9FDC2ED3B}"/>
              </a:ext>
            </a:extLst>
          </p:cNvPr>
          <p:cNvSpPr txBox="1"/>
          <p:nvPr/>
        </p:nvSpPr>
        <p:spPr>
          <a:xfrm>
            <a:off x="1278194" y="1039932"/>
            <a:ext cx="2880532" cy="461665"/>
          </a:xfrm>
          <a:prstGeom prst="rect">
            <a:avLst/>
          </a:prstGeom>
          <a:noFill/>
        </p:spPr>
        <p:txBody>
          <a:bodyPr wrap="none" rtlCol="0">
            <a:spAutoFit/>
          </a:bodyPr>
          <a:lstStyle/>
          <a:p>
            <a:r>
              <a:rPr lang="el-GR" sz="2400" b="1" dirty="0"/>
              <a:t>ΒΡΑΒΕΙΟ ΖΑΧΑΡΩΦ</a:t>
            </a:r>
          </a:p>
        </p:txBody>
      </p:sp>
      <p:sp>
        <p:nvSpPr>
          <p:cNvPr id="8" name="TextBox 7">
            <a:extLst>
              <a:ext uri="{FF2B5EF4-FFF2-40B4-BE49-F238E27FC236}">
                <a16:creationId xmlns:a16="http://schemas.microsoft.com/office/drawing/2014/main" id="{C5F4AEF0-04E1-E678-5932-F0437483DAD0}"/>
              </a:ext>
            </a:extLst>
          </p:cNvPr>
          <p:cNvSpPr txBox="1"/>
          <p:nvPr/>
        </p:nvSpPr>
        <p:spPr>
          <a:xfrm>
            <a:off x="1278193" y="2131889"/>
            <a:ext cx="10196051" cy="1200329"/>
          </a:xfrm>
          <a:prstGeom prst="rect">
            <a:avLst/>
          </a:prstGeom>
          <a:noFill/>
        </p:spPr>
        <p:txBody>
          <a:bodyPr wrap="square">
            <a:spAutoFit/>
          </a:bodyPr>
          <a:lstStyle/>
          <a:p>
            <a:pPr algn="just"/>
            <a:r>
              <a:rPr lang="el-GR" b="1" i="0" dirty="0">
                <a:solidFill>
                  <a:srgbClr val="1E1E1F"/>
                </a:solidFill>
                <a:effectLst/>
                <a:latin typeface="Helvetica" panose="020B0604020202020204" pitchFamily="34" charset="0"/>
              </a:rPr>
              <a:t>Το Βραβείο Ζαχάρωφ για την Ελευθερία της Σκέψης αποτελεί την υπέρτατη αναγνώριση της Ευρωπαϊκής Ένωσης για δράσεις στον τομέα των ανθρώπινων δικαιωμάτων. Τιμά άτομα, ομάδες και οργανώσεις που έχουν συμβάλει με ξεχωριστό τρόπο στην προστασία της ελευθερίας της σκέψης.</a:t>
            </a:r>
            <a:endParaRPr lang="el-GR" dirty="0"/>
          </a:p>
        </p:txBody>
      </p:sp>
      <p:sp>
        <p:nvSpPr>
          <p:cNvPr id="4" name="TextBox 3">
            <a:extLst>
              <a:ext uri="{FF2B5EF4-FFF2-40B4-BE49-F238E27FC236}">
                <a16:creationId xmlns:a16="http://schemas.microsoft.com/office/drawing/2014/main" id="{111286A2-7DB8-D070-FE80-89F3EE351A45}"/>
              </a:ext>
            </a:extLst>
          </p:cNvPr>
          <p:cNvSpPr txBox="1"/>
          <p:nvPr/>
        </p:nvSpPr>
        <p:spPr>
          <a:xfrm>
            <a:off x="884738" y="3754284"/>
            <a:ext cx="10982960" cy="2554545"/>
          </a:xfrm>
          <a:prstGeom prst="rect">
            <a:avLst/>
          </a:prstGeom>
          <a:noFill/>
        </p:spPr>
        <p:txBody>
          <a:bodyPr wrap="square">
            <a:spAutoFit/>
          </a:bodyPr>
          <a:lstStyle/>
          <a:p>
            <a:pPr algn="l"/>
            <a:r>
              <a:rPr lang="el-GR" sz="1800" b="1" i="0" u="none" strike="noStrike" baseline="0" dirty="0">
                <a:latin typeface="Calibri-Bold"/>
              </a:rPr>
              <a:t>Άλλες Ενημερωτικές Εκστρατείες για τις Ευρωπαϊκές Αξίες </a:t>
            </a:r>
          </a:p>
          <a:p>
            <a:pPr algn="l"/>
            <a:endParaRPr lang="el-GR" sz="1800" b="1" i="0" u="none" strike="noStrike" baseline="0" dirty="0">
              <a:latin typeface="Calibri-Bold"/>
            </a:endParaRPr>
          </a:p>
          <a:p>
            <a:pPr marL="285750" indent="-285750" algn="l">
              <a:buFont typeface="Arial" panose="020B0604020202020204" pitchFamily="34" charset="0"/>
              <a:buChar char="•"/>
            </a:pPr>
            <a:r>
              <a:rPr lang="el-GR" sz="1800" b="0" i="0" u="none" strike="noStrike" baseline="0" dirty="0">
                <a:latin typeface="Calibri" panose="020F0502020204030204" pitchFamily="34" charset="0"/>
              </a:rPr>
              <a:t>Βραβείο </a:t>
            </a:r>
            <a:r>
              <a:rPr lang="el-GR" sz="1800" b="0" i="0" u="none" strike="noStrike" baseline="0" dirty="0" err="1">
                <a:latin typeface="Calibri" panose="020F0502020204030204" pitchFamily="34" charset="0"/>
              </a:rPr>
              <a:t>Καρλομάγνου</a:t>
            </a:r>
            <a:r>
              <a:rPr lang="el-GR" sz="1800" b="0" i="0" u="none" strike="noStrike" baseline="0" dirty="0">
                <a:latin typeface="Calibri" panose="020F0502020204030204" pitchFamily="34" charset="0"/>
              </a:rPr>
              <a:t> για τη Νεολαία</a:t>
            </a:r>
            <a:r>
              <a:rPr lang="el-GR" dirty="0">
                <a:latin typeface="Calibri" panose="020F0502020204030204" pitchFamily="34" charset="0"/>
              </a:rPr>
              <a:t> </a:t>
            </a:r>
            <a:r>
              <a:rPr lang="el-GR" sz="1600" b="0" i="0" dirty="0">
                <a:effectLst/>
                <a:latin typeface="Helvetica" panose="020B0604020202020204" pitchFamily="34" charset="0"/>
              </a:rPr>
              <a:t>(Αναδεικνύει </a:t>
            </a:r>
            <a:r>
              <a:rPr lang="el-GR" sz="1600" b="0" i="0" dirty="0" err="1">
                <a:effectLst/>
                <a:latin typeface="Helvetica" panose="020B0604020202020204" pitchFamily="34" charset="0"/>
              </a:rPr>
              <a:t>πρότζεκτ</a:t>
            </a:r>
            <a:r>
              <a:rPr lang="el-GR" sz="1600" b="0" i="0" dirty="0">
                <a:effectLst/>
                <a:latin typeface="Helvetica" panose="020B0604020202020204" pitchFamily="34" charset="0"/>
              </a:rPr>
              <a:t> νέων τα οποία ενισχύουν τη δημοκρατία και στηρίζουν την ενεργό συμμετοχή.)</a:t>
            </a:r>
            <a:endParaRPr lang="el-GR" sz="1600" b="0" i="0" u="none" strike="noStrike" baseline="0" dirty="0">
              <a:latin typeface="Calibri" panose="020F0502020204030204" pitchFamily="34" charset="0"/>
            </a:endParaRPr>
          </a:p>
          <a:p>
            <a:pPr algn="l"/>
            <a:r>
              <a:rPr lang="el-GR" sz="1800" b="0" i="0" u="none" strike="noStrike" baseline="0" dirty="0">
                <a:latin typeface="Calibri" panose="020F0502020204030204" pitchFamily="34" charset="0"/>
              </a:rPr>
              <a:t>• Βραβείο Ευρωπαίου Πολίτη (απονέμεται σε άτομα ή οργανώσεις που προάγουν την</a:t>
            </a:r>
          </a:p>
          <a:p>
            <a:pPr algn="l"/>
            <a:r>
              <a:rPr lang="el-GR" sz="1800" b="0" i="0" u="none" strike="noStrike" baseline="0" dirty="0">
                <a:latin typeface="Calibri" panose="020F0502020204030204" pitchFamily="34" charset="0"/>
              </a:rPr>
              <a:t>κατανόηση μεταξύ των λαών της Ευρώπης και τις αξίες της ΕΕ)</a:t>
            </a:r>
          </a:p>
          <a:p>
            <a:pPr algn="l"/>
            <a:r>
              <a:rPr lang="el-GR" sz="1800" b="0" i="0" u="none" strike="noStrike" baseline="0" dirty="0">
                <a:latin typeface="Calibri" panose="020F0502020204030204" pitchFamily="34" charset="0"/>
              </a:rPr>
              <a:t>• Ημέρα της Γυναίκας (8 Μαρτίου)</a:t>
            </a:r>
          </a:p>
          <a:p>
            <a:pPr algn="l"/>
            <a:r>
              <a:rPr lang="el-GR" sz="1800" b="0" i="0" u="none" strike="noStrike" baseline="0" dirty="0">
                <a:latin typeface="Calibri" panose="020F0502020204030204" pitchFamily="34" charset="0"/>
              </a:rPr>
              <a:t>• Βραβείο Κοινού LUX (Βραβείο Ευρωπαϊκού Κινηματογράφου)</a:t>
            </a:r>
          </a:p>
          <a:p>
            <a:pPr algn="l"/>
            <a:r>
              <a:rPr lang="el-GR" sz="1800" b="0" i="0" u="none" strike="noStrike" baseline="0" dirty="0">
                <a:latin typeface="Calibri" panose="020F0502020204030204" pitchFamily="34" charset="0"/>
              </a:rPr>
              <a:t>• Παγκόσμια Ημέρα κατά της </a:t>
            </a:r>
            <a:r>
              <a:rPr lang="el-GR" sz="1800" b="0" i="0" u="none" strike="noStrike" baseline="0" dirty="0" err="1">
                <a:latin typeface="Calibri" panose="020F0502020204030204" pitchFamily="34" charset="0"/>
              </a:rPr>
              <a:t>Ομοφοβίας</a:t>
            </a:r>
            <a:r>
              <a:rPr lang="el-GR" sz="1800" b="0" i="0" u="none" strike="noStrike" baseline="0" dirty="0">
                <a:latin typeface="Calibri" panose="020F0502020204030204" pitchFamily="34" charset="0"/>
              </a:rPr>
              <a:t>, </a:t>
            </a:r>
            <a:r>
              <a:rPr lang="el-GR" sz="1800" b="0" i="0" u="none" strike="noStrike" baseline="0" dirty="0" err="1">
                <a:latin typeface="Calibri" panose="020F0502020204030204" pitchFamily="34" charset="0"/>
              </a:rPr>
              <a:t>Αμφιφοβίας</a:t>
            </a:r>
            <a:r>
              <a:rPr lang="el-GR" sz="1800" b="0" i="0" u="none" strike="noStrike" baseline="0" dirty="0">
                <a:latin typeface="Calibri" panose="020F0502020204030204" pitchFamily="34" charset="0"/>
              </a:rPr>
              <a:t> και </a:t>
            </a:r>
            <a:r>
              <a:rPr lang="el-GR" sz="1800" b="0" i="0" u="none" strike="noStrike" baseline="0" dirty="0" err="1">
                <a:latin typeface="Calibri" panose="020F0502020204030204" pitchFamily="34" charset="0"/>
              </a:rPr>
              <a:t>Τρανσφοβίας</a:t>
            </a:r>
            <a:r>
              <a:rPr lang="el-GR" sz="1800" b="0" i="0" u="none" strike="noStrike" baseline="0" dirty="0">
                <a:latin typeface="Calibri" panose="020F0502020204030204" pitchFamily="34" charset="0"/>
              </a:rPr>
              <a:t> (17 Μαΐου)</a:t>
            </a:r>
          </a:p>
        </p:txBody>
      </p:sp>
      <p:sp>
        <p:nvSpPr>
          <p:cNvPr id="2" name="Ορθογώνιο 1">
            <a:extLst>
              <a:ext uri="{FF2B5EF4-FFF2-40B4-BE49-F238E27FC236}">
                <a16:creationId xmlns:a16="http://schemas.microsoft.com/office/drawing/2014/main" id="{4F3DB2F8-ADD4-313B-D9B0-D2F84EC0476F}"/>
              </a:ext>
            </a:extLst>
          </p:cNvPr>
          <p:cNvSpPr/>
          <p:nvPr/>
        </p:nvSpPr>
        <p:spPr>
          <a:xfrm>
            <a:off x="0" y="0"/>
            <a:ext cx="12192000" cy="943897"/>
          </a:xfrm>
          <a:prstGeom prst="rect">
            <a:avLst/>
          </a:prstGeom>
          <a:solidFill>
            <a:srgbClr val="00437A">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TextBox 2">
            <a:extLst>
              <a:ext uri="{FF2B5EF4-FFF2-40B4-BE49-F238E27FC236}">
                <a16:creationId xmlns:a16="http://schemas.microsoft.com/office/drawing/2014/main" id="{46368734-49C1-496C-E2CA-5A66253B4DD5}"/>
              </a:ext>
            </a:extLst>
          </p:cNvPr>
          <p:cNvSpPr txBox="1"/>
          <p:nvPr/>
        </p:nvSpPr>
        <p:spPr>
          <a:xfrm>
            <a:off x="501447" y="210338"/>
            <a:ext cx="9822424" cy="523220"/>
          </a:xfrm>
          <a:prstGeom prst="rect">
            <a:avLst/>
          </a:prstGeom>
          <a:noFill/>
        </p:spPr>
        <p:txBody>
          <a:bodyPr wrap="square">
            <a:spAutoFit/>
          </a:bodyPr>
          <a:lstStyle/>
          <a:p>
            <a:r>
              <a:rPr lang="el-GR" sz="2800" b="1" i="0" u="none" strike="noStrike" baseline="0" dirty="0">
                <a:solidFill>
                  <a:schemeClr val="bg1"/>
                </a:solidFill>
                <a:latin typeface="Calibri" panose="020F0502020204030204" pitchFamily="34" charset="0"/>
              </a:rPr>
              <a:t>Βασικά δικαιώματα που μας παρέχει η Ευρωπαϊκή Ένωση </a:t>
            </a:r>
            <a:endParaRPr lang="el-GR" sz="2800" dirty="0">
              <a:solidFill>
                <a:schemeClr val="bg1"/>
              </a:solidFill>
            </a:endParaRPr>
          </a:p>
        </p:txBody>
      </p:sp>
    </p:spTree>
    <p:extLst>
      <p:ext uri="{BB962C8B-B14F-4D97-AF65-F5344CB8AC3E}">
        <p14:creationId xmlns:p14="http://schemas.microsoft.com/office/powerpoint/2010/main" val="152906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E5D41D-50E1-1992-0C03-A80318D3F44A}"/>
              </a:ext>
            </a:extLst>
          </p:cNvPr>
          <p:cNvSpPr txBox="1"/>
          <p:nvPr/>
        </p:nvSpPr>
        <p:spPr>
          <a:xfrm>
            <a:off x="1356850" y="1110392"/>
            <a:ext cx="10432027" cy="830997"/>
          </a:xfrm>
          <a:prstGeom prst="rect">
            <a:avLst/>
          </a:prstGeom>
          <a:noFill/>
        </p:spPr>
        <p:txBody>
          <a:bodyPr wrap="square">
            <a:spAutoFit/>
          </a:bodyPr>
          <a:lstStyle/>
          <a:p>
            <a:pPr marL="285750" indent="-285750">
              <a:buFont typeface="Wingdings" panose="05000000000000000000" pitchFamily="2" charset="2"/>
              <a:buChar char="Ø"/>
            </a:pPr>
            <a:r>
              <a:rPr lang="el-GR" sz="2400" dirty="0"/>
              <a:t>Πρόληψη και την καταπολέμηση της εμπορίας ανθρώπων</a:t>
            </a:r>
            <a:endParaRPr lang="en-US" sz="2400" dirty="0"/>
          </a:p>
          <a:p>
            <a:r>
              <a:rPr lang="en-US" sz="2400" dirty="0">
                <a:solidFill>
                  <a:srgbClr val="FF0000"/>
                </a:solidFill>
              </a:rPr>
              <a:t>Human Trafficking </a:t>
            </a:r>
            <a:endParaRPr lang="el-GR" sz="2400" dirty="0">
              <a:solidFill>
                <a:srgbClr val="FF0000"/>
              </a:solidFill>
            </a:endParaRPr>
          </a:p>
        </p:txBody>
      </p:sp>
      <p:sp>
        <p:nvSpPr>
          <p:cNvPr id="2" name="Ορθογώνιο 1">
            <a:extLst>
              <a:ext uri="{FF2B5EF4-FFF2-40B4-BE49-F238E27FC236}">
                <a16:creationId xmlns:a16="http://schemas.microsoft.com/office/drawing/2014/main" id="{CB8B217A-E33B-A199-D916-66B09FF2A4D1}"/>
              </a:ext>
            </a:extLst>
          </p:cNvPr>
          <p:cNvSpPr/>
          <p:nvPr/>
        </p:nvSpPr>
        <p:spPr>
          <a:xfrm>
            <a:off x="0" y="0"/>
            <a:ext cx="12192000" cy="943897"/>
          </a:xfrm>
          <a:prstGeom prst="rect">
            <a:avLst/>
          </a:prstGeom>
          <a:solidFill>
            <a:srgbClr val="00437A">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TextBox 3">
            <a:extLst>
              <a:ext uri="{FF2B5EF4-FFF2-40B4-BE49-F238E27FC236}">
                <a16:creationId xmlns:a16="http://schemas.microsoft.com/office/drawing/2014/main" id="{71CAE073-9F11-EEF7-36BA-57086C3FE47C}"/>
              </a:ext>
            </a:extLst>
          </p:cNvPr>
          <p:cNvSpPr txBox="1"/>
          <p:nvPr/>
        </p:nvSpPr>
        <p:spPr>
          <a:xfrm>
            <a:off x="501447" y="210338"/>
            <a:ext cx="9822424" cy="523220"/>
          </a:xfrm>
          <a:prstGeom prst="rect">
            <a:avLst/>
          </a:prstGeom>
          <a:noFill/>
        </p:spPr>
        <p:txBody>
          <a:bodyPr wrap="square">
            <a:spAutoFit/>
          </a:bodyPr>
          <a:lstStyle/>
          <a:p>
            <a:r>
              <a:rPr lang="el-GR" sz="2800" b="1" i="0" u="none" strike="noStrike" baseline="0" dirty="0">
                <a:solidFill>
                  <a:schemeClr val="bg1"/>
                </a:solidFill>
                <a:latin typeface="Calibri" panose="020F0502020204030204" pitchFamily="34" charset="0"/>
              </a:rPr>
              <a:t>Βασικά δικαιώματα που μας παρέχει η Ευρωπαϊκή Ένωση </a:t>
            </a:r>
            <a:endParaRPr lang="el-GR" sz="2800" dirty="0">
              <a:solidFill>
                <a:schemeClr val="bg1"/>
              </a:solidFill>
            </a:endParaRPr>
          </a:p>
        </p:txBody>
      </p:sp>
      <p:sp>
        <p:nvSpPr>
          <p:cNvPr id="7" name="TextBox 6">
            <a:extLst>
              <a:ext uri="{FF2B5EF4-FFF2-40B4-BE49-F238E27FC236}">
                <a16:creationId xmlns:a16="http://schemas.microsoft.com/office/drawing/2014/main" id="{64ADACF5-6C85-C66D-C778-3DF2EA41B8CC}"/>
              </a:ext>
            </a:extLst>
          </p:cNvPr>
          <p:cNvSpPr txBox="1"/>
          <p:nvPr/>
        </p:nvSpPr>
        <p:spPr>
          <a:xfrm>
            <a:off x="1096296" y="4772242"/>
            <a:ext cx="10215718" cy="1600438"/>
          </a:xfrm>
          <a:prstGeom prst="rect">
            <a:avLst/>
          </a:prstGeom>
          <a:noFill/>
        </p:spPr>
        <p:txBody>
          <a:bodyPr wrap="square">
            <a:spAutoFit/>
          </a:bodyPr>
          <a:lstStyle/>
          <a:p>
            <a:r>
              <a:rPr lang="el-GR" sz="1400" dirty="0">
                <a:hlinkClick r:id="rId2"/>
              </a:rPr>
              <a:t>https://eur-lex.europa.eu/LexUriServ/LexUriServ.do?uri=OJ:L:2011:101:0001:0011:El:PDF</a:t>
            </a:r>
            <a:endParaRPr lang="el-GR" sz="1400" dirty="0"/>
          </a:p>
          <a:p>
            <a:endParaRPr lang="el-GR" sz="1400" b="0" i="0" dirty="0">
              <a:solidFill>
                <a:srgbClr val="26324B"/>
              </a:solidFill>
              <a:effectLst/>
              <a:latin typeface="arial" panose="020B0604020202020204" pitchFamily="34" charset="0"/>
              <a:hlinkClick r:id="rId3"/>
            </a:endParaRPr>
          </a:p>
          <a:p>
            <a:r>
              <a:rPr lang="en-US" sz="1400" b="0" i="0" dirty="0">
                <a:solidFill>
                  <a:srgbClr val="26324B"/>
                </a:solidFill>
                <a:effectLst/>
                <a:latin typeface="arial" panose="020B0604020202020204" pitchFamily="34" charset="0"/>
                <a:hlinkClick r:id="rId3"/>
              </a:rPr>
              <a:t>https://home-affairs.ec.europa.eu/policies/internal-security/organised-crime-and-human-trafficking/together-against-trafficking-human-beings_en</a:t>
            </a:r>
            <a:endParaRPr lang="el-GR" sz="1400" b="0" i="0" dirty="0">
              <a:solidFill>
                <a:srgbClr val="26324B"/>
              </a:solidFill>
              <a:effectLst/>
              <a:latin typeface="arial" panose="020B0604020202020204" pitchFamily="34" charset="0"/>
            </a:endParaRPr>
          </a:p>
          <a:p>
            <a:endParaRPr lang="el-GR" sz="1400" dirty="0">
              <a:solidFill>
                <a:srgbClr val="26324B"/>
              </a:solidFill>
              <a:latin typeface="arial" panose="020B0604020202020204" pitchFamily="34" charset="0"/>
            </a:endParaRPr>
          </a:p>
          <a:p>
            <a:r>
              <a:rPr lang="en-US" sz="1400" b="0" i="0" dirty="0">
                <a:solidFill>
                  <a:srgbClr val="26324B"/>
                </a:solidFill>
                <a:effectLst/>
                <a:latin typeface="arial" panose="020B0604020202020204" pitchFamily="34" charset="0"/>
                <a:hlinkClick r:id="rId4"/>
              </a:rPr>
              <a:t>https://www.europarl.europa.eu/news/el/press-room/20240419IPR20580/emporia-anthropon-epekteinetai-i-nomothesia-gia-tin-prostasia-ton-thumaton</a:t>
            </a:r>
            <a:endParaRPr lang="en-US" sz="1400" b="0" i="0" dirty="0">
              <a:solidFill>
                <a:srgbClr val="26324B"/>
              </a:solidFill>
              <a:effectLst/>
              <a:latin typeface="arial" panose="020B0604020202020204" pitchFamily="34" charset="0"/>
            </a:endParaRPr>
          </a:p>
        </p:txBody>
      </p:sp>
      <p:sp>
        <p:nvSpPr>
          <p:cNvPr id="9" name="TextBox 8">
            <a:extLst>
              <a:ext uri="{FF2B5EF4-FFF2-40B4-BE49-F238E27FC236}">
                <a16:creationId xmlns:a16="http://schemas.microsoft.com/office/drawing/2014/main" id="{7A0E84BC-6358-91E1-BB35-551D17255873}"/>
              </a:ext>
            </a:extLst>
          </p:cNvPr>
          <p:cNvSpPr txBox="1"/>
          <p:nvPr/>
        </p:nvSpPr>
        <p:spPr>
          <a:xfrm>
            <a:off x="1096296" y="2222801"/>
            <a:ext cx="6096000" cy="2585323"/>
          </a:xfrm>
          <a:prstGeom prst="rect">
            <a:avLst/>
          </a:prstGeom>
          <a:noFill/>
        </p:spPr>
        <p:txBody>
          <a:bodyPr wrap="square">
            <a:spAutoFit/>
          </a:bodyPr>
          <a:lstStyle/>
          <a:p>
            <a:pPr marL="285750" indent="-285750">
              <a:buFont typeface="Arial" panose="020B0604020202020204" pitchFamily="34" charset="0"/>
              <a:buChar char="•"/>
            </a:pPr>
            <a:r>
              <a:rPr lang="el-GR" b="1" i="0" dirty="0">
                <a:solidFill>
                  <a:srgbClr val="26324B"/>
                </a:solidFill>
                <a:effectLst/>
                <a:latin typeface="Arial" panose="020B0604020202020204" pitchFamily="34" charset="0"/>
                <a:cs typeface="Arial" panose="020B0604020202020204" pitchFamily="34" charset="0"/>
              </a:rPr>
              <a:t>Σεξουαλική εκμετάλλευση</a:t>
            </a:r>
            <a:endParaRPr lang="fr-FR" dirty="0">
              <a:solidFill>
                <a:srgbClr val="26324B"/>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l-GR" b="1" i="0" dirty="0">
                <a:solidFill>
                  <a:srgbClr val="26324B"/>
                </a:solidFill>
                <a:effectLst/>
                <a:latin typeface="Arial" panose="020B0604020202020204" pitchFamily="34" charset="0"/>
                <a:cs typeface="Arial" panose="020B0604020202020204" pitchFamily="34" charset="0"/>
              </a:rPr>
              <a:t>Εργασιακή εκμετάλλευση</a:t>
            </a:r>
          </a:p>
          <a:p>
            <a:pPr marL="285750" indent="-285750">
              <a:buFont typeface="Arial" panose="020B0604020202020204" pitchFamily="34" charset="0"/>
              <a:buChar char="•"/>
            </a:pPr>
            <a:r>
              <a:rPr lang="el-GR" b="1" dirty="0">
                <a:solidFill>
                  <a:srgbClr val="26324B"/>
                </a:solidFill>
                <a:latin typeface="Arial" panose="020B0604020202020204" pitchFamily="34" charset="0"/>
                <a:cs typeface="Arial" panose="020B0604020202020204" pitchFamily="34" charset="0"/>
              </a:rPr>
              <a:t>Παιδική εργασία </a:t>
            </a:r>
          </a:p>
          <a:p>
            <a:pPr marL="285750" indent="-285750">
              <a:buFont typeface="Arial" panose="020B0604020202020204" pitchFamily="34" charset="0"/>
              <a:buChar char="•"/>
            </a:pPr>
            <a:r>
              <a:rPr lang="el-GR" b="1" dirty="0">
                <a:solidFill>
                  <a:srgbClr val="26324B"/>
                </a:solidFill>
                <a:latin typeface="Arial" panose="020B0604020202020204" pitchFamily="34" charset="0"/>
                <a:cs typeface="Arial" panose="020B0604020202020204" pitchFamily="34" charset="0"/>
              </a:rPr>
              <a:t>Καταναγκαστική επαιτεία</a:t>
            </a:r>
          </a:p>
          <a:p>
            <a:pPr marL="285750" indent="-285750">
              <a:buFont typeface="Arial" panose="020B0604020202020204" pitchFamily="34" charset="0"/>
              <a:buChar char="•"/>
            </a:pPr>
            <a:r>
              <a:rPr lang="el-GR" b="1" dirty="0">
                <a:solidFill>
                  <a:srgbClr val="26324B"/>
                </a:solidFill>
                <a:latin typeface="Arial" panose="020B0604020202020204" pitchFamily="34" charset="0"/>
                <a:cs typeface="Arial" panose="020B0604020202020204" pitchFamily="34" charset="0"/>
              </a:rPr>
              <a:t>Καταναγκαστικός γάμος</a:t>
            </a:r>
          </a:p>
          <a:p>
            <a:pPr marL="285750" indent="-285750">
              <a:buFont typeface="Arial" panose="020B0604020202020204" pitchFamily="34" charset="0"/>
              <a:buChar char="•"/>
            </a:pPr>
            <a:r>
              <a:rPr lang="el-GR" b="1" dirty="0">
                <a:latin typeface="Arial" panose="020B0604020202020204" pitchFamily="34" charset="0"/>
                <a:cs typeface="Arial" panose="020B0604020202020204" pitchFamily="34" charset="0"/>
              </a:rPr>
              <a:t>Εμπορία οργάνων</a:t>
            </a:r>
          </a:p>
          <a:p>
            <a:pPr marL="285750" indent="-285750">
              <a:buFont typeface="Arial" panose="020B0604020202020204" pitchFamily="34" charset="0"/>
              <a:buChar char="•"/>
            </a:pPr>
            <a:r>
              <a:rPr lang="el-GR" b="1" i="0" dirty="0">
                <a:effectLst/>
                <a:latin typeface="Arial" panose="020B0604020202020204" pitchFamily="34" charset="0"/>
                <a:cs typeface="Arial" panose="020B0604020202020204" pitchFamily="34" charset="0"/>
              </a:rPr>
              <a:t>Παράνομη υιοθεσία </a:t>
            </a:r>
          </a:p>
          <a:p>
            <a:pPr marL="285750" indent="-285750">
              <a:buFont typeface="Arial" panose="020B0604020202020204" pitchFamily="34" charset="0"/>
              <a:buChar char="•"/>
            </a:pPr>
            <a:r>
              <a:rPr lang="el-GR" b="1" i="0" dirty="0">
                <a:effectLst/>
                <a:latin typeface="Arial" panose="020B0604020202020204" pitchFamily="34" charset="0"/>
                <a:cs typeface="Arial" panose="020B0604020202020204" pitchFamily="34" charset="0"/>
              </a:rPr>
              <a:t>Η εκμετάλλευση της παρένθετης μητρότητας</a:t>
            </a:r>
            <a:endParaRPr lang="fr-FR"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l-GR" dirty="0"/>
          </a:p>
        </p:txBody>
      </p:sp>
      <p:sp>
        <p:nvSpPr>
          <p:cNvPr id="11" name="TextBox 10">
            <a:extLst>
              <a:ext uri="{FF2B5EF4-FFF2-40B4-BE49-F238E27FC236}">
                <a16:creationId xmlns:a16="http://schemas.microsoft.com/office/drawing/2014/main" id="{22CAEDA9-D613-4FE7-AB9F-56AB2388BDBE}"/>
              </a:ext>
            </a:extLst>
          </p:cNvPr>
          <p:cNvSpPr txBox="1"/>
          <p:nvPr/>
        </p:nvSpPr>
        <p:spPr>
          <a:xfrm>
            <a:off x="6572863" y="2222801"/>
            <a:ext cx="4876800" cy="1754326"/>
          </a:xfrm>
          <a:prstGeom prst="rect">
            <a:avLst/>
          </a:prstGeom>
          <a:noFill/>
        </p:spPr>
        <p:txBody>
          <a:bodyPr wrap="square">
            <a:spAutoFit/>
          </a:bodyPr>
          <a:lstStyle/>
          <a:p>
            <a:pPr marL="285750" indent="-285750">
              <a:buFont typeface="Arial" panose="020B0604020202020204" pitchFamily="34" charset="0"/>
              <a:buChar char="•"/>
            </a:pPr>
            <a:r>
              <a:rPr lang="en-US" b="1" i="0" dirty="0">
                <a:solidFill>
                  <a:srgbClr val="26324B"/>
                </a:solidFill>
                <a:effectLst/>
                <a:latin typeface="arial" panose="020B0604020202020204" pitchFamily="34" charset="0"/>
              </a:rPr>
              <a:t>37%</a:t>
            </a:r>
            <a:r>
              <a:rPr lang="en-US" b="0" i="0" dirty="0">
                <a:solidFill>
                  <a:srgbClr val="26324B"/>
                </a:solidFill>
                <a:effectLst/>
                <a:latin typeface="arial" panose="020B0604020202020204" pitchFamily="34" charset="0"/>
              </a:rPr>
              <a:t> of the </a:t>
            </a:r>
            <a:r>
              <a:rPr lang="en-US" b="1" i="0" dirty="0">
                <a:solidFill>
                  <a:srgbClr val="26324B"/>
                </a:solidFill>
                <a:effectLst/>
                <a:latin typeface="arial" panose="020B0604020202020204" pitchFamily="34" charset="0"/>
              </a:rPr>
              <a:t>victims of trafficking </a:t>
            </a:r>
            <a:r>
              <a:rPr lang="en-US" b="0" i="0" dirty="0">
                <a:solidFill>
                  <a:srgbClr val="26324B"/>
                </a:solidFill>
                <a:effectLst/>
                <a:latin typeface="arial" panose="020B0604020202020204" pitchFamily="34" charset="0"/>
              </a:rPr>
              <a:t>in the EU are </a:t>
            </a:r>
            <a:r>
              <a:rPr lang="en-US" b="1" i="0" dirty="0">
                <a:solidFill>
                  <a:srgbClr val="26324B"/>
                </a:solidFill>
                <a:effectLst/>
                <a:latin typeface="arial" panose="020B0604020202020204" pitchFamily="34" charset="0"/>
              </a:rPr>
              <a:t>EU citizens</a:t>
            </a:r>
            <a:r>
              <a:rPr lang="en-US" b="0" i="0" dirty="0">
                <a:solidFill>
                  <a:srgbClr val="26324B"/>
                </a:solidFill>
                <a:effectLst/>
                <a:latin typeface="arial" panose="020B0604020202020204" pitchFamily="34" charset="0"/>
              </a:rPr>
              <a:t>, and a significant number of them are trafficked within their own country</a:t>
            </a:r>
          </a:p>
          <a:p>
            <a:pPr marL="285750" indent="-285750">
              <a:buFont typeface="Arial" panose="020B0604020202020204" pitchFamily="34" charset="0"/>
              <a:buChar char="•"/>
            </a:pPr>
            <a:r>
              <a:rPr lang="en-US" b="0" i="0" dirty="0">
                <a:solidFill>
                  <a:srgbClr val="26324B"/>
                </a:solidFill>
                <a:effectLst/>
                <a:latin typeface="arial" panose="020B0604020202020204" pitchFamily="34" charset="0"/>
              </a:rPr>
              <a:t>Around </a:t>
            </a:r>
            <a:r>
              <a:rPr lang="en-US" b="1" i="0" dirty="0">
                <a:solidFill>
                  <a:srgbClr val="26324B"/>
                </a:solidFill>
                <a:effectLst/>
                <a:latin typeface="arial" panose="020B0604020202020204" pitchFamily="34" charset="0"/>
              </a:rPr>
              <a:t>15% </a:t>
            </a:r>
            <a:r>
              <a:rPr lang="en-US" b="0" i="0" dirty="0">
                <a:solidFill>
                  <a:srgbClr val="26324B"/>
                </a:solidFill>
                <a:effectLst/>
                <a:latin typeface="arial" panose="020B0604020202020204" pitchFamily="34" charset="0"/>
              </a:rPr>
              <a:t>of victims of trafficking in the EU are </a:t>
            </a:r>
            <a:r>
              <a:rPr lang="en-US" b="1" i="0" dirty="0">
                <a:solidFill>
                  <a:srgbClr val="26324B"/>
                </a:solidFill>
                <a:effectLst/>
                <a:latin typeface="arial" panose="020B0604020202020204" pitchFamily="34" charset="0"/>
              </a:rPr>
              <a:t>children</a:t>
            </a:r>
            <a:endParaRPr lang="el-GR" b="1" i="0" dirty="0">
              <a:solidFill>
                <a:srgbClr val="26324B"/>
              </a:solidFill>
              <a:effectLst/>
              <a:latin typeface="arial" panose="020B0604020202020204" pitchFamily="34" charset="0"/>
            </a:endParaRPr>
          </a:p>
        </p:txBody>
      </p:sp>
    </p:spTree>
    <p:extLst>
      <p:ext uri="{BB962C8B-B14F-4D97-AF65-F5344CB8AC3E}">
        <p14:creationId xmlns:p14="http://schemas.microsoft.com/office/powerpoint/2010/main" val="2918039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6F8FA-DE91-3A8F-CD77-03B61BB400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E1A0E2-C921-299C-7CDD-E6473CD1EFFF}"/>
              </a:ext>
            </a:extLst>
          </p:cNvPr>
          <p:cNvSpPr txBox="1"/>
          <p:nvPr/>
        </p:nvSpPr>
        <p:spPr>
          <a:xfrm>
            <a:off x="850489" y="5693555"/>
            <a:ext cx="10176387" cy="523220"/>
          </a:xfrm>
          <a:prstGeom prst="rect">
            <a:avLst/>
          </a:prstGeom>
          <a:noFill/>
        </p:spPr>
        <p:txBody>
          <a:bodyPr wrap="square">
            <a:spAutoFit/>
          </a:bodyPr>
          <a:lstStyle/>
          <a:p>
            <a:r>
              <a:rPr lang="en-US" sz="1400" dirty="0">
                <a:hlinkClick r:id="rId2"/>
              </a:rPr>
              <a:t>https://home-affairs.ec.europa.eu/whats-new/communication-campaigns/end-human-trafficking-break-invisible-chain_en</a:t>
            </a:r>
            <a:br>
              <a:rPr lang="en-US" sz="1400" dirty="0"/>
            </a:br>
            <a:endParaRPr lang="el-GR" sz="1400" dirty="0"/>
          </a:p>
        </p:txBody>
      </p:sp>
      <p:sp>
        <p:nvSpPr>
          <p:cNvPr id="5" name="TextBox 4">
            <a:extLst>
              <a:ext uri="{FF2B5EF4-FFF2-40B4-BE49-F238E27FC236}">
                <a16:creationId xmlns:a16="http://schemas.microsoft.com/office/drawing/2014/main" id="{9A876A8B-D8F1-6389-C4DA-EA9B96AD7F9F}"/>
              </a:ext>
            </a:extLst>
          </p:cNvPr>
          <p:cNvSpPr txBox="1"/>
          <p:nvPr/>
        </p:nvSpPr>
        <p:spPr>
          <a:xfrm>
            <a:off x="1179869" y="1021500"/>
            <a:ext cx="10432027" cy="523220"/>
          </a:xfrm>
          <a:prstGeom prst="rect">
            <a:avLst/>
          </a:prstGeom>
          <a:noFill/>
        </p:spPr>
        <p:txBody>
          <a:bodyPr wrap="square">
            <a:spAutoFit/>
          </a:bodyPr>
          <a:lstStyle/>
          <a:p>
            <a:pPr marL="285750" indent="-285750">
              <a:buFont typeface="Wingdings" panose="05000000000000000000" pitchFamily="2" charset="2"/>
              <a:buChar char="Ø"/>
            </a:pPr>
            <a:r>
              <a:rPr lang="el-GR" sz="2800" dirty="0"/>
              <a:t>Καμπάνια για την καταπολέμηση της εμπορίας ανθρώπων</a:t>
            </a:r>
            <a:endParaRPr lang="en-US" sz="2800" dirty="0"/>
          </a:p>
        </p:txBody>
      </p:sp>
      <p:sp>
        <p:nvSpPr>
          <p:cNvPr id="2" name="Ορθογώνιο 1">
            <a:extLst>
              <a:ext uri="{FF2B5EF4-FFF2-40B4-BE49-F238E27FC236}">
                <a16:creationId xmlns:a16="http://schemas.microsoft.com/office/drawing/2014/main" id="{8AD7A27C-086B-4DA4-850F-77E5CCEFA883}"/>
              </a:ext>
            </a:extLst>
          </p:cNvPr>
          <p:cNvSpPr/>
          <p:nvPr/>
        </p:nvSpPr>
        <p:spPr>
          <a:xfrm>
            <a:off x="0" y="0"/>
            <a:ext cx="12192000" cy="943897"/>
          </a:xfrm>
          <a:prstGeom prst="rect">
            <a:avLst/>
          </a:prstGeom>
          <a:solidFill>
            <a:srgbClr val="00437A">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TextBox 3">
            <a:extLst>
              <a:ext uri="{FF2B5EF4-FFF2-40B4-BE49-F238E27FC236}">
                <a16:creationId xmlns:a16="http://schemas.microsoft.com/office/drawing/2014/main" id="{88448518-9039-B081-95BD-E67DB8B58D9D}"/>
              </a:ext>
            </a:extLst>
          </p:cNvPr>
          <p:cNvSpPr txBox="1"/>
          <p:nvPr/>
        </p:nvSpPr>
        <p:spPr>
          <a:xfrm>
            <a:off x="501447" y="210338"/>
            <a:ext cx="9822424" cy="523220"/>
          </a:xfrm>
          <a:prstGeom prst="rect">
            <a:avLst/>
          </a:prstGeom>
          <a:noFill/>
        </p:spPr>
        <p:txBody>
          <a:bodyPr wrap="square">
            <a:spAutoFit/>
          </a:bodyPr>
          <a:lstStyle/>
          <a:p>
            <a:r>
              <a:rPr lang="el-GR" sz="2800" b="1" i="0" u="none" strike="noStrike" baseline="0" dirty="0">
                <a:solidFill>
                  <a:schemeClr val="bg1"/>
                </a:solidFill>
                <a:latin typeface="Calibri" panose="020F0502020204030204" pitchFamily="34" charset="0"/>
              </a:rPr>
              <a:t>Βασικά δικαιώματα που μας παρέχει η Ευρωπαϊκή Ένωση </a:t>
            </a:r>
            <a:endParaRPr lang="el-GR" sz="2800" dirty="0">
              <a:solidFill>
                <a:schemeClr val="bg1"/>
              </a:solidFill>
            </a:endParaRPr>
          </a:p>
        </p:txBody>
      </p:sp>
      <p:pic>
        <p:nvPicPr>
          <p:cNvPr id="7" name="Εικόνα 6">
            <a:extLst>
              <a:ext uri="{FF2B5EF4-FFF2-40B4-BE49-F238E27FC236}">
                <a16:creationId xmlns:a16="http://schemas.microsoft.com/office/drawing/2014/main" id="{E3ED962E-5107-1685-82E2-260F4B106F1F}"/>
              </a:ext>
            </a:extLst>
          </p:cNvPr>
          <p:cNvPicPr>
            <a:picLocks noChangeAspect="1"/>
          </p:cNvPicPr>
          <p:nvPr/>
        </p:nvPicPr>
        <p:blipFill>
          <a:blip r:embed="rId3"/>
          <a:stretch>
            <a:fillRect/>
          </a:stretch>
        </p:blipFill>
        <p:spPr>
          <a:xfrm>
            <a:off x="1307690" y="1801976"/>
            <a:ext cx="3646362" cy="3696947"/>
          </a:xfrm>
          <a:prstGeom prst="rect">
            <a:avLst/>
          </a:prstGeom>
        </p:spPr>
      </p:pic>
      <p:pic>
        <p:nvPicPr>
          <p:cNvPr id="9" name="Εικόνα 8">
            <a:extLst>
              <a:ext uri="{FF2B5EF4-FFF2-40B4-BE49-F238E27FC236}">
                <a16:creationId xmlns:a16="http://schemas.microsoft.com/office/drawing/2014/main" id="{650DC20C-BD6E-5117-8553-7FD3E2C9FD43}"/>
              </a:ext>
            </a:extLst>
          </p:cNvPr>
          <p:cNvPicPr>
            <a:picLocks noChangeAspect="1"/>
          </p:cNvPicPr>
          <p:nvPr/>
        </p:nvPicPr>
        <p:blipFill>
          <a:blip r:embed="rId4"/>
          <a:stretch>
            <a:fillRect/>
          </a:stretch>
        </p:blipFill>
        <p:spPr>
          <a:xfrm>
            <a:off x="5722242" y="1801977"/>
            <a:ext cx="3706119" cy="3696946"/>
          </a:xfrm>
          <a:prstGeom prst="rect">
            <a:avLst/>
          </a:prstGeom>
        </p:spPr>
      </p:pic>
    </p:spTree>
    <p:extLst>
      <p:ext uri="{BB962C8B-B14F-4D97-AF65-F5344CB8AC3E}">
        <p14:creationId xmlns:p14="http://schemas.microsoft.com/office/powerpoint/2010/main" val="210801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C8BD70-C3CE-00C2-1AFD-3E90E6CE355A}"/>
              </a:ext>
            </a:extLst>
          </p:cNvPr>
          <p:cNvSpPr txBox="1"/>
          <p:nvPr/>
        </p:nvSpPr>
        <p:spPr>
          <a:xfrm>
            <a:off x="339211" y="2683032"/>
            <a:ext cx="11110452" cy="646331"/>
          </a:xfrm>
          <a:prstGeom prst="rect">
            <a:avLst/>
          </a:prstGeom>
          <a:noFill/>
        </p:spPr>
        <p:txBody>
          <a:bodyPr wrap="square">
            <a:spAutoFit/>
          </a:bodyPr>
          <a:lstStyle/>
          <a:p>
            <a:r>
              <a:rPr lang="en-US" sz="1800" dirty="0">
                <a:hlinkClick r:id="rId2"/>
              </a:rPr>
              <a:t>https://home-affairs.ec.europa.eu/policies/internal-security/organised-crime-and-human-trafficking/together-against-trafficking-human-beings/eu-countries_en</a:t>
            </a:r>
            <a:endParaRPr lang="el-GR" dirty="0"/>
          </a:p>
        </p:txBody>
      </p:sp>
      <p:sp>
        <p:nvSpPr>
          <p:cNvPr id="4" name="Ορθογώνιο 3">
            <a:extLst>
              <a:ext uri="{FF2B5EF4-FFF2-40B4-BE49-F238E27FC236}">
                <a16:creationId xmlns:a16="http://schemas.microsoft.com/office/drawing/2014/main" id="{B1738323-B20E-FC70-F662-ACFA5E82DBE8}"/>
              </a:ext>
            </a:extLst>
          </p:cNvPr>
          <p:cNvSpPr/>
          <p:nvPr/>
        </p:nvSpPr>
        <p:spPr>
          <a:xfrm>
            <a:off x="0" y="0"/>
            <a:ext cx="12192000" cy="943897"/>
          </a:xfrm>
          <a:prstGeom prst="rect">
            <a:avLst/>
          </a:prstGeom>
          <a:solidFill>
            <a:srgbClr val="00437A">
              <a:alpha val="6862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TextBox 4">
            <a:extLst>
              <a:ext uri="{FF2B5EF4-FFF2-40B4-BE49-F238E27FC236}">
                <a16:creationId xmlns:a16="http://schemas.microsoft.com/office/drawing/2014/main" id="{2815357E-EFCA-1B91-B942-6FC26AAE9C6A}"/>
              </a:ext>
            </a:extLst>
          </p:cNvPr>
          <p:cNvSpPr txBox="1"/>
          <p:nvPr/>
        </p:nvSpPr>
        <p:spPr>
          <a:xfrm>
            <a:off x="501447" y="210338"/>
            <a:ext cx="9822424" cy="523220"/>
          </a:xfrm>
          <a:prstGeom prst="rect">
            <a:avLst/>
          </a:prstGeom>
          <a:noFill/>
        </p:spPr>
        <p:txBody>
          <a:bodyPr wrap="square">
            <a:spAutoFit/>
          </a:bodyPr>
          <a:lstStyle/>
          <a:p>
            <a:r>
              <a:rPr lang="el-GR" sz="2800" b="1" i="0" u="none" strike="noStrike" baseline="0" dirty="0">
                <a:solidFill>
                  <a:schemeClr val="bg1"/>
                </a:solidFill>
                <a:latin typeface="Calibri" panose="020F0502020204030204" pitchFamily="34" charset="0"/>
              </a:rPr>
              <a:t>Βασικά δικαιώματα που μας παρέχει η Ευρωπαϊκή Ένωση </a:t>
            </a:r>
            <a:endParaRPr lang="el-GR" sz="2800" dirty="0">
              <a:solidFill>
                <a:schemeClr val="bg1"/>
              </a:solidFill>
            </a:endParaRPr>
          </a:p>
        </p:txBody>
      </p:sp>
      <p:sp>
        <p:nvSpPr>
          <p:cNvPr id="7" name="TextBox 6">
            <a:extLst>
              <a:ext uri="{FF2B5EF4-FFF2-40B4-BE49-F238E27FC236}">
                <a16:creationId xmlns:a16="http://schemas.microsoft.com/office/drawing/2014/main" id="{7F5EC5E0-710E-B8F9-A024-30BE10AA29B8}"/>
              </a:ext>
            </a:extLst>
          </p:cNvPr>
          <p:cNvSpPr txBox="1"/>
          <p:nvPr/>
        </p:nvSpPr>
        <p:spPr>
          <a:xfrm>
            <a:off x="1317523" y="1300005"/>
            <a:ext cx="6096000" cy="369332"/>
          </a:xfrm>
          <a:prstGeom prst="rect">
            <a:avLst/>
          </a:prstGeom>
          <a:noFill/>
        </p:spPr>
        <p:txBody>
          <a:bodyPr wrap="square">
            <a:spAutoFit/>
          </a:bodyPr>
          <a:lstStyle/>
          <a:p>
            <a:pPr algn="l"/>
            <a:r>
              <a:rPr lang="en-US" dirty="0">
                <a:latin typeface="arial" panose="020B0604020202020204" pitchFamily="34" charset="0"/>
              </a:rPr>
              <a:t>Greece: </a:t>
            </a:r>
            <a:r>
              <a:rPr lang="en-US" b="0" i="0" dirty="0">
                <a:effectLst/>
                <a:latin typeface="arial" panose="020B0604020202020204" pitchFamily="34" charset="0"/>
              </a:rPr>
              <a:t>situation on trafficking in human beings</a:t>
            </a:r>
          </a:p>
        </p:txBody>
      </p:sp>
      <p:sp>
        <p:nvSpPr>
          <p:cNvPr id="9" name="TextBox 8">
            <a:extLst>
              <a:ext uri="{FF2B5EF4-FFF2-40B4-BE49-F238E27FC236}">
                <a16:creationId xmlns:a16="http://schemas.microsoft.com/office/drawing/2014/main" id="{69613D1B-9B27-16CC-F70C-3989AFF5BB7B}"/>
              </a:ext>
            </a:extLst>
          </p:cNvPr>
          <p:cNvSpPr txBox="1"/>
          <p:nvPr/>
        </p:nvSpPr>
        <p:spPr>
          <a:xfrm>
            <a:off x="339211" y="4080667"/>
            <a:ext cx="10707329" cy="1477328"/>
          </a:xfrm>
          <a:prstGeom prst="rect">
            <a:avLst/>
          </a:prstGeom>
          <a:noFill/>
        </p:spPr>
        <p:txBody>
          <a:bodyPr wrap="square">
            <a:spAutoFit/>
          </a:bodyPr>
          <a:lstStyle/>
          <a:p>
            <a:endParaRPr lang="el-GR" dirty="0">
              <a:latin typeface="arial" panose="020B0604020202020204" pitchFamily="34" charset="0"/>
            </a:endParaRPr>
          </a:p>
          <a:p>
            <a:r>
              <a:rPr lang="el-GR" b="0" i="0" dirty="0">
                <a:effectLst/>
                <a:latin typeface="Roboto" panose="02000000000000000000" pitchFamily="2" charset="0"/>
              </a:rPr>
              <a:t>ΕΘΝΙΚΟΣ ΜΗΧΑΝΙΣΜΟΣ ΑΝΑΦΟΡΑΣ</a:t>
            </a:r>
          </a:p>
          <a:p>
            <a:endParaRPr lang="el-GR" dirty="0">
              <a:solidFill>
                <a:srgbClr val="26324B"/>
              </a:solidFill>
              <a:latin typeface="arial" panose="020B0604020202020204" pitchFamily="34" charset="0"/>
            </a:endParaRPr>
          </a:p>
          <a:p>
            <a:endParaRPr lang="el-GR" dirty="0">
              <a:solidFill>
                <a:srgbClr val="26324B"/>
              </a:solidFill>
              <a:latin typeface="arial" panose="020B0604020202020204" pitchFamily="34" charset="0"/>
            </a:endParaRPr>
          </a:p>
          <a:p>
            <a:r>
              <a:rPr lang="en-US" dirty="0">
                <a:hlinkClick r:id="rId3"/>
              </a:rPr>
              <a:t>https://ekka.org.gr/index.php/el/ethnikos-mixanismos-anaforas</a:t>
            </a:r>
            <a:endParaRPr lang="el-GR" dirty="0"/>
          </a:p>
        </p:txBody>
      </p:sp>
      <p:sp>
        <p:nvSpPr>
          <p:cNvPr id="11" name="TextBox 10">
            <a:extLst>
              <a:ext uri="{FF2B5EF4-FFF2-40B4-BE49-F238E27FC236}">
                <a16:creationId xmlns:a16="http://schemas.microsoft.com/office/drawing/2014/main" id="{25294E35-2C8A-80F6-7F6E-A79379802942}"/>
              </a:ext>
            </a:extLst>
          </p:cNvPr>
          <p:cNvSpPr txBox="1"/>
          <p:nvPr/>
        </p:nvSpPr>
        <p:spPr>
          <a:xfrm>
            <a:off x="339212" y="2036701"/>
            <a:ext cx="10948217" cy="646331"/>
          </a:xfrm>
          <a:prstGeom prst="rect">
            <a:avLst/>
          </a:prstGeom>
          <a:noFill/>
        </p:spPr>
        <p:txBody>
          <a:bodyPr wrap="square">
            <a:spAutoFit/>
          </a:bodyPr>
          <a:lstStyle/>
          <a:p>
            <a:r>
              <a:rPr lang="en-US" b="0" i="0" dirty="0">
                <a:solidFill>
                  <a:srgbClr val="26324B"/>
                </a:solidFill>
                <a:effectLst/>
                <a:latin typeface="arial" panose="020B0604020202020204" pitchFamily="34" charset="0"/>
              </a:rPr>
              <a:t>As Greece is one of the entry points for migration flows into Europe, presumed victims of trafficking may be identified amongst the undocumented migrants entering the country.</a:t>
            </a:r>
            <a:endParaRPr lang="el-GR" b="0" i="0" dirty="0">
              <a:solidFill>
                <a:srgbClr val="26324B"/>
              </a:solidFill>
              <a:effectLst/>
              <a:latin typeface="arial" panose="020B0604020202020204" pitchFamily="34" charset="0"/>
            </a:endParaRPr>
          </a:p>
        </p:txBody>
      </p:sp>
    </p:spTree>
    <p:extLst>
      <p:ext uri="{BB962C8B-B14F-4D97-AF65-F5344CB8AC3E}">
        <p14:creationId xmlns:p14="http://schemas.microsoft.com/office/powerpoint/2010/main" val="74897203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781</TotalTime>
  <Words>1013</Words>
  <Application>Microsoft Office PowerPoint</Application>
  <PresentationFormat>Ευρεία οθόνη</PresentationFormat>
  <Paragraphs>91</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ELENI TZIANNI</dc:creator>
  <cp:lastModifiedBy>ΑΝΝΑ ΜΠΟΥΚΟΡΟΥ</cp:lastModifiedBy>
  <cp:revision>23</cp:revision>
  <dcterms:created xsi:type="dcterms:W3CDTF">2024-10-31T10:47:59Z</dcterms:created>
  <dcterms:modified xsi:type="dcterms:W3CDTF">2024-11-20T16:44:28Z</dcterms:modified>
</cp:coreProperties>
</file>