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2" r:id="rId6"/>
    <p:sldId id="259" r:id="rId7"/>
    <p:sldId id="260" r:id="rId8"/>
    <p:sldId id="261"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953A12-5F00-4613-8EF4-D655482E5153}" type="datetimeFigureOut">
              <a:rPr lang="el-GR" smtClean="0"/>
              <a:t>28/10/2024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74A8F1D-EDED-4CF2-8B0C-89AE54209F3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53A12-5F00-4613-8EF4-D655482E5153}" type="datetimeFigureOut">
              <a:rPr lang="el-GR" smtClean="0"/>
              <a:t>28/10/2024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A8F1D-EDED-4CF2-8B0C-89AE54209F3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uropean-union.europa.eu/principles-countries-history/history-eu/1945-59_e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opean-union.europa.eu/principles-countries-history/principles-and-values/aims-and-values_e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5%CF%85%CF%81%CF%89%CF%80%CE%B1%CF%8A%CE%BA%CE%AE_%CE%9A%CE%BF%CE%B9%CE%BD%CF%8C%CF%84%CE%B7%CF%84%CE%B1" TargetMode="External"/><Relationship Id="rId2" Type="http://schemas.openxmlformats.org/officeDocument/2006/relationships/hyperlink" Target="https://eur-lex.europa.eu/legal-content/EL/TXT/HTML/?uri=CELEX:12016ME/TXT&amp;from=EL" TargetMode="External"/><Relationship Id="rId1" Type="http://schemas.openxmlformats.org/officeDocument/2006/relationships/slideLayout" Target="../slideLayouts/slideLayout2.xml"/><Relationship Id="rId4" Type="http://schemas.openxmlformats.org/officeDocument/2006/relationships/hyperlink" Target="https://el.wikipedia.org/wiki/%CE%95%CF%85%CF%81%CF%89%CF%80%CE%B1%CF%8A%CE%BA%CE%AE_%CE%88%CE%BD%CF%89%CF%83%CE%B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social/main.jsp?catId=1567&amp;langId=en" TargetMode="External"/><Relationship Id="rId2" Type="http://schemas.openxmlformats.org/officeDocument/2006/relationships/hyperlink" Target="https://inactionforabetterworld.com/17-pagkosmioi-stoxoi/" TargetMode="External"/><Relationship Id="rId1" Type="http://schemas.openxmlformats.org/officeDocument/2006/relationships/slideLayout" Target="../slideLayouts/slideLayout2.xml"/><Relationship Id="rId4" Type="http://schemas.openxmlformats.org/officeDocument/2006/relationships/hyperlink" Target="https://commission.europa.eu/strategy-and-policy/priorities-2019-2024/european-green-deal/delivering-european-green-deal_e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digital-strategy.ec.europa.eu/el/policies/digital-principl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reate.kahoot.it/profiles/2f6547b1-0e22-41a5-8c56-3ad9b0cd2432" TargetMode="External"/><Relationship Id="rId2" Type="http://schemas.openxmlformats.org/officeDocument/2006/relationships/hyperlink" Target="https://eur-lex.europa.eu/legal-content/EL/TXT/HTML/?uri=CELEX:12012E/TX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
            </a:r>
            <a:br>
              <a:rPr lang="el-GR" dirty="0" smtClean="0"/>
            </a:br>
            <a:r>
              <a:rPr lang="el-GR" dirty="0" smtClean="0"/>
              <a:t/>
            </a:r>
            <a:br>
              <a:rPr lang="el-GR" dirty="0" smtClean="0"/>
            </a:br>
            <a:endParaRPr lang="el-GR" dirty="0"/>
          </a:p>
        </p:txBody>
      </p:sp>
      <p:sp>
        <p:nvSpPr>
          <p:cNvPr id="3" name="2 - Υπότιτλος"/>
          <p:cNvSpPr>
            <a:spLocks noGrp="1"/>
          </p:cNvSpPr>
          <p:nvPr>
            <p:ph type="subTitle" idx="1"/>
          </p:nvPr>
        </p:nvSpPr>
        <p:spPr/>
        <p:txBody>
          <a:bodyPr/>
          <a:lstStyle/>
          <a:p>
            <a:endParaRPr lang="el-GR"/>
          </a:p>
        </p:txBody>
      </p:sp>
      <p:pic>
        <p:nvPicPr>
          <p:cNvPr id="1028" name="Picture 4" descr="C:\Users\admin\Desktop\ΣΧΟΛΕΙΑ ΠΡΕΣΒΕΙΣ ΕΥΡΩΚΟΙΝΟΒΟΥΛΙΟΥ\logo ΓΕΛ.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ormAutofit fontScale="90000"/>
          </a:bodyPr>
          <a:lstStyle/>
          <a:p>
            <a:r>
              <a:rPr lang="el-GR" sz="3200" b="1" dirty="0" smtClean="0">
                <a:effectLst>
                  <a:outerShdw blurRad="38100" dist="38100" dir="2700000" algn="tl">
                    <a:srgbClr val="000000">
                      <a:alpha val="43137"/>
                    </a:srgbClr>
                  </a:outerShdw>
                </a:effectLst>
              </a:rPr>
              <a:t>Ενότητα 1</a:t>
            </a:r>
            <a:r>
              <a:rPr lang="el-GR" sz="3200" b="1" baseline="30000" dirty="0" smtClean="0">
                <a:effectLst>
                  <a:outerShdw blurRad="38100" dist="38100" dir="2700000" algn="tl">
                    <a:srgbClr val="000000">
                      <a:alpha val="43137"/>
                    </a:srgbClr>
                  </a:outerShdw>
                </a:effectLst>
              </a:rPr>
              <a:t>η</a:t>
            </a:r>
            <a:r>
              <a:rPr lang="el-GR" sz="3200" b="1" dirty="0" smtClean="0">
                <a:effectLst>
                  <a:outerShdw blurRad="38100" dist="38100" dir="2700000" algn="tl">
                    <a:srgbClr val="000000">
                      <a:alpha val="43137"/>
                    </a:srgbClr>
                  </a:outerShdw>
                </a:effectLst>
              </a:rPr>
              <a:t>: </a:t>
            </a:r>
            <a:r>
              <a:rPr lang="el-GR" sz="3200" dirty="0" smtClean="0">
                <a:effectLst>
                  <a:outerShdw blurRad="38100" dist="38100" dir="2700000" algn="tl">
                    <a:srgbClr val="000000">
                      <a:alpha val="43137"/>
                    </a:srgbClr>
                  </a:outerShdw>
                </a:effectLst>
              </a:rPr>
              <a:t>Βασικά στοιχεία για την Ε.Ε.: </a:t>
            </a:r>
            <a:br>
              <a:rPr lang="el-GR" sz="3200" dirty="0" smtClean="0">
                <a:effectLst>
                  <a:outerShdw blurRad="38100" dist="38100" dir="2700000" algn="tl">
                    <a:srgbClr val="000000">
                      <a:alpha val="43137"/>
                    </a:srgbClr>
                  </a:outerShdw>
                </a:effectLst>
              </a:rPr>
            </a:br>
            <a:r>
              <a:rPr lang="el-GR" sz="3200" b="1" dirty="0" smtClean="0">
                <a:effectLst>
                  <a:outerShdw blurRad="38100" dist="38100" dir="2700000" algn="tl">
                    <a:srgbClr val="000000">
                      <a:alpha val="43137"/>
                    </a:srgbClr>
                  </a:outerShdw>
                </a:effectLst>
              </a:rPr>
              <a:t>Ιστορική Αναδρομή</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556792"/>
            <a:ext cx="8229600" cy="5040560"/>
          </a:xfrm>
        </p:spPr>
        <p:txBody>
          <a:bodyPr>
            <a:normAutofit lnSpcReduction="10000"/>
          </a:bodyPr>
          <a:lstStyle/>
          <a:p>
            <a:pPr algn="just"/>
            <a:r>
              <a:rPr lang="el-GR" sz="2400" dirty="0" smtClean="0"/>
              <a:t>8 Μαΐου </a:t>
            </a:r>
            <a:r>
              <a:rPr lang="el-GR" sz="2400" b="1" dirty="0" smtClean="0"/>
              <a:t>1945:</a:t>
            </a:r>
            <a:r>
              <a:rPr lang="el-GR" sz="2400" dirty="0" smtClean="0"/>
              <a:t> Λήξη </a:t>
            </a:r>
            <a:r>
              <a:rPr lang="el-GR" sz="2400" b="1" dirty="0" smtClean="0"/>
              <a:t>Β’ Παγκοσμίου Πολέμου στην Ευρώπη.</a:t>
            </a:r>
            <a:endParaRPr lang="el-GR" sz="2400" dirty="0" smtClean="0"/>
          </a:p>
          <a:p>
            <a:pPr algn="just"/>
            <a:r>
              <a:rPr lang="el-GR" sz="2400" dirty="0" smtClean="0"/>
              <a:t>4 Απριλίου </a:t>
            </a:r>
            <a:r>
              <a:rPr lang="el-GR" sz="2400" b="1" dirty="0" smtClean="0"/>
              <a:t>1949</a:t>
            </a:r>
            <a:r>
              <a:rPr lang="el-GR" sz="2400" dirty="0" smtClean="0"/>
              <a:t>: Ίδρυση </a:t>
            </a:r>
            <a:r>
              <a:rPr lang="el-GR" sz="2400" b="1" dirty="0" smtClean="0"/>
              <a:t>ΝΑΤΟ </a:t>
            </a:r>
            <a:r>
              <a:rPr lang="el-GR" sz="1800" dirty="0" smtClean="0"/>
              <a:t>(για θέματα ασφάλειας)</a:t>
            </a:r>
          </a:p>
          <a:p>
            <a:r>
              <a:rPr lang="el-GR" sz="2400" dirty="0" smtClean="0"/>
              <a:t>5 Μαΐου </a:t>
            </a:r>
            <a:r>
              <a:rPr lang="el-GR" sz="2400" b="1" dirty="0" smtClean="0"/>
              <a:t>1949</a:t>
            </a:r>
            <a:r>
              <a:rPr lang="el-GR" sz="2400" dirty="0" smtClean="0"/>
              <a:t>: Ίδρυση </a:t>
            </a:r>
            <a:r>
              <a:rPr lang="el-GR" sz="2400" b="1" dirty="0" smtClean="0"/>
              <a:t>Συμβουλίου της Ευρώπης </a:t>
            </a:r>
            <a:r>
              <a:rPr lang="el-GR" sz="1800" dirty="0" smtClean="0"/>
              <a:t>(για τη δημοκρατία &amp; την προστασία ανθρώπινων δικαιωμάτων)</a:t>
            </a:r>
          </a:p>
          <a:p>
            <a:pPr algn="just"/>
            <a:r>
              <a:rPr lang="el-GR" sz="2400" dirty="0" smtClean="0"/>
              <a:t>9 Μαΐου </a:t>
            </a:r>
            <a:r>
              <a:rPr lang="el-GR" sz="2400" b="1" dirty="0" smtClean="0"/>
              <a:t>1950</a:t>
            </a:r>
            <a:r>
              <a:rPr lang="el-GR" sz="2400" dirty="0" smtClean="0"/>
              <a:t>: Διακήρυξη/ Σχέδιο </a:t>
            </a:r>
            <a:r>
              <a:rPr lang="el-GR" sz="2400" b="1" dirty="0" err="1" smtClean="0"/>
              <a:t>Σουμάν</a:t>
            </a:r>
            <a:r>
              <a:rPr lang="el-GR" sz="2400" b="1" dirty="0" smtClean="0"/>
              <a:t> </a:t>
            </a:r>
            <a:r>
              <a:rPr lang="el-GR" sz="1800" dirty="0" smtClean="0"/>
              <a:t>(Ημέρα της Ευρώπης)</a:t>
            </a:r>
          </a:p>
          <a:p>
            <a:pPr algn="just"/>
            <a:r>
              <a:rPr lang="el-GR" sz="2400" dirty="0" smtClean="0"/>
              <a:t>18 Απριλίου </a:t>
            </a:r>
            <a:r>
              <a:rPr lang="el-GR" sz="2400" b="1" dirty="0" smtClean="0"/>
              <a:t>1951</a:t>
            </a:r>
            <a:r>
              <a:rPr lang="el-GR" sz="2400" dirty="0" smtClean="0"/>
              <a:t>: </a:t>
            </a:r>
            <a:r>
              <a:rPr lang="el-GR" sz="2400" b="1" dirty="0" smtClean="0"/>
              <a:t>ΕΚΑΧ</a:t>
            </a:r>
            <a:r>
              <a:rPr lang="el-GR" sz="2400" dirty="0" smtClean="0"/>
              <a:t> </a:t>
            </a:r>
            <a:r>
              <a:rPr lang="el-GR" sz="1800" dirty="0" smtClean="0"/>
              <a:t>(Ευρωπαϊκή Κοινότητα Άνθρακα και Χάλυβα)</a:t>
            </a:r>
          </a:p>
          <a:p>
            <a:pPr algn="just"/>
            <a:r>
              <a:rPr lang="el-GR" sz="2400" dirty="0" smtClean="0"/>
              <a:t>25 Μαρτίου </a:t>
            </a:r>
            <a:r>
              <a:rPr lang="el-GR" sz="2400" b="1" dirty="0" smtClean="0"/>
              <a:t>1957</a:t>
            </a:r>
            <a:r>
              <a:rPr lang="el-GR" sz="2400" dirty="0" smtClean="0"/>
              <a:t>: </a:t>
            </a:r>
            <a:r>
              <a:rPr lang="el-GR" sz="2400" b="1" dirty="0" smtClean="0"/>
              <a:t>ΕΟΚ </a:t>
            </a:r>
            <a:r>
              <a:rPr lang="el-GR" sz="2400" dirty="0" smtClean="0"/>
              <a:t>&amp; </a:t>
            </a:r>
            <a:r>
              <a:rPr lang="el-GR" sz="2400" b="1" dirty="0" smtClean="0"/>
              <a:t>ΕΥΡΑΤΟΜ </a:t>
            </a:r>
            <a:r>
              <a:rPr lang="el-GR" sz="1800" dirty="0" smtClean="0"/>
              <a:t>(Ευρωπαϊκή </a:t>
            </a:r>
            <a:r>
              <a:rPr lang="el-GR" sz="1800" dirty="0"/>
              <a:t>Κοινότητα Ατομικής </a:t>
            </a:r>
            <a:r>
              <a:rPr lang="el-GR" sz="1800" dirty="0" smtClean="0"/>
              <a:t>Ενέργειας)</a:t>
            </a:r>
            <a:endParaRPr lang="el-GR" sz="1800" dirty="0"/>
          </a:p>
          <a:p>
            <a:pPr algn="just"/>
            <a:r>
              <a:rPr lang="el-GR" sz="2400" dirty="0" smtClean="0"/>
              <a:t>19 Μαρτίου </a:t>
            </a:r>
            <a:r>
              <a:rPr lang="el-GR" sz="2400" b="1" dirty="0" smtClean="0"/>
              <a:t>1958</a:t>
            </a:r>
            <a:r>
              <a:rPr lang="el-GR" sz="2400" dirty="0" smtClean="0"/>
              <a:t>: Γέννηση του </a:t>
            </a:r>
            <a:r>
              <a:rPr lang="el-GR" sz="2400" b="1" dirty="0" smtClean="0"/>
              <a:t>Ευρωπαϊκού Κοινοβουλίου</a:t>
            </a:r>
          </a:p>
          <a:p>
            <a:pPr algn="just"/>
            <a:r>
              <a:rPr lang="el-GR" sz="2400" b="1" dirty="0" smtClean="0"/>
              <a:t>1965</a:t>
            </a:r>
            <a:r>
              <a:rPr lang="el-GR" sz="2400" dirty="0" smtClean="0"/>
              <a:t>: Συγχώνευση ΕΚΑΧ- ΕΟΚ- ΕΥΡΑΤΟΜ σε </a:t>
            </a:r>
            <a:r>
              <a:rPr lang="el-GR" sz="2400" b="1" dirty="0" smtClean="0"/>
              <a:t>Ε.Κ. </a:t>
            </a:r>
            <a:r>
              <a:rPr lang="el-GR" sz="1800" dirty="0" smtClean="0"/>
              <a:t>(Ευρωπαϊκή Κοινότητα) </a:t>
            </a:r>
          </a:p>
          <a:p>
            <a:pPr algn="just"/>
            <a:r>
              <a:rPr lang="el-GR" sz="2400" b="1" dirty="0" smtClean="0"/>
              <a:t>1993</a:t>
            </a:r>
            <a:r>
              <a:rPr lang="el-GR" sz="2400" dirty="0" smtClean="0"/>
              <a:t>: Μετονομασία σε </a:t>
            </a:r>
            <a:r>
              <a:rPr lang="el-GR" sz="2400" b="1" dirty="0" smtClean="0"/>
              <a:t>Ε.Ε.</a:t>
            </a:r>
            <a:r>
              <a:rPr lang="el-GR" sz="2400" dirty="0" smtClean="0"/>
              <a:t> </a:t>
            </a:r>
            <a:r>
              <a:rPr lang="el-GR" sz="1800" dirty="0" smtClean="0"/>
              <a:t>(Ευρωπαϊκή Ένωση)</a:t>
            </a:r>
          </a:p>
          <a:p>
            <a:pPr algn="just">
              <a:buNone/>
            </a:pPr>
            <a:endParaRPr lang="el-GR" sz="2400" dirty="0"/>
          </a:p>
          <a:p>
            <a:r>
              <a:rPr lang="en-US" sz="1400" dirty="0" smtClean="0">
                <a:hlinkClick r:id="rId2"/>
              </a:rPr>
              <a:t>https://european-union.europa.eu/principles-countries-history/history-eu/1945-59_el</a:t>
            </a:r>
            <a:endParaRPr lang="el-GR" sz="1400"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sz="3200" b="1" dirty="0" smtClean="0">
                <a:effectLst>
                  <a:outerShdw blurRad="38100" dist="38100" dir="2700000" algn="tl">
                    <a:srgbClr val="000000">
                      <a:alpha val="43137"/>
                    </a:srgbClr>
                  </a:outerShdw>
                </a:effectLst>
              </a:rPr>
              <a:t>Αξίες της Ε.Ε. ( Άρθρο 2, ΣΕΕ)</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268760"/>
            <a:ext cx="8229600" cy="5112568"/>
          </a:xfrm>
        </p:spPr>
        <p:txBody>
          <a:bodyPr>
            <a:normAutofit/>
          </a:bodyPr>
          <a:lstStyle/>
          <a:p>
            <a:pPr>
              <a:buNone/>
            </a:pPr>
            <a:r>
              <a:rPr lang="el-GR" dirty="0" smtClean="0"/>
              <a:t>     </a:t>
            </a:r>
            <a:r>
              <a:rPr lang="el-GR" dirty="0"/>
              <a:t> </a:t>
            </a:r>
            <a:r>
              <a:rPr lang="el-GR" dirty="0" smtClean="0"/>
              <a:t>    </a:t>
            </a:r>
            <a:r>
              <a:rPr lang="el-GR" sz="2400" dirty="0" smtClean="0"/>
              <a:t>Η Ε.Ε. είναι θεμελιωμένη σε </a:t>
            </a:r>
            <a:r>
              <a:rPr lang="el-GR" sz="2400" b="1" dirty="0" smtClean="0">
                <a:solidFill>
                  <a:srgbClr val="FF0000"/>
                </a:solidFill>
                <a:effectLst>
                  <a:outerShdw blurRad="38100" dist="38100" dir="2700000" algn="tl">
                    <a:srgbClr val="000000">
                      <a:alpha val="43137"/>
                    </a:srgbClr>
                  </a:outerShdw>
                </a:effectLst>
              </a:rPr>
              <a:t>έξι (6) Αξίες :</a:t>
            </a:r>
          </a:p>
          <a:p>
            <a:pPr>
              <a:buNone/>
            </a:pPr>
            <a:endParaRPr lang="el-GR" sz="2400" b="1" dirty="0" smtClean="0">
              <a:solidFill>
                <a:srgbClr val="FF0000"/>
              </a:solidFill>
              <a:effectLst>
                <a:outerShdw blurRad="38100" dist="38100" dir="2700000" algn="tl">
                  <a:srgbClr val="000000">
                    <a:alpha val="43137"/>
                  </a:srgbClr>
                </a:outerShdw>
              </a:effectLst>
            </a:endParaRPr>
          </a:p>
          <a:p>
            <a:r>
              <a:rPr lang="el-GR" sz="2400" b="1" dirty="0" smtClean="0"/>
              <a:t>Ανθρώπινη Αξιοπρέπεια</a:t>
            </a:r>
          </a:p>
          <a:p>
            <a:r>
              <a:rPr lang="el-GR" sz="2400" b="1" dirty="0"/>
              <a:t>Ανθρώπινα </a:t>
            </a:r>
            <a:r>
              <a:rPr lang="el-GR" sz="2400" b="1" dirty="0" smtClean="0"/>
              <a:t>Δικαιώματα</a:t>
            </a:r>
          </a:p>
          <a:p>
            <a:r>
              <a:rPr lang="el-GR" sz="2400" b="1" dirty="0" smtClean="0"/>
              <a:t>Δημοκρατία</a:t>
            </a:r>
          </a:p>
          <a:p>
            <a:r>
              <a:rPr lang="el-GR" sz="2400" b="1" dirty="0" smtClean="0"/>
              <a:t>Ελευθερία</a:t>
            </a:r>
          </a:p>
          <a:p>
            <a:r>
              <a:rPr lang="el-GR" sz="2400" b="1" dirty="0" smtClean="0"/>
              <a:t>Ισότητα</a:t>
            </a:r>
          </a:p>
          <a:p>
            <a:r>
              <a:rPr lang="el-GR" sz="2400" b="1" dirty="0"/>
              <a:t>Κράτος </a:t>
            </a:r>
            <a:r>
              <a:rPr lang="el-GR" sz="2400" b="1" dirty="0" smtClean="0"/>
              <a:t>Δικαίου</a:t>
            </a:r>
          </a:p>
          <a:p>
            <a:pPr>
              <a:buNone/>
            </a:pPr>
            <a:r>
              <a:rPr lang="el-GR" sz="2400" dirty="0" smtClean="0"/>
              <a:t>       </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Τι γίνεται όταν ένα κράτος μέλος της Ε.Ε. παραβιάζει τις αξίες της</a:t>
            </a:r>
            <a:endParaRPr lang="el-GR" dirty="0"/>
          </a:p>
        </p:txBody>
      </p:sp>
      <p:sp>
        <p:nvSpPr>
          <p:cNvPr id="3" name="Θέση περιεχομένου 2"/>
          <p:cNvSpPr>
            <a:spLocks noGrp="1"/>
          </p:cNvSpPr>
          <p:nvPr>
            <p:ph idx="1"/>
          </p:nvPr>
        </p:nvSpPr>
        <p:spPr>
          <a:xfrm>
            <a:off x="457200" y="1600200"/>
            <a:ext cx="8229600" cy="4853136"/>
          </a:xfrm>
        </p:spPr>
        <p:txBody>
          <a:bodyPr>
            <a:normAutofit fontScale="92500"/>
          </a:bodyPr>
          <a:lstStyle/>
          <a:p>
            <a:pPr algn="just"/>
            <a:r>
              <a:rPr lang="el-GR" sz="2400" dirty="0"/>
              <a:t>Η Ευρωπαϊκή Ένωση βασίζεται στις αξίες του σεβασμού της ανθρώπινης αξιοπρέπειας, της ελευθερίας, της δημοκρατίας, της ισότητας, του κράτους δικαίου, καθώς και του σεβασμού των ανθρωπίνων δικαιωμάτων, συμπεριλαμβανομένων των δικαιωμάτων των προσώπων που ανήκουν σε </a:t>
            </a:r>
            <a:r>
              <a:rPr lang="el-GR" sz="2400" dirty="0" smtClean="0"/>
              <a:t>μειονότητες. </a:t>
            </a:r>
            <a:r>
              <a:rPr lang="el-GR" sz="2400" dirty="0"/>
              <a:t>Προκειμένου να εξασφαλιστεί ο σεβασμός των εν λόγω αξιών, στο </a:t>
            </a:r>
            <a:r>
              <a:rPr lang="el-GR" sz="2400" b="1" dirty="0">
                <a:effectLst>
                  <a:outerShdw blurRad="38100" dist="38100" dir="2700000" algn="tl">
                    <a:srgbClr val="000000">
                      <a:alpha val="43137"/>
                    </a:srgbClr>
                  </a:outerShdw>
                </a:effectLst>
              </a:rPr>
              <a:t>άρθρο 7 ΣΕΕ </a:t>
            </a:r>
            <a:r>
              <a:rPr lang="el-GR" sz="2400" dirty="0"/>
              <a:t>προβλέπεται </a:t>
            </a:r>
            <a:r>
              <a:rPr lang="el-GR" sz="2400" b="1" dirty="0"/>
              <a:t>ένας μηχανισμός της ΕΕ για τον καθορισμό του κατά πόσον υφίσταται σοβαρή και διαρκής παραβίαση των αξιών της ΕΕ </a:t>
            </a:r>
            <a:r>
              <a:rPr lang="el-GR" sz="2400" dirty="0"/>
              <a:t>από κράτος μέλος, και ενδεχομένως για την επιβολή κυρώσεων.  </a:t>
            </a:r>
            <a:endParaRPr lang="el-GR" sz="2400" dirty="0" smtClean="0"/>
          </a:p>
          <a:p>
            <a:pPr algn="just"/>
            <a:r>
              <a:rPr lang="el-GR" sz="2400" dirty="0" smtClean="0"/>
              <a:t>Το </a:t>
            </a:r>
            <a:r>
              <a:rPr lang="el-GR" sz="2400" dirty="0"/>
              <a:t>Συμβούλιο μπορεί να αποφασίσει </a:t>
            </a:r>
            <a:r>
              <a:rPr lang="el-GR" sz="2400" b="1" dirty="0">
                <a:effectLst>
                  <a:outerShdw blurRad="38100" dist="38100" dir="2700000" algn="tl">
                    <a:srgbClr val="000000">
                      <a:alpha val="43137"/>
                    </a:srgbClr>
                  </a:outerShdw>
                </a:effectLst>
              </a:rPr>
              <a:t>να αναστείλει ορισμένα δικαιώματα μέλους,</a:t>
            </a:r>
            <a:r>
              <a:rPr lang="el-GR" sz="2400" dirty="0"/>
              <a:t> συμπεριλαμβανομένων των δικαιωμάτων ψήφου στο Συμβούλιο, του εν λόγω κράτους μέλους, ενεργώντας σε αυτή την περίπτωση με ειδική πλειοψηφία.</a:t>
            </a:r>
          </a:p>
        </p:txBody>
      </p:sp>
    </p:spTree>
    <p:extLst>
      <p:ext uri="{BB962C8B-B14F-4D97-AF65-F5344CB8AC3E}">
        <p14:creationId xmlns:p14="http://schemas.microsoft.com/office/powerpoint/2010/main" val="25935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Στόχοι της Ε.Ε. (Άρθρο 3, ΣΕΕ)</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853136"/>
          </a:xfrm>
        </p:spPr>
        <p:txBody>
          <a:bodyPr/>
          <a:lstStyle/>
          <a:p>
            <a:pPr>
              <a:buNone/>
            </a:pPr>
            <a:r>
              <a:rPr lang="el-GR" sz="2400" b="1" dirty="0">
                <a:solidFill>
                  <a:srgbClr val="FF0000"/>
                </a:solidFill>
                <a:effectLst>
                  <a:outerShdw blurRad="38100" dist="38100" dir="2700000" algn="tl">
                    <a:srgbClr val="000000">
                      <a:alpha val="43137"/>
                    </a:srgbClr>
                  </a:outerShdw>
                </a:effectLst>
              </a:rPr>
              <a:t>Στόχοι</a:t>
            </a:r>
            <a:r>
              <a:rPr lang="el-GR" sz="2400" dirty="0"/>
              <a:t> της Ε.Ε.: </a:t>
            </a:r>
          </a:p>
          <a:p>
            <a:r>
              <a:rPr lang="en-US" sz="2400" dirty="0">
                <a:hlinkClick r:id="rId2"/>
              </a:rPr>
              <a:t>https://</a:t>
            </a:r>
            <a:r>
              <a:rPr lang="en-US" sz="2400" dirty="0" smtClean="0">
                <a:hlinkClick r:id="rId2"/>
              </a:rPr>
              <a:t>european-union.europa.eu/principles-countries-history/principles-and-values/aims-and-values_el</a:t>
            </a:r>
            <a:endParaRPr lang="el-GR" sz="2400" dirty="0" smtClean="0"/>
          </a:p>
          <a:p>
            <a:endParaRPr lang="el-GR" sz="2400" dirty="0"/>
          </a:p>
          <a:p>
            <a:pPr marL="0" indent="0">
              <a:buNone/>
            </a:pPr>
            <a:endParaRPr lang="el-GR" sz="2400" dirty="0" smtClean="0"/>
          </a:p>
          <a:p>
            <a:pPr algn="just"/>
            <a:r>
              <a:rPr lang="el-GR" sz="2400" b="1" dirty="0" smtClean="0">
                <a:effectLst>
                  <a:outerShdw blurRad="38100" dist="38100" dir="2700000" algn="tl">
                    <a:srgbClr val="000000">
                      <a:alpha val="43137"/>
                    </a:srgbClr>
                  </a:outerShdw>
                </a:effectLst>
              </a:rPr>
              <a:t>Ερώτημα</a:t>
            </a:r>
            <a:r>
              <a:rPr lang="el-GR" sz="2400" dirty="0" smtClean="0"/>
              <a:t>: Σε ποιο βαθμό έχουμε καταφέρει να τους υλοποιήσουμε; Θα πρέπει να αλλάξουν αυτοί οι στόχοι;</a:t>
            </a:r>
            <a:endParaRPr lang="el-GR" sz="2400" dirty="0"/>
          </a:p>
          <a:p>
            <a:pPr algn="just"/>
            <a:endParaRPr lang="el-GR" dirty="0"/>
          </a:p>
        </p:txBody>
      </p:sp>
    </p:spTree>
    <p:extLst>
      <p:ext uri="{BB962C8B-B14F-4D97-AF65-F5344CB8AC3E}">
        <p14:creationId xmlns:p14="http://schemas.microsoft.com/office/powerpoint/2010/main" val="272776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sz="3200" b="1" dirty="0" smtClean="0">
                <a:effectLst>
                  <a:outerShdw blurRad="38100" dist="38100" dir="2700000" algn="tl">
                    <a:srgbClr val="000000">
                      <a:alpha val="43137"/>
                    </a:srgbClr>
                  </a:outerShdw>
                </a:effectLst>
              </a:rPr>
              <a:t>Η συνθήκη της Λισαβόνας</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124744"/>
            <a:ext cx="8229600" cy="5328592"/>
          </a:xfrm>
        </p:spPr>
        <p:txBody>
          <a:bodyPr>
            <a:normAutofit fontScale="25000" lnSpcReduction="20000"/>
          </a:bodyPr>
          <a:lstStyle/>
          <a:p>
            <a:endParaRPr lang="el-GR" sz="1400" dirty="0" smtClean="0">
              <a:hlinkClick r:id="rId2"/>
            </a:endParaRPr>
          </a:p>
          <a:p>
            <a:pPr algn="just"/>
            <a:r>
              <a:rPr lang="el-GR" sz="8000" dirty="0" smtClean="0"/>
              <a:t>Η </a:t>
            </a:r>
            <a:r>
              <a:rPr lang="el-GR" sz="8000" b="1" dirty="0" smtClean="0"/>
              <a:t>Συνθήκη της Λισαβόνας</a:t>
            </a:r>
            <a:r>
              <a:rPr lang="el-GR" sz="8000" dirty="0" smtClean="0"/>
              <a:t> (γνωστή και ως η </a:t>
            </a:r>
            <a:r>
              <a:rPr lang="el-GR" sz="8000" b="1" dirty="0" smtClean="0"/>
              <a:t>Μεταρρυθμιστική Συνθήκη</a:t>
            </a:r>
            <a:r>
              <a:rPr lang="el-GR" sz="8000" dirty="0" smtClean="0"/>
              <a:t>) είναι  διεθνής συνθήκη που </a:t>
            </a:r>
            <a:r>
              <a:rPr lang="el-GR" sz="8000" b="1" dirty="0" smtClean="0">
                <a:solidFill>
                  <a:srgbClr val="FF0000"/>
                </a:solidFill>
                <a:effectLst>
                  <a:outerShdw blurRad="38100" dist="38100" dir="2700000" algn="tl">
                    <a:srgbClr val="000000">
                      <a:alpha val="43137"/>
                    </a:srgbClr>
                  </a:outerShdw>
                </a:effectLst>
              </a:rPr>
              <a:t>τροποποιεί</a:t>
            </a:r>
            <a:r>
              <a:rPr lang="el-GR" sz="8000" dirty="0" smtClean="0">
                <a:effectLst>
                  <a:outerShdw blurRad="38100" dist="38100" dir="2700000" algn="tl">
                    <a:srgbClr val="000000">
                      <a:alpha val="43137"/>
                    </a:srgbClr>
                  </a:outerShdw>
                </a:effectLst>
              </a:rPr>
              <a:t> </a:t>
            </a:r>
            <a:r>
              <a:rPr lang="el-GR" sz="8000" b="1" dirty="0" smtClean="0">
                <a:effectLst>
                  <a:outerShdw blurRad="38100" dist="38100" dir="2700000" algn="tl">
                    <a:srgbClr val="000000">
                      <a:alpha val="43137"/>
                    </a:srgbClr>
                  </a:outerShdw>
                </a:effectLst>
              </a:rPr>
              <a:t>τις 2 ιδρυτικές συνθήκες της Ευρωπαϊκής Ένωσης:</a:t>
            </a:r>
            <a:r>
              <a:rPr lang="el-GR" sz="8000" b="1" dirty="0" smtClean="0">
                <a:solidFill>
                  <a:srgbClr val="0070C0"/>
                </a:solidFill>
              </a:rPr>
              <a:t> </a:t>
            </a:r>
            <a:r>
              <a:rPr lang="el-GR" sz="8000" dirty="0" smtClean="0"/>
              <a:t>α) τη Συνθήκη για την Ευρωπαϊκή Ένωση β) τη Συνθήκη για την ίδρυση της Ευρωπαϊκής Κοινότητας.</a:t>
            </a:r>
          </a:p>
          <a:p>
            <a:pPr algn="just"/>
            <a:r>
              <a:rPr lang="el-GR" sz="8000" dirty="0" smtClean="0"/>
              <a:t> Υπογράφηκε στις </a:t>
            </a:r>
            <a:r>
              <a:rPr lang="el-GR" sz="8000" b="1" dirty="0" smtClean="0">
                <a:solidFill>
                  <a:srgbClr val="0070C0"/>
                </a:solidFill>
              </a:rPr>
              <a:t>13 Δεκεμβρίου 2007</a:t>
            </a:r>
            <a:r>
              <a:rPr lang="el-GR" sz="8000" dirty="0" smtClean="0"/>
              <a:t> στη σύνοδο κορυφής της Λισαβόνας, στην οποία συμμετείχαν οι πολιτικοί αρχηγοί και οι υπουργοί εξωτερικών των κρατών μελών ΕΕ. </a:t>
            </a:r>
          </a:p>
          <a:p>
            <a:pPr algn="just"/>
            <a:r>
              <a:rPr lang="el-GR" sz="8000" dirty="0" smtClean="0"/>
              <a:t>Η Συνθήκη υποκαθιστά το </a:t>
            </a:r>
            <a:r>
              <a:rPr lang="el-GR" sz="8000" dirty="0" err="1" smtClean="0"/>
              <a:t>εγκαταλειφθέν</a:t>
            </a:r>
            <a:r>
              <a:rPr lang="el-GR" sz="8000" dirty="0" smtClean="0"/>
              <a:t> </a:t>
            </a:r>
            <a:r>
              <a:rPr lang="el-GR" sz="8000" b="1" dirty="0" smtClean="0">
                <a:effectLst>
                  <a:outerShdw blurRad="38100" dist="38100" dir="2700000" algn="tl">
                    <a:srgbClr val="000000">
                      <a:alpha val="43137"/>
                    </a:srgbClr>
                  </a:outerShdw>
                </a:effectLst>
              </a:rPr>
              <a:t>«Ευρωπαϊκό Σύνταγμα». </a:t>
            </a:r>
          </a:p>
          <a:p>
            <a:pPr algn="just"/>
            <a:endParaRPr lang="el-GR" sz="8000" dirty="0" smtClean="0"/>
          </a:p>
          <a:p>
            <a:pPr algn="just">
              <a:buNone/>
            </a:pPr>
            <a:r>
              <a:rPr lang="el-GR" sz="8000" dirty="0" smtClean="0"/>
              <a:t>                        </a:t>
            </a:r>
            <a:r>
              <a:rPr lang="el-GR" sz="8000" b="1" dirty="0" smtClean="0"/>
              <a:t>Συνθήκη της Λισαβόνας &amp; Ευρωπαϊκό Σύνταγμα:</a:t>
            </a:r>
            <a:endParaRPr lang="el-GR" sz="8000" b="1" dirty="0" smtClean="0">
              <a:hlinkClick r:id="rId2"/>
            </a:endParaRPr>
          </a:p>
          <a:p>
            <a:pPr algn="just"/>
            <a:r>
              <a:rPr lang="el-GR" sz="5600" dirty="0"/>
              <a:t>Η Συνθήκη της </a:t>
            </a:r>
            <a:r>
              <a:rPr lang="el-GR" sz="5600" dirty="0" smtClean="0"/>
              <a:t>Λισαβόνας </a:t>
            </a:r>
            <a:r>
              <a:rPr lang="el-GR" sz="5600" dirty="0"/>
              <a:t>πρόκειται να διατηρήσει τις περισσότερες θεσμικές καινοτομίες που είχαν συμφωνηθεί στο </a:t>
            </a:r>
            <a:r>
              <a:rPr lang="el-GR" sz="5600" b="1" u="sng" dirty="0">
                <a:effectLst>
                  <a:outerShdw blurRad="38100" dist="38100" dir="2700000" algn="tl">
                    <a:srgbClr val="000000">
                      <a:alpha val="43137"/>
                    </a:srgbClr>
                  </a:outerShdw>
                </a:effectLst>
              </a:rPr>
              <a:t>Ευρωπαϊκό Σύνταγμα</a:t>
            </a:r>
            <a:r>
              <a:rPr lang="el-GR" sz="5600" dirty="0"/>
              <a:t>, </a:t>
            </a:r>
            <a:r>
              <a:rPr lang="el-GR" sz="5600" dirty="0" smtClean="0"/>
              <a:t>όπως: </a:t>
            </a:r>
            <a:r>
              <a:rPr lang="el-GR" sz="5600" dirty="0"/>
              <a:t>τη δημιουργία θέσης </a:t>
            </a:r>
            <a:r>
              <a:rPr lang="el-GR" sz="5600" b="1" dirty="0"/>
              <a:t>Προέδρου του Ευρωπαϊκού Συμβουλίου</a:t>
            </a:r>
            <a:r>
              <a:rPr lang="el-GR" sz="5600" dirty="0"/>
              <a:t> με θητεία δυόμιση χρόνων, σε αντικατάσταση του υπάρχοντος συστήματος της κυλιόμενης προεδρίας. Επίσης δημιουργείται θέση για έναν </a:t>
            </a:r>
            <a:r>
              <a:rPr lang="el-GR" sz="5600" b="1" dirty="0"/>
              <a:t>ύπατο Εκπρόσωπο της Ένωσης για θέματα Εξωτερικής Πολιτικής</a:t>
            </a:r>
            <a:r>
              <a:rPr lang="el-GR" sz="5600" dirty="0"/>
              <a:t>, </a:t>
            </a:r>
            <a:r>
              <a:rPr lang="el-GR" sz="5600" dirty="0" smtClean="0"/>
              <a:t>θέση που στο </a:t>
            </a:r>
            <a:r>
              <a:rPr lang="el-GR" sz="5600" dirty="0"/>
              <a:t>Ευρωπαϊκό Σύνταγμα ονομαζόταν </a:t>
            </a:r>
            <a:r>
              <a:rPr lang="el-GR" sz="5600" i="1" dirty="0"/>
              <a:t>Υπουργός Εξωτερικών της Ένωσης</a:t>
            </a:r>
            <a:r>
              <a:rPr lang="el-GR" sz="5600" dirty="0"/>
              <a:t>. </a:t>
            </a:r>
            <a:r>
              <a:rPr lang="el-GR" sz="5600" dirty="0" smtClean="0"/>
              <a:t>Άλλες θεσμικές </a:t>
            </a:r>
            <a:r>
              <a:rPr lang="el-GR" sz="5600" dirty="0"/>
              <a:t>καινοτομίες που παραμένουν ίδιες με το Ευρωπαϊκό Σύνταγμα είναι η ίδια διανομή κοινοβουλευτικών θέσεων, ένας μειωμένος αριθμός διοικητικών επιτρόπων και ένα μοναδικό νομικό πρόσωπο (αυτή τη θέση την έχει τώρα η </a:t>
            </a:r>
            <a:r>
              <a:rPr lang="el-GR" sz="5600" dirty="0">
                <a:hlinkClick r:id="rId3" tooltip="Ευρωπαϊκή Κοινότητα"/>
              </a:rPr>
              <a:t>Ευρωπαϊκή Κοινότητα</a:t>
            </a:r>
            <a:r>
              <a:rPr lang="el-GR" sz="5600" dirty="0"/>
              <a:t>) που θα επιτρέπει στην ΕΕ να υπογράφει διεθνείς συμφωνίες και συνθήκες, ενώ η </a:t>
            </a:r>
            <a:r>
              <a:rPr lang="el-GR" sz="5600" dirty="0">
                <a:hlinkClick r:id="rId4" tooltip="Ευρωπαϊκή Ένωση"/>
              </a:rPr>
              <a:t>Ευρωπαϊκή Ένωση</a:t>
            </a:r>
            <a:r>
              <a:rPr lang="el-GR" sz="5600" dirty="0"/>
              <a:t> θα απορροφήσει πλήρως την </a:t>
            </a:r>
            <a:r>
              <a:rPr lang="el-GR" sz="5600" dirty="0">
                <a:hlinkClick r:id="rId3" tooltip="Ευρωπαϊκή Κοινότητα"/>
              </a:rPr>
              <a:t>Ευρωπαϊκή Κοινότητα</a:t>
            </a:r>
            <a:r>
              <a:rPr lang="el-GR" sz="5600" dirty="0"/>
              <a:t>, η οποία θα πάψει με τη σειρά της οριστικά να </a:t>
            </a:r>
            <a:r>
              <a:rPr lang="el-GR" sz="5600" dirty="0" smtClean="0"/>
              <a:t>υπάρχει.</a:t>
            </a:r>
          </a:p>
          <a:p>
            <a:pPr algn="just">
              <a:buNone/>
            </a:pPr>
            <a:endParaRPr lang="el-GR" sz="5600" dirty="0"/>
          </a:p>
          <a:p>
            <a:pPr algn="just">
              <a:buNone/>
            </a:pPr>
            <a:r>
              <a:rPr lang="el-GR" sz="5600" dirty="0" smtClean="0">
                <a:hlinkClick r:id="rId2"/>
              </a:rPr>
              <a:t> </a:t>
            </a:r>
            <a:r>
              <a:rPr lang="en-US" sz="5600" dirty="0" smtClean="0">
                <a:hlinkClick r:id="rId2"/>
              </a:rPr>
              <a:t>https://eur-lex.europa.eu/legal-content/EL/TXT/HTML/?uri=CELEX:12016ME/</a:t>
            </a:r>
            <a:endParaRPr lang="el-GR" sz="5600" dirty="0" smtClean="0">
              <a:hlinkClick r:id="rId2"/>
            </a:endParaRPr>
          </a:p>
          <a:p>
            <a:pPr>
              <a:buNone/>
            </a:pPr>
            <a:endParaRPr lang="el-GR" sz="8000" dirty="0" smtClean="0">
              <a:hlinkClick r:id="rId2"/>
            </a:endParaRPr>
          </a:p>
          <a:p>
            <a:endParaRPr lang="el-GR" sz="8000" dirty="0" smtClean="0">
              <a:hlinkClick r:id="rId2"/>
            </a:endParaRPr>
          </a:p>
          <a:p>
            <a:endParaRPr lang="el-GR" sz="1400" dirty="0" smtClean="0">
              <a:hlinkClick r:id="rId2"/>
            </a:endParaRPr>
          </a:p>
          <a:p>
            <a:endParaRPr lang="el-GR" sz="1400" dirty="0">
              <a:hlinkClick r:id="rId2"/>
            </a:endParaRPr>
          </a:p>
          <a:p>
            <a:endParaRPr lang="el-GR" sz="1400" dirty="0" smtClean="0">
              <a:hlinkClick r:id="rId2"/>
            </a:endParaRPr>
          </a:p>
          <a:p>
            <a:endParaRPr lang="el-GR" sz="1400" dirty="0">
              <a:hlinkClick r:id="rId2"/>
            </a:endParaRPr>
          </a:p>
          <a:p>
            <a:endParaRPr lang="el-GR" sz="1400" dirty="0" smtClean="0">
              <a:hlinkClick r:id="rId2"/>
            </a:endParaRPr>
          </a:p>
          <a:p>
            <a:endParaRPr lang="el-GR" sz="1400" dirty="0">
              <a:hlinkClick r:id="rId2"/>
            </a:endParaRPr>
          </a:p>
          <a:p>
            <a:endParaRPr lang="el-GR" sz="1400" dirty="0" smtClean="0">
              <a:hlinkClick r:id="rId2"/>
            </a:endParaRPr>
          </a:p>
          <a:p>
            <a:endParaRPr lang="el-GR" sz="5600" dirty="0">
              <a:hlinkClick r:id="rId2"/>
            </a:endParaRPr>
          </a:p>
          <a:p>
            <a:r>
              <a:rPr lang="en-US" sz="5600" dirty="0" err="1" smtClean="0">
                <a:hlinkClick r:id="rId2"/>
              </a:rPr>
              <a:t>TXT&amp;from</a:t>
            </a:r>
            <a:r>
              <a:rPr lang="en-US" sz="5600" dirty="0" smtClean="0">
                <a:hlinkClick r:id="rId2"/>
              </a:rPr>
              <a:t>=EL</a:t>
            </a:r>
            <a:endParaRPr lang="el-GR" sz="56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Πράσινη, Ψηφιακή και Δίκαιη </a:t>
            </a:r>
            <a:r>
              <a:rPr lang="el-GR" sz="3200" b="1" dirty="0">
                <a:effectLst>
                  <a:outerShdw blurRad="38100" dist="38100" dir="2700000" algn="tl">
                    <a:srgbClr val="000000">
                      <a:alpha val="43137"/>
                    </a:srgbClr>
                  </a:outerShdw>
                </a:effectLst>
              </a:rPr>
              <a:t>Ε</a:t>
            </a:r>
            <a:r>
              <a:rPr lang="el-GR" sz="3200" b="1" dirty="0" smtClean="0">
                <a:effectLst>
                  <a:outerShdw blurRad="38100" dist="38100" dir="2700000" algn="tl">
                    <a:srgbClr val="000000">
                      <a:alpha val="43137"/>
                    </a:srgbClr>
                  </a:outerShdw>
                </a:effectLst>
              </a:rPr>
              <a:t>υρώπη</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853136"/>
          </a:xfrm>
        </p:spPr>
        <p:txBody>
          <a:bodyPr>
            <a:normAutofit fontScale="70000" lnSpcReduction="20000"/>
          </a:bodyPr>
          <a:lstStyle/>
          <a:p>
            <a:pPr algn="just"/>
            <a:r>
              <a:rPr lang="el-GR" dirty="0"/>
              <a:t>Σύμφωνα με τους </a:t>
            </a:r>
            <a:r>
              <a:rPr lang="el-GR" b="1" dirty="0" smtClean="0">
                <a:effectLst>
                  <a:outerShdw blurRad="38100" dist="38100" dir="2700000" algn="tl">
                    <a:srgbClr val="000000">
                      <a:alpha val="43137"/>
                    </a:srgbClr>
                  </a:outerShdw>
                </a:effectLst>
              </a:rPr>
              <a:t>στόχους βιώσιμης ανάπτυξης </a:t>
            </a:r>
            <a:r>
              <a:rPr lang="el-GR" dirty="0" smtClean="0"/>
              <a:t>(1)</a:t>
            </a:r>
            <a:r>
              <a:rPr lang="el-GR" dirty="0"/>
              <a:t> και τον </a:t>
            </a:r>
            <a:r>
              <a:rPr lang="el-GR" b="1" dirty="0" smtClean="0">
                <a:effectLst>
                  <a:outerShdw blurRad="38100" dist="38100" dir="2700000" algn="tl">
                    <a:srgbClr val="000000">
                      <a:alpha val="43137"/>
                    </a:srgbClr>
                  </a:outerShdw>
                </a:effectLst>
              </a:rPr>
              <a:t>ευρωπαϊκό πυλώνα κοινωνικών δικαιωμάτων </a:t>
            </a:r>
            <a:r>
              <a:rPr lang="el-GR" dirty="0" smtClean="0"/>
              <a:t>(2), </a:t>
            </a:r>
            <a:r>
              <a:rPr lang="el-GR" dirty="0"/>
              <a:t>η δικαιοσύνη και η αλληλεγγύη αποτελούν βασικούς στόχους και αρχές της </a:t>
            </a:r>
            <a:r>
              <a:rPr lang="el-GR" b="1" dirty="0" smtClean="0">
                <a:effectLst>
                  <a:outerShdw blurRad="38100" dist="38100" dir="2700000" algn="tl">
                    <a:srgbClr val="000000">
                      <a:alpha val="43137"/>
                    </a:srgbClr>
                  </a:outerShdw>
                </a:effectLst>
              </a:rPr>
              <a:t>Ευρωπαϊκής Πράσινης Συμφωνίας </a:t>
            </a:r>
            <a:r>
              <a:rPr lang="el-GR" dirty="0" smtClean="0"/>
              <a:t>(3).</a:t>
            </a:r>
          </a:p>
          <a:p>
            <a:pPr marL="0" indent="0" algn="just">
              <a:buNone/>
            </a:pPr>
            <a:r>
              <a:rPr lang="el-GR" dirty="0" smtClean="0"/>
              <a:t>1. </a:t>
            </a:r>
            <a:r>
              <a:rPr lang="en-US" dirty="0" smtClean="0">
                <a:hlinkClick r:id="rId2"/>
              </a:rPr>
              <a:t>https</a:t>
            </a:r>
            <a:r>
              <a:rPr lang="en-US" dirty="0">
                <a:hlinkClick r:id="rId2"/>
              </a:rPr>
              <a:t>://inactionforabetterworld.com/17-pagkosmioi-stoxoi</a:t>
            </a:r>
            <a:r>
              <a:rPr lang="en-US" dirty="0" smtClean="0">
                <a:hlinkClick r:id="rId2"/>
              </a:rPr>
              <a:t>/</a:t>
            </a:r>
            <a:endParaRPr lang="el-GR" dirty="0" smtClean="0"/>
          </a:p>
          <a:p>
            <a:pPr marL="0" indent="0" algn="just">
              <a:buNone/>
            </a:pPr>
            <a:endParaRPr lang="el-GR" dirty="0"/>
          </a:p>
          <a:p>
            <a:pPr marL="0" indent="0" algn="just">
              <a:buNone/>
            </a:pPr>
            <a:r>
              <a:rPr lang="el-GR" dirty="0" smtClean="0"/>
              <a:t>2.</a:t>
            </a:r>
            <a:r>
              <a:rPr lang="en-US" dirty="0" smtClean="0">
                <a:hlinkClick r:id="rId3"/>
              </a:rPr>
              <a:t>https</a:t>
            </a:r>
            <a:r>
              <a:rPr lang="en-US" dirty="0">
                <a:hlinkClick r:id="rId3"/>
              </a:rPr>
              <a:t>://</a:t>
            </a:r>
            <a:r>
              <a:rPr lang="en-US" dirty="0" smtClean="0">
                <a:hlinkClick r:id="rId3"/>
              </a:rPr>
              <a:t>ec.europa.eu/social/main.jsp?catId=1567&amp;langId=en</a:t>
            </a:r>
            <a:endParaRPr lang="el-GR" dirty="0" smtClean="0"/>
          </a:p>
          <a:p>
            <a:pPr marL="0" indent="0" algn="just">
              <a:buNone/>
            </a:pPr>
            <a:endParaRPr lang="el-GR" dirty="0"/>
          </a:p>
          <a:p>
            <a:pPr marL="0" indent="0" algn="just">
              <a:buNone/>
            </a:pPr>
            <a:r>
              <a:rPr lang="el-GR" dirty="0" smtClean="0"/>
              <a:t>3.</a:t>
            </a:r>
            <a:r>
              <a:rPr lang="en-US" dirty="0" smtClean="0">
                <a:hlinkClick r:id="rId4"/>
              </a:rPr>
              <a:t>https</a:t>
            </a:r>
            <a:r>
              <a:rPr lang="en-US" dirty="0">
                <a:hlinkClick r:id="rId4"/>
              </a:rPr>
              <a:t>://</a:t>
            </a:r>
            <a:r>
              <a:rPr lang="en-US" dirty="0" smtClean="0">
                <a:hlinkClick r:id="rId4"/>
              </a:rPr>
              <a:t>commission.europa.eu/strategy-and-policy/priorities-2019-2024/european-green-deal/delivering-european-green-deal_el</a:t>
            </a:r>
            <a:r>
              <a:rPr lang="el-GR" dirty="0" smtClean="0"/>
              <a:t> :</a:t>
            </a:r>
          </a:p>
          <a:p>
            <a:pPr marL="0" indent="0" algn="just">
              <a:buNone/>
            </a:pPr>
            <a:r>
              <a:rPr lang="el-GR" dirty="0"/>
              <a:t>Και τα 27 κράτη μέλη της ΕΕ δεσμεύτηκαν να μετατρέψουν την ΕΕ στην </a:t>
            </a:r>
            <a:r>
              <a:rPr lang="el-GR" dirty="0">
                <a:effectLst>
                  <a:outerShdw blurRad="38100" dist="38100" dir="2700000" algn="tl">
                    <a:srgbClr val="000000">
                      <a:alpha val="43137"/>
                    </a:srgbClr>
                  </a:outerShdw>
                </a:effectLst>
              </a:rPr>
              <a:t>πρώτη κλιματικά ουδέτερη ήπειρο</a:t>
            </a:r>
            <a:r>
              <a:rPr lang="el-GR" dirty="0"/>
              <a:t> έως το 2050. Για να το επιτύχουν αυτό, δεσμεύτηκαν να μειώσουν τις εκπομπές κατά τουλάχιστον 55 % έως το 2030, σε σύγκριση με τα επίπεδα του 1990.</a:t>
            </a:r>
            <a:endParaRPr lang="el-GR" dirty="0" smtClean="0"/>
          </a:p>
          <a:p>
            <a:endParaRPr lang="el-GR" dirty="0" smtClean="0"/>
          </a:p>
          <a:p>
            <a:endParaRPr lang="el-GR" dirty="0"/>
          </a:p>
          <a:p>
            <a:endParaRPr lang="el-GR" dirty="0"/>
          </a:p>
        </p:txBody>
      </p:sp>
    </p:spTree>
    <p:extLst>
      <p:ext uri="{BB962C8B-B14F-4D97-AF65-F5344CB8AC3E}">
        <p14:creationId xmlns:p14="http://schemas.microsoft.com/office/powerpoint/2010/main" val="295767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Ψηφιακή Ευρώπη</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lstStyle/>
          <a:p>
            <a:r>
              <a:rPr lang="en-US" sz="2400" dirty="0">
                <a:hlinkClick r:id="rId2"/>
              </a:rPr>
              <a:t>https://</a:t>
            </a:r>
            <a:r>
              <a:rPr lang="en-US" sz="2400" dirty="0" smtClean="0">
                <a:hlinkClick r:id="rId2"/>
              </a:rPr>
              <a:t>digital-strategy.ec.europa.eu/el/policies/digital-principles</a:t>
            </a:r>
            <a:endParaRPr lang="el-GR" sz="2400" dirty="0" smtClean="0"/>
          </a:p>
          <a:p>
            <a:endParaRPr lang="el-GR" dirty="0"/>
          </a:p>
        </p:txBody>
      </p:sp>
    </p:spTree>
    <p:extLst>
      <p:ext uri="{BB962C8B-B14F-4D97-AF65-F5344CB8AC3E}">
        <p14:creationId xmlns:p14="http://schemas.microsoft.com/office/powerpoint/2010/main" val="12244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Δημοκρατικές Αξίες της Ε.Ε.</a:t>
            </a:r>
            <a:endParaRPr lang="el-GR" sz="32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lstStyle/>
          <a:p>
            <a:r>
              <a:rPr lang="el-GR" sz="2400" b="1" dirty="0" smtClean="0"/>
              <a:t>Άρθρα 9-12:</a:t>
            </a:r>
          </a:p>
          <a:p>
            <a:r>
              <a:rPr lang="en-US" sz="2400" dirty="0">
                <a:hlinkClick r:id="rId2"/>
              </a:rPr>
              <a:t>https://eur-lex.europa.eu/legal-content/EL/TXT/HTML/?</a:t>
            </a:r>
            <a:r>
              <a:rPr lang="en-US" sz="2400" dirty="0" smtClean="0">
                <a:hlinkClick r:id="rId2"/>
              </a:rPr>
              <a:t>uri=CELEX%3A12012E%2FTXT</a:t>
            </a:r>
            <a:endParaRPr lang="el-GR" sz="2400" dirty="0" smtClean="0"/>
          </a:p>
          <a:p>
            <a:endParaRPr lang="en-US" dirty="0" smtClean="0"/>
          </a:p>
          <a:p>
            <a:endParaRPr lang="en-US" dirty="0"/>
          </a:p>
          <a:p>
            <a:r>
              <a:rPr lang="el-GR" dirty="0" smtClean="0"/>
              <a:t>Ώρα για παιχνίδι….</a:t>
            </a:r>
          </a:p>
          <a:p>
            <a:pPr marL="0" indent="0">
              <a:buNone/>
            </a:pPr>
            <a:r>
              <a:rPr lang="en-US" dirty="0">
                <a:hlinkClick r:id="rId3"/>
              </a:rPr>
              <a:t>https://</a:t>
            </a:r>
            <a:r>
              <a:rPr lang="en-US" dirty="0" smtClean="0">
                <a:hlinkClick r:id="rId3"/>
              </a:rPr>
              <a:t>create.kahoot.it/profiles/2f6547b1-0e22-41a5-8c56-3ad9b0cd2432</a:t>
            </a:r>
            <a:endParaRPr lang="el-GR" dirty="0" smtClean="0"/>
          </a:p>
          <a:p>
            <a:endParaRPr lang="el-GR" dirty="0"/>
          </a:p>
        </p:txBody>
      </p:sp>
    </p:spTree>
    <p:extLst>
      <p:ext uri="{BB962C8B-B14F-4D97-AF65-F5344CB8AC3E}">
        <p14:creationId xmlns:p14="http://schemas.microsoft.com/office/powerpoint/2010/main" val="131678834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192</Words>
  <Application>Microsoft Office PowerPoint</Application>
  <PresentationFormat>Προβολή στην οθόνη (4:3)</PresentationFormat>
  <Paragraphs>71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  </vt:lpstr>
      <vt:lpstr>Ενότητα 1η: Βασικά στοιχεία για την Ε.Ε.:  Ιστορική Αναδρομή</vt:lpstr>
      <vt:lpstr>Αξίες της Ε.Ε. ( Άρθρο 2, ΣΕΕ)</vt:lpstr>
      <vt:lpstr>Τι γίνεται όταν ένα κράτος μέλος της Ε.Ε. παραβιάζει τις αξίες της</vt:lpstr>
      <vt:lpstr>Στόχοι της Ε.Ε. (Άρθρο 3, ΣΕΕ)</vt:lpstr>
      <vt:lpstr>Η συνθήκη της Λισαβόνας</vt:lpstr>
      <vt:lpstr>Πράσινη, Ψηφιακή και Δίκαιη Ευρώπη</vt:lpstr>
      <vt:lpstr>Ψηφιακή Ευρώπη</vt:lpstr>
      <vt:lpstr>Δημοκρατικές Αξίες της Ε.Ε.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User</cp:lastModifiedBy>
  <cp:revision>32</cp:revision>
  <dcterms:created xsi:type="dcterms:W3CDTF">2024-10-26T13:09:21Z</dcterms:created>
  <dcterms:modified xsi:type="dcterms:W3CDTF">2024-10-28T21:06:09Z</dcterms:modified>
</cp:coreProperties>
</file>