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7" r:id="rId4"/>
    <p:sldId id="258" r:id="rId5"/>
    <p:sldId id="259" r:id="rId6"/>
    <p:sldId id="260" r:id="rId7"/>
    <p:sldId id="261"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2" d="100"/>
          <a:sy n="72"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371636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241071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650F5B-76DA-4228-A792-517414F3012E}"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017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3CF3285C-BEB1-4A71-B3B1-9F4A6B491E0D}"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233495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3CF3285C-BEB1-4A71-B3B1-9F4A6B491E0D}"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50F5B-76DA-4228-A792-517414F3012E}"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186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3CF3285C-BEB1-4A71-B3B1-9F4A6B491E0D}"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58185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1157383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32624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355299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F3285C-BEB1-4A71-B3B1-9F4A6B491E0D}"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242188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CF3285C-BEB1-4A71-B3B1-9F4A6B491E0D}"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22229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CF3285C-BEB1-4A71-B3B1-9F4A6B491E0D}" type="datetimeFigureOut">
              <a:rPr lang="el-GR" smtClean="0"/>
              <a:t>16/10/2024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26203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CF3285C-BEB1-4A71-B3B1-9F4A6B491E0D}" type="datetimeFigureOut">
              <a:rPr lang="el-GR" smtClean="0"/>
              <a:t>16/10/2024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108468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3285C-BEB1-4A71-B3B1-9F4A6B491E0D}" type="datetimeFigureOut">
              <a:rPr lang="el-GR" smtClean="0"/>
              <a:t>16/10/2024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306212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F3285C-BEB1-4A71-B3B1-9F4A6B491E0D}"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109508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F3285C-BEB1-4A71-B3B1-9F4A6B491E0D}"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650F5B-76DA-4228-A792-517414F3012E}" type="slidenum">
              <a:rPr lang="el-GR" smtClean="0"/>
              <a:t>‹#›</a:t>
            </a:fld>
            <a:endParaRPr lang="el-GR"/>
          </a:p>
        </p:txBody>
      </p:sp>
    </p:spTree>
    <p:extLst>
      <p:ext uri="{BB962C8B-B14F-4D97-AF65-F5344CB8AC3E}">
        <p14:creationId xmlns:p14="http://schemas.microsoft.com/office/powerpoint/2010/main" val="282280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F3285C-BEB1-4A71-B3B1-9F4A6B491E0D}" type="datetimeFigureOut">
              <a:rPr lang="el-GR" smtClean="0"/>
              <a:t>16/10/2024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650F5B-76DA-4228-A792-517414F3012E}" type="slidenum">
              <a:rPr lang="el-GR" smtClean="0"/>
              <a:t>‹#›</a:t>
            </a:fld>
            <a:endParaRPr lang="el-GR"/>
          </a:p>
        </p:txBody>
      </p:sp>
    </p:spTree>
    <p:extLst>
      <p:ext uri="{BB962C8B-B14F-4D97-AF65-F5344CB8AC3E}">
        <p14:creationId xmlns:p14="http://schemas.microsoft.com/office/powerpoint/2010/main" val="3414384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B1B39-7018-A0E7-CA36-63CE718C722E}"/>
              </a:ext>
            </a:extLst>
          </p:cNvPr>
          <p:cNvSpPr>
            <a:spLocks noGrp="1"/>
          </p:cNvSpPr>
          <p:nvPr>
            <p:ph type="title"/>
          </p:nvPr>
        </p:nvSpPr>
        <p:spPr/>
        <p:txBody>
          <a:bodyPr>
            <a:normAutofit fontScale="90000"/>
          </a:bodyPr>
          <a:lstStyle/>
          <a:p>
            <a:br>
              <a:rPr lang="el-GR" sz="1050" b="0" i="0" u="none" strike="noStrike" baseline="0" dirty="0">
                <a:solidFill>
                  <a:srgbClr val="000000"/>
                </a:solidFill>
                <a:latin typeface="Century Gothic" panose="020B0502020202020204" pitchFamily="34" charset="0"/>
              </a:rPr>
            </a:br>
            <a:r>
              <a:rPr lang="en-US" sz="4400" b="0" i="0" u="none" strike="noStrike" baseline="0" dirty="0">
                <a:solidFill>
                  <a:srgbClr val="252525"/>
                </a:solidFill>
                <a:latin typeface="Century Gothic" panose="020B0502020202020204" pitchFamily="34" charset="0"/>
              </a:rPr>
              <a:t>“</a:t>
            </a:r>
            <a:r>
              <a:rPr lang="en-US" sz="3600" b="0" i="0" u="none" strike="noStrike" baseline="0" dirty="0">
                <a:solidFill>
                  <a:srgbClr val="252525"/>
                </a:solidFill>
                <a:latin typeface="Century Gothic" panose="020B0502020202020204" pitchFamily="34" charset="0"/>
              </a:rPr>
              <a:t>Innovative Methodologies for Teaching and Learning and Digital Education”2023-1-EL01-KA122-SCH-00014027</a:t>
            </a:r>
            <a:r>
              <a:rPr lang="en-US" dirty="0">
                <a:solidFill>
                  <a:srgbClr val="252525"/>
                </a:solidFill>
                <a:latin typeface="Century Gothic" panose="020B0502020202020204" pitchFamily="34" charset="0"/>
              </a:rPr>
              <a:t>”</a:t>
            </a:r>
            <a:endParaRPr lang="el-GR" dirty="0"/>
          </a:p>
        </p:txBody>
      </p:sp>
      <p:pic>
        <p:nvPicPr>
          <p:cNvPr id="5" name="Θέση περιεχομένου 4">
            <a:extLst>
              <a:ext uri="{FF2B5EF4-FFF2-40B4-BE49-F238E27FC236}">
                <a16:creationId xmlns:a16="http://schemas.microsoft.com/office/drawing/2014/main" id="{DA0E8A52-30BA-993A-8E45-C6F5B7BC858D}"/>
              </a:ext>
            </a:extLst>
          </p:cNvPr>
          <p:cNvPicPr>
            <a:picLocks noGrp="1" noChangeAspect="1"/>
          </p:cNvPicPr>
          <p:nvPr>
            <p:ph idx="1"/>
          </p:nvPr>
        </p:nvPicPr>
        <p:blipFill>
          <a:blip r:embed="rId2"/>
          <a:stretch>
            <a:fillRect/>
          </a:stretch>
        </p:blipFill>
        <p:spPr>
          <a:xfrm>
            <a:off x="3069945" y="3157584"/>
            <a:ext cx="8068235" cy="2312894"/>
          </a:xfrm>
        </p:spPr>
      </p:pic>
    </p:spTree>
    <p:extLst>
      <p:ext uri="{BB962C8B-B14F-4D97-AF65-F5344CB8AC3E}">
        <p14:creationId xmlns:p14="http://schemas.microsoft.com/office/powerpoint/2010/main" val="382596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966448-47DE-BCA5-FB96-B335B8EC74F0}"/>
              </a:ext>
            </a:extLst>
          </p:cNvPr>
          <p:cNvSpPr>
            <a:spLocks noGrp="1"/>
          </p:cNvSpPr>
          <p:nvPr>
            <p:ph type="ctrTitle"/>
          </p:nvPr>
        </p:nvSpPr>
        <p:spPr>
          <a:xfrm>
            <a:off x="1378226" y="145774"/>
            <a:ext cx="9289774" cy="3737113"/>
          </a:xfrm>
        </p:spPr>
        <p:txBody>
          <a:bodyPr>
            <a:normAutofit fontScale="90000"/>
          </a:bodyPr>
          <a:lstStyle/>
          <a:p>
            <a:pPr marR="80010"/>
            <a:br>
              <a:rPr lang="el-GR" sz="2200" dirty="0">
                <a:effectLst/>
                <a:latin typeface="Comic Sans MS" panose="030F0702030302020204" pitchFamily="66" charset="0"/>
                <a:ea typeface="Times New Roman" panose="02020603050405020304" pitchFamily="18" charset="0"/>
              </a:rPr>
            </a:br>
            <a:br>
              <a:rPr lang="el-GR" sz="2200" dirty="0">
                <a:effectLst/>
                <a:latin typeface="Comic Sans MS" panose="030F0702030302020204" pitchFamily="66" charset="0"/>
                <a:ea typeface="Times New Roman" panose="02020603050405020304" pitchFamily="18" charset="0"/>
              </a:rPr>
            </a:br>
            <a:br>
              <a:rPr lang="el-GR" sz="2200" dirty="0">
                <a:effectLst/>
                <a:latin typeface="Comic Sans MS" panose="030F0702030302020204" pitchFamily="66" charset="0"/>
                <a:ea typeface="Times New Roman" panose="02020603050405020304" pitchFamily="18" charset="0"/>
              </a:rPr>
            </a:br>
            <a:r>
              <a:rPr lang="el-GR" sz="2200" dirty="0">
                <a:effectLst/>
                <a:latin typeface="Comic Sans MS" panose="030F0702030302020204" pitchFamily="66" charset="0"/>
                <a:ea typeface="Times New Roman" panose="02020603050405020304" pitchFamily="18" charset="0"/>
              </a:rPr>
              <a:t>Δύο</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εκπαιδευτικοί</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του</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ΓΕ.Λ.</a:t>
            </a:r>
            <a:r>
              <a:rPr lang="el-GR" sz="2200" spc="5" dirty="0">
                <a:effectLst/>
                <a:latin typeface="Comic Sans MS" panose="030F0702030302020204" pitchFamily="66" charset="0"/>
                <a:ea typeface="Times New Roman" panose="02020603050405020304" pitchFamily="18" charset="0"/>
              </a:rPr>
              <a:t> </a:t>
            </a:r>
            <a:r>
              <a:rPr lang="el-GR" sz="2200" dirty="0" err="1">
                <a:effectLst/>
                <a:latin typeface="Comic Sans MS" panose="030F0702030302020204" pitchFamily="66" charset="0"/>
                <a:ea typeface="Times New Roman" panose="02020603050405020304" pitchFamily="18" charset="0"/>
              </a:rPr>
              <a:t>Αλιστράτης</a:t>
            </a:r>
            <a:r>
              <a:rPr lang="el-GR" sz="2200" dirty="0">
                <a:effectLst/>
                <a:latin typeface="Comic Sans MS" panose="030F0702030302020204" pitchFamily="66" charset="0"/>
                <a:ea typeface="Times New Roman" panose="02020603050405020304" pitchFamily="18" charset="0"/>
              </a:rPr>
              <a:t>,</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η</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κα.</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Ξενίδου Μαρία,</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Φιλόλογος και Διευθύντρια του σχολείου,</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και</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η</a:t>
            </a:r>
            <a:r>
              <a:rPr lang="el-GR" sz="2200" spc="5" dirty="0">
                <a:effectLst/>
                <a:latin typeface="Comic Sans MS" panose="030F0702030302020204" pitchFamily="66" charset="0"/>
                <a:ea typeface="Times New Roman" panose="02020603050405020304" pitchFamily="18" charset="0"/>
              </a:rPr>
              <a:t> Φιλόλογος </a:t>
            </a:r>
            <a:r>
              <a:rPr lang="el-GR" sz="2200" dirty="0">
                <a:effectLst/>
                <a:latin typeface="Comic Sans MS" panose="030F0702030302020204" pitchFamily="66" charset="0"/>
                <a:ea typeface="Times New Roman" panose="02020603050405020304" pitchFamily="18" charset="0"/>
              </a:rPr>
              <a:t>κα.</a:t>
            </a:r>
            <a:r>
              <a:rPr lang="el-GR" sz="2200" spc="5" dirty="0">
                <a:effectLst/>
                <a:latin typeface="Comic Sans MS" panose="030F0702030302020204" pitchFamily="66" charset="0"/>
                <a:ea typeface="Times New Roman" panose="02020603050405020304" pitchFamily="18" charset="0"/>
              </a:rPr>
              <a:t> </a:t>
            </a:r>
            <a:r>
              <a:rPr lang="el-GR" sz="2200" dirty="0" err="1">
                <a:effectLst/>
                <a:latin typeface="Comic Sans MS" panose="030F0702030302020204" pitchFamily="66" charset="0"/>
                <a:ea typeface="Times New Roman" panose="02020603050405020304" pitchFamily="18" charset="0"/>
              </a:rPr>
              <a:t>Μπαλουκτσή</a:t>
            </a:r>
            <a:r>
              <a:rPr lang="el-GR" sz="2200" dirty="0">
                <a:effectLst/>
                <a:latin typeface="Comic Sans MS" panose="030F0702030302020204" pitchFamily="66" charset="0"/>
                <a:ea typeface="Times New Roman" panose="02020603050405020304" pitchFamily="18" charset="0"/>
              </a:rPr>
              <a:t> Όλγα, συμμετείχαν σε σεμινάριο επιμόρφωσης και κατάρτισης,</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στο</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πλαίσιο</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του ευρωπαϊκού</a:t>
            </a:r>
            <a:r>
              <a:rPr lang="el-GR" sz="2200" spc="-10"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προγράμματος</a:t>
            </a:r>
            <a:r>
              <a:rPr lang="el-GR" sz="2200" spc="15" dirty="0">
                <a:effectLst/>
                <a:latin typeface="Comic Sans MS" panose="030F0702030302020204" pitchFamily="66" charset="0"/>
                <a:ea typeface="Times New Roman" panose="02020603050405020304" pitchFamily="18" charset="0"/>
              </a:rPr>
              <a:t> </a:t>
            </a:r>
            <a:r>
              <a:rPr lang="el-GR" sz="2200" dirty="0" err="1">
                <a:effectLst/>
                <a:latin typeface="Comic Sans MS" panose="030F0702030302020204" pitchFamily="66" charset="0"/>
                <a:ea typeface="Times New Roman" panose="02020603050405020304" pitchFamily="18" charset="0"/>
              </a:rPr>
              <a:t>Erasmus</a:t>
            </a:r>
            <a:r>
              <a:rPr lang="el-GR" sz="2200" dirty="0">
                <a:effectLst/>
                <a:latin typeface="Comic Sans MS" panose="030F0702030302020204" pitchFamily="66" charset="0"/>
                <a:ea typeface="Times New Roman" panose="02020603050405020304" pitchFamily="18" charset="0"/>
              </a:rPr>
              <a:t>+ </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στη Λισαβώνα.</a:t>
            </a:r>
            <a:br>
              <a:rPr lang="el-GR" sz="2200" dirty="0">
                <a:effectLst/>
                <a:latin typeface="Times New Roman" panose="02020603050405020304" pitchFamily="18" charset="0"/>
                <a:ea typeface="Times New Roman" panose="02020603050405020304" pitchFamily="18" charset="0"/>
              </a:rPr>
            </a:br>
            <a:r>
              <a:rPr lang="el-GR" sz="2200" dirty="0">
                <a:effectLst/>
                <a:latin typeface="Comic Sans MS" panose="030F0702030302020204" pitchFamily="66" charset="0"/>
                <a:ea typeface="Times New Roman" panose="02020603050405020304" pitchFamily="18" charset="0"/>
              </a:rPr>
              <a:t>Στο</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σεμινάριο</a:t>
            </a:r>
            <a:r>
              <a:rPr lang="el-GR" sz="2200" spc="5" dirty="0">
                <a:effectLst/>
                <a:latin typeface="Comic Sans MS" panose="030F0702030302020204" pitchFamily="66" charset="0"/>
                <a:ea typeface="Times New Roman" panose="02020603050405020304" pitchFamily="18" charset="0"/>
              </a:rPr>
              <a:t> με </a:t>
            </a:r>
            <a:r>
              <a:rPr lang="el-GR" sz="2200" dirty="0">
                <a:effectLst/>
                <a:latin typeface="Comic Sans MS" panose="030F0702030302020204" pitchFamily="66" charset="0"/>
                <a:ea typeface="Times New Roman" panose="02020603050405020304" pitchFamily="18" charset="0"/>
              </a:rPr>
              <a:t>τίτλο</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«Ψηφιακά Εργαλεία για μια συνεργατική και δημιουργική τάξη»</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έλαβε</a:t>
            </a:r>
            <a:r>
              <a:rPr lang="el-GR" sz="2200" spc="-10"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χώρα από τις</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22/07 έως</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την</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28/07/2024 και συμμετείχαν σε αυτό 12 εκπαιδευτικοί από Ισπανία, Ιταλία, Γερμανία, Ουγγαρία, Ελλάδα, Τσεχία και</a:t>
            </a:r>
            <a:r>
              <a:rPr lang="el-GR" sz="2200" spc="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Φινλανδία ενώ </a:t>
            </a:r>
            <a:r>
              <a:rPr lang="el-GR" sz="2200" dirty="0" err="1">
                <a:effectLst/>
                <a:latin typeface="Comic Sans MS" panose="030F0702030302020204" pitchFamily="66" charset="0"/>
                <a:ea typeface="Times New Roman" panose="02020603050405020304" pitchFamily="18" charset="0"/>
              </a:rPr>
              <a:t>πάροχος</a:t>
            </a:r>
            <a:r>
              <a:rPr lang="el-GR" sz="2200" spc="-10" dirty="0">
                <a:effectLst/>
                <a:latin typeface="Comic Sans MS" panose="030F0702030302020204" pitchFamily="66" charset="0"/>
                <a:ea typeface="Times New Roman" panose="02020603050405020304" pitchFamily="18" charset="0"/>
              </a:rPr>
              <a:t> της </a:t>
            </a:r>
            <a:r>
              <a:rPr lang="el-GR" sz="2200" dirty="0">
                <a:effectLst/>
                <a:latin typeface="Comic Sans MS" panose="030F0702030302020204" pitchFamily="66" charset="0"/>
                <a:ea typeface="Times New Roman" panose="02020603050405020304" pitchFamily="18" charset="0"/>
              </a:rPr>
              <a:t>επιμόρφωσης</a:t>
            </a:r>
            <a:r>
              <a:rPr lang="el-GR" sz="2200" spc="-10"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ήταν</a:t>
            </a:r>
            <a:r>
              <a:rPr lang="el-GR" sz="2200" spc="-15"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ο</a:t>
            </a:r>
            <a:r>
              <a:rPr lang="el-GR" sz="2200" spc="-10" dirty="0">
                <a:effectLst/>
                <a:latin typeface="Comic Sans MS" panose="030F0702030302020204" pitchFamily="66" charset="0"/>
                <a:ea typeface="Times New Roman" panose="02020603050405020304" pitchFamily="18" charset="0"/>
              </a:rPr>
              <a:t> </a:t>
            </a:r>
            <a:r>
              <a:rPr lang="el-GR" sz="2200" dirty="0">
                <a:effectLst/>
                <a:latin typeface="Comic Sans MS" panose="030F0702030302020204" pitchFamily="66" charset="0"/>
                <a:ea typeface="Times New Roman" panose="02020603050405020304" pitchFamily="18" charset="0"/>
              </a:rPr>
              <a:t>οργανισμός</a:t>
            </a:r>
            <a:r>
              <a:rPr lang="el-GR" sz="2200" spc="10" dirty="0">
                <a:effectLst/>
                <a:latin typeface="Comic Sans MS" panose="030F0702030302020204" pitchFamily="66" charset="0"/>
                <a:ea typeface="Times New Roman" panose="02020603050405020304" pitchFamily="18" charset="0"/>
              </a:rPr>
              <a:t> </a:t>
            </a:r>
            <a:r>
              <a:rPr lang="el-GR" sz="2200" dirty="0" err="1">
                <a:effectLst/>
                <a:latin typeface="Comic Sans MS" panose="030F0702030302020204" pitchFamily="66" charset="0"/>
                <a:ea typeface="Times New Roman" panose="02020603050405020304" pitchFamily="18" charset="0"/>
              </a:rPr>
              <a:t>Europass</a:t>
            </a:r>
            <a:r>
              <a:rPr lang="el-GR" sz="2200" spc="-30" dirty="0">
                <a:effectLst/>
                <a:latin typeface="Comic Sans MS" panose="030F0702030302020204" pitchFamily="66" charset="0"/>
                <a:ea typeface="Times New Roman" panose="02020603050405020304" pitchFamily="18" charset="0"/>
              </a:rPr>
              <a:t> </a:t>
            </a:r>
            <a:r>
              <a:rPr lang="el-GR" sz="2200" dirty="0" err="1">
                <a:effectLst/>
                <a:latin typeface="Comic Sans MS" panose="030F0702030302020204" pitchFamily="66" charset="0"/>
                <a:ea typeface="Times New Roman" panose="02020603050405020304" pitchFamily="18" charset="0"/>
              </a:rPr>
              <a:t>Teacher</a:t>
            </a:r>
            <a:r>
              <a:rPr lang="el-GR" sz="2200" spc="-70" dirty="0">
                <a:effectLst/>
                <a:latin typeface="Comic Sans MS" panose="030F0702030302020204" pitchFamily="66" charset="0"/>
                <a:ea typeface="Times New Roman" panose="02020603050405020304" pitchFamily="18" charset="0"/>
              </a:rPr>
              <a:t> </a:t>
            </a:r>
            <a:r>
              <a:rPr lang="el-GR" sz="2200" dirty="0" err="1">
                <a:effectLst/>
                <a:latin typeface="Comic Sans MS" panose="030F0702030302020204" pitchFamily="66" charset="0"/>
                <a:ea typeface="Times New Roman" panose="02020603050405020304" pitchFamily="18" charset="0"/>
              </a:rPr>
              <a:t>Academy</a:t>
            </a:r>
            <a:r>
              <a:rPr lang="el-GR" sz="2200" dirty="0">
                <a:effectLst/>
                <a:latin typeface="Comic Sans MS" panose="030F0702030302020204" pitchFamily="66" charset="0"/>
                <a:ea typeface="Times New Roman" panose="02020603050405020304" pitchFamily="18" charset="0"/>
              </a:rPr>
              <a:t>.</a:t>
            </a:r>
            <a:br>
              <a:rPr lang="el-GR" sz="6600" dirty="0">
                <a:effectLst/>
                <a:latin typeface="Times New Roman" panose="02020603050405020304" pitchFamily="18" charset="0"/>
                <a:ea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id="{7C4E0BCE-B9B6-8523-0BBD-549DB169F388}"/>
              </a:ext>
            </a:extLst>
          </p:cNvPr>
          <p:cNvSpPr>
            <a:spLocks noGrp="1"/>
          </p:cNvSpPr>
          <p:nvPr>
            <p:ph type="subTitle" idx="1"/>
          </p:nvPr>
        </p:nvSpPr>
        <p:spPr/>
        <p:txBody>
          <a:bodyPr/>
          <a:lstStyle/>
          <a:p>
            <a:endParaRPr lang="el-GR" dirty="0"/>
          </a:p>
        </p:txBody>
      </p:sp>
      <p:pic>
        <p:nvPicPr>
          <p:cNvPr id="5" name="Εικόνα 4">
            <a:extLst>
              <a:ext uri="{FF2B5EF4-FFF2-40B4-BE49-F238E27FC236}">
                <a16:creationId xmlns:a16="http://schemas.microsoft.com/office/drawing/2014/main" id="{845EC518-7645-702A-E978-446D9FC80B30}"/>
              </a:ext>
            </a:extLst>
          </p:cNvPr>
          <p:cNvPicPr>
            <a:picLocks noChangeAspect="1"/>
          </p:cNvPicPr>
          <p:nvPr/>
        </p:nvPicPr>
        <p:blipFill>
          <a:blip r:embed="rId2"/>
          <a:stretch>
            <a:fillRect/>
          </a:stretch>
        </p:blipFill>
        <p:spPr>
          <a:xfrm>
            <a:off x="3102796" y="3653563"/>
            <a:ext cx="6770074" cy="1833562"/>
          </a:xfrm>
          <a:prstGeom prst="rect">
            <a:avLst/>
          </a:prstGeom>
        </p:spPr>
      </p:pic>
    </p:spTree>
    <p:extLst>
      <p:ext uri="{BB962C8B-B14F-4D97-AF65-F5344CB8AC3E}">
        <p14:creationId xmlns:p14="http://schemas.microsoft.com/office/powerpoint/2010/main" val="218185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647B9E-7C12-1EF2-F2B7-3808040675B1}"/>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50D19DEA-0DF7-3667-974B-F2148023F3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0504" y="717912"/>
            <a:ext cx="10031895" cy="5646244"/>
          </a:xfrm>
          <a:prstGeom prst="rect">
            <a:avLst/>
          </a:prstGeom>
          <a:noFill/>
          <a:ln>
            <a:noFill/>
          </a:ln>
        </p:spPr>
      </p:pic>
    </p:spTree>
    <p:extLst>
      <p:ext uri="{BB962C8B-B14F-4D97-AF65-F5344CB8AC3E}">
        <p14:creationId xmlns:p14="http://schemas.microsoft.com/office/powerpoint/2010/main" val="426480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6C19D5-FF3C-C6E7-960D-6F3CDCBF8C61}"/>
              </a:ext>
            </a:extLst>
          </p:cNvPr>
          <p:cNvSpPr>
            <a:spLocks noGrp="1"/>
          </p:cNvSpPr>
          <p:nvPr>
            <p:ph type="title"/>
          </p:nvPr>
        </p:nvSpPr>
        <p:spPr>
          <a:xfrm>
            <a:off x="1881809" y="225287"/>
            <a:ext cx="9622803" cy="1679713"/>
          </a:xfrm>
        </p:spPr>
        <p:txBody>
          <a:bodyPr>
            <a:normAutofit fontScale="90000"/>
          </a:bodyPr>
          <a:lstStyle/>
          <a:p>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Στο </a:t>
            </a:r>
            <a:r>
              <a:rPr lang="el-GR" sz="2700" dirty="0" err="1">
                <a:effectLst/>
                <a:latin typeface="Comic Sans MS" panose="030F0702030302020204" pitchFamily="66" charset="0"/>
                <a:ea typeface="Times New Roman" panose="02020603050405020304" pitchFamily="18" charset="0"/>
                <a:cs typeface="Times New Roman" panose="02020603050405020304" pitchFamily="18" charset="0"/>
              </a:rPr>
              <a:t>πλαίσι</a:t>
            </a:r>
            <a:r>
              <a:rPr lang="en-US" sz="2700" dirty="0">
                <a:latin typeface="Comic Sans MS" panose="030F0702030302020204" pitchFamily="66" charset="0"/>
                <a:ea typeface="Times New Roman" panose="02020603050405020304" pitchFamily="18" charset="0"/>
                <a:cs typeface="Times New Roman" panose="02020603050405020304" pitchFamily="18" charset="0"/>
              </a:rPr>
              <a:t>o</a:t>
            </a:r>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 του σεμιναρίου, οι εκπαιδευτικοί εξασκήθηκαν στη  χρήση εργαλείων</a:t>
            </a:r>
            <a:r>
              <a:rPr lang="el-GR" sz="2700" kern="100" dirty="0">
                <a:effectLst/>
                <a:latin typeface="Comic Sans MS" panose="030F0702030302020204" pitchFamily="66" charset="0"/>
                <a:ea typeface="Aptos" panose="020B0004020202020204" pitchFamily="34" charset="0"/>
                <a:cs typeface="Times New Roman" panose="02020603050405020304" pitchFamily="18" charset="0"/>
              </a:rPr>
              <a:t> </a:t>
            </a:r>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όπως το </a:t>
            </a:r>
            <a:r>
              <a:rPr lang="en-US" sz="2700" b="1" dirty="0" err="1">
                <a:effectLst/>
                <a:latin typeface="Comic Sans MS" panose="030F0702030302020204" pitchFamily="66" charset="0"/>
                <a:ea typeface="Times New Roman" panose="02020603050405020304" pitchFamily="18" charset="0"/>
                <a:cs typeface="Times New Roman" panose="02020603050405020304" pitchFamily="18" charset="0"/>
              </a:rPr>
              <a:t>Goosechase</a:t>
            </a:r>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l-GR" sz="2700" b="1" dirty="0">
                <a:effectLst/>
                <a:latin typeface="Comic Sans MS" panose="030F0702030302020204" pitchFamily="66" charset="0"/>
                <a:ea typeface="Times New Roman" panose="02020603050405020304" pitchFamily="18" charset="0"/>
                <a:cs typeface="Times New Roman" panose="02020603050405020304" pitchFamily="18" charset="0"/>
              </a:rPr>
              <a:t>Μ</a:t>
            </a:r>
            <a:r>
              <a:rPr lang="en-US" sz="2700" b="1" dirty="0" err="1">
                <a:effectLst/>
                <a:latin typeface="Comic Sans MS" panose="030F0702030302020204" pitchFamily="66" charset="0"/>
                <a:ea typeface="Times New Roman" panose="02020603050405020304" pitchFamily="18" charset="0"/>
                <a:cs typeface="Times New Roman" panose="02020603050405020304" pitchFamily="18" charset="0"/>
              </a:rPr>
              <a:t>entimeter</a:t>
            </a:r>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700" b="1" dirty="0" err="1">
                <a:effectLst/>
                <a:latin typeface="Comic Sans MS" panose="030F0702030302020204" pitchFamily="66" charset="0"/>
                <a:ea typeface="Times New Roman" panose="02020603050405020304" pitchFamily="18" charset="0"/>
                <a:cs typeface="Times New Roman" panose="02020603050405020304" pitchFamily="18" charset="0"/>
              </a:rPr>
              <a:t>Slido</a:t>
            </a:r>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700" b="1" dirty="0">
                <a:effectLst/>
                <a:latin typeface="Comic Sans MS" panose="030F0702030302020204" pitchFamily="66" charset="0"/>
                <a:ea typeface="Times New Roman" panose="02020603050405020304" pitchFamily="18" charset="0"/>
                <a:cs typeface="Times New Roman" panose="02020603050405020304" pitchFamily="18" charset="0"/>
              </a:rPr>
              <a:t>Canva</a:t>
            </a:r>
            <a:r>
              <a:rPr lang="el-GR" sz="27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700" b="1" dirty="0" err="1">
                <a:effectLst/>
                <a:latin typeface="Comic Sans MS" panose="030F0702030302020204" pitchFamily="66" charset="0"/>
                <a:ea typeface="Times New Roman" panose="02020603050405020304" pitchFamily="18" charset="0"/>
                <a:cs typeface="Times New Roman" panose="02020603050405020304" pitchFamily="18" charset="0"/>
              </a:rPr>
              <a:t>Plickers</a:t>
            </a:r>
            <a:r>
              <a:rPr lang="el-GR" sz="27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l-GR" sz="2700" dirty="0">
                <a:effectLst/>
                <a:latin typeface="Comic Sans MS" panose="030F0702030302020204" pitchFamily="66" charset="0"/>
                <a:ea typeface="Times New Roman" panose="02020603050405020304" pitchFamily="18" charset="0"/>
                <a:cs typeface="Times New Roman" panose="02020603050405020304" pitchFamily="18" charset="0"/>
              </a:rPr>
              <a:t>  στην τάξη, </a:t>
            </a:r>
            <a:r>
              <a:rPr lang="el-GR" sz="2700" kern="100" dirty="0">
                <a:effectLst/>
                <a:latin typeface="Comic Sans MS" panose="030F0702030302020204" pitchFamily="66" charset="0"/>
                <a:ea typeface="Aptos" panose="020B0004020202020204" pitchFamily="34" charset="0"/>
                <a:cs typeface="Times New Roman" panose="02020603050405020304" pitchFamily="18" charset="0"/>
              </a:rPr>
              <a:t>διευρύνοντας τις γνώσεις τους και αναπτύσσοντας τις δεξιότητές τους στη χρήση εργαλείων </a:t>
            </a:r>
            <a:r>
              <a:rPr lang="el-GR" sz="2700" b="1" kern="100" dirty="0">
                <a:effectLst/>
                <a:latin typeface="Comic Sans MS" panose="030F0702030302020204" pitchFamily="66" charset="0"/>
                <a:ea typeface="Aptos" panose="020B0004020202020204" pitchFamily="34" charset="0"/>
                <a:cs typeface="Times New Roman" panose="02020603050405020304" pitchFamily="18" charset="0"/>
              </a:rPr>
              <a:t>ΑΙ </a:t>
            </a:r>
            <a:r>
              <a:rPr lang="el-GR" sz="2700" kern="100" dirty="0">
                <a:effectLst/>
                <a:latin typeface="Comic Sans MS" panose="030F0702030302020204" pitchFamily="66" charset="0"/>
                <a:ea typeface="Aptos" panose="020B0004020202020204" pitchFamily="34" charset="0"/>
                <a:cs typeface="Times New Roman" panose="02020603050405020304" pitchFamily="18" charset="0"/>
              </a:rPr>
              <a:t>στην τάξη. </a:t>
            </a:r>
            <a:endParaRPr lang="el-GR" sz="2700" dirty="0"/>
          </a:p>
        </p:txBody>
      </p:sp>
      <p:sp>
        <p:nvSpPr>
          <p:cNvPr id="3" name="Θέση περιεχομένου 2">
            <a:extLst>
              <a:ext uri="{FF2B5EF4-FFF2-40B4-BE49-F238E27FC236}">
                <a16:creationId xmlns:a16="http://schemas.microsoft.com/office/drawing/2014/main" id="{79271D06-1547-98E9-3365-49A5F9C30D87}"/>
              </a:ext>
            </a:extLst>
          </p:cNvPr>
          <p:cNvSpPr>
            <a:spLocks noGrp="1"/>
          </p:cNvSpPr>
          <p:nvPr>
            <p:ph idx="1"/>
          </p:nvPr>
        </p:nvSpPr>
        <p:spPr/>
        <p:txBody>
          <a:bodyPr/>
          <a:lstStyle/>
          <a:p>
            <a:endParaRPr lang="el-GR" dirty="0"/>
          </a:p>
          <a:p>
            <a:endParaRPr lang="el-GR" dirty="0"/>
          </a:p>
        </p:txBody>
      </p:sp>
      <p:pic>
        <p:nvPicPr>
          <p:cNvPr id="4" name="Εικόνα 3">
            <a:extLst>
              <a:ext uri="{FF2B5EF4-FFF2-40B4-BE49-F238E27FC236}">
                <a16:creationId xmlns:a16="http://schemas.microsoft.com/office/drawing/2014/main" id="{3988ADE9-7AB0-378F-8F17-FE45D4B2E5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359" y="2133600"/>
            <a:ext cx="7623106" cy="4288094"/>
          </a:xfrm>
          <a:prstGeom prst="rect">
            <a:avLst/>
          </a:prstGeom>
          <a:noFill/>
          <a:ln>
            <a:noFill/>
          </a:ln>
        </p:spPr>
      </p:pic>
    </p:spTree>
    <p:extLst>
      <p:ext uri="{BB962C8B-B14F-4D97-AF65-F5344CB8AC3E}">
        <p14:creationId xmlns:p14="http://schemas.microsoft.com/office/powerpoint/2010/main" val="132906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191952-E859-B4BF-CE28-19C1C3437C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25F7E42-A872-62AD-1A5E-CC73D716B383}"/>
              </a:ext>
            </a:extLst>
          </p:cNvPr>
          <p:cNvSpPr>
            <a:spLocks noGrp="1"/>
          </p:cNvSpPr>
          <p:nvPr>
            <p:ph idx="1"/>
          </p:nvPr>
        </p:nvSpPr>
        <p:spPr/>
        <p:txBody>
          <a:bodyPr>
            <a:normAutofit fontScale="92500" lnSpcReduction="20000"/>
          </a:bodyPr>
          <a:lstStyle/>
          <a:p>
            <a:pPr marR="73025" algn="just"/>
            <a:r>
              <a:rPr lang="el-GR" sz="2800" kern="100" dirty="0">
                <a:effectLst/>
                <a:latin typeface="Comic Sans MS" panose="030F0702030302020204" pitchFamily="66" charset="0"/>
                <a:ea typeface="Aptos" panose="020B0004020202020204" pitchFamily="34" charset="0"/>
              </a:rPr>
              <a:t>Κατά τη διάρκεια της επιμόρφωσης, οι εκπαιδευτικοί συμμετείχαν σε πρακτικές δραστηριότητες εξερευνώντας πώς να εφαρμόζουν μοντέλα που υποστηρίζουν την αποτελεσματική εφαρμογή των ΤΠΕ στην τάξη, πώς να δημιουργούν και διαχειρίζονται εκπαιδευτικό περιεχόμενο χρησιμοποιώντας μια ποικιλία εργαλείων, ιστοσελίδων και μηχανών αναζήτησης ενσωματώνοντας την τεχνολογία σε ένα σχέδιο μαθήματος για αποτελεσματική διδασκαλία και προωθώντας τη δημιουργικότητα των μαθητών και τη  συμμετοχή τους.</a:t>
            </a:r>
            <a:endParaRPr lang="el-GR" sz="32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47881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A935AE-08F0-419E-B98D-E19C05F9C982}"/>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15D6B4EC-E945-C9B7-C10C-62F25DB44B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4524" y="365125"/>
            <a:ext cx="11218936" cy="6312046"/>
          </a:xfrm>
          <a:prstGeom prst="rect">
            <a:avLst/>
          </a:prstGeom>
          <a:noFill/>
          <a:ln>
            <a:noFill/>
          </a:ln>
        </p:spPr>
      </p:pic>
    </p:spTree>
    <p:extLst>
      <p:ext uri="{BB962C8B-B14F-4D97-AF65-F5344CB8AC3E}">
        <p14:creationId xmlns:p14="http://schemas.microsoft.com/office/powerpoint/2010/main" val="402876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4F114-454C-C43F-35E4-150F06BECFE9}"/>
              </a:ext>
            </a:extLst>
          </p:cNvPr>
          <p:cNvSpPr>
            <a:spLocks noGrp="1"/>
          </p:cNvSpPr>
          <p:nvPr>
            <p:ph type="title"/>
          </p:nvPr>
        </p:nvSpPr>
        <p:spPr>
          <a:xfrm>
            <a:off x="1510748" y="238539"/>
            <a:ext cx="10548730" cy="1452149"/>
          </a:xfrm>
        </p:spPr>
        <p:txBody>
          <a:bodyPr>
            <a:noAutofit/>
          </a:bodyPr>
          <a:lstStyle/>
          <a:p>
            <a:pPr marR="73025"/>
            <a:r>
              <a:rPr lang="el-GR" sz="2400" kern="100" dirty="0">
                <a:effectLst/>
                <a:latin typeface="Comic Sans MS" panose="030F0702030302020204" pitchFamily="66" charset="0"/>
                <a:ea typeface="Aptos" panose="020B0004020202020204" pitchFamily="34" charset="0"/>
              </a:rPr>
              <a:t>Ακόμη συναντήθηκαν και συνεργάστηκαν με εκπαιδευτικούς από διαφορετικές χώρες και διαφορετικούς τύπους σχολείων. Μοιράστηκαν τις εμπειρίες τους, τους προβληματισμούς τους, ανταλλάξανε απόψεις, διευρύνοντας την οπτική τους σε θέματα τεχνολογίας και εκπαίδευσης γενικότερα. Στο τέλος της κινητικότητας, οι συμμετέχοντες έλαβαν πιστοποιητικά παρακολούθησης για τη συμμετοχή τους.  </a:t>
            </a:r>
            <a:br>
              <a:rPr lang="el-GR" sz="2400" dirty="0">
                <a:effectLst/>
                <a:latin typeface="Times New Roman" panose="02020603050405020304" pitchFamily="18" charset="0"/>
                <a:ea typeface="Times New Roman" panose="02020603050405020304" pitchFamily="18" charset="0"/>
              </a:rPr>
            </a:br>
            <a:endParaRPr lang="el-GR" sz="2400" dirty="0"/>
          </a:p>
        </p:txBody>
      </p:sp>
      <p:sp>
        <p:nvSpPr>
          <p:cNvPr id="3" name="Θέση περιεχομένου 2">
            <a:extLst>
              <a:ext uri="{FF2B5EF4-FFF2-40B4-BE49-F238E27FC236}">
                <a16:creationId xmlns:a16="http://schemas.microsoft.com/office/drawing/2014/main" id="{1B4ADC74-B376-A061-2A51-ADE302A58D49}"/>
              </a:ext>
            </a:extLst>
          </p:cNvPr>
          <p:cNvSpPr>
            <a:spLocks noGrp="1"/>
          </p:cNvSpPr>
          <p:nvPr>
            <p:ph idx="1"/>
          </p:nvPr>
        </p:nvSpPr>
        <p:spPr/>
        <p:txBody>
          <a:bodyPr/>
          <a:lstStyle/>
          <a:p>
            <a:pPr marL="0" indent="0">
              <a:buNone/>
            </a:pPr>
            <a:endParaRPr lang="el-GR" dirty="0"/>
          </a:p>
          <a:p>
            <a:endParaRPr lang="el-GR" dirty="0"/>
          </a:p>
        </p:txBody>
      </p:sp>
      <p:pic>
        <p:nvPicPr>
          <p:cNvPr id="4" name="Εικόνα 3">
            <a:extLst>
              <a:ext uri="{FF2B5EF4-FFF2-40B4-BE49-F238E27FC236}">
                <a16:creationId xmlns:a16="http://schemas.microsoft.com/office/drawing/2014/main" id="{39ABFAC5-2AF2-E8F4-2A47-9703941278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216" y="2489659"/>
            <a:ext cx="7341705" cy="4129802"/>
          </a:xfrm>
          <a:prstGeom prst="rect">
            <a:avLst/>
          </a:prstGeom>
          <a:noFill/>
          <a:ln>
            <a:noFill/>
          </a:ln>
        </p:spPr>
      </p:pic>
    </p:spTree>
    <p:extLst>
      <p:ext uri="{BB962C8B-B14F-4D97-AF65-F5344CB8AC3E}">
        <p14:creationId xmlns:p14="http://schemas.microsoft.com/office/powerpoint/2010/main" val="48230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B1B39-7018-A0E7-CA36-63CE718C722E}"/>
              </a:ext>
            </a:extLst>
          </p:cNvPr>
          <p:cNvSpPr>
            <a:spLocks noGrp="1"/>
          </p:cNvSpPr>
          <p:nvPr>
            <p:ph type="title"/>
          </p:nvPr>
        </p:nvSpPr>
        <p:spPr/>
        <p:txBody>
          <a:bodyPr>
            <a:normAutofit fontScale="90000"/>
          </a:bodyPr>
          <a:lstStyle/>
          <a:p>
            <a:br>
              <a:rPr lang="el-GR" sz="1050" b="0" i="0" u="none" strike="noStrike" baseline="0" dirty="0">
                <a:solidFill>
                  <a:srgbClr val="000000"/>
                </a:solidFill>
                <a:latin typeface="Century Gothic" panose="020B0502020202020204" pitchFamily="34" charset="0"/>
              </a:rPr>
            </a:br>
            <a:r>
              <a:rPr lang="en-US" sz="4400" b="0" i="0" u="none" strike="noStrike" baseline="0" dirty="0">
                <a:solidFill>
                  <a:srgbClr val="252525"/>
                </a:solidFill>
                <a:latin typeface="Century Gothic" panose="020B0502020202020204" pitchFamily="34" charset="0"/>
              </a:rPr>
              <a:t>“</a:t>
            </a:r>
            <a:r>
              <a:rPr lang="en-US" sz="3600" b="0" i="0" u="none" strike="noStrike" baseline="0" dirty="0">
                <a:solidFill>
                  <a:srgbClr val="252525"/>
                </a:solidFill>
                <a:latin typeface="Century Gothic" panose="020B0502020202020204" pitchFamily="34" charset="0"/>
              </a:rPr>
              <a:t>Innovative Methodologies for Teaching and Learning and Digital Education”2023-1-EL01-KA122-SCH-00014027</a:t>
            </a:r>
            <a:r>
              <a:rPr lang="en-US" dirty="0">
                <a:solidFill>
                  <a:srgbClr val="252525"/>
                </a:solidFill>
                <a:latin typeface="Century Gothic" panose="020B0502020202020204" pitchFamily="34" charset="0"/>
              </a:rPr>
              <a:t>”</a:t>
            </a:r>
            <a:endParaRPr lang="el-GR" dirty="0"/>
          </a:p>
        </p:txBody>
      </p:sp>
      <p:pic>
        <p:nvPicPr>
          <p:cNvPr id="5" name="Θέση περιεχομένου 4">
            <a:extLst>
              <a:ext uri="{FF2B5EF4-FFF2-40B4-BE49-F238E27FC236}">
                <a16:creationId xmlns:a16="http://schemas.microsoft.com/office/drawing/2014/main" id="{DA0E8A52-30BA-993A-8E45-C6F5B7BC858D}"/>
              </a:ext>
            </a:extLst>
          </p:cNvPr>
          <p:cNvPicPr>
            <a:picLocks noGrp="1" noChangeAspect="1"/>
          </p:cNvPicPr>
          <p:nvPr>
            <p:ph idx="1"/>
          </p:nvPr>
        </p:nvPicPr>
        <p:blipFill>
          <a:blip r:embed="rId2"/>
          <a:stretch>
            <a:fillRect/>
          </a:stretch>
        </p:blipFill>
        <p:spPr>
          <a:xfrm>
            <a:off x="3069945" y="3157584"/>
            <a:ext cx="8068235" cy="2312894"/>
          </a:xfrm>
        </p:spPr>
      </p:pic>
    </p:spTree>
    <p:extLst>
      <p:ext uri="{BB962C8B-B14F-4D97-AF65-F5344CB8AC3E}">
        <p14:creationId xmlns:p14="http://schemas.microsoft.com/office/powerpoint/2010/main" val="4123905408"/>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TotalTime>
  <Words>292</Words>
  <Application>Microsoft Office PowerPoint</Application>
  <PresentationFormat>Ευρεία οθόνη</PresentationFormat>
  <Paragraphs>6</Paragraphs>
  <Slides>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Century Gothic</vt:lpstr>
      <vt:lpstr>Comic Sans MS</vt:lpstr>
      <vt:lpstr>Times New Roman</vt:lpstr>
      <vt:lpstr>Wingdings 3</vt:lpstr>
      <vt:lpstr>Θρόισμα</vt:lpstr>
      <vt:lpstr> “Innovative Methodologies for Teaching and Learning and Digital Education”2023-1-EL01-KA122-SCH-00014027”</vt:lpstr>
      <vt:lpstr>   Δύο εκπαιδευτικοί του ΓΕ.Λ. Αλιστράτης, η κα. Ξενίδου Μαρία, Φιλόλογος και Διευθύντρια του σχολείου, και η Φιλόλογος κα. Μπαλουκτσή Όλγα, συμμετείχαν σε σεμινάριο επιμόρφωσης και κατάρτισης, στο πλαίσιο του ευρωπαϊκού προγράμματος Erasmus+  στη Λισαβώνα. Στο σεμινάριο με τίτλο «Ψηφιακά Εργαλεία για μια συνεργατική και δημιουργική τάξη» έλαβε χώρα από τις 22/07 έως την 28/07/2024 και συμμετείχαν σε αυτό 12 εκπαιδευτικοί από Ισπανία, Ιταλία, Γερμανία, Ουγγαρία, Ελλάδα, Τσεχία και Φινλανδία ενώ πάροχος της επιμόρφωσης ήταν ο οργανισμός Europass Teacher Academy. </vt:lpstr>
      <vt:lpstr>Παρουσίαση του PowerPoint</vt:lpstr>
      <vt:lpstr>Στο πλαίσιo του σεμιναρίου, οι εκπαιδευτικοί εξασκήθηκαν στη  χρήση εργαλείων όπως το Goosechase, Μentimeter, Slido, Canva, Plickers   στην τάξη, διευρύνοντας τις γνώσεις τους και αναπτύσσοντας τις δεξιότητές τους στη χρήση εργαλείων ΑΙ στην τάξη. </vt:lpstr>
      <vt:lpstr>Παρουσίαση του PowerPoint</vt:lpstr>
      <vt:lpstr>Παρουσίαση του PowerPoint</vt:lpstr>
      <vt:lpstr>Ακόμη συναντήθηκαν και συνεργάστηκαν με εκπαιδευτικούς από διαφορετικές χώρες και διαφορετικούς τύπους σχολείων. Μοιράστηκαν τις εμπειρίες τους, τους προβληματισμούς τους, ανταλλάξανε απόψεις, διευρύνοντας την οπτική τους σε θέματα τεχνολογίας και εκπαίδευσης γενικότερα. Στο τέλος της κινητικότητας, οι συμμετέχοντες έλαβαν πιστοποιητικά παρακολούθησης για τη συμμετοχή τους.   </vt:lpstr>
      <vt:lpstr> “Innovative Methodologies for Teaching and Learning and Digital Education”2023-1-EL01-KA122-SCH-00014027”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XENIDOU</dc:creator>
  <cp:lastModifiedBy>MARIA XENIDOU</cp:lastModifiedBy>
  <cp:revision>2</cp:revision>
  <dcterms:created xsi:type="dcterms:W3CDTF">2024-10-16T06:18:15Z</dcterms:created>
  <dcterms:modified xsi:type="dcterms:W3CDTF">2024-10-16T06:27:24Z</dcterms:modified>
</cp:coreProperties>
</file>