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63" r:id="rId11"/>
    <p:sldId id="278" r:id="rId12"/>
    <p:sldId id="279" r:id="rId13"/>
    <p:sldId id="280" r:id="rId14"/>
    <p:sldId id="281" r:id="rId15"/>
    <p:sldId id="264" r:id="rId16"/>
    <p:sldId id="265" r:id="rId17"/>
    <p:sldId id="266" r:id="rId18"/>
    <p:sldId id="267" r:id="rId19"/>
    <p:sldId id="268" r:id="rId20"/>
    <p:sldId id="275" r:id="rId21"/>
    <p:sldId id="276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76" d="100"/>
          <a:sy n="76" d="100"/>
        </p:scale>
        <p:origin x="-1666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966232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sz="30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ctr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None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ctr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ctr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None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ctr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None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2" name="Shape 22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6" name="Shape 26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Shape 27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Shape 28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Shape 29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1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DE7530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BBC9E9"/>
              </a:buClr>
              <a:buSzPts val="952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53" name="Shape 153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Shape 154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Shape 155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Shape 156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Shape 157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Shape 158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64" name="Shape 164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1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DE7530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BBC9E9"/>
              </a:buClr>
              <a:buSzPts val="952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5" name="Shape 65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Shape 66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Shape 67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Shape 68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Shape 69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Shape 70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76" name="Shape 76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hape 93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DE7530"/>
              </a:buClr>
              <a:buSzPts val="6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FEC2AC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BBC9E9"/>
              </a:buClr>
              <a:buSzPts val="612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96" name="Shape 96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Shape 97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Shape 98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Shape 9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0" name="Shape 10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Shape 10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Shape 107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Shape 108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2895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66700" algn="l" rtl="0">
              <a:spcBef>
                <a:spcPts val="200"/>
              </a:spcBef>
              <a:spcAft>
                <a:spcPts val="0"/>
              </a:spcAft>
              <a:buClr>
                <a:srgbClr val="DE7530"/>
              </a:buClr>
              <a:buSzPts val="6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62889" algn="l" rtl="0">
              <a:spcBef>
                <a:spcPts val="180"/>
              </a:spcBef>
              <a:spcAft>
                <a:spcPts val="0"/>
              </a:spcAft>
              <a:buClr>
                <a:srgbClr val="FEC2AC"/>
              </a:buClr>
              <a:buSzPts val="540"/>
              <a:buFont typeface="Noto Sans Symbols"/>
              <a:buChar char="•"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67461" algn="l" rtl="0">
              <a:spcBef>
                <a:spcPts val="180"/>
              </a:spcBef>
              <a:spcAft>
                <a:spcPts val="0"/>
              </a:spcAft>
              <a:buClr>
                <a:srgbClr val="BBC9E9"/>
              </a:buClr>
              <a:buSzPts val="612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12" name="Shape 112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Shape 11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Shape 115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Shape 116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6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Shape 133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38" name="Shape 138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" name="Shape 139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Shape 14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41" name="Shape 141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Shape 14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ctrTitle"/>
          </p:nvPr>
        </p:nvSpPr>
        <p:spPr>
          <a:xfrm>
            <a:off x="323528" y="260648"/>
            <a:ext cx="84582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l-GR" sz="4000" b="1" i="0" u="none" strike="noStrike" cap="small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Πειραματικο </a:t>
            </a:r>
            <a:r>
              <a:rPr lang="el-GR" sz="40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ΓΕ.Λ. </a:t>
            </a:r>
            <a:r>
              <a:rPr lang="el-GR" sz="4000" b="1" i="0" u="none" strike="noStrike" cap="small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Πατρων</a:t>
            </a:r>
            <a:endParaRPr sz="3000" b="1" i="0" u="none" strike="noStrike" cap="small" dirty="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ubTitle" idx="1"/>
          </p:nvPr>
        </p:nvSpPr>
        <p:spPr>
          <a:xfrm>
            <a:off x="827584" y="1268760"/>
            <a:ext cx="7848872" cy="409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8"/>
              <a:buFont typeface="Noto Sans Symbols"/>
              <a:buNone/>
            </a:pPr>
            <a:r>
              <a:rPr lang="el-GR" sz="4440" b="1" i="0" u="none" strike="noStrike" cap="none" dirty="0" smtClean="0">
                <a:solidFill>
                  <a:srgbClr val="4254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Ερευνητική </a:t>
            </a:r>
            <a:r>
              <a:rPr lang="el-GR" sz="4440" b="1" i="0" u="none" strike="noStrike" cap="none" dirty="0">
                <a:solidFill>
                  <a:srgbClr val="4254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Εργασία 2017-2018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497"/>
              <a:buFont typeface="Noto Sans Symbols"/>
              <a:buNone/>
            </a:pPr>
            <a:endParaRPr sz="4995" b="1" i="0" u="none" strike="noStrike" cap="none" dirty="0">
              <a:solidFill>
                <a:srgbClr val="4254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208"/>
              <a:buFont typeface="Noto Sans Symbols"/>
              <a:buNone/>
            </a:pPr>
            <a:r>
              <a:rPr lang="el-GR" sz="6012" b="1" i="0" u="none" strike="noStrike" cap="none" dirty="0">
                <a:solidFill>
                  <a:srgbClr val="4254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«Η ΚΟΥΖΙΝΑ ΤΩΝ ΑΓΓΛΟΦΩΝΩΝ ΧΩΡΩΝ»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497"/>
              <a:buFont typeface="Noto Sans Symbols"/>
              <a:buNone/>
            </a:pPr>
            <a:endParaRPr sz="4995" b="1" i="0" u="none" strike="noStrike" cap="none" dirty="0">
              <a:solidFill>
                <a:srgbClr val="4254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251520" y="0"/>
            <a:ext cx="8424936" cy="1345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l-GR" sz="3200" b="1" i="0" u="none" strike="noStrike" cap="small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ΠΑΡΑΓΟΝΤΕΣ ΠΟΥ ΕΠΗΡΕΑΣΑΝ </a:t>
            </a:r>
            <a:r>
              <a:rPr lang="el-GR" sz="32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ΤΗΝ ΚΑΝΑΔΙΚΗ </a:t>
            </a:r>
            <a:r>
              <a:rPr lang="el-GR" sz="3200" b="1" i="0" u="none" strike="noStrike" cap="small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ΚΟΥΖΙΝΑ</a:t>
            </a:r>
            <a:endParaRPr sz="3200" b="1" i="0" u="none" strike="noStrike" cap="small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467544" y="1600200"/>
            <a:ext cx="7776864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Παρομοίως  με την Αμερικάνικη, η Καναδική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Κουζίνα σχηματίστηκε 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από την </a:t>
            </a:r>
            <a:r>
              <a:rPr lang="el-GR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Γαλλική και Αγγλική </a:t>
            </a:r>
            <a:r>
              <a:rPr lang="el-GR" sz="2800" b="0" i="0" u="none" strike="noStrike" cap="none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Κουζίνα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που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προσαρμόστηκε 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για να ταιριάζει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 τα 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υλικά τα οποία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Καναδικό έδαφος μπορούσε να παράγει και με λίγες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επιρροές 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από την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Κουζίνα 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των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ιθαγενών.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lang="el-GR" sz="2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Τέλος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η μοντέρνα Καναδική Κουζίνα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επηρεάζεται βαθύτατα 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από την </a:t>
            </a:r>
            <a:r>
              <a:rPr lang="el-GR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Αμερικάνικη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και τις κουζίνες της </a:t>
            </a:r>
            <a:r>
              <a:rPr lang="el-GR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Ασίας 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και της </a:t>
            </a:r>
            <a:r>
              <a:rPr lang="el-GR" sz="2800" b="0" i="0" u="none" strike="noStrike" cap="none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Ευρώπης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  <a:p>
            <a:pPr marL="274638" marR="0" lvl="0" indent="27463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0" y="332656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l-GR" sz="3200" b="1" i="0" u="none" strike="noStrike" cap="small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</a:t>
            </a:r>
            <a:r>
              <a:rPr lang="el-GR" sz="32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ΔΙΑΤΡΟΦΙΚΕΣ ΣΥΝΗΘΕΙΕΣ ΤΩΝ </a:t>
            </a:r>
            <a:r>
              <a:rPr lang="el-GR" sz="3200" b="1" i="0" u="none" strike="noStrike" cap="small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ΑΜΕΡΙΚΑΝΩΝ </a:t>
            </a:r>
            <a:r>
              <a:rPr lang="el-GR" sz="32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ΚΑΙ </a:t>
            </a:r>
            <a:r>
              <a:rPr lang="el-GR" sz="3200" b="1" i="0" u="none" strike="noStrike" cap="small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ΠΩΣ ΕΠΗΡΕΑΖΟΥΝ      ΤΗΝ </a:t>
            </a:r>
            <a:r>
              <a:rPr lang="el-GR" sz="32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ΥΓΕΙΑ </a:t>
            </a:r>
            <a:r>
              <a:rPr lang="el-GR" sz="3200" b="1" i="0" u="none" strike="noStrike" cap="small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ΤΟΥΣ</a:t>
            </a:r>
            <a:endParaRPr sz="3200" b="0" i="0" u="none" strike="noStrike" cap="small" dirty="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539552" y="1772816"/>
            <a:ext cx="8064896" cy="43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l-G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Σύμφωνα με </a:t>
            </a:r>
            <a:r>
              <a:rPr lang="el-GR" sz="2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έρευνες: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itchFamily="2" charset="2"/>
              <a:buChar char="ü"/>
            </a:pPr>
            <a:r>
              <a:rPr lang="el-GR" sz="26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</a:t>
            </a:r>
            <a:r>
              <a:rPr lang="el-G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ποσοστό των Αμερικάνων με ‘φτωχές’ δίαιτες </a:t>
            </a:r>
            <a:r>
              <a:rPr lang="el-GR" sz="2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φτάνει </a:t>
            </a:r>
            <a:r>
              <a:rPr lang="el-G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46%. </a:t>
            </a:r>
            <a:endParaRPr lang="el-GR" sz="26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itchFamily="2" charset="2"/>
              <a:buChar char="ü"/>
            </a:pPr>
            <a:r>
              <a:rPr lang="el-GR" sz="2600" dirty="0" smtClean="0">
                <a:latin typeface="Times New Roman"/>
                <a:ea typeface="Times New Roman"/>
                <a:cs typeface="Times New Roman"/>
                <a:sym typeface="Times New Roman"/>
              </a:rPr>
              <a:t> η</a:t>
            </a:r>
            <a:r>
              <a:rPr lang="el-GR" sz="2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διατροφή περίπου των ¾ του </a:t>
            </a:r>
            <a:r>
              <a:rPr lang="el-GR" sz="2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πληθυσμού </a:t>
            </a:r>
            <a:r>
              <a:rPr lang="el-G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είναι χαμηλή σε λαχανικά, </a:t>
            </a:r>
            <a:r>
              <a:rPr lang="el-GR" sz="2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φρούτα, </a:t>
            </a:r>
            <a:r>
              <a:rPr lang="el-G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γαλακτοκομικά και </a:t>
            </a:r>
            <a:r>
              <a:rPr lang="el-GR" sz="2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λάδια, </a:t>
            </a:r>
            <a:r>
              <a:rPr lang="el-G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ενώ συναντά ή υπερβαίνει τα προτεινόμενα όρια στα σιτηρά και στην πρωτεΐνη. </a:t>
            </a:r>
            <a:endParaRPr lang="el-GR" sz="26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itchFamily="2" charset="2"/>
              <a:buChar char="ü"/>
            </a:pPr>
            <a:r>
              <a:rPr lang="el-GR" sz="26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θερμιδική αστάθεια (οι </a:t>
            </a:r>
            <a:r>
              <a:rPr lang="el-G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Αμερικάνοι καταναλώνουν πιο πολλές θερμίδες απ’ ότι </a:t>
            </a:r>
            <a:r>
              <a:rPr lang="el-GR" sz="2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χρειάζονται) με </a:t>
            </a:r>
            <a:r>
              <a:rPr lang="el-G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αποτέλεσμα η Αμερική </a:t>
            </a:r>
            <a:r>
              <a:rPr lang="el-GR" sz="2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να είναι </a:t>
            </a:r>
            <a:r>
              <a:rPr lang="el-G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μια χώρα όπου η παχυσαρκία, ο διαβήτης και οι </a:t>
            </a:r>
            <a:r>
              <a:rPr lang="el-GR" sz="2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καρδιακές </a:t>
            </a:r>
            <a:r>
              <a:rPr lang="el-G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ανεπάρκειες ολοένα και αυξάνονται.</a:t>
            </a:r>
            <a:endParaRPr sz="2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638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 descr="figure-2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0"/>
            <a:ext cx="87849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179512" y="188640"/>
            <a:ext cx="8640960" cy="1431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SzPts val="3200"/>
            </a:pPr>
            <a:r>
              <a:rPr lang="el-GR" sz="31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ΟΙ ΔΙΑΤΡΟΦΙΚΕΣ ΣΥΝΗΘΕΙΕΣ ΤΩΝ ΚΑΝΑΔΩΝ ΚΑΙ ΠΩΣ ΕΠΗΡΕΑΖΟΥΝ </a:t>
            </a:r>
            <a:br>
              <a:rPr lang="el-GR" sz="3100" b="1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l-GR" sz="31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ΤΗΝ ΥΓΕΙΑ ΤΟΥΣ</a:t>
            </a:r>
            <a:endParaRPr sz="3100" b="0" i="0" u="none" strike="noStrike" cap="small" dirty="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251520" y="1844824"/>
            <a:ext cx="8352928" cy="462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l-G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Σύμφωνα με τον Καναδικό Διατροφικό </a:t>
            </a:r>
            <a:r>
              <a:rPr lang="el-G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Οδηγό: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itchFamily="2" charset="2"/>
              <a:buChar char="Ø"/>
            </a:pPr>
            <a:r>
              <a:rPr lang="el-G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φαγητό δεν εστιάζεται πλέον στα τρία βασικά γεύματα. Αντιθέτως, οι </a:t>
            </a:r>
            <a:r>
              <a:rPr lang="el-G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Καναδοί </a:t>
            </a:r>
            <a:r>
              <a:rPr lang="el-G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‘τσιμπολογάνε’ κατά την διάρκεια της ημέρας και καταναλώνουν </a:t>
            </a:r>
            <a:r>
              <a:rPr lang="el-G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μεγαλύτερη </a:t>
            </a:r>
            <a:r>
              <a:rPr lang="el-G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ποσότητα </a:t>
            </a:r>
            <a:r>
              <a:rPr lang="el-GR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μικρογευμάτων</a:t>
            </a:r>
            <a:r>
              <a:rPr lang="el-G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όλο και συχνότερα. </a:t>
            </a:r>
            <a:endParaRPr lang="el-GR" sz="24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itchFamily="2" charset="2"/>
              <a:buChar char="Ø"/>
            </a:pPr>
            <a:r>
              <a:rPr lang="el-GR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</a:t>
            </a:r>
            <a:r>
              <a:rPr lang="el-G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Καναδοί δεν τρώνε αρκετά φρούτα, λαχανικά και </a:t>
            </a:r>
            <a:r>
              <a:rPr lang="el-G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σιτηρά.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itchFamily="2" charset="2"/>
              <a:buChar char="Ø"/>
            </a:pPr>
            <a:r>
              <a:rPr lang="el-GR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υπε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ρ</a:t>
            </a:r>
            <a:r>
              <a:rPr lang="el-G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κατανάλωση </a:t>
            </a:r>
            <a:r>
              <a:rPr lang="el-G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λιπαρών από τους άνδρες. </a:t>
            </a:r>
            <a:endParaRPr lang="el-GR" sz="24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itchFamily="2" charset="2"/>
              <a:buChar char="Ø"/>
            </a:pPr>
            <a:r>
              <a:rPr lang="el-G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Σε </a:t>
            </a:r>
            <a:r>
              <a:rPr lang="el-G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ότι αφορά τα </a:t>
            </a:r>
            <a:r>
              <a:rPr lang="el-G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παιδιά, </a:t>
            </a:r>
            <a:r>
              <a:rPr lang="el-G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1/3 καταναλώνει λιγότερο από ελάχιστο όριο για γαλακτοκομικά προϊόντα. </a:t>
            </a:r>
            <a:endParaRPr lang="el-GR" sz="24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itchFamily="2" charset="2"/>
              <a:buChar char="Ø"/>
            </a:pPr>
            <a:endParaRPr lang="el-GR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None/>
            </a:pPr>
            <a:r>
              <a:rPr lang="el-G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Wingdings"/>
              </a:rPr>
              <a:t> </a:t>
            </a:r>
            <a:r>
              <a:rPr lang="el-G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Ως </a:t>
            </a:r>
            <a:r>
              <a:rPr lang="el-G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αποτέλεσμα, η παχυσαρκία αυξάνεται συνεχώς, με το 60% του </a:t>
            </a:r>
            <a:r>
              <a:rPr lang="el-G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Καναδικού πληθυσμού </a:t>
            </a:r>
            <a:r>
              <a:rPr lang="el-G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να είναι παχύσαρκοι ή υπέρβαροι.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5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imes New Roman"/>
              <a:buNone/>
            </a:pPr>
            <a:r>
              <a:rPr lang="el-GR" sz="3600" b="1" i="0" u="none" strike="noStrike" cap="small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ΔΙΑΣΗΜΟΤΕΡΟΙ ΣΕΦ </a:t>
            </a:r>
            <a:r>
              <a:rPr lang="el-GR" sz="36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ΤΩΝ Η.Π.Α</a:t>
            </a:r>
            <a:r>
              <a:rPr lang="el-GR" sz="3600" b="0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b="0" i="0" u="none" strike="noStrike" cap="small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l-G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lang="el-GR" sz="24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l-GR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l-G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Thomas </a:t>
            </a:r>
            <a:r>
              <a:rPr lang="el-G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Keller                 Gordon </a:t>
            </a:r>
            <a:r>
              <a:rPr lang="el-G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Ramsay*                </a:t>
            </a:r>
            <a:r>
              <a:rPr lang="el-GR" sz="24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Todd</a:t>
            </a:r>
            <a:r>
              <a:rPr lang="el-G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English</a:t>
            </a:r>
            <a:endParaRPr lang="en-US" sz="24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l-GR" smtClean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l-GR" dirty="0" smtClean="0">
                <a:latin typeface="Times New Roman"/>
                <a:ea typeface="Times New Roman"/>
                <a:cs typeface="Times New Roman"/>
                <a:sym typeface="Times New Roman"/>
              </a:rPr>
              <a:t>*Βρετανός)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1676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31" name="Shape 231" descr="C:\Users\user\Desktop\Videos BaccaGR\ΝΙΚΟΣ\ptoma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628800"/>
            <a:ext cx="1944216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 descr="C:\Users\user\Desktop\Videos BaccaGR\ΝΙΚΟΣ\ramsey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9792" y="1844824"/>
            <a:ext cx="360040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 descr="C:\Users\user\Desktop\Videos BaccaGR\ΝΙΚΟΣ\toddd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8224" y="1556792"/>
            <a:ext cx="2152695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820472" cy="85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imes New Roman"/>
              <a:buNone/>
            </a:pPr>
            <a:r>
              <a:rPr lang="el-GR" sz="3600" b="1" i="0" u="none" strike="noStrike" cap="small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ΔΙΑΣΗΜΟΤΕΡΟΙ </a:t>
            </a:r>
            <a:r>
              <a:rPr lang="el-GR" sz="36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ΣΕΦ ΤΟΥ ΚΑΝΑΔΑ</a:t>
            </a:r>
            <a:endParaRPr sz="3600" b="1" i="0" u="none" strike="noStrike" cap="small" dirty="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4000" cy="619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676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1676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1676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l-G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l-G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</a:p>
          <a:p>
            <a:pPr marL="274320" lvl="0" indent="-274320">
              <a:buNone/>
            </a:pPr>
            <a:r>
              <a:rPr lang="el-GR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el-GR" sz="24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Anna</a:t>
            </a:r>
            <a:r>
              <a:rPr lang="el-G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Olson</a:t>
            </a:r>
            <a:r>
              <a:rPr lang="el-G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l-G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</a:t>
            </a:r>
            <a:r>
              <a:rPr lang="el-GR" dirty="0" smtClean="0">
                <a:latin typeface="Times New Roman"/>
                <a:ea typeface="Times New Roman"/>
                <a:cs typeface="Times New Roman"/>
                <a:sym typeface="Times New Roman"/>
              </a:rPr>
              <a:t>Bob Blumer                         </a:t>
            </a:r>
            <a:endParaRPr dirty="0"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l-GR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                                                             </a:t>
            </a:r>
            <a:r>
              <a:rPr lang="el-GR" sz="2400" b="0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l-GR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                            </a:t>
            </a:r>
            <a:endParaRPr dirty="0"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l-G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</a:t>
            </a:r>
            <a:r>
              <a:rPr lang="el-G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l-GR" sz="24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Brad</a:t>
            </a:r>
            <a:r>
              <a:rPr lang="el-G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40" name="Shape 240" descr="C:\Users\user\Desktop\Videos BaccaGR\ΝΙΚΟΣ\bake-with-anna-olson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124744"/>
            <a:ext cx="331236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 descr="C:\Users\user\Desktop\Videos BaccaGR\ΝΙΚΟΣ\bobomastora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8024" y="1124744"/>
            <a:ext cx="3862437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 descr="Αποτέλεσμα εικόνας για Brad Lo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3" name="Shape 243" descr="Αποτέλεσμα εικόνας για Brad Lo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4" name="Shape 244" descr="Αποτέλεσμα εικόνας για Brad Lo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45" name="Shape 245" descr="C:\Users\makis\Desktop\brad-long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15816" y="3717032"/>
            <a:ext cx="2664296" cy="2593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0" y="188640"/>
            <a:ext cx="896448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10"/>
              <a:buFont typeface="Century Schoolbook"/>
              <a:buNone/>
            </a:pPr>
            <a:r>
              <a:rPr lang="el-GR" sz="4000" b="1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ΤΑ 3 ΠΙΟ ΓΝΩΣΤΑ ΤΑΧΥΦΑΓΕΙΑ </a:t>
            </a:r>
            <a:r>
              <a:rPr lang="el-GR" sz="4000" b="1" i="0" u="none" strike="noStrike" cap="small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l-GR" sz="4000" b="1" i="0" u="none" strike="noStrike" cap="small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l-GR" sz="4000" b="1" i="0" u="none" strike="noStrike" cap="small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ΤΩΝ </a:t>
            </a:r>
            <a:r>
              <a:rPr lang="el-GR" sz="4000" b="1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Η.Π.Α. </a:t>
            </a:r>
            <a:r>
              <a:rPr lang="el-GR" sz="40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ΚΑΙ </a:t>
            </a:r>
            <a:r>
              <a:rPr lang="el-GR" sz="4000" b="1" i="0" u="none" strike="noStrike" cap="small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ΚΑΝΑΔΑ</a:t>
            </a:r>
            <a:endParaRPr sz="2700" b="0" i="0" u="none" strike="noStrike" cap="small" dirty="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84"/>
              <a:buFont typeface="Noto Sans Symbols"/>
              <a:buNone/>
            </a:pPr>
            <a:endParaRPr lang="en-US" sz="2220" dirty="0" smtClean="0">
              <a:ea typeface="Times New Roman"/>
              <a:cs typeface="Times New Roman"/>
            </a:endParaRPr>
          </a:p>
          <a:p>
            <a:pPr marL="274320" marR="0" lvl="0" indent="-27432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84"/>
              <a:buFont typeface="Noto Sans Symbols"/>
              <a:buNone/>
            </a:pPr>
            <a:r>
              <a:rPr lang="en-US" sz="3977" b="0" i="0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l-GR" sz="3977" b="0" i="0" u="sng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Η.Π.Α.</a:t>
            </a:r>
            <a:r>
              <a:rPr lang="el-GR" sz="3977" b="0" i="0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en-US" sz="3977" u="sng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84"/>
              <a:buFont typeface="Noto Sans Symbols"/>
              <a:buNone/>
            </a:pPr>
            <a:r>
              <a:rPr lang="en-US" sz="3977" b="0" i="0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l-GR" sz="296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1ο </a:t>
            </a:r>
            <a:r>
              <a:rPr lang="el-GR" sz="296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l-GR" sz="296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McDonald's</a:t>
            </a:r>
            <a:endParaRPr lang="en-US" sz="296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84"/>
              <a:buFont typeface="Noto Sans Symbols"/>
              <a:buNone/>
            </a:pPr>
            <a:r>
              <a:rPr lang="en-US" sz="296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l-GR" sz="296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2ο</a:t>
            </a:r>
            <a:r>
              <a:rPr lang="el-GR" sz="296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l-GR" sz="296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Starbucks</a:t>
            </a:r>
            <a:endParaRPr lang="en-US" sz="296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84"/>
              <a:buFont typeface="Noto Sans Symbols"/>
              <a:buNone/>
            </a:pPr>
            <a:r>
              <a:rPr lang="en-US" sz="296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l-GR" sz="296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3o</a:t>
            </a:r>
            <a:r>
              <a:rPr lang="el-GR" sz="296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l-GR" sz="296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Subway</a:t>
            </a:r>
            <a:endParaRPr sz="296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None/>
            </a:pPr>
            <a:endParaRPr sz="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None/>
            </a:pPr>
            <a:r>
              <a:rPr lang="en-US" sz="3700" b="0" i="0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</a:t>
            </a:r>
            <a:r>
              <a:rPr lang="el-GR" sz="3700" b="0" i="0" u="sng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ΚΑΝΑΔΑΣ: </a:t>
            </a:r>
            <a:endParaRPr sz="3700" b="0" i="0" u="sng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lang="en-US" sz="296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</a:t>
            </a:r>
            <a:r>
              <a:rPr lang="el-GR" sz="296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1ο</a:t>
            </a:r>
            <a:r>
              <a:rPr lang="el-GR" sz="296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Tim </a:t>
            </a:r>
            <a:r>
              <a:rPr lang="el-GR" sz="296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Horton’s</a:t>
            </a:r>
            <a:endParaRPr sz="296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lang="en-US" sz="296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</a:t>
            </a:r>
            <a:r>
              <a:rPr lang="el-GR" sz="296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2ο</a:t>
            </a:r>
            <a:r>
              <a:rPr lang="el-GR" sz="296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l-GR" sz="296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Harvey’s</a:t>
            </a:r>
            <a:endParaRPr sz="296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lang="en-US" sz="296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</a:t>
            </a:r>
            <a:r>
              <a:rPr lang="el-GR" sz="296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3ο</a:t>
            </a:r>
            <a:r>
              <a:rPr lang="el-GR" sz="296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A&amp;W </a:t>
            </a:r>
            <a:r>
              <a:rPr lang="el-GR" sz="296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Canada</a:t>
            </a:r>
            <a:endParaRPr sz="296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endParaRPr sz="296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endParaRPr sz="296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Shape 252" descr="Two yellow arches joined together to form a rounded letter M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3" name="Shape 253" descr="Two yellow arches joined together to form a rounded letter M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4" name="Shape 254" descr="Two yellow arches joined together to form a rounded letter M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5" name="Shape 255" descr="Two yellow arches joined together to form a rounded letter M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6" name="Shape 256" descr="Two yellow arches joined together to form a rounded letter M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7" name="Shape 257" descr="Αποτέλεσμα εικόνας για mc donald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8" name="Shape 258" descr="Αποτέλεσμα εικόνας για mc donald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59" name="Shape 259" descr="1200px-McDonald's_Golden_Arches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848" y="2636912"/>
            <a:ext cx="1284199" cy="112474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 descr="Σχετική εικόνα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61" name="Shape 261" descr="Starbucks-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0072" y="2564904"/>
            <a:ext cx="1196752" cy="118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 descr="Subway_Logo_O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0232" y="2636912"/>
            <a:ext cx="1944216" cy="102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 descr="1200px-Harvey's_logo.sv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95736" y="4941168"/>
            <a:ext cx="1584176" cy="104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 descr="A&amp;W_Canada_Logo.svg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63888" y="5949280"/>
            <a:ext cx="1403648" cy="681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 descr="logo-mobil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3528" y="4293096"/>
            <a:ext cx="2782965" cy="58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179512" y="188640"/>
            <a:ext cx="874846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l-GR" sz="3600" b="1" i="0" u="none" strike="noStrike" cap="small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ΤΑ ΠΙΟ </a:t>
            </a:r>
            <a:r>
              <a:rPr lang="el-GR" sz="36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ΓΝΩΣΤΑ </a:t>
            </a:r>
            <a:r>
              <a:rPr lang="el-GR" sz="3600" b="1" i="0" u="none" strike="noStrike" cap="small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ΦΑΓΗΤΑ </a:t>
            </a:r>
            <a:r>
              <a:rPr lang="el-GR" sz="36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ΣΤΙΣ Η.Π.Α</a:t>
            </a:r>
            <a:r>
              <a:rPr lang="el-GR" sz="3600" b="1" i="0" u="none" strike="noStrike" cap="small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b="1" i="0" u="none" strike="noStrike" cap="small" dirty="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0" y="1124744"/>
            <a:ext cx="8388424" cy="554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lang="el-GR" sz="222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Cheese</a:t>
            </a:r>
            <a:r>
              <a:rPr lang="el-GR" sz="222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22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steak</a:t>
            </a:r>
            <a:r>
              <a:rPr lang="el-GR" sz="222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l-GR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Μαλακό ψωμάκι με </a:t>
            </a: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rPr lang="el-GR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λεπτοκομμένες φέτες μοσχαριού </a:t>
            </a: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rPr lang="el-GR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και λιωμένο τυρί προβολόνε. Σερβίρεται </a:t>
            </a: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rPr lang="el-GR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με τηγανιτά κρεμμύδια, μανιτάρια και </a:t>
            </a: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rPr lang="el-GR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πιπέρι.</a:t>
            </a: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17564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17564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lang="el-GR" sz="222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</a:t>
            </a:r>
            <a:r>
              <a:rPr lang="el-GR" sz="222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l-GR" sz="222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Cheese</a:t>
            </a:r>
            <a:r>
              <a:rPr lang="el-GR" sz="222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l-GR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Μακαρόνια με τυρί</a:t>
            </a: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17564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17564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17564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lang="el-GR" sz="222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Chili </a:t>
            </a:r>
            <a:r>
              <a:rPr lang="el-GR" sz="222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</a:t>
            </a:r>
            <a:r>
              <a:rPr lang="el-GR" sz="222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22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</a:t>
            </a:r>
            <a:r>
              <a:rPr lang="el-GR" sz="222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l-GR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κιμάς, λαχανικά,</a:t>
            </a: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rPr lang="el-GR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Μεξικάνικα όσπρια, πικάντικα</a:t>
            </a:r>
            <a:endParaRPr dirty="0"/>
          </a:p>
          <a:p>
            <a:pPr marL="274320" marR="0" lvl="0" indent="-17564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endParaRPr sz="222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17564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endParaRPr sz="222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2" name="Shape 272" descr="Σχετική εικόνα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3" name="Shape 273" descr="Σχετική εικόνα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4" name="Shape 274" descr="Σχετική εικόνα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75" name="Shape 275" descr="Αποτέλεσμα εικόνας για mac and chee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056" y="2996952"/>
            <a:ext cx="3096344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 descr="Αποτέλεσμα εικόνας για chili con car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4048" y="4869160"/>
            <a:ext cx="3131840" cy="176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 descr="af0a3322-21c3-436c-b5b4-ddbd95b84d4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8064" y="1124744"/>
            <a:ext cx="3024336" cy="1660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l-GR" sz="3400" b="1" i="0" u="none" strike="noStrike" cap="small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ΤΑ ΠΙΟ </a:t>
            </a:r>
            <a:r>
              <a:rPr lang="el-GR" sz="34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ΓΝΩΣΤΑ </a:t>
            </a:r>
            <a:r>
              <a:rPr lang="el-GR" sz="3400" b="1" i="0" u="none" strike="noStrike" cap="small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ΦΑΓΗΤΑ </a:t>
            </a:r>
            <a:r>
              <a:rPr lang="el-GR" sz="34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ΣΤΟΝ ΚΑΝΑΔΑ</a:t>
            </a:r>
            <a:endParaRPr sz="3400" b="1" i="0" u="none" strike="noStrike" cap="small" dirty="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lang="el-GR" sz="222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Poutine</a:t>
            </a:r>
            <a:r>
              <a:rPr lang="el-GR" sz="222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l-GR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Τηγανιτές πατάτες με σάλτσα </a:t>
            </a:r>
            <a:endParaRPr dirty="0"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rPr lang="el-GR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από ζωμό κοτόπουλο και αφρώδες </a:t>
            </a:r>
            <a:endParaRPr dirty="0"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rPr lang="el-GR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τυρόπηγμα που μοσχοβολάει βούτυρο.</a:t>
            </a:r>
            <a:endParaRPr dirty="0"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lang="el-GR" sz="222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Tourtiere</a:t>
            </a:r>
            <a:r>
              <a:rPr lang="el-GR" sz="222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l-GR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Παραδοσιακή πίτα με κρέας</a:t>
            </a:r>
            <a:endParaRPr dirty="0"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rPr lang="el-GR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και διπλή κρούστα.</a:t>
            </a:r>
            <a:endParaRPr dirty="0"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lang="el-GR" sz="222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Καπνιστό </a:t>
            </a:r>
            <a:r>
              <a:rPr lang="el-GR" sz="222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Κρέας: </a:t>
            </a:r>
            <a:r>
              <a:rPr lang="el-GR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Περιέχεται συνήθως</a:t>
            </a: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rPr lang="el-GR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σε σάντουιτς και σερβίρεται με ζεστό </a:t>
            </a: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rPr lang="el-GR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ψωμί σίκαλης, μουστάρδα και ένα κομμάτι </a:t>
            </a: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rPr lang="el-GR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τουρσί στο πλάι.</a:t>
            </a:r>
            <a:endParaRPr dirty="0"/>
          </a:p>
          <a:p>
            <a:pPr marL="274320" marR="0" lvl="0" indent="-17564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endParaRPr sz="222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84" name="Shape 284" descr="Αποτέλεσμα εικόνας για Pout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072" y="980728"/>
            <a:ext cx="2880320" cy="196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 descr="Σχετική εικόν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088" y="3140968"/>
            <a:ext cx="2664296" cy="172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 descr="Σχετική εικόνα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4088" y="5013176"/>
            <a:ext cx="2592288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0" y="188640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l-GR" sz="4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ΤΟ ΤΕΧΝΗΜΑ ΜΑΣ</a:t>
            </a:r>
            <a:endParaRPr sz="4400" b="1" i="0" u="none" strike="noStrike" cap="small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323528" y="980728"/>
            <a:ext cx="8352928" cy="568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1"/>
              <a:buFont typeface="Noto Sans Symbols"/>
              <a:buNone/>
            </a:pPr>
            <a:r>
              <a:rPr lang="el-GR" sz="28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ΒΙΝΤΕΟ</a:t>
            </a:r>
          </a:p>
          <a:p>
            <a:pPr marL="274320" marR="0" lvl="0" indent="-27432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1"/>
              <a:buFont typeface="Noto Sans Symbols"/>
              <a:buNone/>
            </a:pPr>
            <a:endParaRPr sz="28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3 - Εικόνα" descr="C:\Users\User\Documents\Καταγραφή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2816"/>
            <a:ext cx="6299835" cy="468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ctrTitle"/>
          </p:nvPr>
        </p:nvSpPr>
        <p:spPr>
          <a:xfrm>
            <a:off x="0" y="404664"/>
            <a:ext cx="9144000" cy="400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</a:pPr>
            <a:r>
              <a:rPr lang="el-GR" sz="54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l-GR" sz="54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l-GR" sz="40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ΥΠΟΘΕΜΑ – ΥΠΟΟΜΑΔΑ:</a:t>
            </a:r>
            <a:r>
              <a:rPr lang="el-GR" sz="54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l-GR" sz="54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l-GR" sz="54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l-GR" sz="54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l-GR" sz="54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«ΟΙ ΚΟΥΖΙΝΕΣ ΤΩΝ Η.Π.Α. ΚΑΙ ΤΟΥ ΚΑΝΑΔΑ»</a:t>
            </a:r>
            <a:br>
              <a:rPr lang="el-GR" sz="54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 b="0" i="0" u="none" strike="noStrike" cap="small" dirty="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ubTitle" idx="1"/>
          </p:nvPr>
        </p:nvSpPr>
        <p:spPr>
          <a:xfrm>
            <a:off x="2771800" y="4293096"/>
            <a:ext cx="6172200" cy="330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l-GR" sz="20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Από τους </a:t>
            </a:r>
            <a:r>
              <a:rPr lang="el-GR" sz="2000" b="1" i="1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L.M.A.G.A.</a:t>
            </a:r>
            <a:r>
              <a:rPr lang="el-GR" sz="20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u="sng" dirty="0"/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l-GR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Nίκος</a:t>
            </a:r>
            <a:r>
              <a:rPr lang="el-GR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Κλαψής</a:t>
            </a:r>
            <a:endParaRPr dirty="0"/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l-GR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Χαρά Τσιλιμίγκρα</a:t>
            </a:r>
            <a:endParaRPr dirty="0"/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l-GR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Μύριαμ Σουμάφ</a:t>
            </a:r>
            <a:endParaRPr dirty="0"/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l-GR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Σταθόπουλος Αλέξης</a:t>
            </a:r>
            <a:endParaRPr dirty="0"/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l-GR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Χαράλαμπος Παπαγιαννόπουλος</a:t>
            </a:r>
            <a:endParaRPr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</a:pPr>
            <a:endParaRPr sz="1800" b="1" i="0" u="none" strike="noStrike" cap="none" dirty="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1763688" y="548680"/>
            <a:ext cx="7380312" cy="352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Times New Roman"/>
              <a:buNone/>
            </a:pPr>
            <a:r>
              <a:rPr lang="el-GR" sz="6000" b="0" i="0" u="none" strike="noStrike" cap="small" dirty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ΕΥΧΑΡΙΣΤΟΥΜΕ ΓΙΑ ΤΟΝ ΧΡΟΝΟ ΣΑΣ!</a:t>
            </a:r>
            <a:endParaRPr sz="6000" b="0" i="0" u="none" strike="noStrike" cap="small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899592" y="188640"/>
            <a:ext cx="74676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imes New Roman"/>
              <a:buNone/>
            </a:pPr>
            <a:r>
              <a:rPr lang="el-GR" sz="48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ΥΠΟΕΡΩΤΗΜΑΤΑ</a:t>
            </a:r>
            <a:endParaRPr sz="4800" b="1" i="0" u="none" strike="noStrike" cap="small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95536" y="908720"/>
            <a:ext cx="8280920" cy="576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Font typeface="Century Schoolbook"/>
              <a:buAutoNum type="arabicPeriod"/>
            </a:pPr>
            <a:r>
              <a:rPr lang="el-GR" sz="2800" dirty="0" smtClean="0"/>
              <a:t>Ποια είναι η </a:t>
            </a:r>
            <a:r>
              <a:rPr lang="el-GR" sz="2800" b="1" dirty="0" smtClean="0"/>
              <a:t>ιστορία </a:t>
            </a:r>
            <a:r>
              <a:rPr lang="el-GR" sz="2800" dirty="0" smtClean="0"/>
              <a:t>της Αμερικάνικης και ποια της Καναδικής Κουζίνας και </a:t>
            </a:r>
            <a:r>
              <a:rPr lang="el-GR" sz="2800" b="1" dirty="0" smtClean="0"/>
              <a:t>ποιοι</a:t>
            </a:r>
            <a:r>
              <a:rPr lang="el-GR" sz="2800" dirty="0" smtClean="0"/>
              <a:t> </a:t>
            </a:r>
            <a:r>
              <a:rPr lang="el-GR" sz="2800" b="1" dirty="0" smtClean="0"/>
              <a:t>παράγοντες τις επηρέασαν</a:t>
            </a:r>
            <a:r>
              <a:rPr lang="el-GR" sz="2800" dirty="0" smtClean="0"/>
              <a:t>;</a:t>
            </a:r>
          </a:p>
          <a:p>
            <a:pPr indent="-457200">
              <a:spcBef>
                <a:spcPts val="0"/>
              </a:spcBef>
              <a:buFont typeface="Century Schoolbook"/>
              <a:buAutoNum type="arabicPeriod"/>
            </a:pPr>
            <a:r>
              <a:rPr lang="el-GR" sz="2800" dirty="0" smtClean="0"/>
              <a:t>Ποιες είναι οι </a:t>
            </a:r>
            <a:r>
              <a:rPr lang="el-GR" sz="2800" b="1" dirty="0" smtClean="0"/>
              <a:t>διατροφικές συνήθειες </a:t>
            </a:r>
            <a:r>
              <a:rPr lang="el-GR" sz="2800" dirty="0" smtClean="0"/>
              <a:t>των Αμερικάνων και των Καναδών και πώς αυτές συνδέονται με την </a:t>
            </a:r>
            <a:r>
              <a:rPr lang="el-GR" sz="2800" b="1" dirty="0" smtClean="0"/>
              <a:t>υγεία τους</a:t>
            </a:r>
            <a:r>
              <a:rPr lang="el-GR" sz="2800" dirty="0" smtClean="0"/>
              <a:t>; </a:t>
            </a:r>
          </a:p>
          <a:p>
            <a:pPr indent="-457200">
              <a:spcBef>
                <a:spcPts val="0"/>
              </a:spcBef>
              <a:buFont typeface="Century Schoolbook"/>
              <a:buAutoNum type="arabicPeriod"/>
            </a:pPr>
            <a:r>
              <a:rPr lang="el-GR" sz="2800" dirty="0" smtClean="0"/>
              <a:t>Ποιοι είναι οι </a:t>
            </a:r>
            <a:r>
              <a:rPr lang="el-GR" sz="2800" b="1" dirty="0" smtClean="0"/>
              <a:t>διασημότεροι σεφ </a:t>
            </a:r>
            <a:r>
              <a:rPr lang="el-GR" sz="2800" dirty="0" smtClean="0"/>
              <a:t>τους; </a:t>
            </a:r>
          </a:p>
          <a:p>
            <a:pPr indent="-457200">
              <a:spcBef>
                <a:spcPts val="0"/>
              </a:spcBef>
              <a:buFont typeface="Century Schoolbook"/>
              <a:buAutoNum type="arabicPeriod"/>
            </a:pPr>
            <a:r>
              <a:rPr lang="el-GR" sz="2800" dirty="0" smtClean="0"/>
              <a:t>Ποια είναι τα </a:t>
            </a:r>
            <a:r>
              <a:rPr lang="el-GR" sz="2800" b="1" dirty="0" smtClean="0"/>
              <a:t>3 πιο γνωστά «ταχυφαγεία» </a:t>
            </a:r>
            <a:r>
              <a:rPr lang="el-GR" sz="2800" dirty="0" smtClean="0"/>
              <a:t>(</a:t>
            </a:r>
            <a:r>
              <a:rPr lang="en-US" sz="2800" dirty="0" smtClean="0"/>
              <a:t>fast food restaurants</a:t>
            </a:r>
            <a:r>
              <a:rPr lang="el-GR" sz="2800" dirty="0" smtClean="0"/>
              <a:t>) τους;</a:t>
            </a:r>
          </a:p>
          <a:p>
            <a:pPr indent="-457200">
              <a:spcBef>
                <a:spcPts val="0"/>
              </a:spcBef>
              <a:buFont typeface="Century Schoolbook"/>
              <a:buAutoNum type="arabicPeriod"/>
            </a:pPr>
            <a:r>
              <a:rPr lang="el-GR" sz="2800" dirty="0" smtClean="0"/>
              <a:t>Ποια είναι τα βασικότερα </a:t>
            </a:r>
            <a:r>
              <a:rPr lang="el-GR" sz="2800" b="1" dirty="0" smtClean="0"/>
              <a:t>προϊόντα και συστατικά</a:t>
            </a:r>
            <a:r>
              <a:rPr lang="el-GR" sz="2800" dirty="0" smtClean="0"/>
              <a:t> που χρησιμοποιούν;</a:t>
            </a:r>
          </a:p>
          <a:p>
            <a:pPr indent="-457200">
              <a:spcBef>
                <a:spcPts val="0"/>
              </a:spcBef>
              <a:buFont typeface="Century Schoolbook"/>
              <a:buAutoNum type="arabicPeriod"/>
            </a:pPr>
            <a:r>
              <a:rPr lang="el-GR" sz="2800" dirty="0" smtClean="0"/>
              <a:t>Ποια είναι τα πιο γνωστά </a:t>
            </a:r>
            <a:r>
              <a:rPr lang="el-GR" sz="2800" b="1" dirty="0" smtClean="0"/>
              <a:t>φαγητά</a:t>
            </a:r>
            <a:r>
              <a:rPr lang="el-GR" sz="2800" dirty="0" smtClean="0"/>
              <a:t>, </a:t>
            </a:r>
            <a:r>
              <a:rPr lang="el-GR" sz="2800" b="1" dirty="0" smtClean="0"/>
              <a:t>γλυκά</a:t>
            </a:r>
            <a:r>
              <a:rPr lang="el-GR" sz="2800" dirty="0" smtClean="0"/>
              <a:t> και </a:t>
            </a:r>
            <a:r>
              <a:rPr lang="el-GR" sz="2800" b="1" dirty="0" smtClean="0"/>
              <a:t>ποτά</a:t>
            </a:r>
            <a:r>
              <a:rPr lang="el-GR" sz="2800" dirty="0" smtClean="0"/>
              <a:t> τους;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entury Schoolbook"/>
              <a:buAutoNum type="arabicPeriod"/>
            </a:pPr>
            <a:endParaRPr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0" y="332656"/>
            <a:ext cx="91440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10"/>
              <a:buFont typeface="Times New Roman"/>
              <a:buNone/>
            </a:pPr>
            <a:r>
              <a:rPr lang="el-GR" sz="4410" b="1" i="0" u="none" strike="noStrike" cap="small" dirty="0" err="1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Ιστορια</a:t>
            </a:r>
            <a:r>
              <a:rPr lang="el-GR" sz="4410" b="1" i="0" u="none" strike="noStrike" cap="small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4410" b="1" i="0" u="none" strike="noStrike" cap="small" dirty="0" err="1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Κουζινασ</a:t>
            </a:r>
            <a:r>
              <a:rPr lang="el-GR" sz="4410" b="1" i="0" u="none" strike="noStrike" cap="small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441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Η.Π.Α </a:t>
            </a:r>
            <a:endParaRPr sz="2700" b="1" i="0" u="none" strike="noStrike" cap="small" dirty="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4"/>
              <a:buFont typeface="Noto Sans Symbols"/>
              <a:buNone/>
            </a:pPr>
            <a:r>
              <a:rPr lang="el-GR" sz="3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Προ-αποικιακή εποχή</a:t>
            </a:r>
            <a:endParaRPr sz="3200" dirty="0"/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Wingdings" pitchFamily="2" charset="2"/>
              <a:buChar char="§"/>
            </a:pP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πρώτοι ντόπιοι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Αμερικανοί: σειρά μεθόδων</a:t>
            </a:r>
            <a:r>
              <a:rPr lang="el-GR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μαγειρέματος &amp; ανάμειξη με</a:t>
            </a:r>
            <a:r>
              <a:rPr lang="el-GR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ευρωπαϊκές </a:t>
            </a:r>
            <a:r>
              <a:rPr lang="el-GR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μεθόδους           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με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βάση αμερικανική κουζίνα.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Wingdings" pitchFamily="2" charset="2"/>
              <a:buChar char="§"/>
            </a:pP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Τα κρέατα: σε 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ψησταριές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ή</a:t>
            </a:r>
            <a:r>
              <a:rPr lang="el-GR" sz="2800" dirty="0">
                <a:ea typeface="Times New Roman"/>
                <a:cs typeface="Times New Roman"/>
              </a:rPr>
              <a:t>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στη 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σούβλα πάνω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από φωτιά 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Wingdings" pitchFamily="2" charset="2"/>
              <a:buChar char="§"/>
            </a:pP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Τα λαχανικά</a:t>
            </a:r>
            <a:r>
              <a:rPr lang="el-GR" sz="2800" dirty="0">
                <a:ea typeface="Times New Roman"/>
                <a:cs typeface="Times New Roman"/>
              </a:rPr>
              <a:t>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και 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ρίζες:</a:t>
            </a:r>
            <a:r>
              <a:rPr lang="el-GR" sz="2800" dirty="0">
                <a:ea typeface="Times New Roman"/>
                <a:cs typeface="Times New Roman"/>
              </a:rPr>
              <a:t> </a:t>
            </a:r>
            <a:r>
              <a:rPr lang="el-GR" sz="2800" dirty="0" smtClean="0">
                <a:ea typeface="Times New Roman"/>
                <a:cs typeface="Times New Roman"/>
              </a:rPr>
              <a:t>                                         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συχνά 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στις στάχτες της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φωτιάς 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Wingdings" pitchFamily="2" charset="2"/>
              <a:buChar char="§"/>
            </a:pPr>
            <a:r>
              <a:rPr lang="el-GR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ολύ 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συνηθισμένη η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κατανάλωση</a:t>
            </a:r>
            <a:r>
              <a:rPr lang="el-GR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             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θαλασσινών: γατόψαρο,                                      μπακαλιάρος, ρέγγα σολομός 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και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ποικιλία από καρκινοειδή</a:t>
            </a:r>
            <a:endParaRPr lang="el-GR"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Wingdings" pitchFamily="2" charset="2"/>
              <a:buChar char="§"/>
            </a:pP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φάλαινα κυνηγήθηκε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για </a:t>
            </a:r>
            <a:r>
              <a:rPr lang="el-GR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κρέας </a:t>
            </a:r>
            <a:r>
              <a:rPr lang="el-GR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και λάδι</a:t>
            </a:r>
            <a:endParaRPr sz="2800" dirty="0"/>
          </a:p>
          <a:p>
            <a:pPr marL="274320" marR="0" lvl="0" indent="-18364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Noto Sans Symbols"/>
              <a:buNone/>
            </a:pPr>
            <a:endParaRPr sz="204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90" name="Shape 190" descr="projects-HealthDiet03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92080" y="3068960"/>
            <a:ext cx="3600400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179512" y="260648"/>
            <a:ext cx="5328592" cy="63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l-GR" sz="3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Αποικιακή εποχή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3200" dirty="0"/>
          </a:p>
          <a:p>
            <a:r>
              <a:rPr lang="el-GR" sz="2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Ά</a:t>
            </a:r>
            <a:r>
              <a:rPr lang="el-GR" sz="2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ποικοι από </a:t>
            </a:r>
            <a:r>
              <a:rPr lang="el-G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αγγλικές </a:t>
            </a:r>
            <a:r>
              <a:rPr lang="el-GR" sz="2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αποικίες</a:t>
            </a:r>
            <a:r>
              <a:rPr lang="el-GR" sz="2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</a:p>
          <a:p>
            <a:pPr>
              <a:buFont typeface="Wingdings" pitchFamily="2" charset="2"/>
              <a:buChar char="§"/>
            </a:pPr>
            <a:r>
              <a:rPr lang="el-GR" sz="2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Κουζίνα παρόμοια με την προηγούμενη βρετανική κουζίνα:</a:t>
            </a:r>
            <a:r>
              <a:rPr lang="el-GR" sz="2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Wingdings"/>
              </a:rPr>
              <a:t> </a:t>
            </a:r>
            <a:r>
              <a:rPr lang="el-GR" sz="2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φύτευση</a:t>
            </a:r>
            <a:r>
              <a:rPr lang="el-G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καλλιεργειών </a:t>
            </a:r>
            <a:r>
              <a:rPr lang="el-G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οικείων </a:t>
            </a:r>
            <a:r>
              <a:rPr lang="el-GR" sz="2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 της πατρίδας τους, παρόμοιος τρόπος εκτροφής ζώων </a:t>
            </a:r>
            <a:r>
              <a:rPr lang="el-G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για ρούχα και</a:t>
            </a:r>
            <a:endParaRPr sz="2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κρέας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Τοπική </a:t>
            </a:r>
            <a:r>
              <a:rPr lang="el-G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βλάστηση </a:t>
            </a:r>
            <a:r>
              <a:rPr lang="el-GR" sz="2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και ζώα: χρήση τους με παρόμοιο τρόπο στην Αγγλία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1796: </a:t>
            </a:r>
            <a:r>
              <a:rPr lang="el-G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δημοσιεύτηκε το πρώτο αμερικανικό βιβλίο </a:t>
            </a:r>
            <a:r>
              <a:rPr lang="el-GR" sz="2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μαγειρικής</a:t>
            </a:r>
            <a:endParaRPr lang="el-GR" sz="2600" dirty="0" smtClean="0">
              <a:ea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Γενική </a:t>
            </a:r>
            <a:r>
              <a:rPr lang="el-G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περιφρόνηση για τη γαλλική </a:t>
            </a:r>
            <a:r>
              <a:rPr lang="el-GR" sz="2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μαγειρική</a:t>
            </a:r>
            <a:endParaRPr sz="2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8" name="Shape 198" descr="C:\Users\makis\Desktop\a45c9e1f64348c8262293d23add431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088" y="116632"/>
            <a:ext cx="338437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 descr="C:\Users\makis\Desktop\Glasse_Art_of_Cookery_1758_Signatur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088" y="3356992"/>
            <a:ext cx="3528392" cy="331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79512" y="332656"/>
            <a:ext cx="8964488" cy="6525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3"/>
              <a:buFont typeface="Noto Sans Symbols"/>
              <a:buNone/>
            </a:pPr>
            <a:r>
              <a:rPr lang="el-GR" sz="3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Μετααποικιακή εποχή</a:t>
            </a:r>
            <a:endParaRPr sz="3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7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7"/>
              <a:buFont typeface="Noto Sans Symbols"/>
              <a:buNone/>
            </a:pPr>
            <a:r>
              <a:rPr lang="el-GR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18ος </a:t>
            </a:r>
            <a:r>
              <a:rPr lang="el-GR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και </a:t>
            </a:r>
            <a:r>
              <a:rPr lang="el-GR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19ος αιώνας </a:t>
            </a:r>
            <a:r>
              <a:rPr lang="el-GR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 </a:t>
            </a:r>
            <a:r>
              <a:rPr lang="el-GR" dirty="0" smtClean="0">
                <a:latin typeface="Times New Roman"/>
                <a:ea typeface="Times New Roman"/>
                <a:cs typeface="Times New Roman"/>
                <a:sym typeface="Times New Roman"/>
              </a:rPr>
              <a:t>Οι Αμερικανοί α</a:t>
            </a:r>
            <a:r>
              <a:rPr lang="el-GR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νέπτυξαν </a:t>
            </a:r>
            <a:r>
              <a:rPr lang="el-GR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πολλά </a:t>
            </a:r>
            <a:endParaRPr dirty="0"/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7"/>
              <a:buFont typeface="Noto Sans Symbols"/>
              <a:buNone/>
            </a:pPr>
            <a:r>
              <a:rPr lang="el-GR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νέα </a:t>
            </a:r>
            <a:r>
              <a:rPr lang="el-GR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τρόφιμα: 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7"/>
              <a:buFont typeface="Wingdings" pitchFamily="2" charset="2"/>
              <a:buChar char="ü"/>
            </a:pPr>
            <a:r>
              <a:rPr lang="el-GR" dirty="0" smtClean="0"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lang="el-GR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ερικά </a:t>
            </a:r>
            <a:r>
              <a:rPr lang="el-GR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έμειναν </a:t>
            </a:r>
            <a:r>
              <a:rPr lang="el-GR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περιφερειακά, 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7"/>
              <a:buFont typeface="Wingdings" pitchFamily="2" charset="2"/>
              <a:buChar char="ü"/>
            </a:pPr>
            <a:r>
              <a:rPr lang="el-GR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μερικά </a:t>
            </a:r>
            <a:r>
              <a:rPr lang="el-GR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εξαπλώνονται σε </a:t>
            </a:r>
            <a:r>
              <a:rPr lang="el-GR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ολόκληρο </a:t>
            </a:r>
            <a:r>
              <a:rPr lang="el-GR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έθνος, αλλά με ελάχιστη </a:t>
            </a:r>
            <a:endParaRPr dirty="0"/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7"/>
              <a:buFont typeface="Noto Sans Symbols"/>
              <a:buNone/>
            </a:pPr>
            <a:r>
              <a:rPr lang="el-GR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διεθνή </a:t>
            </a:r>
            <a:r>
              <a:rPr lang="el-GR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ελκυστικότητα (π.χ. φυστικοβούτυρο), 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7"/>
              <a:buFont typeface="Wingdings" pitchFamily="2" charset="2"/>
              <a:buChar char="ü"/>
            </a:pPr>
            <a:r>
              <a:rPr lang="el-GR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μερικά</a:t>
            </a:r>
            <a:r>
              <a:rPr lang="el-GR" dirty="0" smtClean="0">
                <a:ea typeface="Times New Roman"/>
                <a:cs typeface="Times New Roman"/>
              </a:rPr>
              <a:t> </a:t>
            </a:r>
            <a:r>
              <a:rPr lang="el-GR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εξαπλώνονται </a:t>
            </a:r>
            <a:r>
              <a:rPr lang="el-GR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σε όλο τον </a:t>
            </a:r>
            <a:r>
              <a:rPr lang="el-GR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κόσμο (</a:t>
            </a:r>
            <a:r>
              <a:rPr lang="el-GR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popcorn</a:t>
            </a:r>
            <a:r>
              <a:rPr lang="el-GR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l-GR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Coca</a:t>
            </a:r>
            <a:r>
              <a:rPr lang="el-GR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l-GR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Cola,τηγανητο</a:t>
            </a:r>
            <a:r>
              <a:rPr lang="el-GR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κοτόπουλο, καλαμπόκι,                                            muffins και brownies) 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7"/>
              <a:buFont typeface="Noto Sans Symbols"/>
              <a:buNone/>
            </a:pPr>
            <a:endParaRPr lang="el-GR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7"/>
              <a:buFont typeface="Noto Sans Symbols"/>
              <a:buNone/>
            </a:pPr>
            <a:endParaRPr lang="el-GR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7"/>
              <a:buFont typeface="Noto Sans Symbols"/>
              <a:buNone/>
            </a:pPr>
            <a:endParaRPr lang="el-GR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7"/>
              <a:buFont typeface="Noto Sans Symbols"/>
              <a:buNone/>
            </a:pPr>
            <a:endParaRPr sz="221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25"/>
              <a:buFont typeface="Noto Sans Symbols"/>
              <a:buNone/>
            </a:pPr>
            <a:endParaRPr sz="2465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42"/>
              <a:buFont typeface="Noto Sans Symbols"/>
              <a:buNone/>
            </a:pPr>
            <a:endParaRPr sz="306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06" name="Shape 206" descr="C:\Users\makis\Desktop\hhlaupt.j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3768" y="4121696"/>
            <a:ext cx="3960440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1676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323528" y="260648"/>
            <a:ext cx="8424936" cy="6429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ts val="1547"/>
            </a:pPr>
            <a:r>
              <a:rPr lang="el-GR" sz="2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Προοδευτική Εποχή (1890-1920): </a:t>
            </a:r>
          </a:p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ts val="1547"/>
            </a:pPr>
            <a:endParaRPr lang="el-GR" sz="24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274320">
              <a:lnSpc>
                <a:spcPct val="80000"/>
              </a:lnSpc>
              <a:buSzPts val="1547"/>
              <a:buFont typeface="Wingdings" pitchFamily="2" charset="2"/>
              <a:buChar char="v"/>
            </a:pPr>
            <a:r>
              <a:rPr lang="el-GR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πιο βιομηχανοποιημένη παραγωγή και παρουσίαση τροφίμων</a:t>
            </a:r>
          </a:p>
          <a:p>
            <a:pPr marL="274320" lvl="0" indent="-274320">
              <a:lnSpc>
                <a:spcPct val="80000"/>
              </a:lnSpc>
              <a:buSzPts val="1547"/>
              <a:buFont typeface="Wingdings" pitchFamily="2" charset="2"/>
              <a:buChar char="v"/>
            </a:pPr>
            <a:r>
              <a:rPr lang="el-GR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αλυσίδες εστιατορίων με τυποποιημένη διακόσμηση και μενού </a:t>
            </a:r>
          </a:p>
          <a:p>
            <a:pPr marL="274320" lvl="0" indent="-274320">
              <a:lnSpc>
                <a:spcPct val="80000"/>
              </a:lnSpc>
              <a:buSzPts val="1547"/>
              <a:buFont typeface="Wingdings" pitchFamily="2" charset="2"/>
              <a:buChar char="v"/>
            </a:pPr>
            <a:r>
              <a:rPr lang="el-GR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πιο γνωστά τα εστιατόρια του Fred Harvey</a:t>
            </a:r>
            <a:endParaRPr lang="el-GR" sz="1800" dirty="0" smtClean="0">
              <a:solidFill>
                <a:schemeClr val="tx1"/>
              </a:solidFill>
            </a:endParaRPr>
          </a:p>
          <a:p>
            <a:pPr lvl="0">
              <a:buClr>
                <a:schemeClr val="dk1"/>
              </a:buClr>
              <a:buSzPts val="1800"/>
            </a:pPr>
            <a:endParaRPr lang="el-GR" sz="1200" dirty="0" smtClean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lvl="0">
              <a:buClr>
                <a:schemeClr val="dk1"/>
              </a:buClr>
              <a:buSzPts val="1800"/>
              <a:buFont typeface="Wingdings" pitchFamily="2" charset="2"/>
              <a:buChar char="§"/>
            </a:pP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Στα πανεπιστήμια: διατροφολόγοι &amp; οικονομολόγοι </a:t>
            </a:r>
          </a:p>
          <a:p>
            <a:pPr lvl="0">
              <a:buClr>
                <a:schemeClr val="dk1"/>
              </a:buClr>
              <a:buSzPts val="1800"/>
            </a:pP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του </a:t>
            </a:r>
            <a:r>
              <a:rPr lang="el-GR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σπιτιού διδάσκουν μια νέα </a:t>
            </a: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επιστημονική </a:t>
            </a:r>
          </a:p>
          <a:p>
            <a:pPr lvl="0">
              <a:buClr>
                <a:schemeClr val="dk1"/>
              </a:buClr>
              <a:buSzPts val="1800"/>
            </a:pP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προσέγγιση </a:t>
            </a:r>
            <a:r>
              <a:rPr lang="el-GR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για τα τρόφιμα. </a:t>
            </a:r>
            <a:endParaRPr lang="el-GR" sz="1800" dirty="0" smtClean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endParaRPr sz="10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lvl="0">
              <a:buClr>
                <a:schemeClr val="dk1"/>
              </a:buClr>
              <a:buSzPts val="1800"/>
              <a:buFont typeface="Wingdings" pitchFamily="2" charset="2"/>
              <a:buChar char="§"/>
            </a:pPr>
            <a:r>
              <a:rPr lang="el-GR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Κατά </a:t>
            </a: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τον Α΄ Παγκόσμιο Πόλεμο: μεγάλα κρατικά</a:t>
            </a:r>
          </a:p>
          <a:p>
            <a:pPr lvl="0">
              <a:buClr>
                <a:schemeClr val="dk1"/>
              </a:buClr>
              <a:buSzPts val="1800"/>
            </a:pP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&amp; </a:t>
            </a:r>
            <a:r>
              <a:rPr lang="el-GR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ομοσπονδιακά </a:t>
            </a: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προγράμματα για </a:t>
            </a:r>
            <a:r>
              <a:rPr lang="el-GR" sz="1800" dirty="0" err="1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εκπ</a:t>
            </a: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/ση νοικοκυριών</a:t>
            </a:r>
            <a:r>
              <a:rPr lang="el-GR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</a:t>
            </a:r>
            <a:endParaRPr lang="el-GR" sz="1800" dirty="0" smtClean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endParaRPr sz="10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lvl="0">
              <a:buClr>
                <a:schemeClr val="dk1"/>
              </a:buClr>
              <a:buSzPts val="1800"/>
              <a:buFont typeface="Wingdings" pitchFamily="2" charset="2"/>
              <a:buChar char="§"/>
            </a:pP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Κατά </a:t>
            </a:r>
            <a:r>
              <a:rPr lang="el-GR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τη διάρκεια και </a:t>
            </a: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μετά </a:t>
            </a:r>
            <a:r>
              <a:rPr lang="el-GR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τον </a:t>
            </a: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πόλεμο:                                                                 - αμερικανικά </a:t>
            </a:r>
            <a:r>
              <a:rPr lang="el-GR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πρότυπα </a:t>
            </a: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στην Ευρώπη </a:t>
            </a:r>
            <a:endParaRPr sz="18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lvl="0">
              <a:buClr>
                <a:schemeClr val="dk1"/>
              </a:buClr>
              <a:buSzPts val="1800"/>
              <a:buFontTx/>
              <a:buChar char="-"/>
            </a:pP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στήλες συνταγών σε εφημερίδες/περιοδικά βοηθούμενες</a:t>
            </a:r>
          </a:p>
          <a:p>
            <a:pPr lvl="0">
              <a:buClr>
                <a:schemeClr val="dk1"/>
              </a:buClr>
              <a:buSzPts val="1800"/>
            </a:pP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από </a:t>
            </a:r>
            <a:r>
              <a:rPr lang="el-GR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έρευνες από εταιρικές </a:t>
            </a: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Κουζίνες (κατασκευαστές</a:t>
            </a:r>
            <a:r>
              <a:rPr lang="el-GR" dirty="0" smtClean="0">
                <a:ea typeface="Century Schoolbook"/>
              </a:rPr>
              <a:t> </a:t>
            </a:r>
          </a:p>
          <a:p>
            <a:pPr lvl="0">
              <a:buClr>
                <a:schemeClr val="dk1"/>
              </a:buClr>
              <a:buSzPts val="1800"/>
            </a:pP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τροφίμων General Mills, </a:t>
            </a:r>
            <a:r>
              <a:rPr lang="el-GR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Campbell's </a:t>
            </a: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&amp;</a:t>
            </a:r>
            <a:r>
              <a:rPr lang="el-GR" dirty="0">
                <a:ea typeface="Century Schoolbook"/>
              </a:rPr>
              <a:t> </a:t>
            </a: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Kraft Foods).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endParaRPr sz="10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lvl="0">
              <a:buClr>
                <a:schemeClr val="dk1"/>
              </a:buClr>
              <a:buSzPts val="1800"/>
              <a:buFont typeface="Wingdings" pitchFamily="2" charset="2"/>
              <a:buChar char="§"/>
            </a:pP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Χαρακτηριστικό Αμερικανικής Κουζίνας: η συγχώνευση πολλαπλών </a:t>
            </a:r>
            <a:r>
              <a:rPr lang="el-GR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εθνικών ή περιφερειακών </a:t>
            </a: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προσεγγίσεων </a:t>
            </a:r>
            <a:r>
              <a:rPr lang="el-GR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σε </a:t>
            </a: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εντελώς </a:t>
            </a:r>
            <a:r>
              <a:rPr lang="el-GR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νέα στυλ μαγειρέματος</a:t>
            </a: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</a:p>
          <a:p>
            <a:pPr lvl="0">
              <a:buClr>
                <a:schemeClr val="dk1"/>
              </a:buClr>
              <a:buSzPts val="1800"/>
            </a:pP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18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lvl="0">
              <a:buClr>
                <a:schemeClr val="dk1"/>
              </a:buClr>
              <a:buSzPts val="1800"/>
              <a:buFont typeface="Wingdings" pitchFamily="2" charset="2"/>
              <a:buChar char="§"/>
            </a:pP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Ορισμένα </a:t>
            </a:r>
            <a:r>
              <a:rPr lang="el-GR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πιάτα που συνήθως θεωρούνται </a:t>
            </a: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Αμερικανικά (π.χ. h</a:t>
            </a:r>
            <a:r>
              <a:rPr lang="en-US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r>
              <a:rPr lang="el-GR" sz="1800" dirty="0" err="1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mburgers</a:t>
            </a: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έχουν την </a:t>
            </a:r>
            <a:r>
              <a:rPr lang="el-GR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προέλευσή τους </a:t>
            </a: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από </a:t>
            </a:r>
            <a:r>
              <a:rPr lang="el-GR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άλλες </a:t>
            </a:r>
            <a:r>
              <a:rPr lang="el-GR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χώρες.</a:t>
            </a:r>
            <a:endParaRPr sz="18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14" name="Shape 214" descr="C:\Users\makis\Desktop\dont waste foo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192" y="1556792"/>
            <a:ext cx="2843808" cy="357301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 descr="Αποτέλεσμα εικόνας για german and american hamburger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251520" y="332656"/>
            <a:ext cx="8640960" cy="1084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l-GR" sz="3200" b="1" i="0" u="none" strike="noStrike" cap="small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ΠΑΡΑΓΟΝΤΕΣ ΠΟΥ ΕΠΗΡΕΑΣΑΝ </a:t>
            </a:r>
            <a:r>
              <a:rPr lang="el-GR" sz="32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ΤΗΝ ΑΜΕΡΙΚΑΝΙΚΗ </a:t>
            </a:r>
            <a:r>
              <a:rPr lang="el-GR" sz="3200" b="1" i="0" u="none" strike="noStrike" cap="small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ΚΟΥΖΙΝΑ</a:t>
            </a:r>
            <a:endParaRPr sz="3200" b="1" i="0" u="none" strike="noStrike" cap="small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395536" y="1600200"/>
            <a:ext cx="8424936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itchFamily="2" charset="2"/>
              <a:buChar char="§"/>
            </a:pPr>
            <a:r>
              <a:rPr lang="el-GR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Ο</a:t>
            </a:r>
            <a:r>
              <a:rPr lang="el-GR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3200" b="0" i="0" u="none" strike="noStrike" cap="none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Ευρωπαϊκός </a:t>
            </a:r>
            <a:r>
              <a:rPr lang="el-GR" sz="32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Αποικισμός </a:t>
            </a:r>
            <a:r>
              <a:rPr lang="el-GR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(15</a:t>
            </a:r>
            <a:r>
              <a:rPr lang="el-GR" sz="32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ος</a:t>
            </a:r>
            <a:r>
              <a:rPr lang="el-GR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19</a:t>
            </a:r>
            <a:r>
              <a:rPr lang="el-GR" sz="32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ος</a:t>
            </a:r>
            <a:r>
              <a:rPr lang="el-GR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αι. Μ.Χ</a:t>
            </a:r>
            <a:r>
              <a:rPr lang="el-GR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): </a:t>
            </a:r>
            <a:r>
              <a:rPr lang="el-GR" sz="3200" dirty="0">
                <a:latin typeface="Times New Roman"/>
                <a:ea typeface="Times New Roman"/>
                <a:cs typeface="Times New Roman"/>
                <a:sym typeface="Times New Roman"/>
              </a:rPr>
              <a:t>η</a:t>
            </a:r>
            <a:r>
              <a:rPr lang="el-GR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μίξη της Γαλλικής, Αγγλικής, </a:t>
            </a:r>
            <a:r>
              <a:rPr lang="el-GR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Ιταλικής, </a:t>
            </a:r>
            <a:r>
              <a:rPr lang="el-GR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κλπ. </a:t>
            </a:r>
            <a:r>
              <a:rPr lang="el-GR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Κουζίνας </a:t>
            </a:r>
            <a:r>
              <a:rPr lang="el-GR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μαζί με τα ντόπια προϊόντα </a:t>
            </a:r>
            <a:endParaRPr lang="el-GR" sz="32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itchFamily="2" charset="2"/>
              <a:buChar char="§"/>
            </a:pPr>
            <a:r>
              <a:rPr lang="el-GR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Το </a:t>
            </a:r>
            <a:r>
              <a:rPr lang="el-GR" sz="32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κλίμα</a:t>
            </a:r>
            <a:r>
              <a:rPr lang="el-GR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κάθε περιοχής, καθώς οι σοδειές και τα ζώα </a:t>
            </a:r>
            <a:r>
              <a:rPr lang="el-GR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επηρεάζονται </a:t>
            </a:r>
            <a:r>
              <a:rPr lang="el-GR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άμεσα από </a:t>
            </a:r>
            <a:r>
              <a:rPr lang="el-GR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αυτό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itchFamily="2" charset="2"/>
              <a:buChar char="§"/>
            </a:pPr>
            <a:r>
              <a:rPr lang="el-GR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 Τ</a:t>
            </a:r>
            <a:r>
              <a:rPr lang="el-GR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</a:t>
            </a:r>
            <a:r>
              <a:rPr lang="el-GR" sz="32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μεταναστευτικό ρεύμα του 19</a:t>
            </a:r>
            <a:r>
              <a:rPr lang="el-GR" sz="3200" b="0" i="0" u="none" strike="noStrike" cap="none" baseline="30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ου</a:t>
            </a:r>
            <a:r>
              <a:rPr lang="el-GR" sz="32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και 20</a:t>
            </a:r>
            <a:r>
              <a:rPr lang="el-GR" sz="3200" b="0" i="0" u="none" strike="noStrike" cap="none" baseline="30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ου </a:t>
            </a:r>
            <a:r>
              <a:rPr lang="el-GR" sz="32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αιώνα </a:t>
            </a:r>
            <a:r>
              <a:rPr lang="el-GR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(από </a:t>
            </a:r>
            <a:r>
              <a:rPr lang="el-GR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Έλληνες, Κινέζους, </a:t>
            </a:r>
            <a:r>
              <a:rPr lang="el-GR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Μεξικάνους, </a:t>
            </a:r>
            <a:r>
              <a:rPr lang="el-GR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κλπ.) που έδωσε στην Αμερικάνικη Κουζίνα τον πολυπολιτισμικό χαρακτήρα </a:t>
            </a:r>
            <a:r>
              <a:rPr lang="el-GR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της</a:t>
            </a:r>
            <a:endParaRPr sz="3200" dirty="0"/>
          </a:p>
          <a:p>
            <a:pPr marL="274320" marR="0" lvl="0" indent="-1676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352928" cy="76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imes New Roman"/>
              <a:buNone/>
            </a:pPr>
            <a:r>
              <a:rPr lang="el-GR" sz="4800" b="1" i="0" u="none" strike="noStrike" cap="small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Ιστορια</a:t>
            </a:r>
            <a:r>
              <a:rPr lang="el-GR" sz="4800" b="1" i="0" u="none" strike="noStrike" cap="small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4800" b="1" i="0" u="none" strike="noStrike" cap="small" dirty="0" err="1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κουζινασ</a:t>
            </a:r>
            <a:r>
              <a:rPr lang="el-GR" sz="4800" b="1" i="0" u="none" strike="noStrike" cap="small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4800" b="1" i="0" u="none" strike="noStrike" cap="small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καναδα</a:t>
            </a:r>
            <a:endParaRPr sz="4800" b="1" i="0" u="none" strike="noStrike" cap="small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2075" lvl="0" indent="0">
              <a:lnSpc>
                <a:spcPct val="80000"/>
              </a:lnSpc>
              <a:buSzPts val="1420"/>
              <a:buFont typeface="Wingdings" pitchFamily="2" charset="2"/>
              <a:buChar char="Ø"/>
            </a:pPr>
            <a:r>
              <a:rPr lang="el-GR" sz="2029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Καναδική Κουζίνα</a:t>
            </a:r>
            <a:r>
              <a:rPr lang="el-GR" sz="2029" dirty="0" smtClean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l-GR" sz="2029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κράμα </a:t>
            </a:r>
            <a:r>
              <a:rPr lang="el-GR" sz="2029" dirty="0" smtClean="0">
                <a:latin typeface="Times New Roman"/>
                <a:ea typeface="Times New Roman"/>
                <a:cs typeface="Times New Roman"/>
                <a:sym typeface="Times New Roman"/>
              </a:rPr>
              <a:t>από διάφορες </a:t>
            </a:r>
          </a:p>
          <a:p>
            <a:pPr marL="92075" lvl="0" indent="0">
              <a:lnSpc>
                <a:spcPct val="80000"/>
              </a:lnSpc>
              <a:buSzPts val="1420"/>
              <a:buNone/>
            </a:pPr>
            <a:r>
              <a:rPr lang="el-GR" sz="2029" dirty="0" smtClean="0">
                <a:latin typeface="Times New Roman"/>
                <a:ea typeface="Times New Roman"/>
                <a:cs typeface="Times New Roman"/>
                <a:sym typeface="Times New Roman"/>
              </a:rPr>
              <a:t>Κουζίνες (συνεχή κύματα μεταναστών που </a:t>
            </a:r>
            <a:endParaRPr sz="2029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2075" indent="0">
              <a:lnSpc>
                <a:spcPct val="80000"/>
              </a:lnSpc>
              <a:buSzPts val="1420"/>
              <a:buNone/>
            </a:pPr>
            <a:r>
              <a:rPr lang="el-GR" sz="2029" dirty="0" smtClean="0">
                <a:latin typeface="Times New Roman"/>
                <a:ea typeface="Times New Roman"/>
                <a:cs typeface="Times New Roman"/>
                <a:sym typeface="Times New Roman"/>
              </a:rPr>
              <a:t>κατοίκισαν στην περιοχή)</a:t>
            </a:r>
            <a:endParaRPr sz="2029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2075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20"/>
              <a:buFont typeface="Wingdings" pitchFamily="2" charset="2"/>
              <a:buChar char="Ø"/>
            </a:pPr>
            <a:r>
              <a:rPr lang="el-GR" sz="2029" dirty="0" smtClean="0">
                <a:latin typeface="Times New Roman"/>
                <a:ea typeface="Times New Roman"/>
                <a:cs typeface="Times New Roman"/>
                <a:sym typeface="Times New Roman"/>
              </a:rPr>
              <a:t> Ε</a:t>
            </a:r>
            <a:r>
              <a:rPr lang="el-GR" sz="2029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πιρροές </a:t>
            </a:r>
            <a:r>
              <a:rPr lang="el-GR" sz="202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από </a:t>
            </a:r>
            <a:r>
              <a:rPr lang="el-GR" sz="2029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Αγγλία και </a:t>
            </a:r>
            <a:r>
              <a:rPr lang="el-GR" sz="202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Γαλλία </a:t>
            </a:r>
            <a:r>
              <a:rPr lang="el-GR" sz="2029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(η </a:t>
            </a:r>
            <a:r>
              <a:rPr lang="el-GR" sz="202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χώρα </a:t>
            </a:r>
            <a:r>
              <a:rPr lang="el-GR" sz="2029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υπήρξε αποικία τους)</a:t>
            </a:r>
          </a:p>
          <a:p>
            <a:pPr marL="92075" indent="0">
              <a:lnSpc>
                <a:spcPct val="80000"/>
              </a:lnSpc>
              <a:buSzPts val="1420"/>
              <a:buNone/>
            </a:pPr>
            <a:r>
              <a:rPr lang="el-GR" sz="2029" dirty="0" smtClean="0">
                <a:latin typeface="Times New Roman"/>
                <a:ea typeface="Times New Roman"/>
                <a:cs typeface="Times New Roman"/>
                <a:sym typeface="Times New Roman"/>
              </a:rPr>
              <a:t> -</a:t>
            </a:r>
            <a:r>
              <a:rPr lang="el-GR" sz="202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sz="2029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επαρχίες </a:t>
            </a:r>
            <a:r>
              <a:rPr lang="el-GR" sz="202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ανατολικού </a:t>
            </a:r>
            <a:r>
              <a:rPr lang="el-GR" sz="2029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Καναδά</a:t>
            </a:r>
            <a:r>
              <a:rPr lang="el-GR" sz="2029" dirty="0" smtClean="0">
                <a:latin typeface="Times New Roman"/>
                <a:ea typeface="Times New Roman"/>
                <a:cs typeface="Times New Roman"/>
                <a:sym typeface="Times New Roman"/>
              </a:rPr>
              <a:t>: από Αγγλική                                                    Κουζίνα </a:t>
            </a:r>
            <a:endParaRPr sz="2029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2075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20"/>
              <a:buNone/>
            </a:pPr>
            <a:r>
              <a:rPr lang="el-GR" sz="2029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στο Quebec: </a:t>
            </a:r>
            <a:r>
              <a:rPr lang="el-GR" sz="202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από </a:t>
            </a:r>
            <a:r>
              <a:rPr lang="el-GR" sz="2029" dirty="0" smtClean="0">
                <a:latin typeface="Times New Roman"/>
                <a:ea typeface="Times New Roman"/>
                <a:cs typeface="Times New Roman"/>
                <a:sym typeface="Times New Roman"/>
              </a:rPr>
              <a:t>Γαλλική </a:t>
            </a:r>
            <a:r>
              <a:rPr lang="en-US" sz="2029" dirty="0" smtClean="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l-GR" sz="2029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ουζίνα</a:t>
            </a:r>
            <a:endParaRPr lang="el-GR" sz="2029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2075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20"/>
              <a:buNone/>
            </a:pPr>
            <a:r>
              <a:rPr lang="el-GR" sz="2029" dirty="0" smtClean="0"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l-GR" sz="2029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επαρχίες Δυτικού Καναδά: η </a:t>
            </a:r>
            <a:r>
              <a:rPr lang="el-GR" sz="202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Κουζίνα αντικατοπτρίζει </a:t>
            </a:r>
            <a:r>
              <a:rPr lang="el-GR" sz="2029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τους εξερευνητές-εποίκους που έφτιαχναν </a:t>
            </a:r>
            <a:r>
              <a:rPr lang="el-GR" sz="202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απλά φαγητά </a:t>
            </a:r>
            <a:r>
              <a:rPr lang="el-GR" sz="2029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με </a:t>
            </a:r>
            <a:r>
              <a:rPr lang="el-GR" sz="202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τα διαθέσιμα προϊόντα. </a:t>
            </a:r>
            <a:endParaRPr sz="2029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2075" lvl="0" indent="0">
              <a:lnSpc>
                <a:spcPct val="80000"/>
              </a:lnSpc>
              <a:buSzPts val="1420"/>
              <a:buNone/>
            </a:pPr>
            <a:r>
              <a:rPr lang="el-GR" sz="2029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στο </a:t>
            </a:r>
            <a:r>
              <a:rPr lang="el-GR" sz="202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βόρειο </a:t>
            </a:r>
            <a:r>
              <a:rPr lang="el-GR" sz="2029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Καναδά: περιορισμένη </a:t>
            </a:r>
            <a:r>
              <a:rPr lang="el-GR" sz="2029" dirty="0" smtClean="0">
                <a:latin typeface="Times New Roman"/>
                <a:ea typeface="Times New Roman"/>
                <a:cs typeface="Times New Roman"/>
                <a:sym typeface="Times New Roman"/>
              </a:rPr>
              <a:t>διατροφή (μικρή σε                                            διάρκεια εποχή καλλιέργειας), </a:t>
            </a:r>
            <a:r>
              <a:rPr lang="el-GR" sz="2029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επικρατούν </a:t>
            </a:r>
            <a:r>
              <a:rPr lang="el-GR" sz="202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τα </a:t>
            </a:r>
            <a:r>
              <a:rPr lang="el-GR" sz="2029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συντηρημένα                              προϊόντα, επιρροές από </a:t>
            </a:r>
            <a:r>
              <a:rPr lang="el-GR" sz="202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διατροφή των ντόπιων Εσκιμώων</a:t>
            </a:r>
            <a:r>
              <a:rPr lang="el-GR" sz="2029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                                </a:t>
            </a:r>
            <a:r>
              <a:rPr lang="el-GR" sz="2029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Ίνουιτ</a:t>
            </a:r>
            <a:endParaRPr lang="el-GR" sz="2029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2075" lvl="0" indent="0">
              <a:lnSpc>
                <a:spcPct val="80000"/>
              </a:lnSpc>
              <a:buSzPts val="1420"/>
              <a:buNone/>
            </a:pPr>
            <a:r>
              <a:rPr lang="el-GR" sz="2029" dirty="0" smtClean="0"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l-GR" sz="2029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στις </a:t>
            </a:r>
            <a:r>
              <a:rPr lang="el-GR" sz="202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δυτικές </a:t>
            </a:r>
            <a:r>
              <a:rPr lang="el-GR" sz="2029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ακτές: διατροφικές </a:t>
            </a:r>
            <a:r>
              <a:rPr lang="el-GR" sz="202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επιρροές από τους </a:t>
            </a:r>
            <a:r>
              <a:rPr lang="el-GR" sz="2029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μετανάστες </a:t>
            </a:r>
            <a:r>
              <a:rPr lang="el-GR" sz="202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από τα διάφορα έθνη της </a:t>
            </a:r>
            <a:r>
              <a:rPr lang="el-GR" sz="2029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Ασίας</a:t>
            </a:r>
            <a:endParaRPr dirty="0"/>
          </a:p>
          <a:p>
            <a:pPr marL="274638" marR="0" lvl="0" indent="73088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76"/>
              <a:buFont typeface="Noto Sans Symbols"/>
              <a:buNone/>
            </a:pPr>
            <a:endParaRPr sz="1679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23" name="Shape 223" descr="Best Traditional Canadian Food - Bann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00" y="3789040"/>
            <a:ext cx="2520280" cy="178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 descr="Αποτέλεσμα εικόνας για inuit foo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0112" y="980728"/>
            <a:ext cx="3305944" cy="2479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1091</Words>
  <Application>Microsoft Office PowerPoint</Application>
  <PresentationFormat>Προβολή στην οθόνη (4:3)</PresentationFormat>
  <Paragraphs>164</Paragraphs>
  <Slides>20</Slides>
  <Notes>20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20</vt:i4>
      </vt:variant>
    </vt:vector>
  </HeadingPairs>
  <TitlesOfParts>
    <vt:vector size="22" baseType="lpstr">
      <vt:lpstr>Oriel</vt:lpstr>
      <vt:lpstr>Oriel</vt:lpstr>
      <vt:lpstr>Πειραματικο ΓΕ.Λ. Πατρων</vt:lpstr>
      <vt:lpstr> ΥΠΟΘΕΜΑ – ΥΠΟΟΜΑΔΑ:  «ΟΙ ΚΟΥΖΙΝΕΣ ΤΩΝ Η.Π.Α. ΚΑΙ ΤΟΥ ΚΑΝΑΔΑ» </vt:lpstr>
      <vt:lpstr>ΥΠΟΕΡΩΤΗΜΑΤΑ</vt:lpstr>
      <vt:lpstr>Ιστορια Κουζινασ Η.Π.Α </vt:lpstr>
      <vt:lpstr>Διαφάνεια 5</vt:lpstr>
      <vt:lpstr>Διαφάνεια 6</vt:lpstr>
      <vt:lpstr>Διαφάνεια 7</vt:lpstr>
      <vt:lpstr>ΠΑΡΑΓΟΝΤΕΣ ΠΟΥ ΕΠΗΡΕΑΣΑΝ ΤΗΝ ΑΜΕΡΙΚΑΝΙΚΗ ΚΟΥΖΙΝΑ</vt:lpstr>
      <vt:lpstr>Ιστορια κουζινασ καναδα</vt:lpstr>
      <vt:lpstr>ΠΑΡΑΓΟΝΤΕΣ ΠΟΥ ΕΠΗΡΕΑΣΑΝ ΤΗΝ ΚΑΝΑΔΙΚΗ ΚΟΥΖΙΝΑ</vt:lpstr>
      <vt:lpstr>ΟΙ ΔΙΑΤΡΟΦΙΚΕΣ ΣΥΝΗΘΕΙΕΣ ΤΩΝ ΑΜΕΡΙΚΑΝΩΝ ΚΑΙ ΠΩΣ ΕΠΗΡΕΑΖΟΥΝ      ΤΗΝ ΥΓΕΙΑ ΤΟΥΣ</vt:lpstr>
      <vt:lpstr>Διαφάνεια 12</vt:lpstr>
      <vt:lpstr>ΟΙ ΔΙΑΤΡΟΦΙΚΕΣ ΣΥΝΗΘΕΙΕΣ ΤΩΝ ΚΑΝΑΔΩΝ ΚΑΙ ΠΩΣ ΕΠΗΡΕΑΖΟΥΝ  ΤΗΝ ΥΓΕΙΑ ΤΟΥΣ</vt:lpstr>
      <vt:lpstr>ΟΙ ΔΙΑΣΗΜΟΤΕΡΟΙ ΣΕΦ ΤΩΝ Η.Π.Α.</vt:lpstr>
      <vt:lpstr>ΟΙ ΔΙΑΣΗΜΟΤΕΡΟΙ ΣΕΦ ΤΟΥ ΚΑΝΑΔΑ</vt:lpstr>
      <vt:lpstr>ΤΑ 3 ΠΙΟ ΓΝΩΣΤΑ ΤΑΧΥΦΑΓΕΙΑ  ΤΩΝ Η.Π.Α. ΚΑΙ ΚΑΝΑΔΑ</vt:lpstr>
      <vt:lpstr>ΤΑ ΠΙΟ ΓΝΩΣΤΑ ΦΑΓΗΤΑ ΣΤΙΣ Η.Π.Α.</vt:lpstr>
      <vt:lpstr>ΤΑ ΠΙΟ ΓΝΩΣΤΑ ΦΑΓΗΤΑ ΣΤΟΝ ΚΑΝΑΔΑ</vt:lpstr>
      <vt:lpstr>ΤΟ ΤΕΧΝΗΜΑ ΜΑΣ</vt:lpstr>
      <vt:lpstr>ΕΥΧΑΡΙΣΤΟΥΜΕ ΓΙΑ ΤΟΝ ΧΡΟΝΟ ΣΑΣ!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Πειραματικο ΓΕ.Λ. Πατρων</dc:title>
  <dc:creator>user 15</dc:creator>
  <cp:lastModifiedBy>User</cp:lastModifiedBy>
  <cp:revision>24</cp:revision>
  <dcterms:modified xsi:type="dcterms:W3CDTF">2018-04-28T10:43:49Z</dcterms:modified>
</cp:coreProperties>
</file>