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90" r:id="rId26"/>
    <p:sldId id="280" r:id="rId27"/>
    <p:sldId id="281" r:id="rId28"/>
    <p:sldId id="282" r:id="rId29"/>
    <p:sldId id="284" r:id="rId30"/>
    <p:sldId id="283" r:id="rId31"/>
    <p:sldId id="285" r:id="rId32"/>
    <p:sldId id="287" r:id="rId33"/>
    <p:sldId id="288" r:id="rId34"/>
    <p:sldId id="289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C49278AC-052A-4752-9853-CCFAAB112ACA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0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79"/>
            <p14:sldId id="290"/>
            <p14:sldId id="280"/>
            <p14:sldId id="281"/>
            <p14:sldId id="282"/>
            <p14:sldId id="284"/>
            <p14:sldId id="283"/>
            <p14:sldId id="285"/>
            <p14:sldId id="287"/>
            <p14:sldId id="288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 Xatzinikolaou" initials="KX" lastIdx="1" clrIdx="0">
    <p:extLst>
      <p:ext uri="{19B8F6BF-5375-455C-9EA6-DF929625EA0E}">
        <p15:presenceInfo xmlns:p15="http://schemas.microsoft.com/office/powerpoint/2012/main" userId="83ab1451eaba7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0Op8jNKuPk" TargetMode="External"/><Relationship Id="rId2" Type="http://schemas.openxmlformats.org/officeDocument/2006/relationships/hyperlink" Target="https://www.youtube.com/watch?v=YywEcQhmd7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t/thank-you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1C80F-90DB-4C73-A1DD-4BDC1BBCC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893"/>
            <a:ext cx="10906125" cy="267394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ΕΝΔΟΣΧΟΛΙΚΗ ΕΠΙΜΟΡΦΩΣΗ:</a:t>
            </a:r>
            <a:br>
              <a:rPr lang="el-G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ΠΑΡΟΧΗ ΠΡΩΤΩΝ ΒΟΗΘΕΙΩΝ ΣΤΟ ΣΧΟΛΙΚΟ ΠΕΡΙΒΑΛΛΟΝ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66644B9-668D-4299-8243-C88D38621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746033"/>
            <a:ext cx="9696450" cy="1587967"/>
          </a:xfrm>
        </p:spPr>
        <p:txBody>
          <a:bodyPr>
            <a:normAutofit/>
          </a:bodyPr>
          <a:lstStyle/>
          <a:p>
            <a:pPr algn="ctr"/>
            <a: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  <a:t>ΣΥΝΤΟΝΙΣΤΕΣ:</a:t>
            </a:r>
          </a:p>
          <a:p>
            <a:pPr algn="ctr"/>
            <a: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  <a:t>ΑΙΚΑΤΕΡΙΝΗ ΧΑΤΖΗΝΙΚΟΛΑΟΥ: ΘΕΟΛΟΓΟΣ-ΝΟΣΗΛΕΥΤΡΙΑ ΠΕ,</a:t>
            </a:r>
            <a:r>
              <a:rPr lang="en-AU" sz="2400" i="1" dirty="0">
                <a:solidFill>
                  <a:schemeClr val="accent5">
                    <a:lumMod val="75000"/>
                  </a:schemeClr>
                </a:solidFill>
              </a:rPr>
              <a:t>MSc</a:t>
            </a:r>
            <a:b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2400" i="1" dirty="0">
                <a:solidFill>
                  <a:schemeClr val="accent5">
                    <a:lumMod val="75000"/>
                  </a:schemeClr>
                </a:solidFill>
              </a:rPr>
              <a:t>ΒΑΣΙΛΕΙΟΣ ΝΤΟΥΚΑΣ: ΚΑΘΗΓΗΤΗΣ ΦΥΣΙΚΗΣ ΑΓΩΓΗΣ</a:t>
            </a:r>
          </a:p>
        </p:txBody>
      </p:sp>
    </p:spTree>
    <p:extLst>
      <p:ext uri="{BB962C8B-B14F-4D97-AF65-F5344CB8AC3E}">
        <p14:creationId xmlns:p14="http://schemas.microsoft.com/office/powerpoint/2010/main" val="335963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461F6C-2C9C-42EB-B35E-FA960FB7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56238"/>
            <a:ext cx="11227794" cy="660400"/>
          </a:xfrm>
        </p:spPr>
        <p:txBody>
          <a:bodyPr/>
          <a:lstStyle/>
          <a:p>
            <a:pPr algn="ctr"/>
            <a:r>
              <a:rPr lang="el-GR" dirty="0"/>
              <a:t>ΕΛΕΓΧΟΣ ΣΦΥΓΜΟΥ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4235C9F-D12B-4033-AB98-1BA9706A6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9" t="19666" r="30277" b="8119"/>
          <a:stretch/>
        </p:blipFill>
        <p:spPr>
          <a:xfrm>
            <a:off x="2572872" y="1425388"/>
            <a:ext cx="7189694" cy="4276165"/>
          </a:xfrm>
        </p:spPr>
      </p:pic>
    </p:spTree>
    <p:extLst>
      <p:ext uri="{BB962C8B-B14F-4D97-AF65-F5344CB8AC3E}">
        <p14:creationId xmlns:p14="http://schemas.microsoft.com/office/powerpoint/2010/main" val="28003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E7E01-C628-4F23-AB16-21E9B51E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79" y="233932"/>
            <a:ext cx="11012642" cy="58270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ΕΠΙΛΗΠΤΙΚΗ ΚΡΙΣΗ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D6CA34-1FCA-47FC-A9AD-2F4A193E7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90" y="829282"/>
            <a:ext cx="10456831" cy="5930106"/>
          </a:xfrm>
        </p:spPr>
        <p:txBody>
          <a:bodyPr/>
          <a:lstStyle/>
          <a:p>
            <a:r>
              <a:rPr lang="el-GR" dirty="0"/>
              <a:t>Η γενικευμένη επιληπτική κρίση έχει διαρκεί 2-3΄.</a:t>
            </a:r>
          </a:p>
          <a:p>
            <a:r>
              <a:rPr lang="el-GR" dirty="0"/>
              <a:t>Απώλεια συνείδησης και πτώση στο έδαφος</a:t>
            </a:r>
          </a:p>
          <a:p>
            <a:r>
              <a:rPr lang="el-GR" dirty="0"/>
              <a:t>Ακολουθεί ακαμψία των άνω και κάτω άκρων, η οποία μπορεί να οδηγήσει σε παύση της αναπνοής και κυάνωση.</a:t>
            </a:r>
          </a:p>
          <a:p>
            <a:r>
              <a:rPr lang="el-GR" dirty="0"/>
              <a:t>Μετά από 30’’ ξεκινούν οι ΄μυς να εμφανίζουν σπασμό </a:t>
            </a:r>
          </a:p>
          <a:p>
            <a:r>
              <a:rPr lang="el-GR" dirty="0"/>
              <a:t>Ακολουθεί μεθεπιληπτική φάση κατά την οποία ομαλοποιείται η αναπνοή ωστόσο μπορεί να διατηρείται η απώλεια συνείδησης για μερικά λεπτά</a:t>
            </a:r>
          </a:p>
          <a:p>
            <a:r>
              <a:rPr lang="el-GR" dirty="0"/>
              <a:t>Μετά την κρίση μπορεί να ακολουθεί ύπνος διάρκειας αρκετών ωρών</a:t>
            </a:r>
          </a:p>
          <a:p>
            <a:endParaRPr lang="el-GR" dirty="0"/>
          </a:p>
          <a:p>
            <a:r>
              <a:rPr lang="el-GR" dirty="0"/>
              <a:t>ΤΙ ΚΑΝΟΥΜΕ ΚΑΤΑ ΤΗ ΔΙΑΡΚΕΙΑ ΤΗΣ ΕΠΙΛΗΠΤΙΚΗΣ ΚΡΙΣΗΣ;</a:t>
            </a:r>
          </a:p>
          <a:p>
            <a:r>
              <a:rPr lang="el-GR" dirty="0"/>
              <a:t>Κλήση έκτακτης ανάγκης</a:t>
            </a:r>
          </a:p>
          <a:p>
            <a:r>
              <a:rPr lang="el-GR" dirty="0"/>
              <a:t>Προφύλαξη του θύματος από τραυματισμούς π.χ. απομάκρυνση αιχμηρών αντικειμένων από το περιβάλλον και σταθεροποίηση της κεφαλής</a:t>
            </a:r>
          </a:p>
          <a:p>
            <a:r>
              <a:rPr lang="el-GR" dirty="0"/>
              <a:t>Δεν επιτρέπεται η πλήρης ακινητοποίηση του θύματος κατά τη διάρκεια της επιληπτικής κρίσης </a:t>
            </a:r>
          </a:p>
        </p:txBody>
      </p:sp>
    </p:spTree>
    <p:extLst>
      <p:ext uri="{BB962C8B-B14F-4D97-AF65-F5344CB8AC3E}">
        <p14:creationId xmlns:p14="http://schemas.microsoft.com/office/powerpoint/2010/main" val="278607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F00D52-2E49-4184-AA72-AC193FEC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51" y="224967"/>
            <a:ext cx="9623114" cy="59167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ΜΕΤΡΑ ΜΕΤΑ ΤΗΝ ΕΠΙΛΗΠΤΙΚΗ ΚΡΙΣΗ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5987F3-480A-45A8-879F-8EF8137E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1282048"/>
            <a:ext cx="10479741" cy="5011176"/>
          </a:xfrm>
        </p:spPr>
        <p:txBody>
          <a:bodyPr/>
          <a:lstStyle/>
          <a:p>
            <a:r>
              <a:rPr lang="el-GR" dirty="0"/>
              <a:t>Απελευθέρωση της των αεραγωγών και διατήρησή τους με την εφαρμογή της σωτήριας λαβής</a:t>
            </a:r>
          </a:p>
          <a:p>
            <a:r>
              <a:rPr lang="el-GR" dirty="0"/>
              <a:t>Τοποθέτηση θύματος σε σταθερή πλάγια θέση (θέση ανάνηψης) όσο ακόμα υπάρχει απώλεια συνείδησης</a:t>
            </a:r>
          </a:p>
          <a:p>
            <a:r>
              <a:rPr lang="el-GR" dirty="0"/>
              <a:t>Προφύλαξη του θύματος από εξωτερικά ερεθίσματα (θόρυβος, έντονο φως, φασαρία)</a:t>
            </a:r>
          </a:p>
          <a:p>
            <a:r>
              <a:rPr lang="el-GR" dirty="0"/>
              <a:t>Καμία ενόχληση κατά τη διάρκεια του ύπνου μετά την κρίση επειδή ενδέχεται να εκλυθεί επιπλέον κρίση</a:t>
            </a:r>
          </a:p>
          <a:p>
            <a:r>
              <a:rPr lang="el-GR" dirty="0"/>
              <a:t>Φροντίδα θύματος και ποτέ εγκατάλειψή του (</a:t>
            </a:r>
            <a:r>
              <a:rPr lang="el-GR" b="1" i="1" dirty="0"/>
              <a:t>κίνδυνος εισρόφησης!</a:t>
            </a:r>
            <a:r>
              <a:rPr lang="el-GR" dirty="0"/>
              <a:t>)</a:t>
            </a:r>
          </a:p>
          <a:p>
            <a:r>
              <a:rPr lang="el-GR" dirty="0"/>
              <a:t>Τακτικός έλεγχος επιπέδου συνείδησης, αναπνοής και κυκλοφορίας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0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50459B-CCFE-4F5B-B4AC-5ED9B154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04" y="0"/>
            <a:ext cx="10716808" cy="699247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Η ΥΠΟΓΛΥΚΑΙΜΙΑ ΚΑΙ ΤΑ ΧΑΡΑΚΤΗΡΙΣΤΙΚΑ ΤΗΣ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17BEC4-59AA-4B3C-837F-067C6A38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75" y="1093694"/>
            <a:ext cx="11514666" cy="5611905"/>
          </a:xfrm>
        </p:spPr>
        <p:txBody>
          <a:bodyPr>
            <a:normAutofit/>
          </a:bodyPr>
          <a:lstStyle/>
          <a:p>
            <a:r>
              <a:rPr lang="el-GR" sz="2000" dirty="0"/>
              <a:t>Πολύ χαμηλή συγκέντρωση γλυκόζης στο αίμα</a:t>
            </a:r>
          </a:p>
          <a:p>
            <a:r>
              <a:rPr lang="el-GR" sz="2000" dirty="0"/>
              <a:t>Συνήθως συμβαίνει λόγω ανεπαρκούς πρόσληψης τροφής ή μεγαλύτερης διάρκειας νηστεία ή να ξεχνάνε κάποιο ενδιάμεσο γεύμα</a:t>
            </a:r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>
                <a:solidFill>
                  <a:srgbClr val="FF0000"/>
                </a:solidFill>
              </a:rPr>
              <a:t>ΧΑΡΑΚΤΗΡΙΣΤΙΚΑ ΥΠΟΓΛΥΚΑΙΜΙΑΣ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Συγκέντρωση γλυκόζης στο αίμα 50-70 </a:t>
            </a:r>
            <a:r>
              <a:rPr lang="en-AU" sz="2000" dirty="0">
                <a:solidFill>
                  <a:schemeClr val="tx1"/>
                </a:solidFill>
              </a:rPr>
              <a:t>mg/dl</a:t>
            </a:r>
          </a:p>
          <a:p>
            <a:r>
              <a:rPr lang="el-GR" sz="2000" dirty="0">
                <a:solidFill>
                  <a:schemeClr val="tx1"/>
                </a:solidFill>
              </a:rPr>
              <a:t>Ανησυχία και σύγχυση</a:t>
            </a:r>
          </a:p>
          <a:p>
            <a:r>
              <a:rPr lang="el-GR" sz="2000" dirty="0">
                <a:solidFill>
                  <a:schemeClr val="tx1"/>
                </a:solidFill>
              </a:rPr>
              <a:t>Μυϊκός τρόμος και αδυναμία</a:t>
            </a:r>
          </a:p>
          <a:p>
            <a:r>
              <a:rPr lang="el-GR" sz="2000" dirty="0">
                <a:solidFill>
                  <a:schemeClr val="tx1"/>
                </a:solidFill>
              </a:rPr>
              <a:t>Έντονη πείνα, εφίδρωση, αίσθημα παλμών </a:t>
            </a:r>
          </a:p>
          <a:p>
            <a:r>
              <a:rPr lang="el-GR" sz="2000" dirty="0">
                <a:solidFill>
                  <a:schemeClr val="tx1"/>
                </a:solidFill>
              </a:rPr>
              <a:t>Πιθανότητα ναυτίας και εμετού</a:t>
            </a:r>
          </a:p>
          <a:p>
            <a:r>
              <a:rPr lang="el-GR" sz="2000" dirty="0">
                <a:solidFill>
                  <a:schemeClr val="tx1"/>
                </a:solidFill>
              </a:rPr>
              <a:t>Πιθανότητα σπασμών</a:t>
            </a:r>
          </a:p>
          <a:p>
            <a:r>
              <a:rPr lang="el-GR" sz="2000" dirty="0">
                <a:solidFill>
                  <a:schemeClr val="tx1"/>
                </a:solidFill>
              </a:rPr>
              <a:t>Διαταραχή του επιπέδου συνείδησης έως και απώλεια συνείδησης </a:t>
            </a:r>
          </a:p>
        </p:txBody>
      </p:sp>
    </p:spTree>
    <p:extLst>
      <p:ext uri="{BB962C8B-B14F-4D97-AF65-F5344CB8AC3E}">
        <p14:creationId xmlns:p14="http://schemas.microsoft.com/office/powerpoint/2010/main" val="325145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0EA24-214E-4BDE-92ED-E3550C81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004" y="224117"/>
            <a:ext cx="8596668" cy="60063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ΜΕΤΡΑ ΣΕ ΥΠΟΓΛΥΚΑΙΜΙΑ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944ED5-2C5B-4A71-B88E-5347069F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70" y="1308942"/>
            <a:ext cx="9569324" cy="3880773"/>
          </a:xfrm>
        </p:spPr>
        <p:txBody>
          <a:bodyPr>
            <a:normAutofit/>
          </a:bodyPr>
          <a:lstStyle/>
          <a:p>
            <a:r>
              <a:rPr lang="el-GR" sz="2400" dirty="0"/>
              <a:t>Κλήση άμεσης ανάγκης</a:t>
            </a:r>
          </a:p>
          <a:p>
            <a:r>
              <a:rPr lang="el-GR" sz="2400" dirty="0"/>
              <a:t>Σε διαταραχές επιπέδου συνείδηση: εφαρμογή σταθερής πλάγιας θέσης</a:t>
            </a:r>
          </a:p>
          <a:p>
            <a:r>
              <a:rPr lang="el-GR" sz="2400" dirty="0"/>
              <a:t>Σε πλήρη συνείδηση άμεση χορήγηση γλυκόζης π.χ. χυμού φρούτων ή 2-3 κουταλάκια του γλυκού ζάχαρη ή μέλι</a:t>
            </a:r>
          </a:p>
          <a:p>
            <a:r>
              <a:rPr lang="el-GR" sz="2400" dirty="0"/>
              <a:t>Τακτικός έλεγχος επιπέδου συνείδησης, αναπνοής και κυκλοφορίας </a:t>
            </a:r>
          </a:p>
        </p:txBody>
      </p:sp>
    </p:spTree>
    <p:extLst>
      <p:ext uri="{BB962C8B-B14F-4D97-AF65-F5344CB8AC3E}">
        <p14:creationId xmlns:p14="http://schemas.microsoft.com/office/powerpoint/2010/main" val="255106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E2A4D1-7738-48DB-A55A-73EF1786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87" y="179294"/>
            <a:ext cx="10376148" cy="726141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ΧΑΡΑΚΤΗΡΙΣΤΙΚΑ ΚΑΙ ΜΕΤΡΑ ΣΕ ΥΠΕΡΓΛΥΚΑΙΜΙΑ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995B4C-2BB7-44AB-A72A-DD1B96A4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040001"/>
            <a:ext cx="11788588" cy="5073928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/>
              <a:t>Συγκέντρωση γλυκόζης στο αίμα πάνω από 300</a:t>
            </a:r>
            <a:r>
              <a:rPr lang="en-AU" sz="2400" dirty="0"/>
              <a:t> mg/dl</a:t>
            </a:r>
            <a:r>
              <a:rPr lang="el-GR" sz="2400" dirty="0"/>
              <a:t> </a:t>
            </a:r>
            <a:endParaRPr lang="en-AU" sz="2400" dirty="0"/>
          </a:p>
          <a:p>
            <a:r>
              <a:rPr lang="el-GR" sz="2400" dirty="0"/>
              <a:t>Ναυτία και εμετός</a:t>
            </a:r>
          </a:p>
          <a:p>
            <a:r>
              <a:rPr lang="el-GR" sz="2400" dirty="0"/>
              <a:t>Έντονη δίψα και αυξημένη παραγωγή ούρων </a:t>
            </a:r>
          </a:p>
          <a:p>
            <a:r>
              <a:rPr lang="el-GR" sz="2400" dirty="0"/>
              <a:t>Σημεία αφυδάτωσης, ξηρό δέρμα και βλεννογόνοι, ταχύτερος παλμός, μειωμένη σπαργή δέρματος</a:t>
            </a:r>
          </a:p>
          <a:p>
            <a:r>
              <a:rPr lang="el-GR" sz="2400" dirty="0"/>
              <a:t>Ανορεξία, αδυναμία, καταβολή</a:t>
            </a:r>
          </a:p>
          <a:p>
            <a:r>
              <a:rPr lang="el-GR" sz="2400" dirty="0"/>
              <a:t>Διαταραχή επιπέδου συνείδησης ως και απώλεια συνείδησης</a:t>
            </a:r>
          </a:p>
          <a:p>
            <a:r>
              <a:rPr lang="el-GR" sz="2400" dirty="0"/>
              <a:t>Συχνά βαθιά αναπνοή με εκπνεόμενο αέρα που έχει τη μυρωδιά μήλου ή ακετόνης</a:t>
            </a:r>
          </a:p>
          <a:p>
            <a:endParaRPr lang="el-GR" sz="2400" dirty="0"/>
          </a:p>
          <a:p>
            <a:r>
              <a:rPr lang="el-GR" sz="2400" dirty="0"/>
              <a:t>ΜΕΤΡΑ ΣΕ ΥΠΕΡΓΛΥΚΑΙΜΙΑ</a:t>
            </a:r>
          </a:p>
          <a:p>
            <a:r>
              <a:rPr lang="el-GR" sz="2400" dirty="0"/>
              <a:t> Κλήση έκτακτης ανάγκης</a:t>
            </a:r>
          </a:p>
          <a:p>
            <a:r>
              <a:rPr lang="el-GR" sz="2400" dirty="0"/>
              <a:t>Εφαρμογή σταθερής πλάγιας θέσης σε διαταραχές επιπέδου συνείδησης</a:t>
            </a:r>
          </a:p>
          <a:p>
            <a:r>
              <a:rPr lang="el-GR" sz="2400" dirty="0"/>
              <a:t>Τακτικός έλεγχος επιπέδου συνείδησης, αναπνοής και κυκλοφορίας </a:t>
            </a:r>
          </a:p>
        </p:txBody>
      </p:sp>
    </p:spTree>
    <p:extLst>
      <p:ext uri="{BB962C8B-B14F-4D97-AF65-F5344CB8AC3E}">
        <p14:creationId xmlns:p14="http://schemas.microsoft.com/office/powerpoint/2010/main" val="106016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8799B9-AAA9-4499-8192-24CB0C98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59" y="219075"/>
            <a:ext cx="8596668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ΓΕΝΙΚΑ ΜΕΤΡΑ ΣΕ ΔΥΣΠΝΟΙΑ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2CB342-2C9E-4C04-A5DD-7CD13C27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103314"/>
            <a:ext cx="11515725" cy="5202236"/>
          </a:xfrm>
        </p:spPr>
        <p:txBody>
          <a:bodyPr/>
          <a:lstStyle/>
          <a:p>
            <a:r>
              <a:rPr lang="el-GR" dirty="0"/>
              <a:t>Τα ακόλουθα μέτρα εφαρμόζονται ανεξαρτήτως της βαρύτητας και της αιτίας της δύσπνοιας:</a:t>
            </a:r>
          </a:p>
          <a:p>
            <a:r>
              <a:rPr lang="el-GR" dirty="0"/>
              <a:t>Εφησυχασμός θύματος</a:t>
            </a:r>
          </a:p>
          <a:p>
            <a:r>
              <a:rPr lang="el-GR" dirty="0"/>
              <a:t>Χαλάρωση τυχόν στενού ρουχισμού </a:t>
            </a:r>
          </a:p>
          <a:p>
            <a:r>
              <a:rPr lang="el-GR" dirty="0"/>
              <a:t>Τοποθέτηση σε καθιστή θέση που διευκολύνει την αναπνοή</a:t>
            </a:r>
          </a:p>
          <a:p>
            <a:r>
              <a:rPr lang="el-GR" dirty="0"/>
              <a:t>Άνοιγμα παραθύρων για παροχή καθαρού αέρα σε κλειστούς χώρους</a:t>
            </a:r>
          </a:p>
          <a:p>
            <a:r>
              <a:rPr lang="el-GR" dirty="0"/>
              <a:t>Δεν αφήνουμε το θύμα μόνο του</a:t>
            </a:r>
          </a:p>
          <a:p>
            <a:r>
              <a:rPr lang="el-GR" dirty="0"/>
              <a:t>Μέριμνα για διατήρηση θερμότητας</a:t>
            </a:r>
          </a:p>
          <a:p>
            <a:r>
              <a:rPr lang="el-GR" dirty="0"/>
              <a:t>Τακτικός έλεγχος επιπέδου συνείδησης, αναπνοής και κυκλοφορίας</a:t>
            </a:r>
          </a:p>
          <a:p>
            <a:r>
              <a:rPr lang="el-GR" dirty="0"/>
              <a:t>Κλήση έκτακτης ανάγκης</a:t>
            </a:r>
          </a:p>
          <a:p>
            <a:r>
              <a:rPr lang="el-GR" dirty="0"/>
              <a:t>Επί απώλειας συνείδησης με υπάρχουσα και επαρκή αναπνοή τοποθετούμε το θύμα σε ασφαλή πλάγια θέση.</a:t>
            </a:r>
          </a:p>
          <a:p>
            <a:r>
              <a:rPr lang="el-GR" dirty="0"/>
              <a:t>Σε αναπνευστική παύση ξεκινούμε άμεσα ΚΑΡΠΑ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5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D1EA9E-DBC1-42C5-A1BA-DF19ACA5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34" y="247650"/>
            <a:ext cx="8596668" cy="866775"/>
          </a:xfrm>
        </p:spPr>
        <p:txBody>
          <a:bodyPr/>
          <a:lstStyle/>
          <a:p>
            <a:pPr algn="ctr"/>
            <a:r>
              <a:rPr lang="el-GR" dirty="0"/>
              <a:t>ΒΡΟΓΧΙΚΟ ΑΣΘΜΑ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DE2B45-46AE-4C98-8E69-6EA25503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884" y="126523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Σε κρίση βρογχικού άσθματος ακολουθούμε τα μέτρα που προαναφέρθηκαν σχετικά με την δύσπνοια και επιπλέον</a:t>
            </a:r>
          </a:p>
          <a:p>
            <a:r>
              <a:rPr lang="el-GR" sz="2800" dirty="0"/>
              <a:t>Χορήγηση 2-3 (όχι παραπάνω!) εισπνοών σπρέι για το άσθμα σε περίπτωση που είναι διαθέσιμο</a:t>
            </a:r>
          </a:p>
          <a:p>
            <a:r>
              <a:rPr lang="el-GR" sz="2800" dirty="0"/>
              <a:t>Εφησυχασμός και καθοδήγηση του ασθενούς κρίνονται ιδιαιτέρως σημαντικά σε μία κρίση άσθματος</a:t>
            </a:r>
          </a:p>
          <a:p>
            <a:r>
              <a:rPr lang="el-GR" sz="2800" dirty="0"/>
              <a:t>Άμεση ειδοποίηση κέντρου έκτακτης ανάγκης</a:t>
            </a:r>
          </a:p>
        </p:txBody>
      </p:sp>
    </p:spTree>
    <p:extLst>
      <p:ext uri="{BB962C8B-B14F-4D97-AF65-F5344CB8AC3E}">
        <p14:creationId xmlns:p14="http://schemas.microsoft.com/office/powerpoint/2010/main" val="260790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3172FF-1B25-4A13-A0FD-E19985EE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84" y="133350"/>
            <a:ext cx="10276416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ΔΗΓΜΑ ΕΝΤΟΜΟΥ ΣΤΗ ΣΤΟΜΑΤΟΦΑΡΥΓΙΚΗ ΚΟΙΛΟΤΗΤΑ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FA0878-E924-4E23-A158-AFA9F641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141414"/>
            <a:ext cx="11858624" cy="5373686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ΧΑΡΑΚΤΗΡΙΣΤΙΚΑ ΣΗΜΕΙΑ ΤΟΥ ΔΗΓΜΑΤΟΣ ΕΝΤΟΜΟΥ ΣΤΗ ΣΤΟΜΑΤΟΦΑΡΥΓΓΙΚΗ ΠΕΡΙΟΧΗ</a:t>
            </a:r>
          </a:p>
          <a:p>
            <a:r>
              <a:rPr lang="el-GR" sz="2400" dirty="0"/>
              <a:t>Τυπικό ατύχημα: Ο ασθενή δέχεται δήγμα από έντομο κατά την κατανάλωση φαγητού ή ποτού σε εξωτερικό χώρο</a:t>
            </a:r>
          </a:p>
          <a:p>
            <a:r>
              <a:rPr lang="el-GR" sz="2400" dirty="0"/>
              <a:t>Ακολουθούμε τα μέτρα που προαναφέρθηκαν σχετικά με την δύσπνοια</a:t>
            </a:r>
          </a:p>
          <a:p>
            <a:r>
              <a:rPr lang="el-GR" sz="2400" dirty="0"/>
              <a:t>Αιφνίδια εμφανιζόμενη, ταχέως και σφόδρα επιδεινούμενη δύσπνοια</a:t>
            </a:r>
          </a:p>
          <a:p>
            <a:r>
              <a:rPr lang="el-GR" sz="2400" dirty="0"/>
              <a:t>Υπερδιέγερση και αίσθημα φόβου από τον ασθενή επειδή πιστεύει ότι σύντομα θα πνιγεί, λόγω κοπιώδους αναπνοής και πιθανότητας απόφραξης της </a:t>
            </a:r>
            <a:r>
              <a:rPr lang="el-GR" sz="2400" dirty="0" err="1"/>
              <a:t>στοματοφαρυγγικής</a:t>
            </a:r>
            <a:r>
              <a:rPr lang="el-GR" sz="2400" dirty="0"/>
              <a:t> κοιλότητας μετά από λίγα λεπτά μπορεί να οδηγήσει σε παύση της αναπνοής και σε θάνατο μέσω πνιγμού, όταν δεν προσφερθεί άμεση βοήθεια.</a:t>
            </a:r>
          </a:p>
          <a:p>
            <a:r>
              <a:rPr lang="el-GR" sz="2400" dirty="0"/>
              <a:t>Αιτία αισθήματος πνιγμονής αποτελεί το δηλητήριο που εκκρίνεται από το κεντρί του ζώου και μπορεί να προκαλέσει έντονο οίδημα των ανώτερων αεραγωγών σε πολύ μικρό χρονικό διάστημα  </a:t>
            </a:r>
          </a:p>
          <a:p>
            <a:endParaRPr lang="el-GR" sz="18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413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E87EA8-AE1B-4814-8E87-2192361A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200"/>
            <a:ext cx="11915774" cy="609600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ΜΕΤΡΑ ΓΙΑ ΤΟ ΔΗΓΜΑ ΕΝΤΟΜΟΥ ΣΤΗ ΣΤΟΜΑΤΟΦΑΡΥΓΓΙΚΗ ΚΟΙΛΟΤΗΤΑ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210D50-AC54-44C0-81B1-AA369DB6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08" y="941389"/>
            <a:ext cx="11047941" cy="5068886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Άμεση ειδοποίηση κέντρου έκτακτης ανάγκης</a:t>
            </a:r>
          </a:p>
          <a:p>
            <a:r>
              <a:rPr lang="el-GR" sz="2800" dirty="0"/>
              <a:t>Προσπάθεια εφησυχασμού διότι όσο αυξάνεται ο φόβος τόσο γρηγορότερα θα δημιουργηθεί το οίδημα στους αεραγωγούς. Λόγω της διέγερσης θα αυξηθεί η καρδιακή συχνότητα, η αρτηριακή πίεση και η αιμάτωση των αγγείων</a:t>
            </a:r>
          </a:p>
          <a:p>
            <a:r>
              <a:rPr lang="el-GR" sz="2800" dirty="0"/>
              <a:t>Ψύχρανση εκ των έσω με τη βοήθεια κρύων αφεψημάτων και παγωτού</a:t>
            </a:r>
          </a:p>
          <a:p>
            <a:r>
              <a:rPr lang="el-GR" sz="2800" dirty="0"/>
              <a:t>Ψύχρανση εξωτερικά με ψυχρές νοτισμένες πετσέτες ή ψυχρά αντικείμενα</a:t>
            </a:r>
          </a:p>
          <a:p>
            <a:r>
              <a:rPr lang="el-GR" sz="2800" dirty="0"/>
              <a:t>Σε περίπτωση απώλειας αισθήσεων και παύσης της αναπνοής άμεσα ΚΑΡΠΑ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1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EAF508-8C2F-472F-8B06-055954CC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49511"/>
            <a:ext cx="11344337" cy="740233"/>
          </a:xfrm>
        </p:spPr>
        <p:txBody>
          <a:bodyPr/>
          <a:lstStyle/>
          <a:p>
            <a:pPr algn="ctr"/>
            <a:r>
              <a:rPr lang="el-GR" dirty="0"/>
              <a:t>ΔΙΑΤΑΡΑΧΕΣ ΕΠΙΠΕΔΟΥ ΣΥΝΕΙΔΗΣΗΣ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E3096E-C00C-44AD-9ADB-4C9382C3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9744"/>
            <a:ext cx="12192000" cy="6157903"/>
          </a:xfrm>
        </p:spPr>
        <p:txBody>
          <a:bodyPr>
            <a:normAutofit/>
          </a:bodyPr>
          <a:lstStyle/>
          <a:p>
            <a:r>
              <a:rPr lang="el-GR" dirty="0"/>
              <a:t>Οι διαταραχές επιπέδου συνείδησης μπορεί να προκληθούν σε ένα πλήθος καταστάσεων </a:t>
            </a:r>
            <a:r>
              <a:rPr lang="el-GR" dirty="0">
                <a:solidFill>
                  <a:srgbClr val="FF0000"/>
                </a:solidFill>
              </a:rPr>
              <a:t>εκτάκτου ανάγκης: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1.ΕΛΛΕΙΨΗ ΟΞΥΓΟΝΟΥ 					1.ΚΡΑΝΙΟΕΓΚΕΦΑΛΙΚΕΣ ΚΑΚΩΣΕΙΣ                   1.ΘΕΡΜΟΠΛΗΞΙΑ</a:t>
            </a:r>
          </a:p>
          <a:p>
            <a:pPr marL="0" indent="0">
              <a:buNone/>
            </a:pPr>
            <a:r>
              <a:rPr lang="el-GR" dirty="0"/>
              <a:t>2.ΔΡΑΣΗ ΔΗΛΗΤΗΡΙΟΥ 					2.ΦΛΕΓΜΟΝΕΣ                                                2.ΥΠΟΘΕΡΜΙΑ</a:t>
            </a:r>
          </a:p>
          <a:p>
            <a:pPr marL="0" indent="0">
              <a:buNone/>
            </a:pPr>
            <a:r>
              <a:rPr lang="el-GR" dirty="0"/>
              <a:t>3.ΤΟΞΙΚΟΤΗΤΑ							3.ΑΓΓΕΙΑΚΟ ΕΓΚΕΦΑΛΙΚΟ ΕΠΕΙΣΟΔΙΟ (ΑΕΕ)</a:t>
            </a:r>
          </a:p>
          <a:p>
            <a:pPr marL="0" indent="0">
              <a:buNone/>
            </a:pPr>
            <a:r>
              <a:rPr lang="el-GR" dirty="0"/>
              <a:t>4.ΔΙΑΤΑΡΑΧΗ ΥΔΑΤΟΣ ΚΑΙ ΗΛΕΚΤΡΟΛΥΤΩΝ           </a:t>
            </a:r>
          </a:p>
          <a:p>
            <a:pPr marL="0" indent="0">
              <a:buNone/>
            </a:pPr>
            <a:r>
              <a:rPr lang="el-GR" dirty="0"/>
              <a:t>5.ΟΞΕΟΒΑΣΙΚΗ ΔΙΑΤΑΡΑΧΗ</a:t>
            </a:r>
          </a:p>
          <a:p>
            <a:pPr marL="0" indent="0">
              <a:buNone/>
            </a:pPr>
            <a:r>
              <a:rPr lang="el-GR" dirty="0"/>
              <a:t>6.ΔΙΑΤΑΡΑΧΗ ΣΑΚΧΑΡΟΥ ΑΙΜΑΤΟΣ                      </a:t>
            </a:r>
          </a:p>
          <a:p>
            <a:pPr marL="0" indent="0">
              <a:buNone/>
            </a:pPr>
            <a:r>
              <a:rPr lang="el-GR" dirty="0"/>
              <a:t>7.ΟΡΜΟΝΙΚΗ ΔΙΑΤΑΡΑΧΗ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7AAB7383-5807-4369-B59C-16123F2695EC}"/>
              </a:ext>
            </a:extLst>
          </p:cNvPr>
          <p:cNvSpPr/>
          <p:nvPr/>
        </p:nvSpPr>
        <p:spPr>
          <a:xfrm>
            <a:off x="148414" y="1431813"/>
            <a:ext cx="3622188" cy="1270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ΕΠΙΔΡΑΣΕΙΣ ΥΛΙΚΩΝ ΚΑΙ ΟΥΣΙΩΝ ΕΠΑΝΩ ΣΤΟ ΑΝΘΡΩΠΙΝΟ ΣΩΜΑ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E7952E76-0217-45EA-88A4-D61AD2A3CD8F}"/>
              </a:ext>
            </a:extLst>
          </p:cNvPr>
          <p:cNvSpPr/>
          <p:nvPr/>
        </p:nvSpPr>
        <p:spPr>
          <a:xfrm>
            <a:off x="4722630" y="1428825"/>
            <a:ext cx="3007659" cy="1074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ΜΕΤΑΒΟΛΗ ΠΙΕΣΗΣ ΣΤΟΝ ΕΓΚΕΦΑΛΟ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1250EA2-EC51-4C31-8C79-576170AA2F66}"/>
              </a:ext>
            </a:extLst>
          </p:cNvPr>
          <p:cNvSpPr/>
          <p:nvPr/>
        </p:nvSpPr>
        <p:spPr>
          <a:xfrm>
            <a:off x="8682317" y="1529977"/>
            <a:ext cx="2815814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ΜΕΤΑΒΟΛΗ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ΘΕΡΜΟΚΡΑΣΙΑΣ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68895E-3CA9-4C35-A831-5C73A40F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84" y="100012"/>
            <a:ext cx="8596668" cy="714375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ΞΕΝΟ ΣΩΜΑ ΣΤΟΝ ΟΙΣΟΦΑΓΟ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F6B83AC-ECCB-40C4-9B19-4584001C0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36" r="2865" b="3032"/>
          <a:stretch/>
        </p:blipFill>
        <p:spPr>
          <a:xfrm>
            <a:off x="1629834" y="814387"/>
            <a:ext cx="9085791" cy="6043613"/>
          </a:xfrm>
        </p:spPr>
      </p:pic>
    </p:spTree>
    <p:extLst>
      <p:ext uri="{BB962C8B-B14F-4D97-AF65-F5344CB8AC3E}">
        <p14:creationId xmlns:p14="http://schemas.microsoft.com/office/powerpoint/2010/main" val="179621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221928-381B-4EBA-962B-7024F1D8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04774"/>
            <a:ext cx="8596668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ΤΕΧΝΗΤΗ ΑΝΑΠΝΟΗ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1BDCD7F1-F787-41D6-B89B-06F5A9B7A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6" t="3000" r="5732"/>
          <a:stretch/>
        </p:blipFill>
        <p:spPr>
          <a:xfrm>
            <a:off x="1371599" y="676274"/>
            <a:ext cx="10148047" cy="5957608"/>
          </a:xfrm>
        </p:spPr>
      </p:pic>
    </p:spTree>
    <p:extLst>
      <p:ext uri="{BB962C8B-B14F-4D97-AF65-F5344CB8AC3E}">
        <p14:creationId xmlns:p14="http://schemas.microsoft.com/office/powerpoint/2010/main" val="249223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BDEED9-F6BB-4419-BBD3-3B128AAC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46" y="107576"/>
            <a:ext cx="8596668" cy="717177"/>
          </a:xfrm>
        </p:spPr>
        <p:txBody>
          <a:bodyPr/>
          <a:lstStyle/>
          <a:p>
            <a:pPr algn="ctr"/>
            <a:r>
              <a:rPr lang="el-GR" dirty="0"/>
              <a:t>ΚΑΡΠΑ ΣΕ ΕΝΗΛΙΚΟΥΣ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7FCA712-76FF-457E-98E7-82FAF56AC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80" t="5772" r="18698"/>
          <a:stretch/>
        </p:blipFill>
        <p:spPr>
          <a:xfrm>
            <a:off x="959224" y="887506"/>
            <a:ext cx="9780494" cy="5862918"/>
          </a:xfrm>
        </p:spPr>
      </p:pic>
    </p:spTree>
    <p:extLst>
      <p:ext uri="{BB962C8B-B14F-4D97-AF65-F5344CB8AC3E}">
        <p14:creationId xmlns:p14="http://schemas.microsoft.com/office/powerpoint/2010/main" val="307211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B397BC-F458-4D6E-95A6-42FB000F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97" y="134471"/>
            <a:ext cx="10071349" cy="753035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ΚΑΡΔΙΑΚΕΣ ΜΑΛΑΞΕΙΣ ΣΕ ΠΑΙΔΙΑ ΚΑΙ ΒΡΕΦΗ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2836DE5-7B89-43F6-A2A5-97BA017F2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31" t="15934" r="5837" b="9234"/>
          <a:stretch/>
        </p:blipFill>
        <p:spPr>
          <a:xfrm>
            <a:off x="340659" y="815788"/>
            <a:ext cx="11698941" cy="5647765"/>
          </a:xfrm>
        </p:spPr>
      </p:pic>
    </p:spTree>
    <p:extLst>
      <p:ext uri="{BB962C8B-B14F-4D97-AF65-F5344CB8AC3E}">
        <p14:creationId xmlns:p14="http://schemas.microsoft.com/office/powerpoint/2010/main" val="2478288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DA7E6E-ACB1-4F6E-917A-FE66BA2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58" y="126356"/>
            <a:ext cx="10196854" cy="69028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ΙΔΙΑΙΤΕΡΟΤΗΤΕΣ ΚΑΡΠΑ ΣΕ ΠΑΙΔΙΑ ΚΑΙ ΒΡΕΦΗ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D69403-ADCB-4881-853B-4AF76FA9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959319"/>
            <a:ext cx="10757647" cy="3880773"/>
          </a:xfrm>
        </p:spPr>
        <p:txBody>
          <a:bodyPr/>
          <a:lstStyle/>
          <a:p>
            <a:r>
              <a:rPr lang="el-GR" dirty="0"/>
              <a:t>Στην αρχή της αναζωογόνησης χορηγούνται 5 τεχνητές αναπνοές (</a:t>
            </a:r>
            <a:r>
              <a:rPr lang="el-GR" i="1" dirty="0"/>
              <a:t>εφάπαξ αερισμός</a:t>
            </a:r>
            <a:r>
              <a:rPr lang="el-GR" dirty="0"/>
              <a:t>)</a:t>
            </a:r>
          </a:p>
          <a:p>
            <a:r>
              <a:rPr lang="el-GR" dirty="0"/>
              <a:t>Το σημείο πίεσης για τις συμπιέσεις του θώρακα βρίσκεται στο κατώτερο τρίτο του στέρνου</a:t>
            </a:r>
          </a:p>
          <a:p>
            <a:r>
              <a:rPr lang="el-GR" dirty="0"/>
              <a:t>Οι συμπιέσεις του θώρακα πραγματοποιούνται σε παιδιά με ένα μόνο χέρι και στα βρέφη με 2 δάχτυλα</a:t>
            </a:r>
          </a:p>
          <a:p>
            <a:r>
              <a:rPr lang="el-GR" dirty="0"/>
              <a:t>Το βάθος συμπίεσης κατά τις συμπιέσεις του θώρακα πρέπει να είναι το 1/3 της διαμέτρου του θωρακικού κλωβού</a:t>
            </a:r>
          </a:p>
          <a:p>
            <a:r>
              <a:rPr lang="el-GR" dirty="0"/>
              <a:t>Όπως και στους ενήλικες έτσι και στα παιδιά πραγματοποιούνται 30 συμπιέσεις και 2 εμφυσήσεις.</a:t>
            </a:r>
          </a:p>
          <a:p>
            <a:r>
              <a:rPr lang="el-GR" dirty="0"/>
              <a:t>Η τεχνητή αναπνοή πραγματοποιείται με μία μικρότερη ποσότητα αέρα, γιατί ο φυσιολογικός όγκος αναπνοής των παιδιών και των βρεφών είναι μικρότερος</a:t>
            </a:r>
          </a:p>
        </p:txBody>
      </p:sp>
    </p:spTree>
    <p:extLst>
      <p:ext uri="{BB962C8B-B14F-4D97-AF65-F5344CB8AC3E}">
        <p14:creationId xmlns:p14="http://schemas.microsoft.com/office/powerpoint/2010/main" val="271382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275683-5F9E-4575-8910-FEB12C9F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4118"/>
            <a:ext cx="10528548" cy="797859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ΚΑΡΔΙΟΑΝΑΠΝΕΥΣΤΙΚΗ ΑΝΑΖΩΟΓΟΝΗΣΗ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28701F-1CEC-4820-B707-5CC6CCCA8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10878172" cy="18107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https://www.youtube.com/watch?v=YywEcQhmd7U</a:t>
            </a:r>
            <a:endParaRPr lang="el-GR" dirty="0"/>
          </a:p>
          <a:p>
            <a:r>
              <a:rPr lang="en-US" dirty="0">
                <a:hlinkClick r:id="rId3"/>
              </a:rPr>
              <a:t>https://www.youtube.com/watch?v=K0Op8jNKuPk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56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4DD4A6-4AF0-492E-B98F-36300555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69" y="80682"/>
            <a:ext cx="8596668" cy="46616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ΠΛΗΓΕΣ &amp; ΑΙΜΟΡΡΑΓΙΑ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682307E-F996-4BB3-A5DC-595240BA1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93" t="22169" r="13073" b="2998"/>
          <a:stretch/>
        </p:blipFill>
        <p:spPr>
          <a:xfrm>
            <a:off x="986118" y="824754"/>
            <a:ext cx="10372164" cy="5952564"/>
          </a:xfrm>
        </p:spPr>
      </p:pic>
    </p:spTree>
    <p:extLst>
      <p:ext uri="{BB962C8B-B14F-4D97-AF65-F5344CB8AC3E}">
        <p14:creationId xmlns:p14="http://schemas.microsoft.com/office/powerpoint/2010/main" val="3812690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7A0533-53AD-4120-838D-7BE75ED2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75" y="161365"/>
            <a:ext cx="8596668" cy="59167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ΑΡΧΕΣ ΠΕΡΙΠΟΙΗΣΗΣ ΤΡΑΥΜΑΤΩΝ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DE6022-8B72-4CB9-8E09-52C77547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866775"/>
            <a:ext cx="11658600" cy="59912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400" dirty="0"/>
              <a:t>Κατά την αρχική περιποίηση, ο τραυματίας πρέπει να είναι </a:t>
            </a:r>
            <a:r>
              <a:rPr lang="el-GR" sz="2400" b="1" dirty="0"/>
              <a:t>ξαπλωμένος</a:t>
            </a:r>
            <a:r>
              <a:rPr lang="el-GR" sz="2400" dirty="0"/>
              <a:t> ή τουλάχιστον </a:t>
            </a:r>
            <a:r>
              <a:rPr lang="el-GR" sz="2400" b="1" dirty="0"/>
              <a:t>καθιστός.</a:t>
            </a:r>
          </a:p>
          <a:p>
            <a:pPr algn="just"/>
            <a:r>
              <a:rPr lang="el-GR" sz="2400" dirty="0"/>
              <a:t>Ο διασώστης πρέπει να βρίσκεται </a:t>
            </a:r>
            <a:r>
              <a:rPr lang="el-GR" sz="2400" b="1" dirty="0"/>
              <a:t>μπροστά από τον τραυματία, </a:t>
            </a:r>
            <a:r>
              <a:rPr lang="el-GR" sz="2400" dirty="0"/>
              <a:t>ώστε να μπορεί να τον παρακολουθεί συνέχεια (ναυτία/εμετός/επαπειλούμενη απώλεια αισθήσεων;)</a:t>
            </a:r>
          </a:p>
          <a:p>
            <a:pPr algn="just"/>
            <a:r>
              <a:rPr lang="el-GR" sz="2400" dirty="0"/>
              <a:t>Για την προφύλαξη του τραυματία από λοιμώξεις, αλλά και για τη δική μας προφύλαξη ως διασώστες θα πρέπει να φοράμε γάντια.</a:t>
            </a:r>
          </a:p>
          <a:p>
            <a:pPr algn="just"/>
            <a:r>
              <a:rPr lang="el-GR" sz="2400" dirty="0"/>
              <a:t>Κάθε τραύμα πρέπει να καλύπτεται έτσι ακριβώς όπως ανευρίσκεται, όσο το δυνατόν ταχύτερα και με στείρα (ελεύθερα μικροβίων) υλικά επίδεσης. Σε αυτή την περίπτωση, δεν επιτρέπεται η επαφή του τραύματος με γυμνά χέρια λόγω του κινδύνου λοίμωξης και ο διασώστης δεν πρέπει να μιλάει κατά την περιποίηση του τραύματος ώστε να μην εισέλθουν σταγονίδια σιέλου στο τραύμα.  </a:t>
            </a:r>
          </a:p>
          <a:p>
            <a:pPr algn="just"/>
            <a:r>
              <a:rPr lang="el-GR" sz="2400" dirty="0"/>
              <a:t>Έτσι επιτυγχάνουμε: </a:t>
            </a:r>
          </a:p>
          <a:p>
            <a:pPr lvl="1" algn="just"/>
            <a:r>
              <a:rPr lang="el-GR" sz="2200" dirty="0"/>
              <a:t>Ταχεία αιμόσταση του τραύματος</a:t>
            </a:r>
          </a:p>
          <a:p>
            <a:pPr lvl="1" algn="just"/>
            <a:r>
              <a:rPr lang="el-GR" sz="2200" dirty="0"/>
              <a:t>Αποστειρωμένη κάλυψη και ακινητοποίηση του τραύματος για αποφυγή περαιτέρω απώλειας αίματος</a:t>
            </a:r>
          </a:p>
          <a:p>
            <a:pPr lvl="1" algn="just"/>
            <a:r>
              <a:rPr lang="el-GR" sz="2200" dirty="0"/>
              <a:t>Μείωση του πόνου και</a:t>
            </a:r>
          </a:p>
          <a:p>
            <a:pPr lvl="1" algn="just"/>
            <a:r>
              <a:rPr lang="el-GR" sz="2200" dirty="0"/>
              <a:t>Άμβλυνση των επιπλοκών της μετέπειτα επούλωσης του τραύματος</a:t>
            </a:r>
          </a:p>
        </p:txBody>
      </p:sp>
    </p:spTree>
    <p:extLst>
      <p:ext uri="{BB962C8B-B14F-4D97-AF65-F5344CB8AC3E}">
        <p14:creationId xmlns:p14="http://schemas.microsoft.com/office/powerpoint/2010/main" val="566156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9D3CEE-E076-4FC5-86C4-FF04B11F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22" y="117391"/>
            <a:ext cx="8596668" cy="699247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ΡΙΝΟΡΡΑΓΙΕΣ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094883-6CFE-48B8-9327-CE56730F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1075860"/>
            <a:ext cx="11649075" cy="5420190"/>
          </a:xfrm>
        </p:spPr>
        <p:txBody>
          <a:bodyPr>
            <a:normAutofit/>
          </a:bodyPr>
          <a:lstStyle/>
          <a:p>
            <a:r>
              <a:rPr lang="el-GR" sz="2200" b="1" i="1" dirty="0"/>
              <a:t>Ήπιες αιμορραγίες </a:t>
            </a:r>
            <a:r>
              <a:rPr lang="el-GR" sz="2200" dirty="0"/>
              <a:t>από τη μύτη (αυτόματα ή μετά από τραυματισμό) σταματούν τις περισσότερες φορές μόνες τους εντός ολίγων λεπτών.</a:t>
            </a:r>
          </a:p>
          <a:p>
            <a:r>
              <a:rPr lang="el-GR" sz="2200" dirty="0"/>
              <a:t>Σπανιότερα εμφανίζονται </a:t>
            </a:r>
            <a:r>
              <a:rPr lang="el-GR" sz="2200" b="1" i="1" dirty="0"/>
              <a:t>εκτεταμένες αιμορραγίες</a:t>
            </a:r>
            <a:endParaRPr lang="en-US" sz="2200" b="1" i="1" dirty="0"/>
          </a:p>
          <a:p>
            <a:r>
              <a:rPr lang="el-GR" sz="2200" b="1" i="1" dirty="0"/>
              <a:t>Μέτρα περιποίησης τραύματος:</a:t>
            </a:r>
          </a:p>
          <a:p>
            <a:r>
              <a:rPr lang="el-GR" sz="2200" dirty="0"/>
              <a:t>Αφήστε το θύμα να καθίσει με ελαφρά κλίση προς τα εμπρός (π.χ. πάνω από τον νιπτήρα) ώστε το αίμα να μπορεί να τρέξει προς τα έξω</a:t>
            </a:r>
          </a:p>
          <a:p>
            <a:r>
              <a:rPr lang="el-GR" sz="2200" dirty="0"/>
              <a:t>Παρακινήστε το θύμα να αναπνέει από το στόμα</a:t>
            </a:r>
          </a:p>
          <a:p>
            <a:r>
              <a:rPr lang="el-GR" sz="2200" dirty="0"/>
              <a:t>Τοποθέτηση υγρή κρύας πετσέτας στον αυχένα</a:t>
            </a:r>
          </a:p>
          <a:p>
            <a:r>
              <a:rPr lang="el-GR" sz="2200" dirty="0"/>
              <a:t>Επί κινδύνου καταπληξίας ή κατάρρευσης τοποθετήστε το θύμα σε όσο το δυνατόν πρηνή θέση (</a:t>
            </a:r>
            <a:r>
              <a:rPr lang="el-GR" sz="2200" dirty="0" err="1"/>
              <a:t>μπτούμυτα</a:t>
            </a:r>
            <a:r>
              <a:rPr lang="el-GR" sz="2200" dirty="0"/>
              <a:t>)</a:t>
            </a:r>
          </a:p>
          <a:p>
            <a:r>
              <a:rPr lang="el-GR" sz="2200" dirty="0"/>
              <a:t>Μην προσπαθήσετε ν σταματήσετε την αιμορραγία με γάζες γιατί εμποδίζεται η απορροή του αίματος προς τα έξω και μπορεί να προκληθεί </a:t>
            </a:r>
            <a:r>
              <a:rPr lang="el-GR" sz="2200" b="1" dirty="0" err="1"/>
              <a:t>εισρόφηση</a:t>
            </a:r>
            <a:endParaRPr lang="el-GR" sz="2200" b="1" dirty="0"/>
          </a:p>
          <a:p>
            <a:endParaRPr lang="en-US" dirty="0"/>
          </a:p>
          <a:p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3161807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868A50-AF81-4740-B333-6C0BF0BB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6200"/>
            <a:ext cx="12077699" cy="809625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ΠΑΘΗΣΕΙΣ ΚΑΙ ΤΡΑΥΜΑΤΙΣΜΟΙ ΚΟΙΛΙΑΚΗΣ ΧΩΡΑΣ</a:t>
            </a:r>
          </a:p>
        </p:txBody>
      </p:sp>
      <p:pic>
        <p:nvPicPr>
          <p:cNvPr id="10" name="Θέση περιεχομένου 3">
            <a:extLst>
              <a:ext uri="{FF2B5EF4-FFF2-40B4-BE49-F238E27FC236}">
                <a16:creationId xmlns:a16="http://schemas.microsoft.com/office/drawing/2014/main" id="{3A559520-0250-47DB-B40F-1A0681012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31" t="3583" r="7433" b="21017"/>
          <a:stretch/>
        </p:blipFill>
        <p:spPr>
          <a:xfrm>
            <a:off x="681318" y="753035"/>
            <a:ext cx="10192870" cy="57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FEC8DA-4C2D-458D-9D0D-015E9C81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06188"/>
            <a:ext cx="10259607" cy="105955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ΑΙΤΙΕΣ ΔΙΑΤΑΡΑΧΗΣ ΤΟΥ ΕΠΙΠΕΔΟΥ ΣΥΝΕΙΔΗΣΗΣ ΚΑΙ ΜΟΡΦΕΣ ΚΩΜΑΤΟΣ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B3DFDC-3784-4A0A-9B76-BF31EFF2C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817" r="-312" b="32440"/>
          <a:stretch/>
        </p:blipFill>
        <p:spPr>
          <a:xfrm rot="16200000">
            <a:off x="3461734" y="-1437979"/>
            <a:ext cx="5305390" cy="10874192"/>
          </a:xfrm>
        </p:spPr>
      </p:pic>
    </p:spTree>
    <p:extLst>
      <p:ext uri="{BB962C8B-B14F-4D97-AF65-F5344CB8AC3E}">
        <p14:creationId xmlns:p14="http://schemas.microsoft.com/office/powerpoint/2010/main" val="2520755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34ACF9-A3C1-4212-9082-EE502FB9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52" y="14007"/>
            <a:ext cx="10866966" cy="72109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ΜΕΤΡΑ ΣΕ ΟΞΕΙΕΣ ΠΑΘΗΣΕΙΣ ΤΗΣ ΚΟΙΛΙΑΚΗΣ ΧΩΡΑΣ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3D271F-48E9-43EB-82B0-00CFE100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869577"/>
            <a:ext cx="11609294" cy="5988424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Κλήση έκτακτης ανάγκης </a:t>
            </a:r>
          </a:p>
          <a:p>
            <a:r>
              <a:rPr lang="el-GR" sz="2400" dirty="0"/>
              <a:t>Καθησυχασμός του θύματος και προφύλαξή του</a:t>
            </a:r>
          </a:p>
          <a:p>
            <a:r>
              <a:rPr lang="el-GR" sz="2400" dirty="0"/>
              <a:t>Τοποθέτηση κατά βούληση του θύματος όσο το δυνατόν με ελαφρώς ανυψωμένο κορμό, λυγισμένα γόνατα και άκρους πόδες για χαλάρωση του κοιλιακού μυϊκού τοιχώματος</a:t>
            </a:r>
          </a:p>
          <a:p>
            <a:r>
              <a:rPr lang="el-GR" sz="2400" dirty="0"/>
              <a:t>Σε συμπτώματα καταπληξίας ο ασθενής πρέπει να τοποθετείται σε θέση καταπληξίας</a:t>
            </a:r>
          </a:p>
          <a:p>
            <a:r>
              <a:rPr lang="el-GR" sz="2400" dirty="0"/>
              <a:t>Δεν αφήνουμε το θύμα να σηκωθεί όρθιο</a:t>
            </a:r>
          </a:p>
          <a:p>
            <a:r>
              <a:rPr lang="el-GR" sz="2400" dirty="0"/>
              <a:t>Επί εμετού βοηθούμε το θύμα κατά τη μετάβαση του στην τουαλέτα</a:t>
            </a:r>
          </a:p>
          <a:p>
            <a:r>
              <a:rPr lang="el-GR" sz="2400" dirty="0"/>
              <a:t>Δεν επιτρέπεται στο θύμα να φάει ή να πιει σε ενδεχόμενη περίπτωση χ/ο</a:t>
            </a:r>
          </a:p>
          <a:p>
            <a:r>
              <a:rPr lang="el-GR" sz="2400" dirty="0"/>
              <a:t>Όχι χορήγηση αναλγητικών χωρίς εντολή γιατρού λόγω ενδεχόμενης συγκάλυψης των συμπτωμάτων</a:t>
            </a:r>
          </a:p>
          <a:p>
            <a:r>
              <a:rPr lang="el-GR" sz="2400" dirty="0"/>
              <a:t>Διατήρηση θερμοκρασίας του θύματος σκεπάζοντας το</a:t>
            </a:r>
          </a:p>
          <a:p>
            <a:r>
              <a:rPr lang="el-GR" sz="2400" dirty="0"/>
              <a:t>Τακτικός έλεγχος επιπέδου συνείδησης, αναπνοής και κυκλοφορίας αίματος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855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DC3087-3A43-42FF-97D9-CF98DCF5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40" y="80681"/>
            <a:ext cx="8596668" cy="60148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ΕΓΚΑΥΜΑΤΑ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925ED8C4-3C52-4F46-9656-64E155DB9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5" t="7155" r="5836" b="8723"/>
          <a:stretch/>
        </p:blipFill>
        <p:spPr>
          <a:xfrm>
            <a:off x="1869639" y="797859"/>
            <a:ext cx="8466667" cy="5979460"/>
          </a:xfrm>
        </p:spPr>
      </p:pic>
    </p:spTree>
    <p:extLst>
      <p:ext uri="{BB962C8B-B14F-4D97-AF65-F5344CB8AC3E}">
        <p14:creationId xmlns:p14="http://schemas.microsoft.com/office/powerpoint/2010/main" val="3819816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21C2E8-D2F3-4400-BE86-F4585721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407" y="143436"/>
            <a:ext cx="8596668" cy="80682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ΜΕΤΡΑ ΓΙΑ ΕΓΚΑΥΜΑΤΑ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413FF59-D5D8-42F3-8FC1-537197B7C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38" b="28536"/>
          <a:stretch/>
        </p:blipFill>
        <p:spPr>
          <a:xfrm rot="16200000">
            <a:off x="3151093" y="-739589"/>
            <a:ext cx="5298141" cy="9251578"/>
          </a:xfrm>
        </p:spPr>
      </p:pic>
    </p:spTree>
    <p:extLst>
      <p:ext uri="{BB962C8B-B14F-4D97-AF65-F5344CB8AC3E}">
        <p14:creationId xmlns:p14="http://schemas.microsoft.com/office/powerpoint/2010/main" val="1605931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2BE9B47-592F-4561-8F56-7C471B41F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522" y="1159457"/>
            <a:ext cx="5079596" cy="5330990"/>
          </a:xfrm>
        </p:spPr>
        <p:txBody>
          <a:bodyPr>
            <a:normAutofit/>
          </a:bodyPr>
          <a:lstStyle/>
          <a:p>
            <a:r>
              <a:rPr lang="el-GR" dirty="0"/>
              <a:t>Σβήσιμο του φλεγόμενου ατόμου με</a:t>
            </a:r>
          </a:p>
          <a:p>
            <a:pPr lvl="1"/>
            <a:r>
              <a:rPr lang="el-GR" sz="1800" dirty="0"/>
              <a:t>Κύλισμα στο έδαφος</a:t>
            </a:r>
          </a:p>
          <a:p>
            <a:pPr lvl="1"/>
            <a:r>
              <a:rPr lang="el-GR" sz="1800" dirty="0"/>
              <a:t>Κάλυψη των φλογών με κάλυμμα</a:t>
            </a:r>
          </a:p>
          <a:p>
            <a:pPr lvl="1"/>
            <a:r>
              <a:rPr lang="el-GR" sz="1800" dirty="0"/>
              <a:t>Βρέξιμο με νερό με κουβάδες ή με λάστιχο ποτίσματος</a:t>
            </a:r>
          </a:p>
          <a:p>
            <a:pPr lvl="1"/>
            <a:r>
              <a:rPr lang="el-GR" sz="1800" dirty="0"/>
              <a:t>Χρήση κατάλληλου πυροσβεστήρα</a:t>
            </a:r>
          </a:p>
          <a:p>
            <a:pPr lvl="2"/>
            <a:r>
              <a:rPr lang="el-GR" sz="1800" dirty="0"/>
              <a:t>Πυροσβεστήρες νερού αβλαβείς</a:t>
            </a:r>
          </a:p>
          <a:p>
            <a:pPr lvl="2"/>
            <a:r>
              <a:rPr lang="el-GR" sz="1800" dirty="0"/>
              <a:t>Πυροσβεστήρες με σκόνη </a:t>
            </a:r>
            <a:r>
              <a:rPr lang="el-GR" sz="1800" dirty="0">
                <a:solidFill>
                  <a:srgbClr val="FF0000"/>
                </a:solidFill>
              </a:rPr>
              <a:t>ΌΧΙ</a:t>
            </a:r>
            <a:r>
              <a:rPr lang="el-GR" sz="1800" dirty="0"/>
              <a:t> στραμμένοι προς το πρόσωπο</a:t>
            </a:r>
          </a:p>
          <a:p>
            <a:pPr lvl="2"/>
            <a:r>
              <a:rPr lang="el-GR" sz="1800" dirty="0"/>
              <a:t>Πυροσβεστήρες με </a:t>
            </a:r>
            <a:r>
              <a:rPr lang="en-US" sz="1800" dirty="0"/>
              <a:t>CO2</a:t>
            </a:r>
            <a:r>
              <a:rPr lang="el-GR" sz="1800" dirty="0"/>
              <a:t> </a:t>
            </a:r>
            <a:r>
              <a:rPr lang="el-GR" sz="1800" dirty="0">
                <a:solidFill>
                  <a:srgbClr val="FF0000"/>
                </a:solidFill>
              </a:rPr>
              <a:t>ΑΠΑΓΟΡΕΥΟΝΤΑΙ ΛΟΓΩ ΚΙΝΔΥΝΟΥ ΑΣΦΥΞΙΑΣ!!!</a:t>
            </a:r>
          </a:p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0E822FB-D08C-457E-BAF8-2FD573BE8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0031" y="1042915"/>
            <a:ext cx="5705122" cy="5447531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Τα ενδύματα να αφαιρούνται μόνο σε ζεμάτισμα. Τα </a:t>
            </a:r>
            <a:r>
              <a:rPr lang="el-GR" b="1" i="1" dirty="0"/>
              <a:t>συμπαγώς καμένα </a:t>
            </a:r>
            <a:r>
              <a:rPr lang="el-GR" dirty="0"/>
              <a:t>ρούχα πρέπει να παραμένουν επάνω στο δέρμα!</a:t>
            </a:r>
          </a:p>
          <a:p>
            <a:pPr algn="just"/>
            <a:r>
              <a:rPr lang="el-GR" b="1" dirty="0"/>
              <a:t>Μην</a:t>
            </a:r>
            <a:r>
              <a:rPr lang="el-GR" dirty="0"/>
              <a:t> ανοίγετε τις εγκαυματικές φυσαλίδες</a:t>
            </a:r>
          </a:p>
          <a:p>
            <a:pPr algn="just"/>
            <a:r>
              <a:rPr lang="el-GR" dirty="0"/>
              <a:t>Οι προσβεβλημένες περιοχές θα πρέπει ν δροσίζονται το πολύ </a:t>
            </a:r>
            <a:r>
              <a:rPr lang="el-GR" dirty="0" err="1"/>
              <a:t>εως</a:t>
            </a:r>
            <a:r>
              <a:rPr lang="el-GR" dirty="0"/>
              <a:t> 15΄με καθαρό και τρεχούμενο νερό</a:t>
            </a:r>
          </a:p>
          <a:p>
            <a:pPr algn="just"/>
            <a:r>
              <a:rPr lang="el-GR" dirty="0"/>
              <a:t>Προσεκτική κάλυψη εγκαυμάτων με άσηπτη τεχνική. Αποστειρωμένες ειδικές γάζες</a:t>
            </a:r>
          </a:p>
          <a:p>
            <a:pPr algn="just"/>
            <a:r>
              <a:rPr lang="el-GR" dirty="0"/>
              <a:t>Κλήση έκτακτης ανάγκης</a:t>
            </a:r>
          </a:p>
          <a:p>
            <a:pPr algn="just"/>
            <a:r>
              <a:rPr lang="el-GR" dirty="0"/>
              <a:t>Έλεγχος επιπέδου συνείδησης –αναπνοής-κυκλοφορίας του αίματος</a:t>
            </a:r>
          </a:p>
          <a:p>
            <a:pPr algn="just"/>
            <a:r>
              <a:rPr lang="el-GR" dirty="0"/>
              <a:t>Διατήρηση θερμοκρασίας σώματος</a:t>
            </a:r>
          </a:p>
          <a:p>
            <a:pPr algn="just"/>
            <a:r>
              <a:rPr lang="el-GR" dirty="0"/>
              <a:t>Θέση ανάνηψης σε καταπληξία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0A7F5EDC-A71C-41A8-A285-F3A931FF1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3825" y="155575"/>
            <a:ext cx="8597900" cy="660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>
                <a:solidFill>
                  <a:srgbClr val="FF0000"/>
                </a:solidFill>
              </a:rPr>
              <a:t>ΜΕΤΡΑ ΣΕ ΕΓΚΑΥΜΑΤΑ ΚΑΙ ΖΕΜΑΤΙΣΜΑ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47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832976-9C21-486B-9C9A-F0D3EEFA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417" y="41732"/>
            <a:ext cx="8596668" cy="645459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ΗΛΕΚΤΡΙΚΟ ΑΤΥΧΗΜΑ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43B00C-2C6A-4E17-8308-E741C2755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896" y="872202"/>
            <a:ext cx="6245009" cy="346844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l-GR" sz="1600" dirty="0"/>
              <a:t>Μέτρα σε ηλεκτρικό  ατύχημα από ρεύμα χαμηλής τάσης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FAF8592-9B86-4A7F-BF5D-A0933521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897" y="1398495"/>
            <a:ext cx="6245009" cy="520262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l-GR" sz="1600" dirty="0"/>
              <a:t>Προσοχή στην ατομική προστασία:</a:t>
            </a:r>
            <a:br>
              <a:rPr lang="el-GR" sz="1600" dirty="0"/>
            </a:br>
            <a:r>
              <a:rPr lang="el-GR" sz="1600" b="1" dirty="0"/>
              <a:t>Ο </a:t>
            </a:r>
            <a:r>
              <a:rPr lang="el-GR" sz="1600" b="1" dirty="0" err="1"/>
              <a:t>πάροχος</a:t>
            </a:r>
            <a:r>
              <a:rPr lang="el-GR" sz="1600" b="1" dirty="0"/>
              <a:t> των πρώτων βοηθειών </a:t>
            </a:r>
            <a:r>
              <a:rPr lang="el-GR" sz="1600" b="1" dirty="0" err="1"/>
              <a:t>εππιτρέπεται</a:t>
            </a:r>
            <a:r>
              <a:rPr lang="el-GR" sz="1600" b="1" dirty="0"/>
              <a:t> να αγγίξει το θύμα μόνο όταν έχει διακοπεί το ηλεκτρικό κύκλωμα</a:t>
            </a:r>
          </a:p>
          <a:p>
            <a:pPr algn="just"/>
            <a:r>
              <a:rPr lang="el-GR" sz="1600" dirty="0"/>
              <a:t>Διακοπή του ηλεκτρικού κυκλώματος με κλείσιμο της συσκευής, κλείσιμο της ασφάλειας, αφαίρεση του ηλεκτρικού βύσματος ή σκούντημα του θύματος με ένα </a:t>
            </a:r>
            <a:r>
              <a:rPr lang="el-GR" sz="1600" dirty="0">
                <a:solidFill>
                  <a:srgbClr val="FF0000"/>
                </a:solidFill>
              </a:rPr>
              <a:t>μη αγώγιμο υλικό</a:t>
            </a:r>
            <a:r>
              <a:rPr lang="el-GR" sz="1600" dirty="0"/>
              <a:t>, π.χ. σκουπόξυλο</a:t>
            </a:r>
          </a:p>
          <a:p>
            <a:pPr algn="just"/>
            <a:r>
              <a:rPr lang="el-GR" sz="1600" dirty="0"/>
              <a:t>Έλεγχος επιπέδου συνείδησης, αναπνοής κυκλοφορίας αίματος</a:t>
            </a:r>
          </a:p>
          <a:p>
            <a:pPr algn="just"/>
            <a:r>
              <a:rPr lang="el-GR" sz="1600" dirty="0"/>
              <a:t>Κλήση έκτακτης ανάγκης</a:t>
            </a:r>
          </a:p>
          <a:p>
            <a:pPr algn="just"/>
            <a:r>
              <a:rPr lang="el-GR" sz="1600" dirty="0"/>
              <a:t>Λήψη περαιτέρω μέτρων: τοποθέτηση σε σταθερή πλάγια θέση ή εφαρμογή ΚΑΡΠΑ</a:t>
            </a:r>
          </a:p>
          <a:p>
            <a:pPr algn="just"/>
            <a:r>
              <a:rPr lang="el-GR" sz="1600" dirty="0"/>
              <a:t>Τα «ηλεκτρικά ίχνη» και τα απλά εγκαύματα  πρέπει να φροντιστούν, όπου η ψύχρανση με τρεχούμενο νερό διαδραματίζει πρωτεύοντα ρόλο</a:t>
            </a:r>
          </a:p>
          <a:p>
            <a:pPr algn="just"/>
            <a:r>
              <a:rPr lang="el-GR" sz="1600" dirty="0"/>
              <a:t> Ο </a:t>
            </a:r>
            <a:r>
              <a:rPr lang="el-GR" sz="1600" dirty="0" err="1"/>
              <a:t>πάροχος</a:t>
            </a:r>
            <a:r>
              <a:rPr lang="el-GR" sz="1600" dirty="0"/>
              <a:t> των πρώτων βοηθειών παραπέμπει το θύμα για περαιτέρω ιατρική διερεύνηση και γνωμάτευση ακόμα κι αν δηλώνει ότι αισθάνεται καλά!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9843254-9D21-4AF9-95E0-1ABF70F3E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2164" y="869421"/>
            <a:ext cx="5629835" cy="34684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l-GR" sz="1600" dirty="0"/>
              <a:t>Μέτρα σε ηλεκτρικό ατύχημα από ρεύμα υψηλής τάσης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1BF1009-BF81-4648-9EEE-1EBD5C025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0448" y="1398495"/>
            <a:ext cx="5701552" cy="520262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l-GR" dirty="0"/>
              <a:t>Προσοχή στην ατομική προστασία: Διατηρήστε </a:t>
            </a:r>
            <a:r>
              <a:rPr lang="el-GR" dirty="0">
                <a:solidFill>
                  <a:srgbClr val="FF0000"/>
                </a:solidFill>
              </a:rPr>
              <a:t>απόσταση ασφαλείας τουλάχιστον 10 μέτρων!</a:t>
            </a:r>
          </a:p>
          <a:p>
            <a:pPr algn="just"/>
            <a:r>
              <a:rPr lang="el-GR" dirty="0">
                <a:solidFill>
                  <a:schemeClr val="tx1"/>
                </a:solidFill>
              </a:rPr>
              <a:t>Εξασφάλιση περιοχής κινδύνου</a:t>
            </a:r>
          </a:p>
          <a:p>
            <a:pPr algn="just"/>
            <a:r>
              <a:rPr lang="el-GR" dirty="0">
                <a:solidFill>
                  <a:schemeClr val="tx1"/>
                </a:solidFill>
              </a:rPr>
              <a:t>Απομάκρυνση παρευρισκόμενων από τον πάροχο των πρώτων βοηθειών</a:t>
            </a:r>
          </a:p>
          <a:p>
            <a:pPr algn="just"/>
            <a:r>
              <a:rPr lang="el-GR" dirty="0">
                <a:solidFill>
                  <a:schemeClr val="tx1"/>
                </a:solidFill>
              </a:rPr>
              <a:t>Κλήση έκτακτης ανάγκης</a:t>
            </a: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r>
              <a:rPr lang="el-GR" dirty="0">
                <a:solidFill>
                  <a:schemeClr val="tx1"/>
                </a:solidFill>
              </a:rPr>
              <a:t>Τα περαιτέρω μέτρα σε ατυχήματα υψηλής τάσης λαμβάνονται από ειδικό προσωπικό της πυροσβεστικής και των διασωστικών συνεργείων</a:t>
            </a:r>
          </a:p>
        </p:txBody>
      </p:sp>
    </p:spTree>
    <p:extLst>
      <p:ext uri="{BB962C8B-B14F-4D97-AF65-F5344CB8AC3E}">
        <p14:creationId xmlns:p14="http://schemas.microsoft.com/office/powerpoint/2010/main" val="4051449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7CFFCECC-97FE-4C76-9138-D620899DD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05950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C98D54-77C3-4FF9-B65E-2FEF3D06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0683"/>
            <a:ext cx="10555442" cy="1210236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ΓΙΑΤΙ ΕΙΝΑΙ ΤΟΣΟ ΣΗΜΑΝΤΙΚΕΣ ΟΙ ΔΙΑΤΑΡΑΧΕΣ ΤΟΥ ΕΠΙΠΕΔΟΥ ΣΥΝΕΙΔΗΣΗΣ;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AF06C-9AEA-4916-81B2-60CC380F46E8}"/>
              </a:ext>
            </a:extLst>
          </p:cNvPr>
          <p:cNvSpPr txBox="1"/>
          <p:nvPr/>
        </p:nvSpPr>
        <p:spPr>
          <a:xfrm>
            <a:off x="162455" y="2701687"/>
            <a:ext cx="2466975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ΔΙΑΤΑΡΑΧΗ ΤΗΣ ΣΥΝΕΙΔΗΣΗΣ</a:t>
            </a: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 Ή </a:t>
            </a: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ΑΠΩΛΕΙΑ ΣΥΝΕΙΔΗΣΗΣ</a:t>
            </a: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E9834EEB-BF07-43F0-B59D-7F1ABB1390AE}"/>
              </a:ext>
            </a:extLst>
          </p:cNvPr>
          <p:cNvSpPr/>
          <p:nvPr/>
        </p:nvSpPr>
        <p:spPr>
          <a:xfrm>
            <a:off x="2833311" y="274782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FC41CAE0-A8BD-4690-97D7-98252ED1E1F7}"/>
              </a:ext>
            </a:extLst>
          </p:cNvPr>
          <p:cNvSpPr/>
          <p:nvPr/>
        </p:nvSpPr>
        <p:spPr>
          <a:xfrm>
            <a:off x="2876550" y="383133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6941702-315F-46A4-9246-25F64B1EE941}"/>
              </a:ext>
            </a:extLst>
          </p:cNvPr>
          <p:cNvSpPr/>
          <p:nvPr/>
        </p:nvSpPr>
        <p:spPr>
          <a:xfrm>
            <a:off x="4372120" y="2626942"/>
            <a:ext cx="1762125" cy="8351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ΑΠΟΦΡΑΞΗ ΤΩΝ ΑΕΡΑΓΩΓΩΝ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A01139B-095B-4905-A8F6-E39AC538A99F}"/>
              </a:ext>
            </a:extLst>
          </p:cNvPr>
          <p:cNvSpPr/>
          <p:nvPr/>
        </p:nvSpPr>
        <p:spPr>
          <a:xfrm>
            <a:off x="4377028" y="3761450"/>
            <a:ext cx="1762125" cy="8351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ΕΙΣΡΟΦΗΣΗ</a:t>
            </a:r>
          </a:p>
        </p:txBody>
      </p:sp>
      <p:sp>
        <p:nvSpPr>
          <p:cNvPr id="14" name="Ισοσκελές τρίγωνο 13">
            <a:extLst>
              <a:ext uri="{FF2B5EF4-FFF2-40B4-BE49-F238E27FC236}">
                <a16:creationId xmlns:a16="http://schemas.microsoft.com/office/drawing/2014/main" id="{0E4A3849-2345-472C-A661-045401E2F550}"/>
              </a:ext>
            </a:extLst>
          </p:cNvPr>
          <p:cNvSpPr/>
          <p:nvPr/>
        </p:nvSpPr>
        <p:spPr>
          <a:xfrm>
            <a:off x="8027668" y="778675"/>
            <a:ext cx="2943224" cy="1592323"/>
          </a:xfrm>
          <a:prstGeom prst="triangle">
            <a:avLst>
              <a:gd name="adj" fmla="val 468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Διάγραμμα ροής: Συγχώνευση 14">
            <a:extLst>
              <a:ext uri="{FF2B5EF4-FFF2-40B4-BE49-F238E27FC236}">
                <a16:creationId xmlns:a16="http://schemas.microsoft.com/office/drawing/2014/main" id="{4A96CB13-C501-4286-A121-4EDD8FEEA5CF}"/>
              </a:ext>
            </a:extLst>
          </p:cNvPr>
          <p:cNvSpPr/>
          <p:nvPr/>
        </p:nvSpPr>
        <p:spPr>
          <a:xfrm>
            <a:off x="9172575" y="1086214"/>
            <a:ext cx="495300" cy="731138"/>
          </a:xfrm>
          <a:prstGeom prst="flowChartMerg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5A344190-C57E-46E3-998C-27BBADDC56E2}"/>
              </a:ext>
            </a:extLst>
          </p:cNvPr>
          <p:cNvSpPr/>
          <p:nvPr/>
        </p:nvSpPr>
        <p:spPr>
          <a:xfrm>
            <a:off x="9253537" y="1979793"/>
            <a:ext cx="333376" cy="364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AC5AA98F-7297-450E-9384-A91BCD5617CC}"/>
              </a:ext>
            </a:extLst>
          </p:cNvPr>
          <p:cNvSpPr/>
          <p:nvPr/>
        </p:nvSpPr>
        <p:spPr>
          <a:xfrm>
            <a:off x="6364762" y="280219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7829DAD7-4CE6-4381-A767-831C9F2DE5AF}"/>
              </a:ext>
            </a:extLst>
          </p:cNvPr>
          <p:cNvSpPr/>
          <p:nvPr/>
        </p:nvSpPr>
        <p:spPr>
          <a:xfrm>
            <a:off x="6399614" y="385745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51A941-A59D-4B1A-B10B-17739C9A1695}"/>
              </a:ext>
            </a:extLst>
          </p:cNvPr>
          <p:cNvSpPr txBox="1"/>
          <p:nvPr/>
        </p:nvSpPr>
        <p:spPr>
          <a:xfrm>
            <a:off x="7638483" y="2740657"/>
            <a:ext cx="3721594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ΚΙΝΔΥΝΟΣ ΓΙΑ ΤΗ ΖΩΗ ΜΕΣΩ</a:t>
            </a:r>
          </a:p>
          <a:p>
            <a:pPr algn="ctr"/>
            <a:endParaRPr lang="el-GR" sz="2400" b="1" dirty="0">
              <a:solidFill>
                <a:srgbClr val="C00000"/>
              </a:solidFill>
            </a:endParaRPr>
          </a:p>
          <a:p>
            <a:pPr algn="ctr"/>
            <a:r>
              <a:rPr lang="el-GR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/>
              <a:t>ΕΛΛΕΙΨΗΣ ΟΞΥΓΟΝΟΥ</a:t>
            </a:r>
          </a:p>
        </p:txBody>
      </p:sp>
    </p:spTree>
    <p:extLst>
      <p:ext uri="{BB962C8B-B14F-4D97-AF65-F5344CB8AC3E}">
        <p14:creationId xmlns:p14="http://schemas.microsoft.com/office/powerpoint/2010/main" val="295811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D80D70-6249-4F28-8971-5E73FA4A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E6A3953-AB2C-4179-8A98-2016501A1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08" t="13766" r="6317" b="13116"/>
          <a:stretch/>
        </p:blipFill>
        <p:spPr>
          <a:xfrm>
            <a:off x="419100" y="295275"/>
            <a:ext cx="10753725" cy="6429375"/>
          </a:xfrm>
        </p:spPr>
      </p:pic>
    </p:spTree>
    <p:extLst>
      <p:ext uri="{BB962C8B-B14F-4D97-AF65-F5344CB8AC3E}">
        <p14:creationId xmlns:p14="http://schemas.microsoft.com/office/powerpoint/2010/main" val="77711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2922B-C937-4345-B803-E93559B9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58" y="76200"/>
            <a:ext cx="11181291" cy="740438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ΑΝΑΓΝΩΡΙΣΗ ΔΙΑΤΑΡΑΧΩΝ ΜΕΣΩ ΤΗΣ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81AB99-2A60-4726-93B3-46D872BB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48871"/>
            <a:ext cx="10985749" cy="5585011"/>
          </a:xfrm>
        </p:spPr>
        <p:txBody>
          <a:bodyPr>
            <a:normAutofit/>
          </a:bodyPr>
          <a:lstStyle/>
          <a:p>
            <a:r>
              <a:rPr lang="el-GR" sz="2800" dirty="0"/>
              <a:t>ΟΡΑΣΗΣ –</a:t>
            </a:r>
            <a:r>
              <a:rPr lang="el-GR" sz="2800" dirty="0">
                <a:solidFill>
                  <a:srgbClr val="FF0000"/>
                </a:solidFill>
              </a:rPr>
              <a:t>Βλέπω</a:t>
            </a:r>
            <a:r>
              <a:rPr lang="el-GR" sz="2800" dirty="0"/>
              <a:t> εάν υπάρχουν αναπνευστικές κινήσεις του θώρακα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/>
              <a:t>ΑΚΟΗΣ –</a:t>
            </a:r>
            <a:r>
              <a:rPr lang="el-GR" sz="2800" dirty="0">
                <a:solidFill>
                  <a:srgbClr val="FF0000"/>
                </a:solidFill>
              </a:rPr>
              <a:t>Ακούω</a:t>
            </a:r>
            <a:r>
              <a:rPr lang="el-GR" sz="2800" dirty="0"/>
              <a:t> τους αναπνευστικούς θορύβους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ΑΙΣΘΗΣΗΣ- </a:t>
            </a:r>
            <a:r>
              <a:rPr lang="el-GR" sz="2800" dirty="0">
                <a:solidFill>
                  <a:srgbClr val="FF0000"/>
                </a:solidFill>
              </a:rPr>
              <a:t>Αισθάνομαι</a:t>
            </a:r>
            <a:r>
              <a:rPr lang="el-GR" sz="2800" dirty="0"/>
              <a:t> τον εκπνεόμενο αέρα στο μάγουλό μου</a:t>
            </a:r>
          </a:p>
        </p:txBody>
      </p:sp>
    </p:spTree>
    <p:extLst>
      <p:ext uri="{BB962C8B-B14F-4D97-AF65-F5344CB8AC3E}">
        <p14:creationId xmlns:p14="http://schemas.microsoft.com/office/powerpoint/2010/main" val="287440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E83D64-F129-497E-8A32-082E907B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16" y="207038"/>
            <a:ext cx="1080645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ΕΛΕΓΧΟΣ ΤΟΥ ΕΠΙΠΕΔΟΥ ΣΥΝΕΙΔΗΣΗΣ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877131-D932-4777-93C9-E8F3C9D2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8189"/>
            <a:ext cx="10887136" cy="5073174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Η απώλεια της συνείδησης έχει ως αποτέλεσμα τη χαλάρωση των μυών και την απόφραξη των αεραγωγών λόγω εμβυθιζόμενης προς τα πίσω γλώσσας. </a:t>
            </a:r>
          </a:p>
          <a:p>
            <a:r>
              <a:rPr lang="el-GR" sz="2400" dirty="0"/>
              <a:t>Αυτό επιτυγχάνεται με τη </a:t>
            </a:r>
            <a:r>
              <a:rPr lang="el-GR" sz="2400" b="1" dirty="0"/>
              <a:t>σωτήρια για τη ζωή λαβή</a:t>
            </a:r>
            <a:r>
              <a:rPr lang="el-GR" sz="2400" dirty="0"/>
              <a:t>.</a:t>
            </a:r>
          </a:p>
          <a:p>
            <a:r>
              <a:rPr lang="el-GR" sz="2400" dirty="0"/>
              <a:t>Πιάνουμε το μέτωπο και το πιγούνι του θύματος, λυγίζουμε την κεφαλή αρκετά στον αυχένα και τον υπερεκτείνουμε. </a:t>
            </a:r>
          </a:p>
          <a:p>
            <a:r>
              <a:rPr lang="el-GR" sz="2400" dirty="0"/>
              <a:t>Στα βρέφη και στα μικρά παιδιά λυγίζουμε πολύ λίγο και προσεκτικά τον αυχένα</a:t>
            </a:r>
          </a:p>
          <a:p>
            <a:r>
              <a:rPr lang="el-GR" sz="2400" dirty="0"/>
              <a:t>Με αυτό τον τρόπο ανασηκώνονται η κάτω γνάθος και η ρίζα της γλώσσας του θύματος και μετατοπίζονται προς τα εμπρός</a:t>
            </a:r>
          </a:p>
          <a:p>
            <a:r>
              <a:rPr lang="el-GR" sz="2400" dirty="0"/>
              <a:t>Τώρα οι ανώτεροι αεραγωγοί είναι ελεύθεροι.</a:t>
            </a:r>
          </a:p>
          <a:p>
            <a:r>
              <a:rPr lang="el-GR" sz="2400" dirty="0"/>
              <a:t>Μόνο τώρα μπορεί να ελεγχθεί η αναπνοή.</a:t>
            </a:r>
          </a:p>
        </p:txBody>
      </p:sp>
    </p:spTree>
    <p:extLst>
      <p:ext uri="{BB962C8B-B14F-4D97-AF65-F5344CB8AC3E}">
        <p14:creationId xmlns:p14="http://schemas.microsoft.com/office/powerpoint/2010/main" val="250391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A37E74-E1CB-4E5F-9317-098522B8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34" y="85725"/>
            <a:ext cx="8596668" cy="1320800"/>
          </a:xfrm>
        </p:spPr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022435A-01D3-4035-8D66-B57369B95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0" t="2354" r="-399" b="9411"/>
          <a:stretch/>
        </p:blipFill>
        <p:spPr>
          <a:xfrm>
            <a:off x="657225" y="85726"/>
            <a:ext cx="10515600" cy="6553200"/>
          </a:xfrm>
        </p:spPr>
      </p:pic>
    </p:spTree>
    <p:extLst>
      <p:ext uri="{BB962C8B-B14F-4D97-AF65-F5344CB8AC3E}">
        <p14:creationId xmlns:p14="http://schemas.microsoft.com/office/powerpoint/2010/main" val="160864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BF8E95-1FBD-4DB0-8DC3-23611F63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07576"/>
            <a:ext cx="8596668" cy="60063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ΕΛΕΓΧΟΣ ΖΩΤΙΚΩΝ ΛΕΙΤΟΥΡΓΙΩΝ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20ACC7-A776-4A8B-A6B5-5EABA7D1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41" y="1084824"/>
            <a:ext cx="10148047" cy="4957388"/>
          </a:xfrm>
        </p:spPr>
        <p:txBody>
          <a:bodyPr>
            <a:normAutofit/>
          </a:bodyPr>
          <a:lstStyle/>
          <a:p>
            <a:r>
              <a:rPr lang="el-GR" sz="2400" dirty="0"/>
              <a:t>Η έναρξη των σημαντικότερων βοηθητικών μέτρων εξαρτάται από το εάν έχουν επηρεαστεί οι ζωτικές λειτουργίες,</a:t>
            </a:r>
          </a:p>
          <a:p>
            <a:endParaRPr lang="el-GR" sz="2400" dirty="0"/>
          </a:p>
          <a:p>
            <a:r>
              <a:rPr lang="el-GR" sz="2400" dirty="0"/>
              <a:t> το επίπεδο συνείδησης 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η αναπνοή και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η κυκλοφορία στο θύμα</a:t>
            </a:r>
          </a:p>
        </p:txBody>
      </p:sp>
    </p:spTree>
    <p:extLst>
      <p:ext uri="{BB962C8B-B14F-4D97-AF65-F5344CB8AC3E}">
        <p14:creationId xmlns:p14="http://schemas.microsoft.com/office/powerpoint/2010/main" val="135932486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</TotalTime>
  <Words>1896</Words>
  <Application>Microsoft Office PowerPoint</Application>
  <PresentationFormat>Ευρεία οθόνη</PresentationFormat>
  <Paragraphs>223</Paragraphs>
  <Slides>35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 3</vt:lpstr>
      <vt:lpstr>Όψη</vt:lpstr>
      <vt:lpstr>ΕΝΔΟΣΧΟΛΙΚΗ ΕΠΙΜΟΡΦΩΣΗ: ΠΑΡΟΧΗ ΠΡΩΤΩΝ ΒΟΗΘΕΙΩΝ ΣΤΟ ΣΧΟΛΙΚΟ ΠΕΡΙΒΑΛΛΟΝ</vt:lpstr>
      <vt:lpstr>ΔΙΑΤΑΡΑΧΕΣ ΕΠΙΠΕΔΟΥ ΣΥΝΕΙΔΗΣΗΣ</vt:lpstr>
      <vt:lpstr>ΑΙΤΙΕΣ ΔΙΑΤΑΡΑΧΗΣ ΤΟΥ ΕΠΙΠΕΔΟΥ ΣΥΝΕΙΔΗΣΗΣ ΚΑΙ ΜΟΡΦΕΣ ΚΩΜΑΤΟΣ</vt:lpstr>
      <vt:lpstr>ΓΙΑΤΙ ΕΙΝΑΙ ΤΟΣΟ ΣΗΜΑΝΤΙΚΕΣ ΟΙ ΔΙΑΤΑΡΑΧΕΣ ΤΟΥ ΕΠΙΠΕΔΟΥ ΣΥΝΕΙΔΗΣΗΣ;</vt:lpstr>
      <vt:lpstr>Παρουσίαση του PowerPoint</vt:lpstr>
      <vt:lpstr>ΑΝΑΓΝΩΡΙΣΗ ΔΙΑΤΑΡΑΧΩΝ ΜΕΣΩ ΤΗΣ</vt:lpstr>
      <vt:lpstr>ΕΛΕΓΧΟΣ ΤΟΥ ΕΠΙΠΕΔΟΥ ΣΥΝΕΙΔΗΣΗΣ</vt:lpstr>
      <vt:lpstr>Παρουσίαση του PowerPoint</vt:lpstr>
      <vt:lpstr>ΕΛΕΓΧΟΣ ΖΩΤΙΚΩΝ ΛΕΙΤΟΥΡΓΙΩΝ</vt:lpstr>
      <vt:lpstr>ΕΛΕΓΧΟΣ ΣΦΥΓΜΟΥ</vt:lpstr>
      <vt:lpstr>ΕΠΙΛΗΠΤΙΚΗ ΚΡΙΣΗ</vt:lpstr>
      <vt:lpstr>ΜΕΤΡΑ ΜΕΤΑ ΤΗΝ ΕΠΙΛΗΠΤΙΚΗ ΚΡΙΣΗ</vt:lpstr>
      <vt:lpstr>Η ΥΠΟΓΛΥΚΑΙΜΙΑ ΚΑΙ ΤΑ ΧΑΡΑΚΤΗΡΙΣΤΙΚΑ ΤΗΣ</vt:lpstr>
      <vt:lpstr>ΜΕΤΡΑ ΣΕ ΥΠΟΓΛΥΚΑΙΜΙΑ</vt:lpstr>
      <vt:lpstr>ΧΑΡΑΚΤΗΡΙΣΤΙΚΑ ΚΑΙ ΜΕΤΡΑ ΣΕ ΥΠΕΡΓΛΥΚΑΙΜΙΑ</vt:lpstr>
      <vt:lpstr>ΓΕΝΙΚΑ ΜΕΤΡΑ ΣΕ ΔΥΣΠΝΟΙΑ</vt:lpstr>
      <vt:lpstr>ΒΡΟΓΧΙΚΟ ΑΣΘΜΑ</vt:lpstr>
      <vt:lpstr>ΔΗΓΜΑ ΕΝΤΟΜΟΥ ΣΤΗ ΣΤΟΜΑΤΟΦΑΡΥΓΙΚΗ ΚΟΙΛΟΤΗΤΑ</vt:lpstr>
      <vt:lpstr>ΜΕΤΡΑ ΓΙΑ ΤΟ ΔΗΓΜΑ ΕΝΤΟΜΟΥ ΣΤΗ ΣΤΟΜΑΤΟΦΑΡΥΓΓΙΚΗ ΚΟΙΛΟΤΗΤΑ</vt:lpstr>
      <vt:lpstr>ΞΕΝΟ ΣΩΜΑ ΣΤΟΝ ΟΙΣΟΦΑΓΟ</vt:lpstr>
      <vt:lpstr>ΤΕΧΝΗΤΗ ΑΝΑΠΝΟΗ</vt:lpstr>
      <vt:lpstr>ΚΑΡΠΑ ΣΕ ΕΝΗΛΙΚΟΥΣ</vt:lpstr>
      <vt:lpstr>ΚΑΡΔΙΑΚΕΣ ΜΑΛΑΞΕΙΣ ΣΕ ΠΑΙΔΙΑ ΚΑΙ ΒΡΕΦΗ</vt:lpstr>
      <vt:lpstr>ΙΔΙΑΙΤΕΡΟΤΗΤΕΣ ΚΑΡΠΑ ΣΕ ΠΑΙΔΙΑ ΚΑΙ ΒΡΕΦΗ</vt:lpstr>
      <vt:lpstr>ΚΑΡΔΙΟΑΝΑΠΝΕΥΣΤΙΚΗ ΑΝΑΖΩΟΓΟΝΗΣΗ</vt:lpstr>
      <vt:lpstr>ΠΛΗΓΕΣ &amp; ΑΙΜΟΡΡΑΓΙΑ</vt:lpstr>
      <vt:lpstr>ΑΡΧΕΣ ΠΕΡΙΠΟΙΗΣΗΣ ΤΡΑΥΜΑΤΩΝ</vt:lpstr>
      <vt:lpstr>ΡΙΝΟΡΡΑΓΙΕΣ</vt:lpstr>
      <vt:lpstr>ΠΑΘΗΣΕΙΣ ΚΑΙ ΤΡΑΥΜΑΤΙΣΜΟΙ ΚΟΙΛΙΑΚΗΣ ΧΩΡΑΣ</vt:lpstr>
      <vt:lpstr>ΜΕΤΡΑ ΣΕ ΟΞΕΙΕΣ ΠΑΘΗΣΕΙΣ ΤΗΣ ΚΟΙΛΙΑΚΗΣ ΧΩΡΑΣ</vt:lpstr>
      <vt:lpstr>ΕΓΚΑΥΜΑΤΑ</vt:lpstr>
      <vt:lpstr>ΜΕΤΡΑ ΓΙΑ ΕΓΚΑΥΜΑΤΑ</vt:lpstr>
      <vt:lpstr>ΜΕΤΡΑ ΣΕ ΕΓΚΑΥΜΑΤΑ ΚΑΙ ΖΕΜΑΤΙΣΜΑ</vt:lpstr>
      <vt:lpstr>ΗΛΕΚΤΡΙΚΟ ΑΤΥΧΗΜΑ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ΕΝΔΟΣΧΟΛΙΚΗ ΕΠΙΜΟΡΦΩΣΗ: ΠΑΡΟΧΗ ΠΡΩΤΩΝ ΒΟΗΘΕΙΩΝ ΣΤΟ ΣΧΟΛΙΚΟ ΠΕΡΙΒΑΛΛΟΝ</dc:title>
  <dc:creator>Katerina Xatzinikolaou</dc:creator>
  <cp:lastModifiedBy>Katerina Xatzinikolaou</cp:lastModifiedBy>
  <cp:revision>145</cp:revision>
  <dcterms:created xsi:type="dcterms:W3CDTF">2022-02-14T13:51:14Z</dcterms:created>
  <dcterms:modified xsi:type="dcterms:W3CDTF">2022-02-26T11:39:05Z</dcterms:modified>
</cp:coreProperties>
</file>