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8.png" ContentType="image/png"/>
  <Override PartName="/ppt/media/image1.png" ContentType="image/png"/>
  <Override PartName="/ppt/media/image2.png" ContentType="image/png"/>
  <Override PartName="/ppt/media/hdphoto1.wdp" ContentType="image/vnd.ms-photo"/>
  <Override PartName="/ppt/media/image16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D9FEE3-789B-4E1B-BE41-8581CAA50C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452950-A4CE-44C3-8656-D85FD5FDC6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4D922D-481D-4C57-8991-F3F023FB35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BA0F53-E891-44F6-91F7-E308673841B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2A3FB2-1D73-4B12-B972-C4875EE33F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B48C85-9A0E-4B8A-BFF2-993E8A15FE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73C538-AE60-4396-8CB0-B60A47D46A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F766E2-12D6-4D77-B95D-B99247C0AD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FA373D-280E-404C-AFB7-A59A70D5FB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D7C7BF-8071-4C1D-A4BC-081BAFE680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7B51C6-CF45-4A2F-AE89-26A736016B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05760D-AE96-491A-9BB5-1B509D6F1E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F8A17B-71A7-42DE-9B19-C586B89B8213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Ορθογώνιο: Στρογγύλεμα γωνιών 4"/>
          <p:cNvSpPr/>
          <p:nvPr/>
        </p:nvSpPr>
        <p:spPr>
          <a:xfrm rot="18343800">
            <a:off x="7017840" y="1949760"/>
            <a:ext cx="7639920" cy="921600"/>
          </a:xfrm>
          <a:prstGeom prst="roundRect">
            <a:avLst>
              <a:gd name="adj" fmla="val 16667"/>
            </a:avLst>
          </a:prstGeom>
          <a:solidFill>
            <a:srgbClr val="ffe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2" name="Ορθογώνιο: Στρογγύλεμα γωνιών 5"/>
          <p:cNvSpPr/>
          <p:nvPr/>
        </p:nvSpPr>
        <p:spPr>
          <a:xfrm rot="2010600">
            <a:off x="8475120" y="6059880"/>
            <a:ext cx="5015520" cy="929520"/>
          </a:xfrm>
          <a:prstGeom prst="roundRect">
            <a:avLst>
              <a:gd name="adj" fmla="val 16667"/>
            </a:avLst>
          </a:prstGeom>
          <a:solidFill>
            <a:srgbClr val="ffe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" name="TextBox 7"/>
          <p:cNvSpPr/>
          <p:nvPr/>
        </p:nvSpPr>
        <p:spPr>
          <a:xfrm>
            <a:off x="2885400" y="1725840"/>
            <a:ext cx="642096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66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Η φόνισσα                     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ΑΛ.ΠΑΠΑΔΙΑΜΑΝΤΗΣ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9"/>
          <p:cNvSpPr/>
          <p:nvPr/>
        </p:nvSpPr>
        <p:spPr>
          <a:xfrm>
            <a:off x="4696560" y="3875760"/>
            <a:ext cx="3467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[Ψυχογράφιση της φόνισσας]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Κύκλος: Κενός 10"/>
          <p:cNvSpPr/>
          <p:nvPr/>
        </p:nvSpPr>
        <p:spPr>
          <a:xfrm>
            <a:off x="190800" y="2410920"/>
            <a:ext cx="307800" cy="30240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Κύκλος: Κενός 11"/>
          <p:cNvSpPr/>
          <p:nvPr/>
        </p:nvSpPr>
        <p:spPr>
          <a:xfrm>
            <a:off x="206640" y="2772360"/>
            <a:ext cx="307800" cy="30240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Κύκλος: Κενός 12"/>
          <p:cNvSpPr/>
          <p:nvPr/>
        </p:nvSpPr>
        <p:spPr>
          <a:xfrm>
            <a:off x="190800" y="3522600"/>
            <a:ext cx="307800" cy="30240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Κύκλος: Κενός 13"/>
          <p:cNvSpPr/>
          <p:nvPr/>
        </p:nvSpPr>
        <p:spPr>
          <a:xfrm>
            <a:off x="190800" y="3147480"/>
            <a:ext cx="307800" cy="302400"/>
          </a:xfrm>
          <a:prstGeom prst="donut">
            <a:avLst>
              <a:gd name="adj" fmla="val 27393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Ορθογώνιο: Στρογγύλεμα γωνιών 16"/>
          <p:cNvSpPr/>
          <p:nvPr/>
        </p:nvSpPr>
        <p:spPr>
          <a:xfrm rot="18308400">
            <a:off x="8298000" y="3144240"/>
            <a:ext cx="5220360" cy="8539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0" name="Γραφικό 18" descr="Βιβλία περίγραμμα"/>
          <p:cNvPicPr/>
          <p:nvPr/>
        </p:nvPicPr>
        <p:blipFill>
          <a:blip r:embed="rId1"/>
          <a:stretch/>
        </p:blipFill>
        <p:spPr>
          <a:xfrm>
            <a:off x="190800" y="58104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51" name="Σύμβολο πρόσθεσης 19"/>
          <p:cNvSpPr/>
          <p:nvPr/>
        </p:nvSpPr>
        <p:spPr>
          <a:xfrm>
            <a:off x="206640" y="380160"/>
            <a:ext cx="460800" cy="406440"/>
          </a:xfrm>
          <a:prstGeom prst="mathPlus">
            <a:avLst>
              <a:gd name="adj1" fmla="val 23520"/>
            </a:avLst>
          </a:prstGeom>
          <a:noFill/>
          <a:ln>
            <a:solidFill>
              <a:srgbClr val="ffc000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Σύμβολο αφαίρεσης 20"/>
          <p:cNvSpPr/>
          <p:nvPr/>
        </p:nvSpPr>
        <p:spPr>
          <a:xfrm>
            <a:off x="667800" y="380160"/>
            <a:ext cx="554400" cy="406440"/>
          </a:xfrm>
          <a:prstGeom prst="mathMinus">
            <a:avLst>
              <a:gd name="adj1" fmla="val 23520"/>
            </a:avLst>
          </a:prstGeom>
          <a:noFill/>
          <a:ln>
            <a:solidFill>
              <a:srgbClr val="ffc000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Ορθογώνιο: Στρογγύλεμα γωνιών 21"/>
          <p:cNvSpPr/>
          <p:nvPr/>
        </p:nvSpPr>
        <p:spPr>
          <a:xfrm rot="2044800">
            <a:off x="9000000" y="5676840"/>
            <a:ext cx="3400560" cy="83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4" name="Σύμβολο αφαίρεσης 22"/>
          <p:cNvSpPr/>
          <p:nvPr/>
        </p:nvSpPr>
        <p:spPr>
          <a:xfrm>
            <a:off x="4461840" y="6267600"/>
            <a:ext cx="3467160" cy="677160"/>
          </a:xfrm>
          <a:prstGeom prst="mathMinus">
            <a:avLst>
              <a:gd name="adj1" fmla="val 23520"/>
            </a:avLst>
          </a:prstGeom>
          <a:solidFill>
            <a:schemeClr val="accent6">
              <a:lumMod val="40000"/>
              <a:lumOff val="60000"/>
            </a:schemeClr>
          </a:solidFill>
          <a:ln cap="rnd">
            <a:solidFill>
              <a:srgbClr val="4472c4">
                <a:shade val="50000"/>
                <a:alpha val="8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5" name="TextBox 1"/>
          <p:cNvSpPr/>
          <p:nvPr/>
        </p:nvSpPr>
        <p:spPr>
          <a:xfrm>
            <a:off x="25200" y="805680"/>
            <a:ext cx="42156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ffefbd"/>
                </a:solidFill>
                <a:latin typeface="Calibri"/>
              </a:rPr>
              <a:t>Παπαδοπούλου Ελένη – Μαρία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ffefbd"/>
                </a:solidFill>
                <a:latin typeface="Calibri"/>
              </a:rPr>
              <a:t>Νικολαΐδη Μαριέττα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ffefbd"/>
                </a:solidFill>
                <a:latin typeface="Calibri"/>
              </a:rPr>
              <a:t>Παναγοπούλου Ειρήνη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rgbClr val="ffefbd"/>
                </a:solidFill>
                <a:latin typeface="Calibri"/>
              </a:rPr>
              <a:t>Ειρήνη-Μαρία Σχοινά Μπονάτσου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2"/>
          <p:cNvSpPr/>
          <p:nvPr/>
        </p:nvSpPr>
        <p:spPr>
          <a:xfrm>
            <a:off x="89280" y="4671720"/>
            <a:ext cx="4372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efbd"/>
                </a:solidFill>
                <a:latin typeface="Calibri"/>
              </a:rPr>
              <a:t>Μάθημα – Κείμενα Νεολογικής λογοτεχνίας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efbd"/>
                </a:solidFill>
                <a:latin typeface="Calibri"/>
              </a:rPr>
              <a:t>Έτος – 2022/2023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efbd"/>
                </a:solidFill>
                <a:latin typeface="Calibri"/>
              </a:rPr>
              <a:t>Τμήμα – Β4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efbd"/>
                </a:solidFill>
                <a:latin typeface="Calibri"/>
              </a:rPr>
              <a:t>Καθηγητής – Μαρία Κοτρώτσου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Ορθογώνιο 19"/>
          <p:cNvSpPr/>
          <p:nvPr/>
        </p:nvSpPr>
        <p:spPr>
          <a:xfrm>
            <a:off x="0" y="4720680"/>
            <a:ext cx="12191760" cy="213696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8" name="Ορθογώνιο 18"/>
          <p:cNvSpPr/>
          <p:nvPr/>
        </p:nvSpPr>
        <p:spPr>
          <a:xfrm>
            <a:off x="0" y="-18360"/>
            <a:ext cx="12191760" cy="246708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" name="Ορθογώνιο: Με κορνίζα 20"/>
          <p:cNvSpPr/>
          <p:nvPr/>
        </p:nvSpPr>
        <p:spPr>
          <a:xfrm>
            <a:off x="1523160" y="1092600"/>
            <a:ext cx="4246200" cy="5710320"/>
          </a:xfrm>
          <a:prstGeom prst="bevel">
            <a:avLst>
              <a:gd name="adj" fmla="val 12500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0" name="Ορθογώνιο: Με κορνίζα 21"/>
          <p:cNvSpPr/>
          <p:nvPr/>
        </p:nvSpPr>
        <p:spPr>
          <a:xfrm>
            <a:off x="7122960" y="1015560"/>
            <a:ext cx="4239720" cy="581508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,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2"/>
          <p:cNvSpPr/>
          <p:nvPr/>
        </p:nvSpPr>
        <p:spPr>
          <a:xfrm>
            <a:off x="-296640" y="0"/>
            <a:ext cx="3331440" cy="16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Εικόνα 3" descr=""/>
          <p:cNvPicPr/>
          <p:nvPr/>
        </p:nvPicPr>
        <p:blipFill>
          <a:blip r:embed="rId1"/>
          <a:stretch/>
        </p:blipFill>
        <p:spPr>
          <a:xfrm>
            <a:off x="312120" y="57927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63" name="TextBox 5"/>
          <p:cNvSpPr/>
          <p:nvPr/>
        </p:nvSpPr>
        <p:spPr>
          <a:xfrm>
            <a:off x="3826080" y="-63000"/>
            <a:ext cx="75650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Αντικοινωνική διαταραχή της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προσωπικότητας/ Κοινωνιοπάθεια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7"/>
          <p:cNvSpPr/>
          <p:nvPr/>
        </p:nvSpPr>
        <p:spPr>
          <a:xfrm>
            <a:off x="2125080" y="1615680"/>
            <a:ext cx="304272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1) Τα γονίδια και το οικογενειακό ιστορικό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     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κοινωνιοπάθειας           αυξάνουν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της πιθανότητες εμφάνισης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της διαταραχής.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2) Επιθετική, βίαιη, χειριστική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    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συμπεριφορά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3) Έλλειψη στοργής, αγάπης και αδιαφορία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4) Εμπλοκή σε δραστηριότητες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  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που παραβιάζουν βασικούς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    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νόμους της κοινωνίας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Γραφικό 12" descr="Σήμα 1 περίγραμμα"/>
          <p:cNvPicPr/>
          <p:nvPr/>
        </p:nvPicPr>
        <p:blipFill>
          <a:blip r:embed="rId2"/>
          <a:stretch/>
        </p:blipFill>
        <p:spPr>
          <a:xfrm>
            <a:off x="3055320" y="181440"/>
            <a:ext cx="711000" cy="711000"/>
          </a:xfrm>
          <a:prstGeom prst="rect">
            <a:avLst/>
          </a:prstGeom>
          <a:ln w="0">
            <a:noFill/>
          </a:ln>
        </p:spPr>
      </p:pic>
      <p:sp>
        <p:nvSpPr>
          <p:cNvPr id="166" name="TextBox 14"/>
          <p:cNvSpPr/>
          <p:nvPr/>
        </p:nvSpPr>
        <p:spPr>
          <a:xfrm>
            <a:off x="2160000" y="1126440"/>
            <a:ext cx="3331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2000" spc="-1" strike="noStrike">
                <a:solidFill>
                  <a:srgbClr val="843c0b"/>
                </a:solidFill>
                <a:latin typeface="Calibri"/>
              </a:rPr>
              <a:t>Χαρακτηριστικά διαταραχής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16"/>
          <p:cNvSpPr/>
          <p:nvPr/>
        </p:nvSpPr>
        <p:spPr>
          <a:xfrm>
            <a:off x="7598880" y="1215360"/>
            <a:ext cx="6732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2000" spc="-1" strike="noStrike">
                <a:solidFill>
                  <a:srgbClr val="843c0b"/>
                </a:solidFill>
                <a:latin typeface="Calibri"/>
              </a:rPr>
              <a:t>Γιατί θα μπορούσε να ισχύει;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Εικόνα 24" descr=""/>
          <p:cNvPicPr/>
          <p:nvPr/>
        </p:nvPicPr>
        <p:blipFill>
          <a:blip r:embed="rId3"/>
          <a:stretch/>
        </p:blipFill>
        <p:spPr>
          <a:xfrm>
            <a:off x="7607160" y="1815120"/>
            <a:ext cx="3332520" cy="41781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25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37" dur="125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" dur="125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25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25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42" dur="125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125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Ορθογώνιο 18"/>
          <p:cNvSpPr/>
          <p:nvPr/>
        </p:nvSpPr>
        <p:spPr>
          <a:xfrm>
            <a:off x="0" y="5083560"/>
            <a:ext cx="12191760" cy="1773720"/>
          </a:xfrm>
          <a:prstGeom prst="rect">
            <a:avLst/>
          </a:prstGeom>
          <a:solidFill>
            <a:srgbClr val="ffefbd">
              <a:alpha val="6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0" name="Ορθογώνιο 17"/>
          <p:cNvSpPr/>
          <p:nvPr/>
        </p:nvSpPr>
        <p:spPr>
          <a:xfrm>
            <a:off x="0" y="0"/>
            <a:ext cx="12191760" cy="189612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1" name="TextBox 2"/>
          <p:cNvSpPr/>
          <p:nvPr/>
        </p:nvSpPr>
        <p:spPr>
          <a:xfrm>
            <a:off x="5486400" y="210240"/>
            <a:ext cx="68248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Αντικοινωνική διαταραχή της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προσωπικότητας/ Κοινωνιοπάθεια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4"/>
          <p:cNvSpPr/>
          <p:nvPr/>
        </p:nvSpPr>
        <p:spPr>
          <a:xfrm>
            <a:off x="0" y="-67320"/>
            <a:ext cx="262296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Εικόνα 5" descr=""/>
          <p:cNvPicPr/>
          <p:nvPr/>
        </p:nvPicPr>
        <p:blipFill>
          <a:blip r:embed="rId1"/>
          <a:stretch/>
        </p:blipFill>
        <p:spPr>
          <a:xfrm>
            <a:off x="312120" y="57927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74" name="Ορθογώνιο: Με κορνίζα 8"/>
          <p:cNvSpPr/>
          <p:nvPr/>
        </p:nvSpPr>
        <p:spPr>
          <a:xfrm>
            <a:off x="4446720" y="1453680"/>
            <a:ext cx="3918600" cy="525348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1) Δεν φαίνεται να της λείπει αυτή η ικανότητα.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Την βοηθάει η από χρόνια γνωστή της Μαρούσα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2) Εντονότατες τύψεις ύστερα από τέλεση των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εγκλημάτων: «Να κάμω μια καλή πράξη, ένα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ψυχικό, για να γαληνιασ’ η ψυχή μου»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3) Δεν ρίχνει το φταίξιμο στους άλλους. Η «κακή μοίρα» των κοριτσιών: βάσιμη, δεν λειτουργεί ως πρόσχημα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Ορθογώνιο: Με κορνίζα 9"/>
          <p:cNvSpPr/>
          <p:nvPr/>
        </p:nvSpPr>
        <p:spPr>
          <a:xfrm>
            <a:off x="287640" y="1712880"/>
            <a:ext cx="3690000" cy="3947400"/>
          </a:xfrm>
          <a:prstGeom prst="bevel">
            <a:avLst>
              <a:gd name="adj" fmla="val 12500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1) Έλλειψη ικανότητας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διατήρησης σχέσεων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2) Έλλειψη τύψεων και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ενοχών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Διαρκής ανευθυνότητα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3)Έλλειψη σεβασμού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απέναντι στα κοινωνικά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στερεότυπα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1"/>
          <p:cNvSpPr/>
          <p:nvPr/>
        </p:nvSpPr>
        <p:spPr>
          <a:xfrm>
            <a:off x="571680" y="1716120"/>
            <a:ext cx="3319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Χαρακτηριστικά διαταραχής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Ορθογώνιο: Με κορνίζα 12"/>
          <p:cNvSpPr/>
          <p:nvPr/>
        </p:nvSpPr>
        <p:spPr>
          <a:xfrm>
            <a:off x="8365680" y="1445040"/>
            <a:ext cx="3755160" cy="525348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Παρότι η αφαίρεση ζωής νεογέννητου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παιδιού είναι πράξη αποδοκιμαστέα, η ίδια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η κοινωνία το ενθαρρύνει έμμεσα: μεγάλη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προίκα πρέπει να διαθέτουν τα κορίτσια. Οι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πράξεις της έρχονται ουσιαστικά σε ρήξη με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τη θρησκεία και τον νόμο.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4"/>
          <p:cNvSpPr/>
          <p:nvPr/>
        </p:nvSpPr>
        <p:spPr>
          <a:xfrm>
            <a:off x="4561200" y="1325160"/>
            <a:ext cx="3690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Γιατί δεν ισχύει στην περίπτωση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της φόνισσας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15"/>
          <p:cNvSpPr/>
          <p:nvPr/>
        </p:nvSpPr>
        <p:spPr>
          <a:xfrm>
            <a:off x="7459560" y="1663560"/>
            <a:ext cx="56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1/2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16"/>
          <p:cNvSpPr/>
          <p:nvPr/>
        </p:nvSpPr>
        <p:spPr>
          <a:xfrm>
            <a:off x="11108880" y="1663560"/>
            <a:ext cx="51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2/2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Γραφικό 3" descr="Σήμα περίγραμμα"/>
          <p:cNvPicPr/>
          <p:nvPr/>
        </p:nvPicPr>
        <p:blipFill>
          <a:blip r:embed="rId2"/>
          <a:stretch/>
        </p:blipFill>
        <p:spPr>
          <a:xfrm>
            <a:off x="4804920" y="28908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125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51" dur="125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2" dur="125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25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56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125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61" dur="125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2" dur="125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25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Ορθογώνιο 15"/>
          <p:cNvSpPr/>
          <p:nvPr/>
        </p:nvSpPr>
        <p:spPr>
          <a:xfrm>
            <a:off x="0" y="5083560"/>
            <a:ext cx="12191760" cy="172728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3" name="Ορθογώνιο 14"/>
          <p:cNvSpPr/>
          <p:nvPr/>
        </p:nvSpPr>
        <p:spPr>
          <a:xfrm>
            <a:off x="0" y="-5040"/>
            <a:ext cx="12191760" cy="178128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4" name="TextBox 2"/>
          <p:cNvSpPr/>
          <p:nvPr/>
        </p:nvSpPr>
        <p:spPr>
          <a:xfrm>
            <a:off x="0" y="0"/>
            <a:ext cx="256248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Εικόνα 3" descr=""/>
          <p:cNvPicPr/>
          <p:nvPr/>
        </p:nvPicPr>
        <p:blipFill>
          <a:blip r:embed="rId1"/>
          <a:stretch/>
        </p:blipFill>
        <p:spPr>
          <a:xfrm>
            <a:off x="103680" y="59292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86" name="TextBox 5"/>
          <p:cNvSpPr/>
          <p:nvPr/>
        </p:nvSpPr>
        <p:spPr>
          <a:xfrm>
            <a:off x="3323520" y="277920"/>
            <a:ext cx="913500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Ψυχοορμητική “καταναγκαστική”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ψυχονεύρωση/ Ιδεοψυχαναγκαστική διαταραχή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Ορθογώνιο: Με κορνίζα 8"/>
          <p:cNvSpPr/>
          <p:nvPr/>
        </p:nvSpPr>
        <p:spPr>
          <a:xfrm>
            <a:off x="1397160" y="1639800"/>
            <a:ext cx="4279680" cy="4939920"/>
          </a:xfrm>
          <a:prstGeom prst="bevel">
            <a:avLst>
              <a:gd name="adj" fmla="val 12500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1) Τα ψυχαναγκαστικά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συμπτώματα και οι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ιδεοληπτικές σκέψεις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συνδέονται στενά με την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κατάθλιψη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2) Τα ψυχαναγκαστικά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συμπτώματα είναι πηγή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δυσφορίας.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3) Η Φραγκογιαννού θα έπρεπε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να νιώθει ενοχές ακόμα και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στη σκέψη δολοφονίας των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κοριτσιών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10"/>
          <p:cNvSpPr/>
          <p:nvPr/>
        </p:nvSpPr>
        <p:spPr>
          <a:xfrm>
            <a:off x="2013120" y="1633320"/>
            <a:ext cx="3549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Χαρακτηριστικά διαταραχής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Ορθογώνιο: Με κορνίζα 11"/>
          <p:cNvSpPr/>
          <p:nvPr/>
        </p:nvSpPr>
        <p:spPr>
          <a:xfrm>
            <a:off x="7630920" y="1633320"/>
            <a:ext cx="4039920" cy="503928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1) Η Φραγκογιαννού δεν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παρουσιάζει πουθενά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καταθλιπτική διαταραχή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2) Οι ιδέες της Φραγκογιαννού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για την θανάτωση των μικρών κοριτσιών δεν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αμφισβητήθηκαν ποτέ από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την ίδια, επιζητεί μόνο τη θεία επιδοκιμασία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3) Παρότι αρχικά «ησθάνθη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μέσα της φοβερά πάλην» στη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συνέχεια επικρατεί η «άγρια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orbel"/>
              </a:rPr>
              <a:t>χαρά».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Box 13"/>
          <p:cNvSpPr/>
          <p:nvPr/>
        </p:nvSpPr>
        <p:spPr>
          <a:xfrm>
            <a:off x="8046360" y="1494720"/>
            <a:ext cx="633528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Γιατί δεν ισχύει στην περίπτωση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της φόνισσας</a:t>
            </a:r>
            <a:r>
              <a:rPr b="1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Γραφικό 4" descr="Σήμα 3 περίγραμμα"/>
          <p:cNvPicPr/>
          <p:nvPr/>
        </p:nvPicPr>
        <p:blipFill>
          <a:blip r:embed="rId2"/>
          <a:stretch/>
        </p:blipFill>
        <p:spPr>
          <a:xfrm>
            <a:off x="2566440" y="35784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125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70" dur="125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125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25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125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75" dur="125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6" dur="125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25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Ορθογώνιο 13"/>
          <p:cNvSpPr/>
          <p:nvPr/>
        </p:nvSpPr>
        <p:spPr>
          <a:xfrm>
            <a:off x="0" y="-2880"/>
            <a:ext cx="12191760" cy="186408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3" name="Ορθογώνιο 14"/>
          <p:cNvSpPr/>
          <p:nvPr/>
        </p:nvSpPr>
        <p:spPr>
          <a:xfrm>
            <a:off x="0" y="4979160"/>
            <a:ext cx="12191760" cy="186408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4" name="TextBox 4"/>
          <p:cNvSpPr/>
          <p:nvPr/>
        </p:nvSpPr>
        <p:spPr>
          <a:xfrm>
            <a:off x="-111600" y="0"/>
            <a:ext cx="278352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Εικόνα 5" descr=""/>
          <p:cNvPicPr/>
          <p:nvPr/>
        </p:nvPicPr>
        <p:blipFill>
          <a:blip r:embed="rId1"/>
          <a:stretch/>
        </p:blipFill>
        <p:spPr>
          <a:xfrm>
            <a:off x="103680" y="59292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96" name="TextBox 8"/>
          <p:cNvSpPr/>
          <p:nvPr/>
        </p:nvSpPr>
        <p:spPr>
          <a:xfrm>
            <a:off x="5223600" y="200880"/>
            <a:ext cx="72306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chemeClr val="accent2">
                    <a:lumMod val="50000"/>
                  </a:schemeClr>
                </a:solidFill>
                <a:latin typeface="Franklin Gothic Heavy"/>
              </a:rPr>
              <a:t>H </a:t>
            </a: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Franklin Gothic Heavy"/>
              </a:rPr>
              <a:t>γνωμάτευση/ η διάγνωση για σχιζότυπη διαταραχή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Γραφικό 10" descr="Σήμα 4 περίγραμμα"/>
          <p:cNvPicPr/>
          <p:nvPr/>
        </p:nvPicPr>
        <p:blipFill>
          <a:blip r:embed="rId2"/>
          <a:stretch/>
        </p:blipFill>
        <p:spPr>
          <a:xfrm>
            <a:off x="4354560" y="374760"/>
            <a:ext cx="739800" cy="700200"/>
          </a:xfrm>
          <a:prstGeom prst="rect">
            <a:avLst/>
          </a:prstGeom>
          <a:ln w="0">
            <a:noFill/>
          </a:ln>
        </p:spPr>
      </p:pic>
      <p:sp>
        <p:nvSpPr>
          <p:cNvPr id="198" name="Ορθογώνιο: Με κορνίζα 11"/>
          <p:cNvSpPr/>
          <p:nvPr/>
        </p:nvSpPr>
        <p:spPr>
          <a:xfrm>
            <a:off x="1528560" y="1451880"/>
            <a:ext cx="4067640" cy="5031000"/>
          </a:xfrm>
          <a:prstGeom prst="bevel">
            <a:avLst>
              <a:gd name="adj" fmla="val 12500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1) Η έλλειψη της ουσιαστικής κοινωνικής επαφής, μέσα σε μία ολόκληρη κοινωνία-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κοινότητα./Η κοινωνική απόσυρση, η κοινωνική απομάκρυνση, με έναν</a:t>
            </a:r>
            <a:r>
              <a:rPr b="0" lang="en-US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απότομο, βίαιο τρόπο.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2)Ο εκκεντρικός τρόπος συμπεριφοράς, αρκετές φορές με την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ψευδαίσθηση της επικοινωνίας με χθόνιες και υπέργειες δυνάμεις.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Ορθογώνιο: Με κορνίζα 12"/>
          <p:cNvSpPr/>
          <p:nvPr/>
        </p:nvSpPr>
        <p:spPr>
          <a:xfrm>
            <a:off x="6919560" y="1451880"/>
            <a:ext cx="4067640" cy="5031000"/>
          </a:xfrm>
          <a:prstGeom prst="bevel">
            <a:avLst>
              <a:gd name="adj" fmla="val 12500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3) Ο παράξενος, ο περίεργος τρόπος σκέψης, πολλές φορές με την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μαγεία να κεντρίζει το ενδιαφέρον του ατόμου.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4) Ένα δυνατό, έντονο αίσθημα καχυποψίας για τους πάντες και για τα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πάντα, το οποίο συνοδεύει η παράνοια/οι παρανοϊκές σκέψεις.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5) Η εκδήλωση ορισμένων ιδεοληπτικών σκέψεων, πολλών έμμονων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ιδεών.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15"/>
          <p:cNvSpPr/>
          <p:nvPr/>
        </p:nvSpPr>
        <p:spPr>
          <a:xfrm>
            <a:off x="1792440" y="1451880"/>
            <a:ext cx="353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Franklin Gothic Heavy"/>
              </a:rPr>
              <a:t>Χαρακτηριστικά διαταραχής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16"/>
          <p:cNvSpPr/>
          <p:nvPr/>
        </p:nvSpPr>
        <p:spPr>
          <a:xfrm>
            <a:off x="4689000" y="1654560"/>
            <a:ext cx="643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1/2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17"/>
          <p:cNvSpPr/>
          <p:nvPr/>
        </p:nvSpPr>
        <p:spPr>
          <a:xfrm>
            <a:off x="10112760" y="1599480"/>
            <a:ext cx="573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2/2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125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84" dur="125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5" dur="125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25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125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89" dur="125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0" dur="125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25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Ορθογώνιο 12"/>
          <p:cNvSpPr/>
          <p:nvPr/>
        </p:nvSpPr>
        <p:spPr>
          <a:xfrm>
            <a:off x="0" y="4617720"/>
            <a:ext cx="12191760" cy="223992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4" name="Ορθογώνιο 11"/>
          <p:cNvSpPr/>
          <p:nvPr/>
        </p:nvSpPr>
        <p:spPr>
          <a:xfrm>
            <a:off x="0" y="-9720"/>
            <a:ext cx="12191760" cy="2251800"/>
          </a:xfrm>
          <a:prstGeom prst="rect">
            <a:avLst/>
          </a:prstGeom>
          <a:solidFill>
            <a:srgbClr val="ffefbd">
              <a:alpha val="52000"/>
            </a:srgb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TextBox 2"/>
          <p:cNvSpPr/>
          <p:nvPr/>
        </p:nvSpPr>
        <p:spPr>
          <a:xfrm>
            <a:off x="5295240" y="281160"/>
            <a:ext cx="60987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843c0b"/>
                </a:solidFill>
                <a:latin typeface="Franklin Gothic Heavy"/>
              </a:rPr>
              <a:t>H </a:t>
            </a:r>
            <a:r>
              <a:rPr b="0" lang="el-GR" sz="3200" spc="-1" strike="noStrike">
                <a:solidFill>
                  <a:srgbClr val="843c0b"/>
                </a:solidFill>
                <a:latin typeface="Franklin Gothic Heavy"/>
              </a:rPr>
              <a:t>γνωμάτευση/ η διάγνωση για σχιζότυπη διαταραχή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Box 4"/>
          <p:cNvSpPr/>
          <p:nvPr/>
        </p:nvSpPr>
        <p:spPr>
          <a:xfrm>
            <a:off x="-178200" y="0"/>
            <a:ext cx="3136680" cy="16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Γραφικό 5" descr="Σήμα 4 περίγραμμα"/>
          <p:cNvPicPr/>
          <p:nvPr/>
        </p:nvPicPr>
        <p:blipFill>
          <a:blip r:embed="rId1"/>
          <a:stretch/>
        </p:blipFill>
        <p:spPr>
          <a:xfrm>
            <a:off x="4354560" y="374760"/>
            <a:ext cx="739800" cy="700200"/>
          </a:xfrm>
          <a:prstGeom prst="rect">
            <a:avLst/>
          </a:prstGeom>
          <a:ln w="0">
            <a:noFill/>
          </a:ln>
        </p:spPr>
      </p:pic>
      <p:pic>
        <p:nvPicPr>
          <p:cNvPr id="208" name="Εικόνα 6" descr=""/>
          <p:cNvPicPr/>
          <p:nvPr/>
        </p:nvPicPr>
        <p:blipFill>
          <a:blip r:embed="rId2"/>
          <a:stretch/>
        </p:blipFill>
        <p:spPr>
          <a:xfrm>
            <a:off x="103680" y="59292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209" name="TextBox 8"/>
          <p:cNvSpPr/>
          <p:nvPr/>
        </p:nvSpPr>
        <p:spPr>
          <a:xfrm>
            <a:off x="2958840" y="1868040"/>
            <a:ext cx="6183720" cy="46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1) « Η Φόνισσα ». Κεφάλαιο Α’. ( Σελίδα 43 ) : «Εις τους λογισμούς 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έως … να υπηρετεί 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2) « Η Φόνισσα ». Κεφάλαιο Θ’. ( Σελίδα 47 ) : « … υποσχόμενη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μαντζούνια, στερφοβότανο, παλικαροβότανο … 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3) « Η Φόνισσα ». Κεφάλαιο Β’. ( Σελίδα 46 ) : « Να μην σώσουν … έως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… </a:t>
            </a: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να τα καρυδοπνίγη. 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4) « Η Φόνισσα ». Κεφάλαιο Θ’. ( Σελίδα 48 ) : « … μού έδωκε το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σημείο ο Αϊ Γιάννης … 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5) « Η Φόνισσα ». Κεφάλαιο Β’. ( Σελίδα 46 ) : « … να εκφράσει … έως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… </a:t>
            </a: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παραπλήσια αισθήματα.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Box 10"/>
          <p:cNvSpPr/>
          <p:nvPr/>
        </p:nvSpPr>
        <p:spPr>
          <a:xfrm>
            <a:off x="1508040" y="1366200"/>
            <a:ext cx="5238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Αποσπάσματα του κειμένου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Ορθογώνιο: Στρογγύλεμα γωνιών 4"/>
          <p:cNvSpPr/>
          <p:nvPr/>
        </p:nvSpPr>
        <p:spPr>
          <a:xfrm rot="18343800">
            <a:off x="7451280" y="1727640"/>
            <a:ext cx="7639920" cy="1989360"/>
          </a:xfrm>
          <a:prstGeom prst="roundRect">
            <a:avLst>
              <a:gd name="adj" fmla="val 16667"/>
            </a:avLst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Ορθογώνιο: Στρογγύλεμα γωνιών 5"/>
          <p:cNvSpPr/>
          <p:nvPr/>
        </p:nvSpPr>
        <p:spPr>
          <a:xfrm rot="2010600">
            <a:off x="8475120" y="6059880"/>
            <a:ext cx="5015520" cy="92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" name="TextBox 7"/>
          <p:cNvSpPr/>
          <p:nvPr/>
        </p:nvSpPr>
        <p:spPr>
          <a:xfrm>
            <a:off x="-1116000" y="-34920"/>
            <a:ext cx="49453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4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9"/>
          <p:cNvSpPr/>
          <p:nvPr/>
        </p:nvSpPr>
        <p:spPr>
          <a:xfrm>
            <a:off x="5798880" y="-768960"/>
            <a:ext cx="3467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2f2f2"/>
                </a:solidFill>
                <a:latin typeface="Franklin Gothic Demi"/>
              </a:rPr>
              <a:t>[Ψυχογράφηση της φόνισσας]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Κύκλος: Κενός 10"/>
          <p:cNvSpPr/>
          <p:nvPr/>
        </p:nvSpPr>
        <p:spPr>
          <a:xfrm>
            <a:off x="185400" y="2252160"/>
            <a:ext cx="428760" cy="44712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Κύκλος: Κενός 11"/>
          <p:cNvSpPr/>
          <p:nvPr/>
        </p:nvSpPr>
        <p:spPr>
          <a:xfrm>
            <a:off x="206640" y="2772360"/>
            <a:ext cx="307800" cy="30240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Κύκλος: Κενός 12"/>
          <p:cNvSpPr/>
          <p:nvPr/>
        </p:nvSpPr>
        <p:spPr>
          <a:xfrm>
            <a:off x="244800" y="3667320"/>
            <a:ext cx="307800" cy="302400"/>
          </a:xfrm>
          <a:prstGeom prst="donut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Κύκλος: Κενός 13"/>
          <p:cNvSpPr/>
          <p:nvPr/>
        </p:nvSpPr>
        <p:spPr>
          <a:xfrm>
            <a:off x="190800" y="3147480"/>
            <a:ext cx="423360" cy="447120"/>
          </a:xfrm>
          <a:prstGeom prst="donut">
            <a:avLst>
              <a:gd name="adj" fmla="val 27393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Ορθογώνιο: Στρογγύλεμα γωνιών 16"/>
          <p:cNvSpPr/>
          <p:nvPr/>
        </p:nvSpPr>
        <p:spPr>
          <a:xfrm rot="18308400">
            <a:off x="8981280" y="3288960"/>
            <a:ext cx="5220360" cy="8539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6" name="Γραφικό 18" descr="Βιβλία περίγραμμα"/>
          <p:cNvPicPr/>
          <p:nvPr/>
        </p:nvPicPr>
        <p:blipFill>
          <a:blip r:embed="rId1"/>
          <a:stretch/>
        </p:blipFill>
        <p:spPr>
          <a:xfrm>
            <a:off x="190800" y="58104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67" name="Σύμβολο πρόσθεσης 19"/>
          <p:cNvSpPr/>
          <p:nvPr/>
        </p:nvSpPr>
        <p:spPr>
          <a:xfrm>
            <a:off x="417240" y="-731520"/>
            <a:ext cx="460800" cy="406440"/>
          </a:xfrm>
          <a:prstGeom prst="mathPlus">
            <a:avLst>
              <a:gd name="adj1" fmla="val 23520"/>
            </a:avLst>
          </a:prstGeom>
          <a:noFill/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" name="Σύμβολο αφαίρεσης 20"/>
          <p:cNvSpPr/>
          <p:nvPr/>
        </p:nvSpPr>
        <p:spPr>
          <a:xfrm>
            <a:off x="1356840" y="-934920"/>
            <a:ext cx="554400" cy="406440"/>
          </a:xfrm>
          <a:prstGeom prst="mathMinus">
            <a:avLst>
              <a:gd name="adj1" fmla="val 23520"/>
            </a:avLst>
          </a:prstGeom>
          <a:noFill/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Ορθογώνιο: Στρογγύλεμα γωνιών 21"/>
          <p:cNvSpPr/>
          <p:nvPr/>
        </p:nvSpPr>
        <p:spPr>
          <a:xfrm rot="2044800">
            <a:off x="9781920" y="5847840"/>
            <a:ext cx="3400560" cy="83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" name="Σύμβολο αφαίρεσης 22"/>
          <p:cNvSpPr/>
          <p:nvPr/>
        </p:nvSpPr>
        <p:spPr>
          <a:xfrm>
            <a:off x="3985560" y="7567920"/>
            <a:ext cx="3467160" cy="677160"/>
          </a:xfrm>
          <a:prstGeom prst="mathMinus">
            <a:avLst>
              <a:gd name="adj1" fmla="val 23520"/>
            </a:avLst>
          </a:prstGeom>
          <a:solidFill>
            <a:schemeClr val="accent6">
              <a:lumMod val="40000"/>
              <a:lumOff val="60000"/>
            </a:schemeClr>
          </a:solidFill>
          <a:ln cap="rnd">
            <a:solidFill>
              <a:srgbClr val="4472c4">
                <a:shade val="50000"/>
                <a:alpha val="8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" name="TextBox 2"/>
          <p:cNvSpPr/>
          <p:nvPr/>
        </p:nvSpPr>
        <p:spPr>
          <a:xfrm>
            <a:off x="1711440" y="1278720"/>
            <a:ext cx="75549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l-GR" sz="44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Ιστορική αναδρομή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6"/>
          <p:cNvSpPr/>
          <p:nvPr/>
        </p:nvSpPr>
        <p:spPr>
          <a:xfrm>
            <a:off x="1947960" y="1907640"/>
            <a:ext cx="7554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chemeClr val="accent2">
                    <a:lumMod val="50000"/>
                  </a:schemeClr>
                </a:solidFill>
                <a:latin typeface="Bahnschrift"/>
              </a:rPr>
              <a:t>Οικογενειακό υπόβαθρο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Οβάλ 17"/>
          <p:cNvSpPr/>
          <p:nvPr/>
        </p:nvSpPr>
        <p:spPr>
          <a:xfrm>
            <a:off x="1199160" y="2761200"/>
            <a:ext cx="3966840" cy="23932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Μητέρα: επιθετική-βίαιη συμπεριφορά, απόμακρη, έλλειψη συναισθημάτων και μητρικής στοργής, χειριστική, πίστη σε δεισιδαιμονίες και προλήψεις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Οβάλ 23"/>
          <p:cNvSpPr/>
          <p:nvPr/>
        </p:nvSpPr>
        <p:spPr>
          <a:xfrm>
            <a:off x="5598720" y="2503440"/>
            <a:ext cx="2834280" cy="1466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Πατέρας: αδρανής, αδύναμος, ήρεμος, αδιάφορος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Οβάλ 24"/>
          <p:cNvSpPr/>
          <p:nvPr/>
        </p:nvSpPr>
        <p:spPr>
          <a:xfrm>
            <a:off x="4917960" y="4512960"/>
            <a:ext cx="2762640" cy="1944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Αδέρφια: ως πρωτότοκη κόρη είχε την ευθύνη τους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Εικόνα 25" descr="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8785080" y="0"/>
            <a:ext cx="2472120" cy="68576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08080"/>
            </a:gs>
            <a:gs pos="100000">
              <a:srgbClr val="59595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Ορθογώνιο: Στρογγύλεμα γωνιών 4"/>
          <p:cNvSpPr/>
          <p:nvPr/>
        </p:nvSpPr>
        <p:spPr>
          <a:xfrm rot="18343800">
            <a:off x="7451280" y="1727640"/>
            <a:ext cx="7639920" cy="198936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8" name="Ορθογώνιο: Στρογγύλεμα γωνιών 5"/>
          <p:cNvSpPr/>
          <p:nvPr/>
        </p:nvSpPr>
        <p:spPr>
          <a:xfrm rot="2010600">
            <a:off x="8475120" y="6059880"/>
            <a:ext cx="5015520" cy="9295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TextBox 7"/>
          <p:cNvSpPr/>
          <p:nvPr/>
        </p:nvSpPr>
        <p:spPr>
          <a:xfrm>
            <a:off x="-1116000" y="-34920"/>
            <a:ext cx="49453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4000" spc="-1" strike="noStrike">
                <a:solidFill>
                  <a:srgbClr val="000000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000000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9"/>
          <p:cNvSpPr/>
          <p:nvPr/>
        </p:nvSpPr>
        <p:spPr>
          <a:xfrm>
            <a:off x="5798880" y="-768960"/>
            <a:ext cx="3467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2f2f2"/>
                </a:solidFill>
                <a:latin typeface="Franklin Gothic Demi"/>
              </a:rPr>
              <a:t>[Ψυχογράφηση της φόνισσας]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Κύκλος: Κενός 10"/>
          <p:cNvSpPr/>
          <p:nvPr/>
        </p:nvSpPr>
        <p:spPr>
          <a:xfrm>
            <a:off x="185400" y="2252160"/>
            <a:ext cx="428760" cy="447120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Κύκλος: Κενός 11"/>
          <p:cNvSpPr/>
          <p:nvPr/>
        </p:nvSpPr>
        <p:spPr>
          <a:xfrm>
            <a:off x="206640" y="2772360"/>
            <a:ext cx="307800" cy="302400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Κύκλος: Κενός 12"/>
          <p:cNvSpPr/>
          <p:nvPr/>
        </p:nvSpPr>
        <p:spPr>
          <a:xfrm>
            <a:off x="244800" y="3667320"/>
            <a:ext cx="307800" cy="302400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Κύκλος: Κενός 13"/>
          <p:cNvSpPr/>
          <p:nvPr/>
        </p:nvSpPr>
        <p:spPr>
          <a:xfrm>
            <a:off x="190800" y="3147480"/>
            <a:ext cx="423360" cy="447120"/>
          </a:xfrm>
          <a:prstGeom prst="donut">
            <a:avLst>
              <a:gd name="adj" fmla="val 27393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Ορθογώνιο: Στρογγύλεμα γωνιών 16"/>
          <p:cNvSpPr/>
          <p:nvPr/>
        </p:nvSpPr>
        <p:spPr>
          <a:xfrm rot="18308400">
            <a:off x="8981280" y="3288960"/>
            <a:ext cx="5220360" cy="8539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6" name="Γραφικό 18" descr="Βιβλία περίγραμμα"/>
          <p:cNvPicPr/>
          <p:nvPr/>
        </p:nvPicPr>
        <p:blipFill>
          <a:blip r:embed="rId1"/>
          <a:stretch/>
        </p:blipFill>
        <p:spPr>
          <a:xfrm>
            <a:off x="190800" y="58104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87" name="Σύμβολο πρόσθεσης 19"/>
          <p:cNvSpPr/>
          <p:nvPr/>
        </p:nvSpPr>
        <p:spPr>
          <a:xfrm>
            <a:off x="417240" y="-731520"/>
            <a:ext cx="460800" cy="406440"/>
          </a:xfrm>
          <a:prstGeom prst="mathPlus">
            <a:avLst>
              <a:gd name="adj1" fmla="val 23520"/>
            </a:avLst>
          </a:prstGeom>
          <a:noFill/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Σύμβολο αφαίρεσης 20"/>
          <p:cNvSpPr/>
          <p:nvPr/>
        </p:nvSpPr>
        <p:spPr>
          <a:xfrm>
            <a:off x="1356840" y="-934920"/>
            <a:ext cx="554400" cy="406440"/>
          </a:xfrm>
          <a:prstGeom prst="mathMinus">
            <a:avLst>
              <a:gd name="adj1" fmla="val 23520"/>
            </a:avLst>
          </a:prstGeom>
          <a:noFill/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Ορθογώνιο: Στρογγύλεμα γωνιών 21"/>
          <p:cNvSpPr/>
          <p:nvPr/>
        </p:nvSpPr>
        <p:spPr>
          <a:xfrm rot="2044800">
            <a:off x="9891720" y="5928480"/>
            <a:ext cx="3400560" cy="8388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Σύμβολο αφαίρεσης 22"/>
          <p:cNvSpPr/>
          <p:nvPr/>
        </p:nvSpPr>
        <p:spPr>
          <a:xfrm>
            <a:off x="3985560" y="7567920"/>
            <a:ext cx="3467160" cy="677160"/>
          </a:xfrm>
          <a:prstGeom prst="mathMinus">
            <a:avLst>
              <a:gd name="adj1" fmla="val 23520"/>
            </a:avLst>
          </a:prstGeom>
          <a:solidFill>
            <a:schemeClr val="accent6">
              <a:lumMod val="40000"/>
              <a:lumOff val="60000"/>
            </a:schemeClr>
          </a:solidFill>
          <a:ln cap="rnd">
            <a:solidFill>
              <a:srgbClr val="4472c4">
                <a:shade val="50000"/>
                <a:alpha val="8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TextBox 2"/>
          <p:cNvSpPr/>
          <p:nvPr/>
        </p:nvSpPr>
        <p:spPr>
          <a:xfrm>
            <a:off x="6373800" y="313920"/>
            <a:ext cx="75549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l-GR" sz="4400" spc="-1" strike="noStrike">
                <a:solidFill>
                  <a:srgbClr val="000000"/>
                </a:solidFill>
                <a:latin typeface="Franklin Gothic Demi"/>
              </a:rPr>
              <a:t>Ιστορική αναδρομή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6"/>
          <p:cNvSpPr/>
          <p:nvPr/>
        </p:nvSpPr>
        <p:spPr>
          <a:xfrm>
            <a:off x="8233200" y="-2816280"/>
            <a:ext cx="7554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Bahnschrift"/>
              </a:rPr>
              <a:t>Οικογενειακό υπόβαθρο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Οβάλ 17"/>
          <p:cNvSpPr/>
          <p:nvPr/>
        </p:nvSpPr>
        <p:spPr>
          <a:xfrm>
            <a:off x="-5238000" y="-2184840"/>
            <a:ext cx="3379680" cy="1267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Μητέρα: επιθετική-βίαιη συμπεριφορά, απόμακρη, έλλειψη συναισθημάτων και μητρικής στοργής, χειριστική, πίστη σε δεισιδαιμονίες και προλήψεις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Οβάλ 23"/>
          <p:cNvSpPr/>
          <p:nvPr/>
        </p:nvSpPr>
        <p:spPr>
          <a:xfrm>
            <a:off x="552960" y="-3823920"/>
            <a:ext cx="2834280" cy="1466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Πατέρας: αδρανής, αδύναμος, ήρεμος, αδιάφορος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Οβάλ 24"/>
          <p:cNvSpPr/>
          <p:nvPr/>
        </p:nvSpPr>
        <p:spPr>
          <a:xfrm>
            <a:off x="4417560" y="-3981240"/>
            <a:ext cx="2762640" cy="1944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Αδέρφια: ως πρωτότοκη κόρη είχε την ευθύνη τους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Εικόνα 25" descr="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74200" y="-98280"/>
            <a:ext cx="2507400" cy="6955920"/>
          </a:xfrm>
          <a:prstGeom prst="rect">
            <a:avLst/>
          </a:prstGeom>
          <a:ln w="0">
            <a:noFill/>
          </a:ln>
        </p:spPr>
      </p:pic>
      <p:sp>
        <p:nvSpPr>
          <p:cNvPr id="97" name="TextBox 3"/>
          <p:cNvSpPr/>
          <p:nvPr/>
        </p:nvSpPr>
        <p:spPr>
          <a:xfrm>
            <a:off x="7493760" y="1035360"/>
            <a:ext cx="34671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Bahnschrift"/>
              </a:rPr>
              <a:t>Δική της οικογένεια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Οβάλ 15"/>
          <p:cNvSpPr/>
          <p:nvPr/>
        </p:nvSpPr>
        <p:spPr>
          <a:xfrm>
            <a:off x="5249880" y="1674360"/>
            <a:ext cx="2762640" cy="1944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>
                <a:lumMod val="75000"/>
                <a:lumOff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Μητέρα( Φραγκογιαννού): Έχει την ίδια στάση με την μητέρα της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Οβάλ 26"/>
          <p:cNvSpPr/>
          <p:nvPr/>
        </p:nvSpPr>
        <p:spPr>
          <a:xfrm>
            <a:off x="7220520" y="3371040"/>
            <a:ext cx="2727720" cy="200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Πατέρας(άντρας Φραγκογιαννους): αδύναμος, αμέτοχος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Οβάλ 27"/>
          <p:cNvSpPr/>
          <p:nvPr/>
        </p:nvSpPr>
        <p:spPr>
          <a:xfrm>
            <a:off x="3985560" y="4462200"/>
            <a:ext cx="3467160" cy="2350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Γιος: Παρουσιάζει ίδια χαρακτηριστικά με την μητέρα του, κάνει απόπειρα να σκοτώσει την αδερφή του και φυλακίζεται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Ορθογώνιο 190"/>
          <p:cNvSpPr/>
          <p:nvPr/>
        </p:nvSpPr>
        <p:spPr>
          <a:xfrm>
            <a:off x="6261120" y="225720"/>
            <a:ext cx="5612040" cy="6453720"/>
          </a:xfrm>
          <a:prstGeom prst="rect">
            <a:avLst/>
          </a:prstGeom>
          <a:solidFill>
            <a:schemeClr val="accent2">
              <a:lumMod val="50000"/>
              <a:alpha val="92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2" name="Ορθογώνιο: Στρογγύλεμα γωνιών 4"/>
          <p:cNvSpPr/>
          <p:nvPr/>
        </p:nvSpPr>
        <p:spPr>
          <a:xfrm rot="18343800">
            <a:off x="30441960" y="4724280"/>
            <a:ext cx="7639920" cy="1989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Ορθογώνιο: Στρογγύλεμα γωνιών 5"/>
          <p:cNvSpPr/>
          <p:nvPr/>
        </p:nvSpPr>
        <p:spPr>
          <a:xfrm rot="2010600">
            <a:off x="21867840" y="5802480"/>
            <a:ext cx="5015520" cy="92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TextBox 7"/>
          <p:cNvSpPr/>
          <p:nvPr/>
        </p:nvSpPr>
        <p:spPr>
          <a:xfrm>
            <a:off x="-1138680" y="-143280"/>
            <a:ext cx="49453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l-GR" sz="4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Ορθογώνιο: Στρογγύλεμα γωνιών 16"/>
          <p:cNvSpPr/>
          <p:nvPr/>
        </p:nvSpPr>
        <p:spPr>
          <a:xfrm rot="18308400">
            <a:off x="25588080" y="6297480"/>
            <a:ext cx="5220360" cy="8539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6" name="Ορθογώνιο: Στρογγύλεμα γωνιών 21"/>
          <p:cNvSpPr/>
          <p:nvPr/>
        </p:nvSpPr>
        <p:spPr>
          <a:xfrm rot="2044800">
            <a:off x="27594000" y="5005080"/>
            <a:ext cx="3400560" cy="83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Σύμβολο αφαίρεσης 22"/>
          <p:cNvSpPr/>
          <p:nvPr/>
        </p:nvSpPr>
        <p:spPr>
          <a:xfrm>
            <a:off x="3985560" y="7567920"/>
            <a:ext cx="3467160" cy="677160"/>
          </a:xfrm>
          <a:prstGeom prst="mathMinus">
            <a:avLst>
              <a:gd name="adj1" fmla="val 23520"/>
            </a:avLst>
          </a:prstGeom>
          <a:solidFill>
            <a:schemeClr val="accent6">
              <a:lumMod val="40000"/>
              <a:lumOff val="60000"/>
            </a:schemeClr>
          </a:solidFill>
          <a:ln cap="rnd">
            <a:solidFill>
              <a:srgbClr val="4472c4">
                <a:shade val="50000"/>
                <a:alpha val="8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8" name="TextBox 2"/>
          <p:cNvSpPr/>
          <p:nvPr/>
        </p:nvSpPr>
        <p:spPr>
          <a:xfrm>
            <a:off x="16421400" y="-2992320"/>
            <a:ext cx="75549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l-GR" sz="4400" spc="-1" strike="noStrike">
                <a:solidFill>
                  <a:srgbClr val="000000"/>
                </a:solidFill>
                <a:latin typeface="Franklin Gothic Demi"/>
              </a:rPr>
              <a:t>Ιστορική αναδρομή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6"/>
          <p:cNvSpPr/>
          <p:nvPr/>
        </p:nvSpPr>
        <p:spPr>
          <a:xfrm>
            <a:off x="8233200" y="-2816280"/>
            <a:ext cx="7554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Bahnschrift"/>
              </a:rPr>
              <a:t>Οικογενειακό υπόβαθρο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Οβάλ 17"/>
          <p:cNvSpPr/>
          <p:nvPr/>
        </p:nvSpPr>
        <p:spPr>
          <a:xfrm>
            <a:off x="-5238000" y="-2184840"/>
            <a:ext cx="3379680" cy="1267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Μητέρα: επιθετική-βίαιη συμπεριφορά, απόμακρη, έλλειψη συναισθημάτων και μητρικής στοργής, χειριστική, πίστη σε δεισιδαιμονίες και προλήψεις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Οβάλ 23"/>
          <p:cNvSpPr/>
          <p:nvPr/>
        </p:nvSpPr>
        <p:spPr>
          <a:xfrm>
            <a:off x="552960" y="-3823920"/>
            <a:ext cx="2834280" cy="1466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Πατέρας: αδρανής, αδύναμος, ήρεμος, αδιάφορος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Οβάλ 24"/>
          <p:cNvSpPr/>
          <p:nvPr/>
        </p:nvSpPr>
        <p:spPr>
          <a:xfrm>
            <a:off x="4417560" y="-3981240"/>
            <a:ext cx="2762640" cy="1944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Αδέρφια: ως πρωτότοκη κόρη είχε την ευθύνη τους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3"/>
          <p:cNvSpPr/>
          <p:nvPr/>
        </p:nvSpPr>
        <p:spPr>
          <a:xfrm>
            <a:off x="14312880" y="-4242960"/>
            <a:ext cx="34671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Bahnschrift"/>
              </a:rPr>
              <a:t>Δική της οικογένεια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Οβάλ 15"/>
          <p:cNvSpPr/>
          <p:nvPr/>
        </p:nvSpPr>
        <p:spPr>
          <a:xfrm>
            <a:off x="21665160" y="-768960"/>
            <a:ext cx="2762640" cy="1944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Μητέρα( Φραγκογιαννού): Έχει την ίδια στάση με την μητέρα της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Οβάλ 26"/>
          <p:cNvSpPr/>
          <p:nvPr/>
        </p:nvSpPr>
        <p:spPr>
          <a:xfrm>
            <a:off x="-8270640" y="4123800"/>
            <a:ext cx="2727720" cy="200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Πατέρας(άντρας Φραγκογιαννους): αδύναμος, αμέτοχος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Οβάλ 27"/>
          <p:cNvSpPr/>
          <p:nvPr/>
        </p:nvSpPr>
        <p:spPr>
          <a:xfrm>
            <a:off x="12953880" y="8423280"/>
            <a:ext cx="3467160" cy="23504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chemeClr val="lt1"/>
                </a:solidFill>
                <a:latin typeface="Calibri"/>
              </a:rPr>
              <a:t>Γιος: Παρουσιάζει ίδια χαρακτηριστικά με την μητέρα του, κάνει απόπειρα να σκοτώσει την αδερφή του και φυλακίζεται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02"/>
          <p:cNvSpPr/>
          <p:nvPr/>
        </p:nvSpPr>
        <p:spPr>
          <a:xfrm>
            <a:off x="39240" y="2574720"/>
            <a:ext cx="36576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4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Αποτελέσματα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85"/>
          <p:cNvSpPr/>
          <p:nvPr/>
        </p:nvSpPr>
        <p:spPr>
          <a:xfrm>
            <a:off x="6646680" y="413280"/>
            <a:ext cx="5078160" cy="191844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1.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Συνηθίζει από μικρή να υπηρετεί τους άλλους και σε συνδυασμό με τη στάση των γονιών της είχε ως αποτέλεσμα την συναισθηματική αποστασιοποίηση της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89"/>
          <p:cNvSpPr/>
          <p:nvPr/>
        </p:nvSpPr>
        <p:spPr>
          <a:xfrm>
            <a:off x="6453000" y="4225320"/>
            <a:ext cx="5420160" cy="2284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3. Λόγω της συναισθηματικής αποστασιοποίησής της και σε συνδυασμό με τα μηδαμινά δικαιώματα των γυναικών την εποχή αυτή καταλήγει να μισεί το γυναικείο φύλο και οδηγείται σε φόνους μικρών κοριτσιών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92"/>
          <p:cNvSpPr/>
          <p:nvPr/>
        </p:nvSpPr>
        <p:spPr>
          <a:xfrm>
            <a:off x="6480720" y="2455560"/>
            <a:ext cx="5364720" cy="15526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2. Επαναλαμβάνει το οικογενειακό “πρότυπο” στην δική της οικογένεια και παρουσιάζει πολλές ομοιότητες με τη μητέρα της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Ορθογώνιο 201"/>
          <p:cNvSpPr/>
          <p:nvPr/>
        </p:nvSpPr>
        <p:spPr>
          <a:xfrm>
            <a:off x="39240" y="2527560"/>
            <a:ext cx="3492720" cy="901080"/>
          </a:xfrm>
          <a:prstGeom prst="rect">
            <a:avLst/>
          </a:prstGeom>
          <a:solidFill>
            <a:srgbClr val="ffefbd">
              <a:alpha val="28000"/>
            </a:srgbClr>
          </a:solidFill>
          <a:ln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2" name="Γραφικό 205" descr="Βιβλία περίγραμμα"/>
          <p:cNvPicPr/>
          <p:nvPr/>
        </p:nvPicPr>
        <p:blipFill>
          <a:blip r:embed="rId1"/>
          <a:stretch/>
        </p:blipFill>
        <p:spPr>
          <a:xfrm>
            <a:off x="79920" y="5943600"/>
            <a:ext cx="914040" cy="914040"/>
          </a:xfrm>
          <a:prstGeom prst="rect">
            <a:avLst/>
          </a:prstGeom>
          <a:ln w="0">
            <a:noFill/>
          </a:ln>
        </p:spPr>
      </p:pic>
      <p:cxnSp>
        <p:nvCxnSpPr>
          <p:cNvPr id="123" name="Γραμμή σύνδεσης: Καμπύλη 224"/>
          <p:cNvCxnSpPr/>
          <p:nvPr/>
        </p:nvCxnSpPr>
        <p:spPr>
          <a:xfrm flipV="1">
            <a:off x="2997000" y="1054080"/>
            <a:ext cx="2802240" cy="1298520"/>
          </a:xfrm>
          <a:prstGeom prst="curvedConnector3">
            <a:avLst>
              <a:gd name="adj1" fmla="val 25016"/>
            </a:avLst>
          </a:prstGeom>
          <a:ln>
            <a:solidFill>
              <a:srgbClr val="ed7d31">
                <a:lumMod val="50000"/>
              </a:srgbClr>
            </a:solidFill>
            <a:tailEnd len="med" type="triangle" w="med"/>
          </a:ln>
        </p:spPr>
      </p:cxnSp>
      <p:cxnSp>
        <p:nvCxnSpPr>
          <p:cNvPr id="124" name="Γραμμή σύνδεσης: Καμπύλη 226"/>
          <p:cNvCxnSpPr/>
          <p:nvPr/>
        </p:nvCxnSpPr>
        <p:spPr>
          <a:xfrm>
            <a:off x="3985560" y="3098520"/>
            <a:ext cx="1813680" cy="13320"/>
          </a:xfrm>
          <a:prstGeom prst="curvedConnector3">
            <a:avLst>
              <a:gd name="adj1" fmla="val 25014"/>
            </a:avLst>
          </a:prstGeom>
          <a:ln>
            <a:solidFill>
              <a:srgbClr val="ed7d31">
                <a:lumMod val="50000"/>
              </a:srgbClr>
            </a:solidFill>
            <a:tailEnd len="med" type="triangle" w="med"/>
          </a:ln>
        </p:spPr>
      </p:cxnSp>
      <p:cxnSp>
        <p:nvCxnSpPr>
          <p:cNvPr id="125" name="Γραμμή σύνδεσης: Καμπύλη 228"/>
          <p:cNvCxnSpPr/>
          <p:nvPr/>
        </p:nvCxnSpPr>
        <p:spPr>
          <a:xfrm>
            <a:off x="2200320" y="4039200"/>
            <a:ext cx="3213720" cy="1265400"/>
          </a:xfrm>
          <a:prstGeom prst="curvedConnector3">
            <a:avLst>
              <a:gd name="adj1" fmla="val 25005"/>
            </a:avLst>
          </a:prstGeom>
          <a:ln>
            <a:solidFill>
              <a:srgbClr val="ed7d31">
                <a:lumMod val="50000"/>
              </a:srgbClr>
            </a:solidFill>
            <a:tailEnd len="med" type="triangle" w="med"/>
          </a:ln>
        </p:spPr>
      </p:cxnSp>
    </p:spTree>
  </p:cSld>
  <p:transition spd="slow">
    <p:push dir="u"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Ορθογώνιο 24"/>
          <p:cNvSpPr/>
          <p:nvPr/>
        </p:nvSpPr>
        <p:spPr>
          <a:xfrm>
            <a:off x="3660480" y="0"/>
            <a:ext cx="2435040" cy="3416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7" name="Ορθογώνιο 22"/>
          <p:cNvSpPr/>
          <p:nvPr/>
        </p:nvSpPr>
        <p:spPr>
          <a:xfrm>
            <a:off x="0" y="0"/>
            <a:ext cx="2311200" cy="6857640"/>
          </a:xfrm>
          <a:prstGeom prst="rect">
            <a:avLst/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8" name="Εικόνα 2" descr=""/>
          <p:cNvPicPr/>
          <p:nvPr/>
        </p:nvPicPr>
        <p:blipFill>
          <a:blip r:embed="rId1"/>
          <a:stretch/>
        </p:blipFill>
        <p:spPr>
          <a:xfrm>
            <a:off x="1152360" y="1204920"/>
            <a:ext cx="3809160" cy="5271840"/>
          </a:xfrm>
          <a:prstGeom prst="rect">
            <a:avLst/>
          </a:prstGeom>
          <a:ln w="0">
            <a:noFill/>
          </a:ln>
          <a:effectLst>
            <a:outerShdw algn="ctr" blurRad="50760" dir="21550893" dist="50405" rotWithShape="0">
              <a:srgbClr val="000000"/>
            </a:outerShdw>
          </a:effectLst>
          <a:scene3d>
            <a:camera prst="orthographicFront"/>
            <a:lightRig dir="t" rig="threePt"/>
          </a:scene3d>
          <a:sp3d>
            <a:bevelT prst="angle"/>
          </a:sp3d>
        </p:spPr>
      </p:pic>
      <p:sp>
        <p:nvSpPr>
          <p:cNvPr id="129" name="TextBox 17"/>
          <p:cNvSpPr/>
          <p:nvPr/>
        </p:nvSpPr>
        <p:spPr>
          <a:xfrm>
            <a:off x="-128160" y="0"/>
            <a:ext cx="283176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20"/>
          <p:cNvSpPr/>
          <p:nvPr/>
        </p:nvSpPr>
        <p:spPr>
          <a:xfrm>
            <a:off x="7052400" y="135720"/>
            <a:ext cx="414864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44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Χαρακτηρισμός</a:t>
            </a:r>
            <a:r>
              <a:rPr b="0" lang="el-GR" sz="40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 Φραγκογιαννούς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Γραφικό 26" descr="Βιβλία περίγραμμα"/>
          <p:cNvPicPr/>
          <p:nvPr/>
        </p:nvPicPr>
        <p:blipFill>
          <a:blip r:embed="rId2"/>
          <a:stretch/>
        </p:blipFill>
        <p:spPr>
          <a:xfrm>
            <a:off x="799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32" name="TextBox 31"/>
          <p:cNvSpPr/>
          <p:nvPr/>
        </p:nvSpPr>
        <p:spPr>
          <a:xfrm>
            <a:off x="6114600" y="1583280"/>
            <a:ext cx="58237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Κυνική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Σκληρή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Επιθετική/Βίαιη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Πονηρή (Χρησιμοποιεί δόλο για να προσεγγίσει τα παιδιά) “Είδες δεν τό εσυλλογίστηκα”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Ετοιμόλογη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Πολυπράγμων (ενώ είχε πολλές ευθύνες δεν ασχολήθηκε ποτέ με τον εαυτό της)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Ταλαιπωρημένη/πληγωμένη “ποτέ δεν είχε κάμει άλλο τίποτε ειμή να υπηρετεί τους άλλους</a:t>
            </a:r>
            <a:r>
              <a:rPr b="0" lang="el-GR" sz="1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”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33"/>
          <p:cNvSpPr/>
          <p:nvPr/>
        </p:nvSpPr>
        <p:spPr>
          <a:xfrm>
            <a:off x="11675520" y="11520"/>
            <a:ext cx="77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2"/>
          <p:cNvSpPr/>
          <p:nvPr/>
        </p:nvSpPr>
        <p:spPr>
          <a:xfrm>
            <a:off x="-1638360" y="0"/>
            <a:ext cx="60955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Γραφικό 3" descr="Βιβλία περίγραμμα"/>
          <p:cNvPicPr/>
          <p:nvPr/>
        </p:nvPicPr>
        <p:blipFill>
          <a:blip r:embed="rId1"/>
          <a:stretch/>
        </p:blipFill>
        <p:spPr>
          <a:xfrm>
            <a:off x="79920" y="59436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36" name="Εικόνα 4" descr=""/>
          <p:cNvPicPr/>
          <p:nvPr/>
        </p:nvPicPr>
        <p:blipFill>
          <a:blip r:embed="rId2"/>
          <a:stretch/>
        </p:blipFill>
        <p:spPr>
          <a:xfrm>
            <a:off x="7591320" y="0"/>
            <a:ext cx="3706560" cy="6857640"/>
          </a:xfrm>
          <a:prstGeom prst="rect">
            <a:avLst/>
          </a:prstGeom>
          <a:ln w="0">
            <a:noFill/>
          </a:ln>
          <a:effectLst>
            <a:outerShdw algn="r" blurRad="50760" dir="10800000" dist="38160" rotWithShape="0" sx="102000" sy="102000">
              <a:srgbClr val="000000">
                <a:alpha val="68000"/>
              </a:srgbClr>
            </a:outerShdw>
          </a:effectLst>
          <a:scene3d>
            <a:camera prst="orthographicFront"/>
            <a:lightRig dir="t" rig="threePt"/>
          </a:scene3d>
          <a:sp3d>
            <a:bevelT prst="riblet" w="101600"/>
            <a:bevelB prst="hardEdge" w="114300"/>
          </a:sp3d>
        </p:spPr>
      </p:pic>
      <p:sp>
        <p:nvSpPr>
          <p:cNvPr id="137" name="TextBox 7"/>
          <p:cNvSpPr/>
          <p:nvPr/>
        </p:nvSpPr>
        <p:spPr>
          <a:xfrm>
            <a:off x="11595240" y="0"/>
            <a:ext cx="73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2/2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0"/>
          <p:cNvSpPr/>
          <p:nvPr/>
        </p:nvSpPr>
        <p:spPr>
          <a:xfrm>
            <a:off x="309600" y="1419120"/>
            <a:ext cx="698472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Δυναμική/Τολμηρή “έκαμε τόν σταυρόν της καί δεν εδίστασε”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Αδικημένη “Ω! Να το προικιό μου” -  ειρωνεία για το άγονο χωράφι που ήταν η προίκα της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Χειριστική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Αντικοινωνική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Καταπιεσμένη “όταν νεανίδα τήν υπάνδρευσαν καί τήν εκουκούλωσαν καί τήν έκαναν νύμφην οι γονείς της”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843c0b"/>
              </a:buClr>
              <a:buFont typeface="Wingdings" charset="2"/>
              <a:buChar char=""/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Αντιδραστική στο κατεστημένο της εποχής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2"/>
          <p:cNvSpPr/>
          <p:nvPr/>
        </p:nvSpPr>
        <p:spPr>
          <a:xfrm>
            <a:off x="4648680" y="187560"/>
            <a:ext cx="321228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4400" spc="-1" strike="noStrike">
                <a:solidFill>
                  <a:schemeClr val="accent2">
                    <a:lumMod val="50000"/>
                  </a:schemeClr>
                </a:solidFill>
                <a:latin typeface="Franklin Gothic Demi"/>
              </a:rPr>
              <a:t>Διαταραχές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7"/>
          <p:cNvSpPr/>
          <p:nvPr/>
        </p:nvSpPr>
        <p:spPr>
          <a:xfrm>
            <a:off x="-1765440" y="0"/>
            <a:ext cx="60955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Γραφικό 8" descr="Βιβλία περίγραμμα"/>
          <p:cNvPicPr/>
          <p:nvPr/>
        </p:nvPicPr>
        <p:blipFill>
          <a:blip r:embed="rId1"/>
          <a:stretch/>
        </p:blipFill>
        <p:spPr>
          <a:xfrm>
            <a:off x="799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42" name="Ορθογώνιο 22"/>
          <p:cNvSpPr/>
          <p:nvPr/>
        </p:nvSpPr>
        <p:spPr>
          <a:xfrm>
            <a:off x="4330800" y="1667880"/>
            <a:ext cx="3212280" cy="3366720"/>
          </a:xfrm>
          <a:prstGeom prst="rect">
            <a:avLst/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l-GR" sz="32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Αντικοινωνική Διαταραχή της Προσωπικότητας/ Κοινωνικοπάθεια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Ορθογώνιο 23"/>
          <p:cNvSpPr/>
          <p:nvPr/>
        </p:nvSpPr>
        <p:spPr>
          <a:xfrm>
            <a:off x="8433720" y="2043000"/>
            <a:ext cx="2641320" cy="2615760"/>
          </a:xfrm>
          <a:prstGeom prst="rect">
            <a:avLst/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Ψυχοορμητική ‘καταναγκαστική’ ψυχονεύρωση/ Ιδεοψυχαναγκαστική Διαταραχή( ΟCD)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Ορθογώνιο 24"/>
          <p:cNvSpPr/>
          <p:nvPr/>
        </p:nvSpPr>
        <p:spPr>
          <a:xfrm>
            <a:off x="11638080" y="2043000"/>
            <a:ext cx="2641320" cy="2615760"/>
          </a:xfrm>
          <a:prstGeom prst="rect">
            <a:avLst/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24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Σχιζότυπη Διαταραχή της Προσωπικότητας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Ορθογώνιο 1"/>
          <p:cNvSpPr/>
          <p:nvPr/>
        </p:nvSpPr>
        <p:spPr>
          <a:xfrm>
            <a:off x="398520" y="1706760"/>
            <a:ext cx="2694600" cy="2627280"/>
          </a:xfrm>
          <a:prstGeom prst="rect">
            <a:avLst/>
          </a:prstGeom>
          <a:solidFill>
            <a:srgbClr val="ffefb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chemeClr val="accent2">
                    <a:lumMod val="50000"/>
                  </a:schemeClr>
                </a:solidFill>
                <a:latin typeface="Calibri"/>
              </a:rPr>
              <a:t>Αντικοινωνική Διαταραχή της Προσωπικότητας/ Κοινωνιοπάθεια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Εικόνα 2" descr=""/>
          <p:cNvPicPr/>
          <p:nvPr/>
        </p:nvPicPr>
        <p:blipFill>
          <a:blip r:embed="rId1"/>
          <a:stretch/>
        </p:blipFill>
        <p:spPr>
          <a:xfrm>
            <a:off x="8787960" y="1706760"/>
            <a:ext cx="2669760" cy="2627280"/>
          </a:xfrm>
          <a:prstGeom prst="rect">
            <a:avLst/>
          </a:prstGeom>
          <a:ln w="0">
            <a:noFill/>
          </a:ln>
        </p:spPr>
      </p:pic>
      <p:pic>
        <p:nvPicPr>
          <p:cNvPr id="147" name="Εικόνα 3" descr=""/>
          <p:cNvPicPr/>
          <p:nvPr/>
        </p:nvPicPr>
        <p:blipFill>
          <a:blip r:embed="rId2"/>
          <a:stretch/>
        </p:blipFill>
        <p:spPr>
          <a:xfrm>
            <a:off x="4287600" y="1337040"/>
            <a:ext cx="3616560" cy="3366720"/>
          </a:xfrm>
          <a:prstGeom prst="rect">
            <a:avLst/>
          </a:prstGeom>
          <a:ln w="0">
            <a:noFill/>
          </a:ln>
        </p:spPr>
      </p:pic>
      <p:sp>
        <p:nvSpPr>
          <p:cNvPr id="148" name="TextBox 7"/>
          <p:cNvSpPr/>
          <p:nvPr/>
        </p:nvSpPr>
        <p:spPr>
          <a:xfrm>
            <a:off x="-1004760" y="0"/>
            <a:ext cx="47203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Εικόνα 8" descr=""/>
          <p:cNvPicPr/>
          <p:nvPr/>
        </p:nvPicPr>
        <p:blipFill>
          <a:blip r:embed="rId3"/>
          <a:stretch/>
        </p:blipFill>
        <p:spPr>
          <a:xfrm>
            <a:off x="103680" y="59292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50" name="Εικόνα 11" descr=""/>
          <p:cNvPicPr/>
          <p:nvPr/>
        </p:nvPicPr>
        <p:blipFill>
          <a:blip r:embed="rId4"/>
          <a:stretch/>
        </p:blipFill>
        <p:spPr>
          <a:xfrm>
            <a:off x="4517640" y="-63720"/>
            <a:ext cx="3584520" cy="117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Εικόνα 1" descr=""/>
          <p:cNvPicPr/>
          <p:nvPr/>
        </p:nvPicPr>
        <p:blipFill>
          <a:blip r:embed="rId1"/>
          <a:stretch/>
        </p:blipFill>
        <p:spPr>
          <a:xfrm>
            <a:off x="-2566800" y="1843200"/>
            <a:ext cx="3103560" cy="3171240"/>
          </a:xfrm>
          <a:prstGeom prst="rect">
            <a:avLst/>
          </a:prstGeom>
          <a:ln w="0">
            <a:noFill/>
          </a:ln>
        </p:spPr>
      </p:pic>
      <p:pic>
        <p:nvPicPr>
          <p:cNvPr id="152" name="Εικόνα 2" descr=""/>
          <p:cNvPicPr/>
          <p:nvPr/>
        </p:nvPicPr>
        <p:blipFill>
          <a:blip r:embed="rId2"/>
          <a:stretch/>
        </p:blipFill>
        <p:spPr>
          <a:xfrm>
            <a:off x="908280" y="1843200"/>
            <a:ext cx="3103560" cy="3030120"/>
          </a:xfrm>
          <a:prstGeom prst="rect">
            <a:avLst/>
          </a:prstGeom>
          <a:ln w="0">
            <a:noFill/>
          </a:ln>
        </p:spPr>
      </p:pic>
      <p:pic>
        <p:nvPicPr>
          <p:cNvPr id="153" name="Εικόνα 4" descr=""/>
          <p:cNvPicPr/>
          <p:nvPr/>
        </p:nvPicPr>
        <p:blipFill>
          <a:blip r:embed="rId3"/>
          <a:stretch/>
        </p:blipFill>
        <p:spPr>
          <a:xfrm>
            <a:off x="4753800" y="1502640"/>
            <a:ext cx="3425760" cy="3371040"/>
          </a:xfrm>
          <a:prstGeom prst="rect">
            <a:avLst/>
          </a:prstGeom>
          <a:ln w="0">
            <a:noFill/>
          </a:ln>
        </p:spPr>
      </p:pic>
      <p:pic>
        <p:nvPicPr>
          <p:cNvPr id="154" name="Εικόνα 6" descr=""/>
          <p:cNvPicPr/>
          <p:nvPr/>
        </p:nvPicPr>
        <p:blipFill>
          <a:blip r:embed="rId4"/>
          <a:stretch/>
        </p:blipFill>
        <p:spPr>
          <a:xfrm>
            <a:off x="4595040" y="-30960"/>
            <a:ext cx="3584520" cy="1176120"/>
          </a:xfrm>
          <a:prstGeom prst="rect">
            <a:avLst/>
          </a:prstGeom>
          <a:ln w="0">
            <a:noFill/>
          </a:ln>
        </p:spPr>
      </p:pic>
      <p:pic>
        <p:nvPicPr>
          <p:cNvPr id="155" name="Εικόνα 7" descr=""/>
          <p:cNvPicPr/>
          <p:nvPr/>
        </p:nvPicPr>
        <p:blipFill>
          <a:blip r:embed="rId5"/>
          <a:stretch/>
        </p:blipFill>
        <p:spPr>
          <a:xfrm>
            <a:off x="312120" y="57927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56" name="TextBox 9"/>
          <p:cNvSpPr/>
          <p:nvPr/>
        </p:nvSpPr>
        <p:spPr>
          <a:xfrm>
            <a:off x="0" y="-30960"/>
            <a:ext cx="31035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l-GR" sz="4000" spc="-1" strike="noStrike">
                <a:solidFill>
                  <a:srgbClr val="843c0b"/>
                </a:solidFill>
                <a:latin typeface="Franklin Gothic Demi"/>
              </a:rPr>
              <a:t>Η φόνισσα                      </a:t>
            </a:r>
            <a:r>
              <a:rPr b="0" lang="el-GR" sz="2000" spc="-1" strike="noStrike">
                <a:solidFill>
                  <a:srgbClr val="843c0b"/>
                </a:solidFill>
                <a:latin typeface="Franklin Gothic Demi"/>
              </a:rPr>
              <a:t>ΑΛ.ΠΑΠΑΔΙΑΜΑΝΤΗΣ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φονισσα1</Template>
  <TotalTime>96</TotalTime>
  <Application>LibreOffice/7.4.2.3$Linux_X86_64 LibreOffice_project/40$Build-3</Application>
  <AppVersion>15.0000</AppVersion>
  <Words>1119</Words>
  <Paragraphs>171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2022-11-15T09:34:32Z</dcterms:created>
  <dc:creator>theodora panagopoulou</dc:creator>
  <dc:description/>
  <dc:language>en-US</dc:language>
  <cp:lastModifiedBy>theodora panagopoulou</cp:lastModifiedBy>
  <dcterms:modified xsi:type="dcterms:W3CDTF">2022-11-22T20:47:04Z</dcterms:modified>
  <cp:revision>1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14</vt:i4>
  </property>
</Properties>
</file>