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6" r:id="rId5"/>
    <p:sldId id="259" r:id="rId6"/>
    <p:sldId id="260" r:id="rId7"/>
    <p:sldId id="261" r:id="rId8"/>
    <p:sldId id="262" r:id="rId9"/>
    <p:sldId id="263" r:id="rId10"/>
    <p:sldId id="265" r:id="rId11"/>
    <p:sldId id="269" r:id="rId12"/>
    <p:sldId id="270"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81" d="100"/>
          <a:sy n="81" d="100"/>
        </p:scale>
        <p:origin x="6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EA2E1-AFE4-48A5-8DC2-3C33250031A5}" type="datetimeFigureOut">
              <a:rPr lang="el-GR" smtClean="0"/>
              <a:t>14/11/2022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65C1D-61E9-460E-94D5-00CC7A01C303}" type="slidenum">
              <a:rPr lang="el-GR" smtClean="0"/>
              <a:t>‹#›</a:t>
            </a:fld>
            <a:endParaRPr lang="el-GR"/>
          </a:p>
        </p:txBody>
      </p:sp>
    </p:spTree>
    <p:extLst>
      <p:ext uri="{BB962C8B-B14F-4D97-AF65-F5344CB8AC3E}">
        <p14:creationId xmlns:p14="http://schemas.microsoft.com/office/powerpoint/2010/main" val="244491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B24773-5BD8-45D4-ABF3-12C3B14A46F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451C616-E78A-43ED-87AB-4B76ECFCA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F50416B-7116-4766-AC0E-7806F6707E44}"/>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5" name="Θέση υποσέλιδου 4">
            <a:extLst>
              <a:ext uri="{FF2B5EF4-FFF2-40B4-BE49-F238E27FC236}">
                <a16:creationId xmlns:a16="http://schemas.microsoft.com/office/drawing/2014/main" id="{55FAD3FF-C531-4FD9-80F5-FF5BD9E723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1F5BCD7-9D48-4C00-B178-7140C41FE648}"/>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165101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DA17F-8BAC-423F-A0ED-96335798768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8A37470-2D97-4A4E-8049-2C561705276F}"/>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A963F224-4F0E-4E8F-BD99-365BAB054AEA}"/>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5" name="Θέση υποσέλιδου 4">
            <a:extLst>
              <a:ext uri="{FF2B5EF4-FFF2-40B4-BE49-F238E27FC236}">
                <a16:creationId xmlns:a16="http://schemas.microsoft.com/office/drawing/2014/main" id="{C971AE1E-E8CC-4CB5-8898-93D633F8A62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A35E19B-7D68-462A-89CC-102B3A6F29CA}"/>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338863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7A319DA-8F20-4773-BF0D-DFBDF087612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D27B663-062C-4D72-B1CF-C3E8F09BD4A9}"/>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99E2FA2C-8CA7-4D08-8148-9BA099BA567D}"/>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5" name="Θέση υποσέλιδου 4">
            <a:extLst>
              <a:ext uri="{FF2B5EF4-FFF2-40B4-BE49-F238E27FC236}">
                <a16:creationId xmlns:a16="http://schemas.microsoft.com/office/drawing/2014/main" id="{778BDE0D-8F80-4862-882B-411BABC20C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EEDAE2F-45AA-4D16-AFE0-DD5B5B132ABE}"/>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240438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B4D13C-4F6B-440B-83C2-44DC1AD90F4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4616D1C-45AD-4E85-9DF2-4F4BF94F2296}"/>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67D642E7-8168-4CFB-959F-1C6E2CD33329}"/>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5" name="Θέση υποσέλιδου 4">
            <a:extLst>
              <a:ext uri="{FF2B5EF4-FFF2-40B4-BE49-F238E27FC236}">
                <a16:creationId xmlns:a16="http://schemas.microsoft.com/office/drawing/2014/main" id="{E234F792-5B76-4780-B68A-554A7539101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412C3C3-D98C-4408-B745-312E55E8415A}"/>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31049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851D2-D0FA-48F9-9861-A7356D00AA1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87185BC-FF9C-402D-BA92-E3E00ABDDD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CEDF1D38-A959-403F-AD80-E38D24CCC7CB}"/>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5" name="Θέση υποσέλιδου 4">
            <a:extLst>
              <a:ext uri="{FF2B5EF4-FFF2-40B4-BE49-F238E27FC236}">
                <a16:creationId xmlns:a16="http://schemas.microsoft.com/office/drawing/2014/main" id="{35AA7DA2-EB43-4C74-B019-2127E401E07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5814395-C495-4168-A241-6FDEBC93CA2A}"/>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117178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319C50-015C-4C06-88C3-2062DD5F43E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75EAF6D-5458-4E75-9345-23B6B5D0F2EC}"/>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19634AA-D4DB-48B4-9342-09254ED49C98}"/>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584D802C-3E3C-4339-8BBB-95D32A861D8F}"/>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6" name="Θέση υποσέλιδου 5">
            <a:extLst>
              <a:ext uri="{FF2B5EF4-FFF2-40B4-BE49-F238E27FC236}">
                <a16:creationId xmlns:a16="http://schemas.microsoft.com/office/drawing/2014/main" id="{F8653689-46CA-462E-8AB0-5DB41597375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8DCB698-1E97-41DA-BDF2-C14F5734B283}"/>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246427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5AFF4D-0B97-415E-8757-748F46C0458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413572A-8413-418B-A3C2-7BDE31FD3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1B66D88A-FB22-41A5-BC68-8BB9747FCDC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FDB9091F-4158-4ACD-BD0F-3808638DE8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C7E13687-F3BC-4FD9-958D-92E99BFC0250}"/>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D6E0008B-C99F-43CE-87E6-30B655C5CB77}"/>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8" name="Θέση υποσέλιδου 7">
            <a:extLst>
              <a:ext uri="{FF2B5EF4-FFF2-40B4-BE49-F238E27FC236}">
                <a16:creationId xmlns:a16="http://schemas.microsoft.com/office/drawing/2014/main" id="{BD01F0C2-FEA7-4D98-BD31-BECBA2DE0C7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75C2BFB-1AB6-4D68-8664-15636DCB7A9E}"/>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37986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3A061F-3DFD-4F39-BD3C-79D017CB33B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456859B-E772-4864-9484-4BD0F5213D74}"/>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4" name="Θέση υποσέλιδου 3">
            <a:extLst>
              <a:ext uri="{FF2B5EF4-FFF2-40B4-BE49-F238E27FC236}">
                <a16:creationId xmlns:a16="http://schemas.microsoft.com/office/drawing/2014/main" id="{75167F99-1745-440D-B7EA-9B5FE92F2D3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C3D212E-72EC-42B8-B94A-5D611323CFD7}"/>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103409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9B40B0A-2F21-4C5A-B26C-DAE47C62DA46}"/>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3" name="Θέση υποσέλιδου 2">
            <a:extLst>
              <a:ext uri="{FF2B5EF4-FFF2-40B4-BE49-F238E27FC236}">
                <a16:creationId xmlns:a16="http://schemas.microsoft.com/office/drawing/2014/main" id="{4A007FB2-5E4A-4384-80D1-B8AB73B5313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12ACF1A-6C5D-4200-946D-8FA30CC8836A}"/>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3443793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957716-BDFA-4938-B172-F1A8E8C5DF6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715288E-4258-4424-A833-2C509484B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33098F95-4A7D-4D8A-B55A-E0FAD7CC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14B707DF-2773-43A8-8D89-D0F6B2FADADE}"/>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6" name="Θέση υποσέλιδου 5">
            <a:extLst>
              <a:ext uri="{FF2B5EF4-FFF2-40B4-BE49-F238E27FC236}">
                <a16:creationId xmlns:a16="http://schemas.microsoft.com/office/drawing/2014/main" id="{16EB38E9-3CA4-4452-B187-CC5BF1B4226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5211E98-796A-4703-8FC6-BEBDAFDAEA59}"/>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69729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40E375-361D-4978-982C-1B054CFFAFC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B448D057-0E78-4762-B4CC-2894E5361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1210C37-F958-4D2B-99F7-45DB2246F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E2CE084B-748B-40D8-9C36-2D148553555F}"/>
              </a:ext>
            </a:extLst>
          </p:cNvPr>
          <p:cNvSpPr>
            <a:spLocks noGrp="1"/>
          </p:cNvSpPr>
          <p:nvPr>
            <p:ph type="dt" sz="half" idx="10"/>
          </p:nvPr>
        </p:nvSpPr>
        <p:spPr/>
        <p:txBody>
          <a:bodyPr/>
          <a:lstStyle/>
          <a:p>
            <a:fld id="{97AB8150-3BFA-48FC-9A13-4DF3DE8D46A5}" type="datetimeFigureOut">
              <a:rPr lang="el-GR" smtClean="0"/>
              <a:t>14/11/2022</a:t>
            </a:fld>
            <a:endParaRPr lang="el-GR"/>
          </a:p>
        </p:txBody>
      </p:sp>
      <p:sp>
        <p:nvSpPr>
          <p:cNvPr id="6" name="Θέση υποσέλιδου 5">
            <a:extLst>
              <a:ext uri="{FF2B5EF4-FFF2-40B4-BE49-F238E27FC236}">
                <a16:creationId xmlns:a16="http://schemas.microsoft.com/office/drawing/2014/main" id="{8638B48A-6BCA-4890-A8D8-8E130C5B497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A3FD7E5-3711-408D-8252-9D0966946F5D}"/>
              </a:ext>
            </a:extLst>
          </p:cNvPr>
          <p:cNvSpPr>
            <a:spLocks noGrp="1"/>
          </p:cNvSpPr>
          <p:nvPr>
            <p:ph type="sldNum" sz="quarter" idx="12"/>
          </p:nvPr>
        </p:nvSpPr>
        <p:spPr/>
        <p:txBody>
          <a:bodyPr/>
          <a:lstStyle/>
          <a:p>
            <a:fld id="{66F371FB-43FE-4248-B5FD-18557A1EB4DB}" type="slidenum">
              <a:rPr lang="el-GR" smtClean="0"/>
              <a:t>‹#›</a:t>
            </a:fld>
            <a:endParaRPr lang="el-GR"/>
          </a:p>
        </p:txBody>
      </p:sp>
    </p:spTree>
    <p:extLst>
      <p:ext uri="{BB962C8B-B14F-4D97-AF65-F5344CB8AC3E}">
        <p14:creationId xmlns:p14="http://schemas.microsoft.com/office/powerpoint/2010/main" val="403343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5011281-A687-4DAD-822F-613D9468CA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860D62B-DA4D-4F02-A3AD-9D1BDEFD5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49DCF119-1187-4FDC-912F-E15B402B2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B8150-3BFA-48FC-9A13-4DF3DE8D46A5}" type="datetimeFigureOut">
              <a:rPr lang="el-GR" smtClean="0"/>
              <a:t>14/11/2022</a:t>
            </a:fld>
            <a:endParaRPr lang="el-GR"/>
          </a:p>
        </p:txBody>
      </p:sp>
      <p:sp>
        <p:nvSpPr>
          <p:cNvPr id="5" name="Θέση υποσέλιδου 4">
            <a:extLst>
              <a:ext uri="{FF2B5EF4-FFF2-40B4-BE49-F238E27FC236}">
                <a16:creationId xmlns:a16="http://schemas.microsoft.com/office/drawing/2014/main" id="{940836D2-361D-40AF-9A67-9851DC627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D4CE652-609E-499E-8DCB-3AFB7BFFF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371FB-43FE-4248-B5FD-18557A1EB4DB}" type="slidenum">
              <a:rPr lang="el-GR" smtClean="0"/>
              <a:t>‹#›</a:t>
            </a:fld>
            <a:endParaRPr lang="el-GR"/>
          </a:p>
        </p:txBody>
      </p:sp>
    </p:spTree>
    <p:extLst>
      <p:ext uri="{BB962C8B-B14F-4D97-AF65-F5344CB8AC3E}">
        <p14:creationId xmlns:p14="http://schemas.microsoft.com/office/powerpoint/2010/main" val="130965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books.edu.gr/ebooks/v/html/8547/2702/Keimena-Neoellinikis-Logotechnias_B-Lykeiou_html-empl/" TargetMode="External"/><Relationship Id="rId2" Type="http://schemas.openxmlformats.org/officeDocument/2006/relationships/hyperlink" Target="https://el.wikipedia.org/wiki/%CE%97_%CE%A6%CF%8C%CE%BD%CE%B9%CF%83%CF%83%CE%B1" TargetMode="External"/><Relationship Id="rId1" Type="http://schemas.openxmlformats.org/officeDocument/2006/relationships/slideLayout" Target="../slideLayouts/slideLayout2.xml"/><Relationship Id="rId5" Type="http://schemas.openxmlformats.org/officeDocument/2006/relationships/hyperlink" Target="https://www.ebooks4greeks.gr/%CE%B7-%CF%86%CE%BF%CE%BD%CE%B9%CF%83%CF%83%CE%B1-%CF%84%CE%BF%CF%85-%CF%80%CE%B1%CF%80%CE%B1%CE%B4%CE%B9%CE%B1%CE%BC%CE%B1%CE%BD%CF%84%CE%B7" TargetMode="External"/><Relationship Id="rId4" Type="http://schemas.openxmlformats.org/officeDocument/2006/relationships/hyperlink" Target="https://www.kathimerini.gr/culture/books/974855/to-psychografima-tis-fonissa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24ECE9-CA7D-4CD6-846B-3DE5947EC718}"/>
              </a:ext>
            </a:extLst>
          </p:cNvPr>
          <p:cNvSpPr>
            <a:spLocks noGrp="1"/>
          </p:cNvSpPr>
          <p:nvPr>
            <p:ph type="ctrTitle"/>
          </p:nvPr>
        </p:nvSpPr>
        <p:spPr>
          <a:xfrm>
            <a:off x="407964" y="14776"/>
            <a:ext cx="10879015" cy="2387600"/>
          </a:xfrm>
        </p:spPr>
        <p:txBody>
          <a:bodyPr>
            <a:normAutofit/>
          </a:bodyPr>
          <a:lstStyle/>
          <a:p>
            <a:r>
              <a:rPr lang="el-GR" sz="5400" b="1" u="sng" dirty="0">
                <a:solidFill>
                  <a:srgbClr val="002060"/>
                </a:solidFill>
                <a:effectLst>
                  <a:outerShdw blurRad="38100" dist="38100" dir="2700000" algn="tl">
                    <a:srgbClr val="000000">
                      <a:alpha val="43137"/>
                    </a:srgbClr>
                  </a:outerShdw>
                </a:effectLst>
                <a:latin typeface="Bahnschrift Condensed" panose="020B0502040204020203" pitchFamily="34" charset="0"/>
              </a:rPr>
              <a:t>ΣΤΟΙΧΕΙΑ ΥΠΕΡΑΣΠΙΣΗΣ ΤΗΣ ΦΡΑΓΚΟΓΙΑΝΝΟΥΣ</a:t>
            </a:r>
          </a:p>
        </p:txBody>
      </p:sp>
      <p:sp>
        <p:nvSpPr>
          <p:cNvPr id="3" name="Υπότιτλος 2">
            <a:extLst>
              <a:ext uri="{FF2B5EF4-FFF2-40B4-BE49-F238E27FC236}">
                <a16:creationId xmlns:a16="http://schemas.microsoft.com/office/drawing/2014/main" id="{99689BA1-FB5E-4F21-BE80-8A19A0E904C0}"/>
              </a:ext>
            </a:extLst>
          </p:cNvPr>
          <p:cNvSpPr>
            <a:spLocks noGrp="1"/>
          </p:cNvSpPr>
          <p:nvPr>
            <p:ph type="subTitle" idx="1"/>
          </p:nvPr>
        </p:nvSpPr>
        <p:spPr>
          <a:xfrm>
            <a:off x="8725711" y="4046707"/>
            <a:ext cx="3122577" cy="1211094"/>
          </a:xfrm>
        </p:spPr>
        <p:txBody>
          <a:bodyPr>
            <a:noAutofit/>
          </a:bodyPr>
          <a:lstStyle/>
          <a:p>
            <a:r>
              <a:rPr lang="el-GR" sz="2000" b="1" u="sng" dirty="0">
                <a:solidFill>
                  <a:srgbClr val="333399"/>
                </a:solidFill>
                <a:effectLst>
                  <a:outerShdw blurRad="38100" dist="38100" dir="2700000" algn="tl">
                    <a:srgbClr val="000000">
                      <a:alpha val="43137"/>
                    </a:srgbClr>
                  </a:outerShdw>
                </a:effectLst>
              </a:rPr>
              <a:t>Συντελεστές εργασίας:</a:t>
            </a:r>
          </a:p>
          <a:p>
            <a:r>
              <a:rPr lang="el-GR" sz="2000" b="1" dirty="0">
                <a:solidFill>
                  <a:srgbClr val="333399"/>
                </a:solidFill>
                <a:effectLst>
                  <a:outerShdw blurRad="38100" dist="38100" dir="2700000" algn="tl">
                    <a:srgbClr val="000000">
                      <a:alpha val="43137"/>
                    </a:srgbClr>
                  </a:outerShdw>
                </a:effectLst>
              </a:rPr>
              <a:t>Βέρρα Φένια</a:t>
            </a:r>
          </a:p>
          <a:p>
            <a:r>
              <a:rPr lang="el-GR" sz="2000" b="1" dirty="0">
                <a:solidFill>
                  <a:srgbClr val="333399"/>
                </a:solidFill>
                <a:effectLst>
                  <a:outerShdw blurRad="38100" dist="38100" dir="2700000" algn="tl">
                    <a:srgbClr val="000000">
                      <a:alpha val="43137"/>
                    </a:srgbClr>
                  </a:outerShdw>
                </a:effectLst>
              </a:rPr>
              <a:t>Ζαχαράτου Κορίνα </a:t>
            </a:r>
          </a:p>
          <a:p>
            <a:r>
              <a:rPr lang="el-GR" sz="2000" b="1" dirty="0">
                <a:solidFill>
                  <a:srgbClr val="333399"/>
                </a:solidFill>
                <a:effectLst>
                  <a:outerShdw blurRad="38100" dist="38100" dir="2700000" algn="tl">
                    <a:srgbClr val="000000">
                      <a:alpha val="43137"/>
                    </a:srgbClr>
                  </a:outerShdw>
                </a:effectLst>
              </a:rPr>
              <a:t>Ζαχαροπούλου Χάρις</a:t>
            </a:r>
          </a:p>
          <a:p>
            <a:r>
              <a:rPr lang="el-GR" sz="2000" b="1" dirty="0">
                <a:solidFill>
                  <a:srgbClr val="333399"/>
                </a:solidFill>
                <a:effectLst>
                  <a:outerShdw blurRad="38100" dist="38100" dir="2700000" algn="tl">
                    <a:srgbClr val="000000">
                      <a:alpha val="43137"/>
                    </a:srgbClr>
                  </a:outerShdw>
                </a:effectLst>
              </a:rPr>
              <a:t>Καρούσου Βίβιαν </a:t>
            </a:r>
          </a:p>
          <a:p>
            <a:r>
              <a:rPr lang="el-GR" sz="2000" b="1" dirty="0">
                <a:solidFill>
                  <a:srgbClr val="333399"/>
                </a:solidFill>
                <a:effectLst>
                  <a:outerShdw blurRad="38100" dist="38100" dir="2700000" algn="tl">
                    <a:srgbClr val="000000">
                      <a:alpha val="43137"/>
                    </a:srgbClr>
                  </a:outerShdw>
                </a:effectLst>
              </a:rPr>
              <a:t>Κυριαζή Φαίη</a:t>
            </a:r>
          </a:p>
        </p:txBody>
      </p:sp>
      <p:pic>
        <p:nvPicPr>
          <p:cNvPr id="4" name="Εικόνα 3">
            <a:extLst>
              <a:ext uri="{FF2B5EF4-FFF2-40B4-BE49-F238E27FC236}">
                <a16:creationId xmlns:a16="http://schemas.microsoft.com/office/drawing/2014/main" id="{C492F204-3F2E-AF00-30FC-322FCEEA4841}"/>
              </a:ext>
            </a:extLst>
          </p:cNvPr>
          <p:cNvPicPr>
            <a:picLocks noChangeAspect="1"/>
          </p:cNvPicPr>
          <p:nvPr/>
        </p:nvPicPr>
        <p:blipFill>
          <a:blip r:embed="rId2"/>
          <a:stretch>
            <a:fillRect/>
          </a:stretch>
        </p:blipFill>
        <p:spPr>
          <a:xfrm>
            <a:off x="580801" y="3718513"/>
            <a:ext cx="4590686" cy="2572735"/>
          </a:xfrm>
          <a:prstGeom prst="rect">
            <a:avLst/>
          </a:prstGeom>
        </p:spPr>
      </p:pic>
    </p:spTree>
    <p:extLst>
      <p:ext uri="{BB962C8B-B14F-4D97-AF65-F5344CB8AC3E}">
        <p14:creationId xmlns:p14="http://schemas.microsoft.com/office/powerpoint/2010/main" val="104472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212" y="661481"/>
            <a:ext cx="9786025" cy="5139869"/>
          </a:xfrm>
          <a:prstGeom prst="rect">
            <a:avLst/>
          </a:prstGeom>
          <a:noFill/>
        </p:spPr>
        <p:txBody>
          <a:bodyPr wrap="square" rtlCol="0">
            <a:spAutoFit/>
          </a:bodyPr>
          <a:lstStyle/>
          <a:p>
            <a:pPr algn="ctr"/>
            <a:r>
              <a:rPr lang="el-GR" sz="4000" b="1" u="sng" dirty="0">
                <a:solidFill>
                  <a:srgbClr val="002060"/>
                </a:solidFill>
              </a:rPr>
              <a:t>Ο ΡΟΛΟΣ ΤΟΥ ΘΕΙΟΥ ΣΤΑ ΕΓΚΛΗΜΑΤΑ ΤΗΣ</a:t>
            </a:r>
          </a:p>
          <a:p>
            <a:pPr algn="ctr"/>
            <a:endParaRPr lang="el-GR" sz="2400" dirty="0"/>
          </a:p>
          <a:p>
            <a:pPr algn="ctr"/>
            <a:r>
              <a:rPr lang="el-GR" sz="2400" dirty="0"/>
              <a:t>Ύστερα από τον πρώτο φόνο κι ενώ βασανίζεται από τις τύψεις της και εξομολογείται την αμαρτία της στον </a:t>
            </a:r>
            <a:r>
              <a:rPr lang="el-GR" sz="2400" dirty="0" err="1"/>
              <a:t>Άη</a:t>
            </a:r>
            <a:r>
              <a:rPr lang="el-GR" sz="2400" dirty="0"/>
              <a:t> Γιάννη τον Κρυφόν, η </a:t>
            </a:r>
            <a:r>
              <a:rPr lang="el-GR" sz="2400" dirty="0" err="1"/>
              <a:t>ηρωίδα</a:t>
            </a:r>
            <a:r>
              <a:rPr lang="el-GR" sz="2400" dirty="0"/>
              <a:t> παρακαλεί τον Θεό να τη διαβεβαιώσει με κάποιον τρόπο ότι επιτελεί θεάρεστο έργο.</a:t>
            </a:r>
          </a:p>
          <a:p>
            <a:pPr algn="ctr"/>
            <a:r>
              <a:rPr lang="el-GR" sz="2400" dirty="0"/>
              <a:t>Επίσης, όταν καταριέται την </a:t>
            </a:r>
            <a:r>
              <a:rPr lang="el-GR" sz="2400" dirty="0" err="1"/>
              <a:t>Ξενούλα</a:t>
            </a:r>
            <a:r>
              <a:rPr lang="el-GR" sz="2400" dirty="0"/>
              <a:t> να πέσει στο πηγάδι και η κατάρα της πραγματοποιείται ,σκέφτεται πως η πράξη της είχε τη </a:t>
            </a:r>
            <a:r>
              <a:rPr lang="el-GR" sz="2400" dirty="0" err="1"/>
              <a:t>θεική</a:t>
            </a:r>
            <a:r>
              <a:rPr lang="el-GR" sz="2400" dirty="0"/>
              <a:t> έγκριση</a:t>
            </a:r>
            <a:r>
              <a:rPr lang="el-GR" dirty="0"/>
              <a:t>.</a:t>
            </a:r>
            <a:endParaRPr lang="el-GR" sz="2400" dirty="0"/>
          </a:p>
          <a:p>
            <a:pPr algn="ctr"/>
            <a:r>
              <a:rPr lang="el-GR" sz="2400" dirty="0" err="1"/>
              <a:t>Καθ΄όλη</a:t>
            </a:r>
            <a:r>
              <a:rPr lang="el-GR" sz="2400" dirty="0"/>
              <a:t> τη διάρκεια της εγκληματικής της δράσης, θεωρεί πως διαπράττει θεάρεστο έργο.</a:t>
            </a:r>
          </a:p>
          <a:p>
            <a:pPr algn="ctr"/>
            <a:r>
              <a:rPr lang="el-GR" sz="2400" dirty="0"/>
              <a:t>Συμπεραίνουμε ότι η κατηγορούμενη θεωρούσε ότι διατηρεί σεμνοπρεπή προσωπικότητα , καθώς πίστευε ότι οι πράξεις της ήταν θρησκευτικά αποδεκτές.</a:t>
            </a:r>
          </a:p>
        </p:txBody>
      </p:sp>
    </p:spTree>
    <p:extLst>
      <p:ext uri="{BB962C8B-B14F-4D97-AF65-F5344CB8AC3E}">
        <p14:creationId xmlns:p14="http://schemas.microsoft.com/office/powerpoint/2010/main" val="840569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7B584B-DAD9-F2F3-486B-48500B390294}"/>
              </a:ext>
            </a:extLst>
          </p:cNvPr>
          <p:cNvSpPr>
            <a:spLocks noGrp="1"/>
          </p:cNvSpPr>
          <p:nvPr>
            <p:ph type="title"/>
          </p:nvPr>
        </p:nvSpPr>
        <p:spPr/>
        <p:txBody>
          <a:bodyPr>
            <a:normAutofit/>
          </a:bodyPr>
          <a:lstStyle/>
          <a:p>
            <a:pPr algn="ctr"/>
            <a:r>
              <a:rPr lang="el-GR" sz="4000" b="1" u="sng" dirty="0">
                <a:solidFill>
                  <a:srgbClr val="002060"/>
                </a:solidFill>
              </a:rPr>
              <a:t>ΕΤΥΜΗΓΟΡΙΑ</a:t>
            </a:r>
          </a:p>
        </p:txBody>
      </p:sp>
      <p:sp>
        <p:nvSpPr>
          <p:cNvPr id="3" name="Θέση περιεχομένου 2">
            <a:extLst>
              <a:ext uri="{FF2B5EF4-FFF2-40B4-BE49-F238E27FC236}">
                <a16:creationId xmlns:a16="http://schemas.microsoft.com/office/drawing/2014/main" id="{C5D0DFCD-146A-5065-3326-9A9AF0F9DC14}"/>
              </a:ext>
            </a:extLst>
          </p:cNvPr>
          <p:cNvSpPr>
            <a:spLocks noGrp="1"/>
          </p:cNvSpPr>
          <p:nvPr>
            <p:ph idx="1"/>
          </p:nvPr>
        </p:nvSpPr>
        <p:spPr>
          <a:xfrm>
            <a:off x="659876" y="1690688"/>
            <a:ext cx="10693924" cy="4870367"/>
          </a:xfrm>
        </p:spPr>
        <p:txBody>
          <a:bodyPr>
            <a:normAutofit/>
          </a:bodyPr>
          <a:lstStyle/>
          <a:p>
            <a:pPr marL="0" indent="0">
              <a:buNone/>
            </a:pPr>
            <a:r>
              <a:rPr lang="el-GR" dirty="0"/>
              <a:t>Αφού συγκεντρώσαμε και επεξεργαστήκαμε κάθε στοιχείο της υπόθεσης, μελετήσαμε αντικειμενικά το θέμα και αναλύσαμε κάθε πληροφορία που θα μπορούσε να χρησιμοποιηθεί με στόχο τη παράλογη και ιδιοτελή ενοχοποίηση της πελάτισσας μας </a:t>
            </a:r>
            <a:r>
              <a:rPr lang="el-GR" dirty="0" err="1"/>
              <a:t>Φραγκογιαννούς</a:t>
            </a:r>
            <a:r>
              <a:rPr lang="el-GR" dirty="0"/>
              <a:t>, καταλήξαμε στο συμπέρασμα ότι η </a:t>
            </a:r>
            <a:r>
              <a:rPr lang="el-GR" dirty="0" err="1"/>
              <a:t>Φραγκογιαννού</a:t>
            </a:r>
            <a:r>
              <a:rPr lang="el-GR" dirty="0"/>
              <a:t> είναι θύμα συκοφαντιών και δεν θα μπορούσε σε καμία περίπτωση να θεωρηθεί δολοφόνος, καθώς λόγω του βεβαρημένου παρελθόντος της χρήζει ψυχιατρικής βοήθειας και λειτούργησε υπό την επήρεια σοβαρών ψυχολογικών προβλημάτων. Η ίδια ισχυριζόταν ότι οι πράξεις της είχαν καλό σκοπό και όχι να βλάψει κανέναν! Αντικρούουμε κάθε πιθανή κατηγορία εναντίων της και την κρίνουμε αθώα λόγω ψυχολογικών διαταραχών από τις οποίες επιβεβαιωμένα πάσχει.</a:t>
            </a:r>
          </a:p>
        </p:txBody>
      </p:sp>
    </p:spTree>
    <p:extLst>
      <p:ext uri="{BB962C8B-B14F-4D97-AF65-F5344CB8AC3E}">
        <p14:creationId xmlns:p14="http://schemas.microsoft.com/office/powerpoint/2010/main" val="320657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A1FF57-4C9A-02F8-AC4B-565222B60199}"/>
              </a:ext>
            </a:extLst>
          </p:cNvPr>
          <p:cNvSpPr>
            <a:spLocks noGrp="1"/>
          </p:cNvSpPr>
          <p:nvPr>
            <p:ph type="title"/>
          </p:nvPr>
        </p:nvSpPr>
        <p:spPr/>
        <p:txBody>
          <a:bodyPr>
            <a:normAutofit/>
          </a:bodyPr>
          <a:lstStyle/>
          <a:p>
            <a:pPr algn="ctr"/>
            <a:r>
              <a:rPr lang="el-GR" sz="4000" b="1" u="sng" dirty="0">
                <a:solidFill>
                  <a:srgbClr val="002060"/>
                </a:solidFill>
              </a:rPr>
              <a:t>ΒΙΒΛΙΟΓΡΑΦΙΑ</a:t>
            </a:r>
          </a:p>
        </p:txBody>
      </p:sp>
      <p:sp>
        <p:nvSpPr>
          <p:cNvPr id="3" name="Θέση περιεχομένου 2">
            <a:extLst>
              <a:ext uri="{FF2B5EF4-FFF2-40B4-BE49-F238E27FC236}">
                <a16:creationId xmlns:a16="http://schemas.microsoft.com/office/drawing/2014/main" id="{D248CF9E-A8C8-1444-9906-81AC4F03269C}"/>
              </a:ext>
            </a:extLst>
          </p:cNvPr>
          <p:cNvSpPr>
            <a:spLocks noGrp="1"/>
          </p:cNvSpPr>
          <p:nvPr>
            <p:ph idx="1"/>
          </p:nvPr>
        </p:nvSpPr>
        <p:spPr>
          <a:xfrm>
            <a:off x="838200" y="1602557"/>
            <a:ext cx="10515600" cy="4574406"/>
          </a:xfrm>
        </p:spPr>
        <p:txBody>
          <a:bodyPr>
            <a:normAutofit fontScale="92500" lnSpcReduction="20000"/>
          </a:bodyPr>
          <a:lstStyle/>
          <a:p>
            <a:pPr marL="0" indent="0">
              <a:buNone/>
            </a:pPr>
            <a:r>
              <a:rPr lang="en-US" dirty="0">
                <a:hlinkClick r:id="rId2"/>
              </a:rPr>
              <a:t>https://el.wikipedia.org/wiki/%CE%97_%CE%A6%CF%8C%CE%BD%CE%B9%CF%83%CF%83%CE%B1</a:t>
            </a:r>
            <a:endParaRPr lang="el-GR" dirty="0"/>
          </a:p>
          <a:p>
            <a:pPr marL="0" indent="0">
              <a:buNone/>
            </a:pPr>
            <a:r>
              <a:rPr lang="en-US" dirty="0">
                <a:hlinkClick r:id="rId3"/>
              </a:rPr>
              <a:t>http://ebooks.edu.gr/ebooks/v/html/8547/2702/Keimena-Neoellinikis-Logotechnias_B-Lykeiou_html-empl/</a:t>
            </a:r>
            <a:endParaRPr lang="el-GR" dirty="0"/>
          </a:p>
          <a:p>
            <a:pPr marL="0" indent="0">
              <a:buNone/>
            </a:pPr>
            <a:r>
              <a:rPr lang="en-US" dirty="0">
                <a:hlinkClick r:id="rId4"/>
              </a:rPr>
              <a:t>https://www.kathimerini.gr/culture/books/974855/to-psychografima-tis-fonissas/</a:t>
            </a:r>
            <a:endParaRPr lang="el-GR" dirty="0"/>
          </a:p>
          <a:p>
            <a:pPr marL="0" indent="0">
              <a:buNone/>
            </a:pPr>
            <a:r>
              <a:rPr lang="en-US" dirty="0">
                <a:hlinkClick r:id="rId4"/>
              </a:rPr>
              <a:t>https://www.kathimerini.gr/culture/books/974855/to-psychografima-tis-fonissas/</a:t>
            </a:r>
            <a:endParaRPr lang="el-GR" dirty="0"/>
          </a:p>
          <a:p>
            <a:pPr marL="0" indent="0">
              <a:buNone/>
            </a:pPr>
            <a:r>
              <a:rPr lang="en-US" dirty="0">
                <a:hlinkClick r:id="rId5"/>
              </a:rPr>
              <a:t>https://www.ebooks4greeks.gr/%CE%B7-%CF%86%CE%BF%CE%BD%CE%B9%CF%83%CF%83%CE%B1-%CF%84%CE%BF%CF%85-%CF%80%CE%B1%CF%80%CE%B1%CE%B4%CE%B9%CE%B1%CE%BC%CE%B1%CE%BD%CF%84%CE%B7</a:t>
            </a:r>
            <a:endParaRPr lang="el-GR" dirty="0"/>
          </a:p>
          <a:p>
            <a:pPr marL="0" indent="0">
              <a:buNone/>
            </a:pPr>
            <a:endParaRPr lang="el-GR" dirty="0"/>
          </a:p>
        </p:txBody>
      </p:sp>
    </p:spTree>
    <p:extLst>
      <p:ext uri="{BB962C8B-B14F-4D97-AF65-F5344CB8AC3E}">
        <p14:creationId xmlns:p14="http://schemas.microsoft.com/office/powerpoint/2010/main" val="387303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8FF894-BA4E-42B0-936E-24CA6C1AD35D}"/>
              </a:ext>
            </a:extLst>
          </p:cNvPr>
          <p:cNvSpPr>
            <a:spLocks noGrp="1"/>
          </p:cNvSpPr>
          <p:nvPr>
            <p:ph type="title"/>
          </p:nvPr>
        </p:nvSpPr>
        <p:spPr/>
        <p:txBody>
          <a:bodyPr/>
          <a:lstStyle/>
          <a:p>
            <a:r>
              <a:rPr lang="el-GR" b="1" u="sng" dirty="0">
                <a:solidFill>
                  <a:srgbClr val="333399"/>
                </a:solidFill>
                <a:effectLst>
                  <a:outerShdw blurRad="38100" dist="38100" dir="2700000" algn="tl">
                    <a:srgbClr val="000000">
                      <a:alpha val="43137"/>
                    </a:srgbClr>
                  </a:outerShdw>
                </a:effectLst>
                <a:latin typeface="+mn-lt"/>
              </a:rPr>
              <a:t>ΣΤΟΧΟΣ :</a:t>
            </a:r>
          </a:p>
        </p:txBody>
      </p:sp>
      <p:sp>
        <p:nvSpPr>
          <p:cNvPr id="3" name="Θέση περιεχομένου 2">
            <a:extLst>
              <a:ext uri="{FF2B5EF4-FFF2-40B4-BE49-F238E27FC236}">
                <a16:creationId xmlns:a16="http://schemas.microsoft.com/office/drawing/2014/main" id="{06BA9A08-6D67-4F56-BA3E-CD3F381DE5FD}"/>
              </a:ext>
            </a:extLst>
          </p:cNvPr>
          <p:cNvSpPr>
            <a:spLocks noGrp="1"/>
          </p:cNvSpPr>
          <p:nvPr>
            <p:ph idx="1"/>
          </p:nvPr>
        </p:nvSpPr>
        <p:spPr>
          <a:xfrm>
            <a:off x="568960" y="1690688"/>
            <a:ext cx="7002780" cy="4099561"/>
          </a:xfrm>
        </p:spPr>
        <p:txBody>
          <a:bodyPr>
            <a:normAutofit fontScale="92500" lnSpcReduction="10000"/>
          </a:bodyPr>
          <a:lstStyle/>
          <a:p>
            <a:pPr marL="0" lvl="0" indent="0">
              <a:lnSpc>
                <a:spcPct val="100000"/>
              </a:lnSpc>
              <a:spcBef>
                <a:spcPct val="0"/>
              </a:spcBef>
              <a:buNone/>
              <a:defRPr/>
            </a:pPr>
            <a:r>
              <a:rPr lang="el-GR" sz="3000" dirty="0">
                <a:solidFill>
                  <a:prstClr val="black"/>
                </a:solidFill>
              </a:rPr>
              <a:t>Αντλώντας πληροφορίες για τις συνθήκες τέλεσης των εγκλημάτων της αλλά και την προσωπικότητα της Φόνισσας , </a:t>
            </a:r>
            <a:r>
              <a:rPr lang="el-GR" dirty="0"/>
              <a:t>επιχειρούμε καταβύθιση στα άδυτα μιας συγκλονιστικής δίκης που δεν έγινε ποτέ! Η παρούσα εργασία έχει ως στόχο την αθώωση της κατηγορουμένης , η οποία είχε πέσει θύμα των κοινωνικών επιταγών της εποχής της . Η Φόνισσα δρούσε όντας ψυχικά διαταραγμένη , και επομένως απαιτούμε την αναγνώριση ελαφρυντικών και την έκτιση της ποινής της σε ψυχιατρικό ίδρυμα. </a:t>
            </a:r>
          </a:p>
        </p:txBody>
      </p:sp>
      <p:pic>
        <p:nvPicPr>
          <p:cNvPr id="7" name="Εικόνα 6">
            <a:extLst>
              <a:ext uri="{FF2B5EF4-FFF2-40B4-BE49-F238E27FC236}">
                <a16:creationId xmlns:a16="http://schemas.microsoft.com/office/drawing/2014/main" id="{1D54F750-D4CB-4033-AA9D-6CCE8F2ED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850" y="1324929"/>
            <a:ext cx="2783840" cy="4470400"/>
          </a:xfrm>
          <a:prstGeom prst="rect">
            <a:avLst/>
          </a:prstGeom>
        </p:spPr>
      </p:pic>
    </p:spTree>
    <p:extLst>
      <p:ext uri="{BB962C8B-B14F-4D97-AF65-F5344CB8AC3E}">
        <p14:creationId xmlns:p14="http://schemas.microsoft.com/office/powerpoint/2010/main" val="356856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F0128C-FF94-47A1-AB62-D8D04529315D}"/>
              </a:ext>
            </a:extLst>
          </p:cNvPr>
          <p:cNvSpPr>
            <a:spLocks noGrp="1"/>
          </p:cNvSpPr>
          <p:nvPr>
            <p:ph type="title"/>
          </p:nvPr>
        </p:nvSpPr>
        <p:spPr/>
        <p:txBody>
          <a:bodyPr/>
          <a:lstStyle/>
          <a:p>
            <a:r>
              <a:rPr lang="el-GR" b="1" u="sng" dirty="0">
                <a:solidFill>
                  <a:srgbClr val="333399"/>
                </a:solidFill>
                <a:effectLst>
                  <a:outerShdw blurRad="38100" dist="38100" dir="2700000" algn="tl">
                    <a:srgbClr val="000000">
                      <a:alpha val="43137"/>
                    </a:srgbClr>
                  </a:outerShdw>
                </a:effectLst>
                <a:latin typeface="Calibri" panose="020F0502020204030204"/>
              </a:rPr>
              <a:t>ΧΑΡΑΚΤΗΡΙΣΤΙΚΑ ΤΗΣ ΚΑΤΗΓΟΡΟΥΜΕΝΗΣ :</a:t>
            </a:r>
            <a:endParaRPr lang="el-GR" dirty="0"/>
          </a:p>
        </p:txBody>
      </p:sp>
      <p:sp>
        <p:nvSpPr>
          <p:cNvPr id="3" name="Θέση περιεχομένου 2">
            <a:extLst>
              <a:ext uri="{FF2B5EF4-FFF2-40B4-BE49-F238E27FC236}">
                <a16:creationId xmlns:a16="http://schemas.microsoft.com/office/drawing/2014/main" id="{C7CE8035-512E-4328-AB8F-074281713C40}"/>
              </a:ext>
            </a:extLst>
          </p:cNvPr>
          <p:cNvSpPr>
            <a:spLocks noGrp="1"/>
          </p:cNvSpPr>
          <p:nvPr>
            <p:ph idx="1"/>
          </p:nvPr>
        </p:nvSpPr>
        <p:spPr/>
        <p:txBody>
          <a:bodyPr/>
          <a:lstStyle/>
          <a:p>
            <a:pPr>
              <a:buFont typeface="Wingdings" panose="05000000000000000000" pitchFamily="2" charset="2"/>
              <a:buChar char="Ø"/>
            </a:pPr>
            <a:r>
              <a:rPr lang="el-GR" dirty="0"/>
              <a:t>Η Φραγκογιαννού είναι μια ηλικιωμένη γυναίκα κουρασμένη και απελπισμένη ήταν πολλά τα βάσανα που βίωσε στη ζωή της. </a:t>
            </a:r>
          </a:p>
          <a:p>
            <a:pPr>
              <a:buFont typeface="Wingdings" panose="05000000000000000000" pitchFamily="2" charset="2"/>
              <a:buChar char="Ø"/>
            </a:pPr>
            <a:r>
              <a:rPr lang="el-GR" dirty="0"/>
              <a:t>Στην παιδική της ηλικία δεν είχε δίπλα της το πρότυπο του σωστού πατέρα, ούτε αυτό της στοργικής μητέρας, αλλά έναν άβουλο άντρα, και μια σκληρή γυναίκα. Το γεγονός αυτό οδήγησε στην ταλαιπωρία της από μικρή ηλικία και στην δημιουργία αισθήματος απόρριψης από τους γονείς. </a:t>
            </a:r>
          </a:p>
          <a:p>
            <a:pPr>
              <a:buFont typeface="Wingdings" panose="05000000000000000000" pitchFamily="2" charset="2"/>
              <a:buChar char="Ø"/>
            </a:pPr>
            <a:r>
              <a:rPr lang="el-GR" dirty="0"/>
              <a:t>Σκοπός της ήταν σκοτώνοντας τα μικρά κορίτσια, να καταφέρει να τα σώσει από την δυστυχία, τον πόνο και την εκμετάλευση που θα βίωναν στην κακώς διαμορφωμένη τότε κοινωνία.</a:t>
            </a:r>
          </a:p>
        </p:txBody>
      </p:sp>
    </p:spTree>
    <p:extLst>
      <p:ext uri="{BB962C8B-B14F-4D97-AF65-F5344CB8AC3E}">
        <p14:creationId xmlns:p14="http://schemas.microsoft.com/office/powerpoint/2010/main" val="206256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838200" y="826851"/>
            <a:ext cx="6895289" cy="4931923"/>
          </a:xfrm>
        </p:spPr>
        <p:txBody>
          <a:bodyPr>
            <a:normAutofit lnSpcReduction="10000"/>
          </a:bodyPr>
          <a:lstStyle/>
          <a:p>
            <a:pPr>
              <a:buFont typeface="Wingdings" panose="05000000000000000000" pitchFamily="2" charset="2"/>
              <a:buChar char="Ø"/>
            </a:pPr>
            <a:r>
              <a:rPr lang="el-GR" dirty="0"/>
              <a:t>Η </a:t>
            </a:r>
            <a:r>
              <a:rPr lang="el-GR" dirty="0" err="1"/>
              <a:t>Φραγκογιαννού</a:t>
            </a:r>
            <a:r>
              <a:rPr lang="el-GR" dirty="0"/>
              <a:t> </a:t>
            </a:r>
            <a:r>
              <a:rPr lang="el-GR" dirty="0" err="1"/>
              <a:t>διέπεται</a:t>
            </a:r>
            <a:r>
              <a:rPr lang="el-GR" dirty="0"/>
              <a:t> από το αίσθημα της αυτοδικίας κάτι το οποίο δείχνουν και τα εγκλήματα που διαπράττει .</a:t>
            </a:r>
          </a:p>
          <a:p>
            <a:pPr>
              <a:buFont typeface="Wingdings" panose="05000000000000000000" pitchFamily="2" charset="2"/>
              <a:buChar char="Ø"/>
            </a:pPr>
            <a:r>
              <a:rPr lang="el-GR" dirty="0"/>
              <a:t>Ως προσωπικότητα μπορεί να χαρακτηριστεί  κυνική , ανάλγητη, καταπιεσμένη και πολύπαθη.</a:t>
            </a:r>
          </a:p>
          <a:p>
            <a:pPr>
              <a:buFont typeface="Wingdings" panose="05000000000000000000" pitchFamily="2" charset="2"/>
              <a:buChar char="Ø"/>
            </a:pPr>
            <a:r>
              <a:rPr lang="el-GR" dirty="0"/>
              <a:t>Ιδιαιτέρα χαρακτηριστικά της προσωπικότητας της από την παιδική ηλικία και σε όλη τη νουβέλα, καταδεικνύουν ότι η </a:t>
            </a:r>
            <a:r>
              <a:rPr lang="el-GR" dirty="0" err="1"/>
              <a:t>Φραγκογιανού</a:t>
            </a:r>
            <a:r>
              <a:rPr lang="el-GR" dirty="0"/>
              <a:t> είναι άτομο με αντικοινωνική διαταραχή προσωπικότητας λόγω των βασανισμένων παιδικών της χρόνων</a:t>
            </a:r>
          </a:p>
        </p:txBody>
      </p:sp>
      <p:pic>
        <p:nvPicPr>
          <p:cNvPr id="5" name="Εικόνα 4">
            <a:extLst>
              <a:ext uri="{FF2B5EF4-FFF2-40B4-BE49-F238E27FC236}">
                <a16:creationId xmlns:a16="http://schemas.microsoft.com/office/drawing/2014/main" id="{9AD131EA-656F-CB17-F31E-C6BDA3BFD418}"/>
              </a:ext>
            </a:extLst>
          </p:cNvPr>
          <p:cNvPicPr>
            <a:picLocks noChangeAspect="1"/>
          </p:cNvPicPr>
          <p:nvPr/>
        </p:nvPicPr>
        <p:blipFill>
          <a:blip r:embed="rId2"/>
          <a:stretch>
            <a:fillRect/>
          </a:stretch>
        </p:blipFill>
        <p:spPr>
          <a:xfrm>
            <a:off x="8404698" y="1106744"/>
            <a:ext cx="3279062" cy="4931922"/>
          </a:xfrm>
          <a:prstGeom prst="rect">
            <a:avLst/>
          </a:prstGeom>
        </p:spPr>
      </p:pic>
    </p:spTree>
    <p:extLst>
      <p:ext uri="{BB962C8B-B14F-4D97-AF65-F5344CB8AC3E}">
        <p14:creationId xmlns:p14="http://schemas.microsoft.com/office/powerpoint/2010/main" val="320591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FCA77B-5F0E-4141-B7F2-EB7D2678FC7B}"/>
              </a:ext>
            </a:extLst>
          </p:cNvPr>
          <p:cNvSpPr>
            <a:spLocks noGrp="1"/>
          </p:cNvSpPr>
          <p:nvPr>
            <p:ph type="title"/>
          </p:nvPr>
        </p:nvSpPr>
        <p:spPr/>
        <p:txBody>
          <a:bodyPr/>
          <a:lstStyle/>
          <a:p>
            <a:r>
              <a:rPr lang="el-GR" b="1" u="sng" dirty="0">
                <a:solidFill>
                  <a:srgbClr val="333399"/>
                </a:solidFill>
                <a:effectLst>
                  <a:outerShdw blurRad="38100" dist="38100" dir="2700000" algn="tl">
                    <a:srgbClr val="000000">
                      <a:alpha val="43137"/>
                    </a:srgbClr>
                  </a:outerShdw>
                </a:effectLst>
                <a:latin typeface="Calibri" panose="020F0502020204030204"/>
              </a:rPr>
              <a:t>ΣΤΟΙΧΕΙΑ ΥΠΕΡΑΣΠΙΣΗΣ :</a:t>
            </a:r>
            <a:endParaRPr lang="el-GR" dirty="0"/>
          </a:p>
        </p:txBody>
      </p:sp>
      <p:sp>
        <p:nvSpPr>
          <p:cNvPr id="3" name="Θέση περιεχομένου 2">
            <a:extLst>
              <a:ext uri="{FF2B5EF4-FFF2-40B4-BE49-F238E27FC236}">
                <a16:creationId xmlns:a16="http://schemas.microsoft.com/office/drawing/2014/main" id="{B72C3D9E-050C-4247-B337-F5BE8E77D53D}"/>
              </a:ext>
            </a:extLst>
          </p:cNvPr>
          <p:cNvSpPr>
            <a:spLocks noGrp="1"/>
          </p:cNvSpPr>
          <p:nvPr>
            <p:ph idx="1"/>
          </p:nvPr>
        </p:nvSpPr>
        <p:spPr>
          <a:xfrm>
            <a:off x="514643" y="1572405"/>
            <a:ext cx="9768840" cy="4920469"/>
          </a:xfrm>
        </p:spPr>
        <p:txBody>
          <a:bodyPr>
            <a:normAutofit lnSpcReduction="10000"/>
          </a:bodyPr>
          <a:lstStyle/>
          <a:p>
            <a:pPr>
              <a:buFont typeface="Wingdings" panose="05000000000000000000" pitchFamily="2" charset="2"/>
              <a:buChar char="§"/>
            </a:pPr>
            <a:r>
              <a:rPr lang="el-GR" dirty="0"/>
              <a:t>Η Φραγκογιαννού με τους φόνους προσπαθεί να απαλλάξει τις μητέρες και τα κορίτσια από τη βασανιστική ζωή. </a:t>
            </a:r>
          </a:p>
          <a:p>
            <a:pPr marL="0" indent="0">
              <a:buNone/>
            </a:pPr>
            <a:endParaRPr lang="el-GR" dirty="0"/>
          </a:p>
          <a:p>
            <a:pPr>
              <a:buFont typeface="Wingdings" panose="05000000000000000000" pitchFamily="2" charset="2"/>
              <a:buChar char="§"/>
            </a:pPr>
            <a:r>
              <a:rPr lang="el-GR" dirty="0"/>
              <a:t>Νιώθει πως διαπράττει κοινωνικό καλό.  Δεν το κάνει από μίσος, αλλά για να προσφέρει ελευθερία στα κορίτσια. </a:t>
            </a:r>
          </a:p>
          <a:p>
            <a:pPr marL="0" indent="0">
              <a:buNone/>
            </a:pPr>
            <a:endParaRPr lang="el-GR" dirty="0"/>
          </a:p>
          <a:p>
            <a:pPr marL="0" indent="0">
              <a:buNone/>
            </a:pPr>
            <a:endParaRPr lang="el-GR" dirty="0"/>
          </a:p>
          <a:p>
            <a:pPr>
              <a:buFont typeface="Wingdings" panose="05000000000000000000" pitchFamily="2" charset="2"/>
              <a:buChar char="§"/>
            </a:pPr>
            <a:r>
              <a:rPr lang="el-GR" dirty="0"/>
              <a:t>Ακόμη, λόγω των δύσκολων βιοτικών συνθηκών και των οικονομικών προβλημάτων της εποχής πίστευε πως σκοτώνοντας τα κορίτσια θα ανακουφίσει τους γονείς από το άγχος για εύρεση και εξασφάλιση προίκας.</a:t>
            </a:r>
          </a:p>
        </p:txBody>
      </p:sp>
      <p:pic>
        <p:nvPicPr>
          <p:cNvPr id="5" name="Εικόνα 4">
            <a:extLst>
              <a:ext uri="{FF2B5EF4-FFF2-40B4-BE49-F238E27FC236}">
                <a16:creationId xmlns:a16="http://schemas.microsoft.com/office/drawing/2014/main" id="{7124AFF9-5707-4371-8B33-CDC04DF93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9168" y="4266052"/>
            <a:ext cx="1962150" cy="2333625"/>
          </a:xfrm>
          <a:prstGeom prst="rect">
            <a:avLst/>
          </a:prstGeom>
        </p:spPr>
      </p:pic>
      <p:sp>
        <p:nvSpPr>
          <p:cNvPr id="4" name="Βέλος: Κάτω 3">
            <a:extLst>
              <a:ext uri="{FF2B5EF4-FFF2-40B4-BE49-F238E27FC236}">
                <a16:creationId xmlns:a16="http://schemas.microsoft.com/office/drawing/2014/main" id="{2B03931E-0C7D-51A7-1B52-ECC83E702ECA}"/>
              </a:ext>
            </a:extLst>
          </p:cNvPr>
          <p:cNvSpPr/>
          <p:nvPr/>
        </p:nvSpPr>
        <p:spPr>
          <a:xfrm>
            <a:off x="8286161" y="2060767"/>
            <a:ext cx="484632" cy="6643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6" name="Βέλος: Κάτω 5">
            <a:extLst>
              <a:ext uri="{FF2B5EF4-FFF2-40B4-BE49-F238E27FC236}">
                <a16:creationId xmlns:a16="http://schemas.microsoft.com/office/drawing/2014/main" id="{BC8D3CE9-E6E6-FFA4-6036-0BDABCC25BB2}"/>
              </a:ext>
            </a:extLst>
          </p:cNvPr>
          <p:cNvSpPr/>
          <p:nvPr/>
        </p:nvSpPr>
        <p:spPr>
          <a:xfrm>
            <a:off x="8321333" y="3612446"/>
            <a:ext cx="484632" cy="66437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1513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8A6967-046F-5502-988F-3866E6FFBDCD}"/>
              </a:ext>
            </a:extLst>
          </p:cNvPr>
          <p:cNvSpPr txBox="1"/>
          <p:nvPr/>
        </p:nvSpPr>
        <p:spPr>
          <a:xfrm>
            <a:off x="6352162" y="642026"/>
            <a:ext cx="5632314" cy="5693866"/>
          </a:xfrm>
          <a:prstGeom prst="rect">
            <a:avLst/>
          </a:prstGeom>
          <a:noFill/>
        </p:spPr>
        <p:txBody>
          <a:bodyPr wrap="square">
            <a:spAutoFit/>
          </a:bodyPr>
          <a:lstStyle/>
          <a:p>
            <a:pPr algn="r"/>
            <a:r>
              <a:rPr lang="el-GR" sz="2800" dirty="0">
                <a:solidFill>
                  <a:prstClr val="black"/>
                </a:solidFill>
                <a:latin typeface="Calibri" panose="020F0502020204030204"/>
              </a:rPr>
              <a:t>Το γενικό συμπέρασμα είναι ότι η γυναίκα είναι ένα θύμα των προλήψεων της εποχής. Ένιωθε υπεύθυνη για όλα. Όντας δυστυχισμένη, καταπιεσμένη και νιώθοντας αδικία για την υποδούλωση του φύλου της, σκοτώνει για να φέρει ένα ψυχικό αντιστάθμισμα στις τεράστιες ταλαιπωρίες που υπέστη </a:t>
            </a:r>
            <a:r>
              <a:rPr lang="el-GR" sz="2800" dirty="0" err="1">
                <a:solidFill>
                  <a:prstClr val="black"/>
                </a:solidFill>
                <a:latin typeface="Calibri" panose="020F0502020204030204"/>
              </a:rPr>
              <a:t>καθόλη</a:t>
            </a:r>
            <a:r>
              <a:rPr lang="el-GR" sz="2800" dirty="0">
                <a:solidFill>
                  <a:prstClr val="black"/>
                </a:solidFill>
                <a:latin typeface="Calibri" panose="020F0502020204030204"/>
              </a:rPr>
              <a:t> την διάρκεια της ζωής της, να εκτονώσει δηλαδή το μίσος της για την κοινωνία.</a:t>
            </a:r>
            <a:endParaRPr lang="el-GR" dirty="0"/>
          </a:p>
        </p:txBody>
      </p:sp>
      <p:pic>
        <p:nvPicPr>
          <p:cNvPr id="2" name="Εικόνα 1">
            <a:extLst>
              <a:ext uri="{FF2B5EF4-FFF2-40B4-BE49-F238E27FC236}">
                <a16:creationId xmlns:a16="http://schemas.microsoft.com/office/drawing/2014/main" id="{B5DC442D-55D9-2691-1F14-A2997E69900E}"/>
              </a:ext>
            </a:extLst>
          </p:cNvPr>
          <p:cNvPicPr>
            <a:picLocks noChangeAspect="1"/>
          </p:cNvPicPr>
          <p:nvPr/>
        </p:nvPicPr>
        <p:blipFill>
          <a:blip r:embed="rId2"/>
          <a:stretch>
            <a:fillRect/>
          </a:stretch>
        </p:blipFill>
        <p:spPr>
          <a:xfrm>
            <a:off x="239249" y="340468"/>
            <a:ext cx="2711710" cy="2023353"/>
          </a:xfrm>
          <a:prstGeom prst="rect">
            <a:avLst/>
          </a:prstGeom>
        </p:spPr>
      </p:pic>
      <p:pic>
        <p:nvPicPr>
          <p:cNvPr id="4" name="Εικόνα 3">
            <a:extLst>
              <a:ext uri="{FF2B5EF4-FFF2-40B4-BE49-F238E27FC236}">
                <a16:creationId xmlns:a16="http://schemas.microsoft.com/office/drawing/2014/main" id="{69B797DE-208F-E12E-2BA4-E6A7F1A4C091}"/>
              </a:ext>
            </a:extLst>
          </p:cNvPr>
          <p:cNvPicPr>
            <a:picLocks noChangeAspect="1"/>
          </p:cNvPicPr>
          <p:nvPr/>
        </p:nvPicPr>
        <p:blipFill>
          <a:blip r:embed="rId3"/>
          <a:stretch>
            <a:fillRect/>
          </a:stretch>
        </p:blipFill>
        <p:spPr>
          <a:xfrm>
            <a:off x="3287949" y="2363821"/>
            <a:ext cx="2133600" cy="2143125"/>
          </a:xfrm>
          <a:prstGeom prst="rect">
            <a:avLst/>
          </a:prstGeom>
        </p:spPr>
      </p:pic>
      <p:pic>
        <p:nvPicPr>
          <p:cNvPr id="5" name="Εικόνα 4">
            <a:extLst>
              <a:ext uri="{FF2B5EF4-FFF2-40B4-BE49-F238E27FC236}">
                <a16:creationId xmlns:a16="http://schemas.microsoft.com/office/drawing/2014/main" id="{F675BB39-6B0B-643A-7EA7-F5D685483DD5}"/>
              </a:ext>
            </a:extLst>
          </p:cNvPr>
          <p:cNvPicPr>
            <a:picLocks noChangeAspect="1"/>
          </p:cNvPicPr>
          <p:nvPr/>
        </p:nvPicPr>
        <p:blipFill>
          <a:blip r:embed="rId4"/>
          <a:stretch>
            <a:fillRect/>
          </a:stretch>
        </p:blipFill>
        <p:spPr>
          <a:xfrm>
            <a:off x="478074" y="4836848"/>
            <a:ext cx="2809875" cy="1628775"/>
          </a:xfrm>
          <a:prstGeom prst="rect">
            <a:avLst/>
          </a:prstGeom>
        </p:spPr>
      </p:pic>
    </p:spTree>
    <p:extLst>
      <p:ext uri="{BB962C8B-B14F-4D97-AF65-F5344CB8AC3E}">
        <p14:creationId xmlns:p14="http://schemas.microsoft.com/office/powerpoint/2010/main" val="366588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1BB400-F2C9-1F08-D127-FAD02C82BC6F}"/>
              </a:ext>
            </a:extLst>
          </p:cNvPr>
          <p:cNvSpPr txBox="1"/>
          <p:nvPr/>
        </p:nvSpPr>
        <p:spPr>
          <a:xfrm>
            <a:off x="379829" y="383682"/>
            <a:ext cx="8423704" cy="3108543"/>
          </a:xfrm>
          <a:prstGeom prst="rect">
            <a:avLst/>
          </a:prstGeom>
          <a:noFill/>
        </p:spPr>
        <p:txBody>
          <a:bodyPr wrap="square">
            <a:spAutoFit/>
          </a:bodyPr>
          <a:lstStyle/>
          <a:p>
            <a:r>
              <a:rPr lang="el-GR" sz="2800" dirty="0">
                <a:solidFill>
                  <a:prstClr val="black"/>
                </a:solidFill>
                <a:latin typeface="Calibri" panose="020F0502020204030204"/>
              </a:rPr>
              <a:t>Σύμφωνα  με τον ψυχιατροδικαστή Φ. Σκούρα που συμβουλευτήκαμε, η Φραγκογιαννού πάσχει από ψυχορμητική, καταναγκαστική ψυχονεύρωση.</a:t>
            </a:r>
          </a:p>
          <a:p>
            <a:r>
              <a:rPr lang="el-GR" sz="2800" dirty="0">
                <a:solidFill>
                  <a:prstClr val="black"/>
                </a:solidFill>
                <a:latin typeface="Calibri" panose="020F0502020204030204"/>
              </a:rPr>
              <a:t>Η </a:t>
            </a:r>
            <a:r>
              <a:rPr lang="el-GR" sz="2800" dirty="0" err="1">
                <a:solidFill>
                  <a:prstClr val="black"/>
                </a:solidFill>
                <a:latin typeface="Calibri" panose="020F0502020204030204"/>
              </a:rPr>
              <a:t>σχιζότυπη</a:t>
            </a:r>
            <a:r>
              <a:rPr lang="el-GR" sz="2800" dirty="0">
                <a:solidFill>
                  <a:prstClr val="black"/>
                </a:solidFill>
                <a:latin typeface="Calibri" panose="020F0502020204030204"/>
              </a:rPr>
              <a:t> αυτή διαταραχή που αποδεικνύεται και μέσω των παραισθήσεων που ως γνωστόν είχε, των παρανοϊκών ιδεών, την οδήγησε στον φόνο αυτών των μικρών κοριτσιών.</a:t>
            </a:r>
            <a:endParaRPr lang="el-GR" dirty="0"/>
          </a:p>
        </p:txBody>
      </p:sp>
      <p:pic>
        <p:nvPicPr>
          <p:cNvPr id="2050" name="Picture 2" descr="alldayschool: Η Φόνισσα, Αλέξανδρος Παπαδιαμάντης">
            <a:extLst>
              <a:ext uri="{FF2B5EF4-FFF2-40B4-BE49-F238E27FC236}">
                <a16:creationId xmlns:a16="http://schemas.microsoft.com/office/drawing/2014/main" id="{6691244E-E807-D47C-7172-D884018C9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692" y="3429000"/>
            <a:ext cx="5114294" cy="291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5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Φόνισσα - από το iefimerida.gr">
            <a:extLst>
              <a:ext uri="{FF2B5EF4-FFF2-40B4-BE49-F238E27FC236}">
                <a16:creationId xmlns:a16="http://schemas.microsoft.com/office/drawing/2014/main" id="{9D275270-A14C-91CB-A3F0-F65DED44D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732" y="2169266"/>
            <a:ext cx="4706190" cy="2353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300B25-8D18-B02A-4B19-E64A37AA9178}"/>
              </a:ext>
            </a:extLst>
          </p:cNvPr>
          <p:cNvSpPr txBox="1"/>
          <p:nvPr/>
        </p:nvSpPr>
        <p:spPr>
          <a:xfrm>
            <a:off x="228675" y="535021"/>
            <a:ext cx="6454228" cy="590931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l-GR" sz="2800" dirty="0">
                <a:solidFill>
                  <a:prstClr val="black"/>
                </a:solidFill>
                <a:latin typeface="Calibri" panose="020F0502020204030204"/>
              </a:rPr>
              <a:t>Παρατηρούσε από μικρή την άδικη αντιμετώπιση του γυναικείου φύλου και την υποβάθμισή του. Ήθελε να δράσει έτσι ώστε οι επόμενες γενιές κοριτσιών να γλιτώσουν από την άδικη αυτή ζωή και να μην βιώσουν ποτέ τον πόνο της. Δεν διατηρούσε προφίλ δολοφόνου που σκοτώνει απερίσκεπτα όποιον βρει μπροστά του αλλά κινούταν </a:t>
            </a:r>
            <a:r>
              <a:rPr lang="el-GR" sz="2800" dirty="0" err="1">
                <a:solidFill>
                  <a:prstClr val="black"/>
                </a:solidFill>
                <a:latin typeface="Calibri" panose="020F0502020204030204"/>
              </a:rPr>
              <a:t>στοχευμένα</a:t>
            </a:r>
            <a:r>
              <a:rPr lang="el-GR" sz="2800" dirty="0">
                <a:solidFill>
                  <a:prstClr val="black"/>
                </a:solidFill>
                <a:latin typeface="Calibri" panose="020F0502020204030204"/>
              </a:rPr>
              <a:t> με στόχο, όπως θεωρούσε, να &lt;&lt;σώσει&gt;&gt; και να επαναστατήσει σε ό,τι αφορούσε τα σεξιστικά φαινόμενα της εποχής της. Γιατί να τιμωρείτε μια άρρωστη γυναίκα που μοναδική βλέψη είχε να προστατέψει το φύλο της</a:t>
            </a:r>
            <a:r>
              <a:rPr lang="el-GR" sz="2800" u="sng" dirty="0">
                <a:solidFill>
                  <a:prstClr val="black"/>
                </a:solidFill>
                <a:latin typeface="Calibri" panose="020F0502020204030204"/>
              </a:rPr>
              <a:t>;</a:t>
            </a:r>
            <a:endParaRPr lang="el-GR" sz="2800" dirty="0">
              <a:solidFill>
                <a:prstClr val="black"/>
              </a:solidFill>
              <a:latin typeface="Calibri" panose="020F0502020204030204"/>
            </a:endParaRPr>
          </a:p>
        </p:txBody>
      </p:sp>
    </p:spTree>
    <p:extLst>
      <p:ext uri="{BB962C8B-B14F-4D97-AF65-F5344CB8AC3E}">
        <p14:creationId xmlns:p14="http://schemas.microsoft.com/office/powerpoint/2010/main" val="328862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8D30EC5-3195-A840-4C70-31F988212C46}"/>
              </a:ext>
            </a:extLst>
          </p:cNvPr>
          <p:cNvPicPr>
            <a:picLocks noChangeAspect="1"/>
          </p:cNvPicPr>
          <p:nvPr/>
        </p:nvPicPr>
        <p:blipFill>
          <a:blip r:embed="rId2"/>
          <a:stretch>
            <a:fillRect/>
          </a:stretch>
        </p:blipFill>
        <p:spPr>
          <a:xfrm>
            <a:off x="9114215" y="743234"/>
            <a:ext cx="2728257" cy="1935357"/>
          </a:xfrm>
          <a:prstGeom prst="rect">
            <a:avLst/>
          </a:prstGeom>
          <a:ln>
            <a:noFill/>
          </a:ln>
          <a:effectLst>
            <a:softEdge rad="112500"/>
          </a:effectLst>
        </p:spPr>
      </p:pic>
      <p:sp>
        <p:nvSpPr>
          <p:cNvPr id="3" name="TextBox 2">
            <a:extLst>
              <a:ext uri="{FF2B5EF4-FFF2-40B4-BE49-F238E27FC236}">
                <a16:creationId xmlns:a16="http://schemas.microsoft.com/office/drawing/2014/main" id="{F267B0DB-699B-9B82-95AB-E77A38A6EEAD}"/>
              </a:ext>
            </a:extLst>
          </p:cNvPr>
          <p:cNvSpPr txBox="1"/>
          <p:nvPr/>
        </p:nvSpPr>
        <p:spPr>
          <a:xfrm>
            <a:off x="349528" y="347308"/>
            <a:ext cx="9812567" cy="63094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1" u="sng" strike="noStrike" kern="1200" cap="none" spc="0" normalizeH="0" baseline="0" noProof="0" dirty="0">
                <a:ln>
                  <a:noFill/>
                </a:ln>
                <a:solidFill>
                  <a:schemeClr val="accent5">
                    <a:lumMod val="50000"/>
                  </a:schemeClr>
                </a:solidFill>
                <a:effectLst/>
                <a:uLnTx/>
                <a:uFillTx/>
                <a:latin typeface="Calibri" panose="020F0502020204030204"/>
                <a:ea typeface="+mn-ea"/>
                <a:cs typeface="+mn-cs"/>
              </a:rPr>
              <a:t>ΟΙΚΟΓΕΝΕΙΑΚΟ</a:t>
            </a:r>
            <a:r>
              <a:rPr kumimoji="0" lang="el-GR" sz="2800" b="1" u="sng" strike="noStrike" kern="1200" cap="none" spc="0" normalizeH="0" baseline="0" noProof="0" dirty="0">
                <a:ln>
                  <a:noFill/>
                </a:ln>
                <a:solidFill>
                  <a:schemeClr val="accent5">
                    <a:lumMod val="50000"/>
                  </a:schemeClr>
                </a:solidFill>
                <a:effectLst/>
                <a:uLnTx/>
                <a:uFillTx/>
                <a:latin typeface="Calibri" panose="020F0502020204030204"/>
                <a:ea typeface="+mn-ea"/>
                <a:cs typeface="+mn-cs"/>
              </a:rPr>
              <a:t> </a:t>
            </a:r>
            <a:r>
              <a:rPr kumimoji="0" lang="el-GR" sz="4000" b="1" u="sng" strike="noStrike" kern="1200" cap="none" spc="0" normalizeH="0" baseline="0" noProof="0" dirty="0">
                <a:ln>
                  <a:noFill/>
                </a:ln>
                <a:solidFill>
                  <a:schemeClr val="accent5">
                    <a:lumMod val="50000"/>
                  </a:schemeClr>
                </a:solidFill>
                <a:effectLst/>
                <a:uLnTx/>
                <a:uFillTx/>
                <a:latin typeface="Calibri" panose="020F0502020204030204"/>
                <a:ea typeface="+mn-ea"/>
                <a:cs typeface="+mn-cs"/>
              </a:rPr>
              <a:t>ΙΣΤΟΡΙΚΟ</a:t>
            </a:r>
            <a:endParaRPr kumimoji="0" lang="el-GR" sz="1100" b="1" u="sng"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2800" dirty="0">
              <a:solidFill>
                <a:prstClr val="black"/>
              </a:solidFill>
              <a:latin typeface="Calibri" panose="020F0502020204030204"/>
            </a:endParaRP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l-GR" sz="2800" dirty="0">
                <a:solidFill>
                  <a:prstClr val="black"/>
                </a:solidFill>
                <a:latin typeface="Calibri" panose="020F0502020204030204"/>
              </a:rPr>
              <a:t>Ζούσε σε ένα προβληματικό οικογενειακό περιβάλλον,   καθώς στην οικογένεια δεν υπήρχαν δεσμοί αγάπης. </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l-GR" sz="2800" dirty="0">
                <a:solidFill>
                  <a:prstClr val="black"/>
                </a:solidFill>
                <a:latin typeface="Calibri" panose="020F0502020204030204"/>
              </a:rPr>
              <a:t>Ο ένας της γιός κατέληξε στην φυλακή για φόνο.</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l-GR" sz="2800" dirty="0">
                <a:solidFill>
                  <a:prstClr val="black"/>
                </a:solidFill>
                <a:latin typeface="Calibri" panose="020F0502020204030204"/>
              </a:rPr>
              <a:t>Ο άλλος είχε από μικρός παρουσιάσει δείγματα συναισθηματικής διαταραχής, όταν επιτέθηκε με μαχαίρι στην αδερφή του.</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l-GR" sz="2800" dirty="0">
                <a:solidFill>
                  <a:prstClr val="black"/>
                </a:solidFill>
                <a:latin typeface="Calibri" panose="020F0502020204030204"/>
              </a:rPr>
              <a:t>Η μητέρα της χαρακτηριζόταν επίσης στρίγγλα, χειριστική και εκμεταλλεύτρια κάτι που υποδηλώνει πως η </a:t>
            </a:r>
            <a:r>
              <a:rPr lang="el-GR" sz="2800" dirty="0" err="1">
                <a:solidFill>
                  <a:prstClr val="black"/>
                </a:solidFill>
                <a:latin typeface="Calibri" panose="020F0502020204030204"/>
              </a:rPr>
              <a:t>Φραγκογιαννού</a:t>
            </a:r>
            <a:r>
              <a:rPr lang="el-GR" sz="2800" dirty="0">
                <a:solidFill>
                  <a:prstClr val="black"/>
                </a:solidFill>
                <a:latin typeface="Calibri" panose="020F0502020204030204"/>
              </a:rPr>
              <a:t> δεν είχε σωστό γυναικείο πρότυπο να ακολουθήσει.</a:t>
            </a:r>
          </a:p>
          <a:p>
            <a:pPr marL="514350" marR="0" lvl="0" indent="-514350" defTabSz="914400" rtl="0" eaLnBrk="1" fontAlgn="auto" latinLnBrk="0" hangingPunct="1">
              <a:lnSpc>
                <a:spcPct val="100000"/>
              </a:lnSpc>
              <a:spcBef>
                <a:spcPts val="0"/>
              </a:spcBef>
              <a:spcAft>
                <a:spcPts val="0"/>
              </a:spcAft>
              <a:buClrTx/>
              <a:buSzTx/>
              <a:buFont typeface="+mj-lt"/>
              <a:buAutoNum type="arabicPeriod"/>
              <a:tabLst/>
              <a:defRPr/>
            </a:pPr>
            <a:r>
              <a:rPr lang="el-GR" sz="2800" dirty="0">
                <a:solidFill>
                  <a:prstClr val="black"/>
                </a:solidFill>
                <a:latin typeface="Calibri" panose="020F0502020204030204"/>
              </a:rPr>
              <a:t>Αναγκάστηκε να υιοθετήσει η ίδια το ρόλο του πατέρα αφού εκείνος στάθηκε δίπλα της άβουλος, αναγκάζοντας τη να αναλάβει κάθε ευθύνη για τα παιδιά της.</a:t>
            </a:r>
            <a:endParaRPr lang="el-GR" dirty="0"/>
          </a:p>
        </p:txBody>
      </p:sp>
    </p:spTree>
    <p:extLst>
      <p:ext uri="{BB962C8B-B14F-4D97-AF65-F5344CB8AC3E}">
        <p14:creationId xmlns:p14="http://schemas.microsoft.com/office/powerpoint/2010/main" val="212087555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1041</Words>
  <Application>Microsoft Office PowerPoint</Application>
  <PresentationFormat>Ευρεία οθόνη</PresentationFormat>
  <Paragraphs>48</Paragraphs>
  <Slides>12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Bahnschrift Condensed</vt:lpstr>
      <vt:lpstr>Calibri</vt:lpstr>
      <vt:lpstr>Calibri Light</vt:lpstr>
      <vt:lpstr>Wingdings</vt:lpstr>
      <vt:lpstr>Θέμα του Office</vt:lpstr>
      <vt:lpstr>ΣΤΟΙΧΕΙΑ ΥΠΕΡΑΣΠΙΣΗΣ ΤΗΣ ΦΡΑΓΚΟΓΙΑΝΝΟΥΣ</vt:lpstr>
      <vt:lpstr>ΣΤΟΧΟΣ :</vt:lpstr>
      <vt:lpstr>ΧΑΡΑΚΤΗΡΙΣΤΙΚΑ ΤΗΣ ΚΑΤΗΓΟΡΟΥΜΕΝΗΣ :</vt:lpstr>
      <vt:lpstr>Παρουσίαση του PowerPoint</vt:lpstr>
      <vt:lpstr>ΣΤΟΙΧΕΙΑ ΥΠΕΡΑΣΠΙΣΗΣ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ΕΤΥΜΗΓΟΡΙΑ</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ΣΤΟΙΧΕΙΑ ΥΠΕΡΑΣΠΙΣΗΣ ΤΗΣ ΦΡΑΓΚΟΓΙΑΝΝΟΥΣ</dc:title>
  <dc:creator>Θεμιστοκλής Ζαχαρόπουλος</dc:creator>
  <cp:lastModifiedBy>Vivian Karousou</cp:lastModifiedBy>
  <cp:revision>23</cp:revision>
  <dcterms:created xsi:type="dcterms:W3CDTF">2022-11-09T21:12:17Z</dcterms:created>
  <dcterms:modified xsi:type="dcterms:W3CDTF">2022-11-14T15:18:06Z</dcterms:modified>
</cp:coreProperties>
</file>