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474" y="-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50D65-C64D-44FB-9152-4CC2DE0C9198}" type="datetime1">
              <a:rPr lang="en-US" smtClean="0"/>
              <a:pPr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5EB0-D091-417E-ACD5-D65E1C7D8524}" type="datetime1">
              <a:rPr lang="en-US" smtClean="0"/>
              <a:pPr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A09F9-C7D6-4C52-A7E8-5101239A0BA2}" type="datetime1">
              <a:rPr lang="en-US" smtClean="0"/>
              <a:pPr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E64A4-35FB-42B6-9183-2C0CE0E36649}" type="datetime1">
              <a:rPr lang="en-US" smtClean="0"/>
              <a:pPr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683B9-6ECA-47FA-93CF-B124A0FAC208}" type="datetime1">
              <a:rPr lang="en-US" smtClean="0"/>
              <a:pPr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FF66B-9476-4BB3-85E9-E01854F07F90}" type="datetime1">
              <a:rPr lang="en-US" smtClean="0"/>
              <a:pPr/>
              <a:t>4/9/2024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23FBD-8F7D-4F85-8085-67BFDB05CB71}" type="datetime1">
              <a:rPr lang="en-US" smtClean="0"/>
              <a:pPr/>
              <a:t>4/9/2024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D789A-1220-4441-8676-44A034051BFD}" type="datetime1">
              <a:rPr lang="en-US" smtClean="0"/>
              <a:pPr/>
              <a:t>4/9/2024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8A266-E364-4B5E-98DD-432668182E1E}" type="datetime1">
              <a:rPr lang="en-US" smtClean="0"/>
              <a:pPr/>
              <a:t>4/9/2024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F2040-9975-4642-A906-1DF87F8BE202}" type="datetime1">
              <a:rPr lang="en-US" smtClean="0"/>
              <a:pPr/>
              <a:t>4/9/2024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52B4A-BA08-4841-AB08-A0D822ABC34D}" type="datetime1">
              <a:rPr lang="en-US" smtClean="0"/>
              <a:pPr/>
              <a:t>4/9/2024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75D48070-6A81-47D0-9810-1540B9FEFF61}" type="datetime1">
              <a:rPr lang="en-US" smtClean="0"/>
              <a:pPr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3068960"/>
            <a:ext cx="7543800" cy="1524000"/>
          </a:xfrm>
        </p:spPr>
        <p:txBody>
          <a:bodyPr/>
          <a:lstStyle/>
          <a:p>
            <a:r>
              <a:rPr lang="en-US" i="1" dirty="0" smtClean="0">
                <a:cs typeface="Arial" pitchFamily="34" charset="0"/>
              </a:rPr>
              <a:t>STAND BY ME</a:t>
            </a:r>
            <a:endParaRPr lang="el-GR" i="1" dirty="0"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7338392" cy="990600"/>
          </a:xfrm>
        </p:spPr>
        <p:txBody>
          <a:bodyPr anchor="t">
            <a:normAutofit fontScale="92500" lnSpcReduction="10000"/>
          </a:bodyPr>
          <a:lstStyle/>
          <a:p>
            <a:r>
              <a:rPr lang="el-GR" sz="2000" dirty="0" smtClean="0">
                <a:latin typeface="Cambria" pitchFamily="18" charset="0"/>
                <a:ea typeface="Cambria" pitchFamily="18" charset="0"/>
              </a:rPr>
              <a:t>Μάνος Μαυρίδης</a:t>
            </a:r>
          </a:p>
          <a:p>
            <a:r>
              <a:rPr lang="el-GR" sz="2000" dirty="0" smtClean="0">
                <a:latin typeface="Cambria" pitchFamily="18" charset="0"/>
                <a:ea typeface="Cambria" pitchFamily="18" charset="0"/>
              </a:rPr>
              <a:t>Αικατερίνη Σταυρουλάκη</a:t>
            </a:r>
          </a:p>
          <a:p>
            <a:pPr algn="r"/>
            <a:r>
              <a:rPr lang="el-GR" sz="2000" dirty="0" smtClean="0">
                <a:latin typeface="Cambria" pitchFamily="18" charset="0"/>
                <a:ea typeface="Cambria" pitchFamily="18" charset="0"/>
              </a:rPr>
              <a:t>Γ3                                              1</a:t>
            </a:r>
            <a:r>
              <a:rPr lang="el-GR" sz="2000" baseline="30000" dirty="0" smtClean="0">
                <a:latin typeface="Cambria" pitchFamily="18" charset="0"/>
                <a:ea typeface="Cambria" pitchFamily="18" charset="0"/>
              </a:rPr>
              <a:t>ο</a:t>
            </a:r>
            <a:r>
              <a:rPr lang="el-GR" sz="2000" dirty="0" smtClean="0">
                <a:latin typeface="Cambria" pitchFamily="18" charset="0"/>
                <a:ea typeface="Cambria" pitchFamily="18" charset="0"/>
              </a:rPr>
              <a:t> Πειραματικό Γυμνάσιο Χανίων</a:t>
            </a:r>
            <a:endParaRPr lang="el-GR" sz="2000" dirty="0"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24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23528" y="548680"/>
            <a:ext cx="3744416" cy="1600200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 smtClean="0"/>
              <a:t>Γενικές Πληροφορίες</a:t>
            </a:r>
            <a:endParaRPr lang="el-GR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283968" y="1052736"/>
            <a:ext cx="4464496" cy="4824536"/>
          </a:xfrm>
        </p:spPr>
        <p:txBody>
          <a:bodyPr anchor="t">
            <a:normAutofit/>
          </a:bodyPr>
          <a:lstStyle/>
          <a:p>
            <a:r>
              <a:rPr lang="el-GR" sz="2400" b="1" dirty="0" smtClean="0">
                <a:latin typeface="Cambria" pitchFamily="18" charset="0"/>
                <a:ea typeface="Cambria" pitchFamily="18" charset="0"/>
              </a:rPr>
              <a:t>Συνθέτες</a:t>
            </a:r>
            <a:r>
              <a:rPr lang="el-GR" sz="2400" dirty="0" smtClean="0">
                <a:latin typeface="Cambria" pitchFamily="18" charset="0"/>
                <a:ea typeface="Cambria" pitchFamily="18" charset="0"/>
              </a:rPr>
              <a:t>: </a:t>
            </a:r>
            <a:r>
              <a:rPr lang="el-GR" sz="2400" dirty="0">
                <a:latin typeface="Cambria" pitchFamily="18" charset="0"/>
                <a:ea typeface="Cambria" pitchFamily="18" charset="0"/>
              </a:rPr>
              <a:t>Τζέρι Λίμπερ και Μάικ </a:t>
            </a:r>
            <a:r>
              <a:rPr lang="el-GR" sz="2400" dirty="0" smtClean="0">
                <a:latin typeface="Cambria" pitchFamily="18" charset="0"/>
                <a:ea typeface="Cambria" pitchFamily="18" charset="0"/>
              </a:rPr>
              <a:t>Στόλερ</a:t>
            </a:r>
          </a:p>
          <a:p>
            <a:r>
              <a:rPr lang="el-GR" sz="2400" b="1" dirty="0" smtClean="0">
                <a:latin typeface="Cambria" pitchFamily="18" charset="0"/>
                <a:ea typeface="Cambria" pitchFamily="18" charset="0"/>
              </a:rPr>
              <a:t>Ερμηνευτής</a:t>
            </a:r>
            <a:r>
              <a:rPr lang="el-GR" sz="2400" dirty="0" smtClean="0">
                <a:latin typeface="Cambria" pitchFamily="18" charset="0"/>
                <a:ea typeface="Cambria" pitchFamily="18" charset="0"/>
              </a:rPr>
              <a:t>: Μπεν Ε. Κινγκ</a:t>
            </a:r>
          </a:p>
          <a:p>
            <a:r>
              <a:rPr lang="el-GR" sz="2400" b="1" dirty="0" smtClean="0">
                <a:latin typeface="Cambria" pitchFamily="18" charset="0"/>
                <a:ea typeface="Cambria" pitchFamily="18" charset="0"/>
              </a:rPr>
              <a:t>Δίσκος</a:t>
            </a:r>
            <a:r>
              <a:rPr lang="el-GR" sz="2400" dirty="0" smtClean="0">
                <a:latin typeface="Cambria" pitchFamily="18" charset="0"/>
                <a:ea typeface="Cambria" pitchFamily="18" charset="0"/>
              </a:rPr>
              <a:t>: </a:t>
            </a:r>
            <a:r>
              <a:rPr lang="en-US" sz="2400" dirty="0" smtClean="0">
                <a:latin typeface="Cambria" pitchFamily="18" charset="0"/>
                <a:ea typeface="Cambria" pitchFamily="18" charset="0"/>
              </a:rPr>
              <a:t>Don’t Play That Song!</a:t>
            </a:r>
          </a:p>
          <a:p>
            <a:r>
              <a:rPr lang="el-GR" sz="2400" b="1" dirty="0" smtClean="0">
                <a:latin typeface="Cambria" pitchFamily="18" charset="0"/>
                <a:ea typeface="Cambria" pitchFamily="18" charset="0"/>
              </a:rPr>
              <a:t>Ηχογράφηση</a:t>
            </a:r>
            <a:r>
              <a:rPr lang="el-GR" sz="2400" dirty="0" smtClean="0">
                <a:latin typeface="Cambria" pitchFamily="18" charset="0"/>
                <a:ea typeface="Cambria" pitchFamily="18" charset="0"/>
              </a:rPr>
              <a:t>: 27 Οκτωβρίου 1960</a:t>
            </a:r>
          </a:p>
          <a:p>
            <a:r>
              <a:rPr lang="el-GR" sz="2400" b="1" dirty="0" smtClean="0">
                <a:latin typeface="Cambria" pitchFamily="18" charset="0"/>
                <a:ea typeface="Cambria" pitchFamily="18" charset="0"/>
              </a:rPr>
              <a:t>Είδος</a:t>
            </a:r>
            <a:r>
              <a:rPr lang="el-GR" sz="2400" dirty="0" smtClean="0">
                <a:latin typeface="Cambria" pitchFamily="18" charset="0"/>
                <a:ea typeface="Cambria" pitchFamily="18" charset="0"/>
              </a:rPr>
              <a:t>: </a:t>
            </a:r>
            <a:r>
              <a:rPr lang="en-US" sz="2400" dirty="0" smtClean="0">
                <a:latin typeface="Cambria" pitchFamily="18" charset="0"/>
                <a:ea typeface="Cambria" pitchFamily="18" charset="0"/>
              </a:rPr>
              <a:t>RnB, Soul</a:t>
            </a:r>
          </a:p>
          <a:p>
            <a:r>
              <a:rPr lang="el-GR" sz="2400" b="1" dirty="0" smtClean="0">
                <a:latin typeface="Cambria" pitchFamily="18" charset="0"/>
                <a:ea typeface="Cambria" pitchFamily="18" charset="0"/>
              </a:rPr>
              <a:t>Διάρκεια</a:t>
            </a:r>
            <a:r>
              <a:rPr lang="el-GR" sz="2400" dirty="0" smtClean="0">
                <a:latin typeface="Cambria" pitchFamily="18" charset="0"/>
                <a:ea typeface="Cambria" pitchFamily="18" charset="0"/>
              </a:rPr>
              <a:t>: 2:57</a:t>
            </a:r>
          </a:p>
          <a:p>
            <a:r>
              <a:rPr lang="el-GR" sz="2400" b="1" dirty="0" smtClean="0">
                <a:latin typeface="Cambria" pitchFamily="18" charset="0"/>
                <a:ea typeface="Cambria" pitchFamily="18" charset="0"/>
              </a:rPr>
              <a:t>Δισκογραφική</a:t>
            </a:r>
            <a:r>
              <a:rPr lang="el-GR" sz="2400" dirty="0" smtClean="0">
                <a:latin typeface="Cambria" pitchFamily="18" charset="0"/>
                <a:ea typeface="Cambria" pitchFamily="18" charset="0"/>
              </a:rPr>
              <a:t>: </a:t>
            </a:r>
            <a:r>
              <a:rPr lang="en-US" sz="2400" dirty="0" err="1" smtClean="0">
                <a:latin typeface="Cambria" pitchFamily="18" charset="0"/>
                <a:ea typeface="Cambria" pitchFamily="18" charset="0"/>
              </a:rPr>
              <a:t>Atco</a:t>
            </a:r>
            <a:r>
              <a:rPr lang="en-US" sz="2400" dirty="0" smtClean="0">
                <a:latin typeface="Cambria" pitchFamily="18" charset="0"/>
                <a:ea typeface="Cambria" pitchFamily="18" charset="0"/>
              </a:rPr>
              <a:t> Records</a:t>
            </a:r>
          </a:p>
          <a:p>
            <a:r>
              <a:rPr lang="el-GR" sz="2400" b="1" dirty="0" smtClean="0">
                <a:latin typeface="Cambria" pitchFamily="18" charset="0"/>
                <a:ea typeface="Cambria" pitchFamily="18" charset="0"/>
              </a:rPr>
              <a:t>Κυκλοφορία</a:t>
            </a:r>
            <a:r>
              <a:rPr lang="el-GR" sz="2400" dirty="0" smtClean="0">
                <a:latin typeface="Cambria" pitchFamily="18" charset="0"/>
                <a:ea typeface="Cambria" pitchFamily="18" charset="0"/>
              </a:rPr>
              <a:t>: Απρίλιος 1961</a:t>
            </a:r>
            <a:endParaRPr lang="el-GR" sz="2400" dirty="0"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348880"/>
            <a:ext cx="36576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8020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980728"/>
            <a:ext cx="4104456" cy="4896544"/>
          </a:xfrm>
        </p:spPr>
        <p:txBody>
          <a:bodyPr anchor="t">
            <a:normAutofit fontScale="92500" lnSpcReduction="10000"/>
          </a:bodyPr>
          <a:lstStyle/>
          <a:p>
            <a:r>
              <a:rPr lang="el-GR" sz="2400" dirty="0" smtClean="0">
                <a:latin typeface="Cambria" pitchFamily="18" charset="0"/>
                <a:ea typeface="Cambria" pitchFamily="18" charset="0"/>
              </a:rPr>
              <a:t>Το 1961 έφτασε έως το νούμερο </a:t>
            </a:r>
            <a:r>
              <a:rPr lang="el-GR" sz="2400" b="1" dirty="0" smtClean="0">
                <a:latin typeface="Cambria" pitchFamily="18" charset="0"/>
                <a:ea typeface="Cambria" pitchFamily="18" charset="0"/>
              </a:rPr>
              <a:t>4</a:t>
            </a:r>
            <a:r>
              <a:rPr lang="el-GR" sz="2400" dirty="0" smtClean="0">
                <a:latin typeface="Cambria" pitchFamily="18" charset="0"/>
                <a:ea typeface="Cambria" pitchFamily="18" charset="0"/>
              </a:rPr>
              <a:t> των αμερικανικών </a:t>
            </a:r>
            <a:r>
              <a:rPr lang="en-US" sz="2400" dirty="0" smtClean="0">
                <a:latin typeface="Cambria" pitchFamily="18" charset="0"/>
                <a:ea typeface="Cambria" pitchFamily="18" charset="0"/>
              </a:rPr>
              <a:t>Billboard Hot 100, </a:t>
            </a:r>
            <a:r>
              <a:rPr lang="el-GR" sz="2400" dirty="0" smtClean="0">
                <a:latin typeface="Cambria" pitchFamily="18" charset="0"/>
                <a:ea typeface="Cambria" pitchFamily="18" charset="0"/>
              </a:rPr>
              <a:t>ενώ το 1968 έφτασε το νούμερο </a:t>
            </a:r>
            <a:r>
              <a:rPr lang="el-GR" sz="2400" b="1" dirty="0" smtClean="0">
                <a:latin typeface="Cambria" pitchFamily="18" charset="0"/>
                <a:ea typeface="Cambria" pitchFamily="18" charset="0"/>
              </a:rPr>
              <a:t>9</a:t>
            </a:r>
            <a:r>
              <a:rPr lang="el-GR" sz="2400" dirty="0" smtClean="0">
                <a:latin typeface="Cambria" pitchFamily="18" charset="0"/>
                <a:ea typeface="Cambria" pitchFamily="18" charset="0"/>
              </a:rPr>
              <a:t>.</a:t>
            </a:r>
          </a:p>
          <a:p>
            <a:r>
              <a:rPr lang="el-GR" sz="2400" dirty="0" smtClean="0">
                <a:latin typeface="Cambria" pitchFamily="18" charset="0"/>
                <a:ea typeface="Cambria" pitchFamily="18" charset="0"/>
              </a:rPr>
              <a:t>Οι διασκευές του ξεπερνούν τις </a:t>
            </a:r>
            <a:r>
              <a:rPr lang="el-GR" sz="2400" b="1" dirty="0" smtClean="0">
                <a:latin typeface="Cambria" pitchFamily="18" charset="0"/>
                <a:ea typeface="Cambria" pitchFamily="18" charset="0"/>
              </a:rPr>
              <a:t>400</a:t>
            </a:r>
            <a:r>
              <a:rPr lang="el-GR" sz="2400" dirty="0" smtClean="0">
                <a:latin typeface="Cambria" pitchFamily="18" charset="0"/>
                <a:ea typeface="Cambria" pitchFamily="18" charset="0"/>
              </a:rPr>
              <a:t>.</a:t>
            </a:r>
          </a:p>
          <a:p>
            <a:r>
              <a:rPr lang="el-GR" sz="2400" dirty="0" smtClean="0">
                <a:latin typeface="Cambria" pitchFamily="18" charset="0"/>
                <a:ea typeface="Cambria" pitchFamily="18" charset="0"/>
              </a:rPr>
              <a:t>Το 1975</a:t>
            </a:r>
            <a:r>
              <a:rPr lang="el-GR" sz="2400" dirty="0">
                <a:latin typeface="Cambria" pitchFamily="18" charset="0"/>
                <a:ea typeface="Cambria" pitchFamily="18" charset="0"/>
              </a:rPr>
              <a:t> η διασκευή του Τζον </a:t>
            </a:r>
            <a:r>
              <a:rPr lang="el-GR" sz="2400" dirty="0" smtClean="0">
                <a:latin typeface="Cambria" pitchFamily="18" charset="0"/>
                <a:ea typeface="Cambria" pitchFamily="18" charset="0"/>
              </a:rPr>
              <a:t>Λένον κυκλοφόρησε </a:t>
            </a:r>
            <a:r>
              <a:rPr lang="el-GR" sz="2400" dirty="0">
                <a:latin typeface="Cambria" pitchFamily="18" charset="0"/>
                <a:ea typeface="Cambria" pitchFamily="18" charset="0"/>
              </a:rPr>
              <a:t>και ως single</a:t>
            </a:r>
            <a:r>
              <a:rPr lang="el-GR" sz="2400" dirty="0" smtClean="0">
                <a:latin typeface="Cambria" pitchFamily="18" charset="0"/>
                <a:ea typeface="Cambria" pitchFamily="18" charset="0"/>
              </a:rPr>
              <a:t>, </a:t>
            </a:r>
            <a:r>
              <a:rPr lang="el-GR" sz="2400" dirty="0">
                <a:latin typeface="Cambria" pitchFamily="18" charset="0"/>
                <a:ea typeface="Cambria" pitchFamily="18" charset="0"/>
              </a:rPr>
              <a:t>η οποία έφτασε έως το νούμερο </a:t>
            </a:r>
            <a:r>
              <a:rPr lang="el-GR" sz="2400" b="1" dirty="0">
                <a:latin typeface="Cambria" pitchFamily="18" charset="0"/>
                <a:ea typeface="Cambria" pitchFamily="18" charset="0"/>
              </a:rPr>
              <a:t>20</a:t>
            </a:r>
            <a:r>
              <a:rPr lang="el-GR" sz="2400" dirty="0">
                <a:latin typeface="Cambria" pitchFamily="18" charset="0"/>
                <a:ea typeface="Cambria" pitchFamily="18" charset="0"/>
              </a:rPr>
              <a:t> των αμερικανικών </a:t>
            </a:r>
            <a:r>
              <a:rPr lang="el-GR" sz="2400" i="1" dirty="0">
                <a:latin typeface="Cambria" pitchFamily="18" charset="0"/>
                <a:ea typeface="Cambria" pitchFamily="18" charset="0"/>
              </a:rPr>
              <a:t>Hot 100</a:t>
            </a:r>
            <a:r>
              <a:rPr lang="el-GR" sz="2400" dirty="0">
                <a:latin typeface="Cambria" pitchFamily="18" charset="0"/>
                <a:ea typeface="Cambria" pitchFamily="18" charset="0"/>
              </a:rPr>
              <a:t>. </a:t>
            </a:r>
            <a:endParaRPr lang="el-GR" sz="2400" dirty="0" smtClean="0">
              <a:latin typeface="Cambria" pitchFamily="18" charset="0"/>
              <a:ea typeface="Cambria" pitchFamily="18" charset="0"/>
            </a:endParaRPr>
          </a:p>
          <a:p>
            <a:r>
              <a:rPr lang="el-GR" sz="2400" dirty="0" smtClean="0">
                <a:latin typeface="Cambria" pitchFamily="18" charset="0"/>
                <a:ea typeface="Cambria" pitchFamily="18" charset="0"/>
              </a:rPr>
              <a:t>Το </a:t>
            </a:r>
            <a:r>
              <a:rPr lang="el-GR" sz="2400" dirty="0">
                <a:latin typeface="Cambria" pitchFamily="18" charset="0"/>
                <a:ea typeface="Cambria" pitchFamily="18" charset="0"/>
              </a:rPr>
              <a:t>1986, το τραγούδι συμπεριλήφθηκε και στο </a:t>
            </a:r>
            <a:r>
              <a:rPr lang="el-GR" sz="2400" b="1" dirty="0">
                <a:latin typeface="Cambria" pitchFamily="18" charset="0"/>
                <a:ea typeface="Cambria" pitchFamily="18" charset="0"/>
              </a:rPr>
              <a:t>soundtrack</a:t>
            </a:r>
            <a:r>
              <a:rPr lang="el-GR" sz="2400" dirty="0">
                <a:latin typeface="Cambria" pitchFamily="18" charset="0"/>
                <a:ea typeface="Cambria" pitchFamily="18" charset="0"/>
              </a:rPr>
              <a:t> της ταινίας </a:t>
            </a:r>
            <a:r>
              <a:rPr lang="el-GR" sz="2400" i="1" dirty="0">
                <a:latin typeface="Cambria" pitchFamily="18" charset="0"/>
                <a:ea typeface="Cambria" pitchFamily="18" charset="0"/>
              </a:rPr>
              <a:t>Stand by </a:t>
            </a:r>
            <a:r>
              <a:rPr lang="el-GR" sz="2400" i="1" dirty="0" smtClean="0">
                <a:latin typeface="Cambria" pitchFamily="18" charset="0"/>
                <a:ea typeface="Cambria" pitchFamily="18" charset="0"/>
              </a:rPr>
              <a:t>M</a:t>
            </a:r>
            <a:r>
              <a:rPr lang="en-US" sz="2400" i="1" dirty="0" smtClean="0">
                <a:latin typeface="Cambria" pitchFamily="18" charset="0"/>
                <a:ea typeface="Cambria" pitchFamily="18" charset="0"/>
              </a:rPr>
              <a:t>e</a:t>
            </a:r>
            <a:r>
              <a:rPr lang="en-US" sz="2400" dirty="0">
                <a:latin typeface="Cambria" pitchFamily="18" charset="0"/>
                <a:ea typeface="Cambria" pitchFamily="18" charset="0"/>
              </a:rPr>
              <a:t>.</a:t>
            </a:r>
            <a:endParaRPr lang="el-GR" sz="2400" dirty="0"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090" y="1772816"/>
            <a:ext cx="2784309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00000">
            <a:off x="1344495" y="608718"/>
            <a:ext cx="2857500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3393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27584" y="764704"/>
            <a:ext cx="3613448" cy="1168152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 smtClean="0"/>
              <a:t>Έσοδα τραγουδιού</a:t>
            </a:r>
            <a:endParaRPr lang="el-G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3608" y="2204864"/>
            <a:ext cx="3180696" cy="3767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4008" y="1772816"/>
            <a:ext cx="3657600" cy="3767328"/>
          </a:xfrm>
        </p:spPr>
        <p:txBody>
          <a:bodyPr anchor="t">
            <a:normAutofit fontScale="85000" lnSpcReduction="20000"/>
          </a:bodyPr>
          <a:lstStyle/>
          <a:p>
            <a:r>
              <a:rPr lang="el-GR" dirty="0">
                <a:latin typeface="Cambria" pitchFamily="18" charset="0"/>
                <a:ea typeface="Cambria" pitchFamily="18" charset="0"/>
              </a:rPr>
              <a:t>Βάσει εκτιμήσεων του 2012, από τα δικαιώματα του κομματιού είχαν εισπραχθεί πάνω από </a:t>
            </a:r>
            <a:r>
              <a:rPr lang="el-GR" b="1" dirty="0">
                <a:latin typeface="Cambria" pitchFamily="18" charset="0"/>
                <a:ea typeface="Cambria" pitchFamily="18" charset="0"/>
              </a:rPr>
              <a:t>17 εκατομμύρια λίρες</a:t>
            </a:r>
            <a:r>
              <a:rPr lang="el-GR" dirty="0">
                <a:latin typeface="Cambria" pitchFamily="18" charset="0"/>
                <a:ea typeface="Cambria" pitchFamily="18" charset="0"/>
              </a:rPr>
              <a:t>, κάνοντάς το έτσι το </a:t>
            </a:r>
            <a:r>
              <a:rPr lang="el-GR" b="1" dirty="0">
                <a:latin typeface="Cambria" pitchFamily="18" charset="0"/>
                <a:ea typeface="Cambria" pitchFamily="18" charset="0"/>
              </a:rPr>
              <a:t>έκτο πιο επιτυχημένο τραγούδι όλων των εποχών</a:t>
            </a:r>
            <a:r>
              <a:rPr lang="el-GR" dirty="0">
                <a:latin typeface="Cambria" pitchFamily="18" charset="0"/>
                <a:ea typeface="Cambria" pitchFamily="18" charset="0"/>
              </a:rPr>
              <a:t>. Το 50% αυτών ανήκουν στον Μπεν Ε. Κινγκ.</a:t>
            </a:r>
          </a:p>
        </p:txBody>
      </p:sp>
    </p:spTree>
    <p:extLst>
      <p:ext uri="{BB962C8B-B14F-4D97-AF65-F5344CB8AC3E}">
        <p14:creationId xmlns:p14="http://schemas.microsoft.com/office/powerpoint/2010/main" val="2123283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620688"/>
            <a:ext cx="2880320" cy="1152128"/>
          </a:xfrm>
        </p:spPr>
        <p:txBody>
          <a:bodyPr>
            <a:normAutofit/>
          </a:bodyPr>
          <a:lstStyle/>
          <a:p>
            <a:r>
              <a:rPr lang="el-GR" dirty="0" smtClean="0"/>
              <a:t>Επιτυχίες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4008" y="1412776"/>
            <a:ext cx="3657600" cy="4752528"/>
          </a:xfrm>
        </p:spPr>
        <p:txBody>
          <a:bodyPr anchor="t">
            <a:normAutofit fontScale="85000" lnSpcReduction="20000"/>
          </a:bodyPr>
          <a:lstStyle/>
          <a:p>
            <a:r>
              <a:rPr lang="el-GR" dirty="0">
                <a:latin typeface="Cambria" pitchFamily="18" charset="0"/>
                <a:ea typeface="Cambria" pitchFamily="18" charset="0"/>
              </a:rPr>
              <a:t>Το 1999, η BMI, το κήρυξε το τέταρτο τραγούδι με τις </a:t>
            </a:r>
            <a:r>
              <a:rPr lang="el-GR">
                <a:latin typeface="Cambria" pitchFamily="18" charset="0"/>
                <a:ea typeface="Cambria" pitchFamily="18" charset="0"/>
              </a:rPr>
              <a:t>περισσότερες </a:t>
            </a:r>
            <a:r>
              <a:rPr lang="el-GR" smtClean="0">
                <a:latin typeface="Cambria" pitchFamily="18" charset="0"/>
                <a:ea typeface="Cambria" pitchFamily="18" charset="0"/>
              </a:rPr>
              <a:t>ερμηνείες </a:t>
            </a:r>
            <a:r>
              <a:rPr lang="el-GR" dirty="0">
                <a:latin typeface="Cambria" pitchFamily="18" charset="0"/>
                <a:ea typeface="Cambria" pitchFamily="18" charset="0"/>
              </a:rPr>
              <a:t>στον 20ο αιώνα, οι οποίες έφταναν περίπου </a:t>
            </a:r>
            <a:r>
              <a:rPr lang="el-GR" sz="3100" dirty="0">
                <a:latin typeface="Cambria" pitchFamily="18" charset="0"/>
                <a:ea typeface="Cambria" pitchFamily="18" charset="0"/>
              </a:rPr>
              <a:t>τις</a:t>
            </a:r>
            <a:r>
              <a:rPr lang="el-GR" dirty="0">
                <a:latin typeface="Cambria" pitchFamily="18" charset="0"/>
                <a:ea typeface="Cambria" pitchFamily="18" charset="0"/>
              </a:rPr>
              <a:t> 7 εκατομμύρια</a:t>
            </a:r>
            <a:r>
              <a:rPr lang="el-GR" dirty="0" smtClean="0">
                <a:latin typeface="Cambria" pitchFamily="18" charset="0"/>
                <a:ea typeface="Cambria" pitchFamily="18" charset="0"/>
              </a:rPr>
              <a:t>.</a:t>
            </a:r>
            <a:r>
              <a:rPr lang="el-GR" dirty="0">
                <a:latin typeface="Cambria" pitchFamily="18" charset="0"/>
                <a:ea typeface="Cambria" pitchFamily="18" charset="0"/>
              </a:rPr>
              <a:t> </a:t>
            </a:r>
            <a:endParaRPr lang="en-US" dirty="0" smtClean="0">
              <a:latin typeface="Cambria" pitchFamily="18" charset="0"/>
              <a:ea typeface="Cambria" pitchFamily="18" charset="0"/>
            </a:endParaRPr>
          </a:p>
          <a:p>
            <a:r>
              <a:rPr lang="el-GR" dirty="0" smtClean="0">
                <a:latin typeface="Cambria" pitchFamily="18" charset="0"/>
                <a:ea typeface="Cambria" pitchFamily="18" charset="0"/>
              </a:rPr>
              <a:t>Το </a:t>
            </a:r>
            <a:r>
              <a:rPr lang="el-GR" dirty="0">
                <a:latin typeface="Cambria" pitchFamily="18" charset="0"/>
                <a:ea typeface="Cambria" pitchFamily="18" charset="0"/>
              </a:rPr>
              <a:t>περιοδικό </a:t>
            </a:r>
            <a:r>
              <a:rPr lang="el-GR" b="1" i="1" dirty="0">
                <a:latin typeface="Cambria" pitchFamily="18" charset="0"/>
                <a:ea typeface="Cambria" pitchFamily="18" charset="0"/>
              </a:rPr>
              <a:t>Rolling Stone</a:t>
            </a:r>
            <a:r>
              <a:rPr lang="el-GR" dirty="0">
                <a:latin typeface="Cambria" pitchFamily="18" charset="0"/>
                <a:ea typeface="Cambria" pitchFamily="18" charset="0"/>
              </a:rPr>
              <a:t>, το συμπεριέλαβε στη λίστα του με τα 100 Σπουδαιότερα Τραγούδια όλων των εποχών, τοποθετώντας το στην 122η θέση. </a:t>
            </a:r>
            <a:endParaRPr lang="en-US" dirty="0" smtClean="0"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060848"/>
            <a:ext cx="3063938" cy="3767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1993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4008" y="1340768"/>
            <a:ext cx="3657600" cy="4547591"/>
          </a:xfrm>
        </p:spPr>
        <p:txBody>
          <a:bodyPr anchor="t">
            <a:normAutofit fontScale="92500"/>
          </a:bodyPr>
          <a:lstStyle/>
          <a:p>
            <a:r>
              <a:rPr lang="el-GR" dirty="0">
                <a:latin typeface="Cambria" pitchFamily="18" charset="0"/>
                <a:ea typeface="Cambria" pitchFamily="18" charset="0"/>
              </a:rPr>
              <a:t>Το 2015, η Βιβλιοθήκη του Κογκρέσου, συμπεριέλαβε, την έκδοση του Κινγκ, στο National Recording Registry, επειδή είναι </a:t>
            </a:r>
            <a:r>
              <a:rPr lang="el-GR" b="1" dirty="0">
                <a:latin typeface="Cambria" pitchFamily="18" charset="0"/>
                <a:ea typeface="Cambria" pitchFamily="18" charset="0"/>
              </a:rPr>
              <a:t>«</a:t>
            </a:r>
            <a:r>
              <a:rPr lang="el-GR" b="1" i="1" dirty="0">
                <a:latin typeface="Cambria" pitchFamily="18" charset="0"/>
                <a:ea typeface="Cambria" pitchFamily="18" charset="0"/>
              </a:rPr>
              <a:t>πολιτιστικά, ιστορικά ή αισθητικά</a:t>
            </a:r>
            <a:r>
              <a:rPr lang="el-GR" b="1" dirty="0">
                <a:latin typeface="Cambria" pitchFamily="18" charset="0"/>
                <a:ea typeface="Cambria" pitchFamily="18" charset="0"/>
              </a:rPr>
              <a:t>» </a:t>
            </a:r>
            <a:r>
              <a:rPr lang="el-GR" dirty="0">
                <a:latin typeface="Cambria" pitchFamily="18" charset="0"/>
                <a:ea typeface="Cambria" pitchFamily="18" charset="0"/>
              </a:rPr>
              <a:t>σημαντικό.</a:t>
            </a:r>
          </a:p>
          <a:p>
            <a:endParaRPr lang="el-GR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76872"/>
            <a:ext cx="4093750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0448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908720"/>
            <a:ext cx="4824536" cy="1231032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 smtClean="0"/>
              <a:t>Ως </a:t>
            </a:r>
            <a:r>
              <a:rPr lang="en-US" dirty="0" smtClean="0"/>
              <a:t>Soundtrack </a:t>
            </a:r>
            <a:r>
              <a:rPr lang="el-GR" dirty="0" smtClean="0"/>
              <a:t>σε παιχνίδι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2040" y="1052736"/>
            <a:ext cx="3812232" cy="5123655"/>
          </a:xfrm>
        </p:spPr>
        <p:txBody>
          <a:bodyPr anchor="t">
            <a:normAutofit fontScale="92500" lnSpcReduction="20000"/>
          </a:bodyPr>
          <a:lstStyle/>
          <a:p>
            <a:r>
              <a:rPr lang="el-GR" dirty="0">
                <a:latin typeface="Cambria" pitchFamily="18" charset="0"/>
                <a:ea typeface="Cambria" pitchFamily="18" charset="0"/>
              </a:rPr>
              <a:t>Το 2016, το συγκρότημα </a:t>
            </a:r>
            <a:r>
              <a:rPr lang="en-US" dirty="0">
                <a:latin typeface="Cambria" pitchFamily="18" charset="0"/>
                <a:ea typeface="Cambria" pitchFamily="18" charset="0"/>
              </a:rPr>
              <a:t>Florence and 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the</a:t>
            </a:r>
            <a:r>
              <a:rPr lang="el-GR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dirty="0" smtClean="0">
                <a:latin typeface="Cambria" pitchFamily="18" charset="0"/>
                <a:ea typeface="Cambria" pitchFamily="18" charset="0"/>
              </a:rPr>
              <a:t>Machine </a:t>
            </a:r>
            <a:r>
              <a:rPr lang="el-GR" dirty="0" smtClean="0">
                <a:latin typeface="Cambria" pitchFamily="18" charset="0"/>
                <a:ea typeface="Cambria" pitchFamily="18" charset="0"/>
              </a:rPr>
              <a:t>έκανε </a:t>
            </a:r>
            <a:r>
              <a:rPr lang="el-GR" dirty="0">
                <a:latin typeface="Cambria" pitchFamily="18" charset="0"/>
                <a:ea typeface="Cambria" pitchFamily="18" charset="0"/>
              </a:rPr>
              <a:t>διασκευή του τραγουδιού για το </a:t>
            </a:r>
            <a:r>
              <a:rPr lang="en-US" b="1" dirty="0">
                <a:latin typeface="Cambria" pitchFamily="18" charset="0"/>
                <a:ea typeface="Cambria" pitchFamily="18" charset="0"/>
              </a:rPr>
              <a:t>soundtrack</a:t>
            </a:r>
            <a:r>
              <a:rPr lang="en-US" dirty="0">
                <a:latin typeface="Cambria" pitchFamily="18" charset="0"/>
                <a:ea typeface="Cambria" pitchFamily="18" charset="0"/>
              </a:rPr>
              <a:t> </a:t>
            </a:r>
            <a:r>
              <a:rPr lang="el-GR" dirty="0">
                <a:latin typeface="Cambria" pitchFamily="18" charset="0"/>
                <a:ea typeface="Cambria" pitchFamily="18" charset="0"/>
              </a:rPr>
              <a:t>και το </a:t>
            </a:r>
            <a:r>
              <a:rPr lang="en-US" b="1" dirty="0">
                <a:latin typeface="Cambria" pitchFamily="18" charset="0"/>
                <a:ea typeface="Cambria" pitchFamily="18" charset="0"/>
              </a:rPr>
              <a:t>trailer</a:t>
            </a:r>
            <a:r>
              <a:rPr lang="en-US" dirty="0">
                <a:latin typeface="Cambria" pitchFamily="18" charset="0"/>
                <a:ea typeface="Cambria" pitchFamily="18" charset="0"/>
              </a:rPr>
              <a:t> </a:t>
            </a:r>
            <a:r>
              <a:rPr lang="el-GR" dirty="0">
                <a:latin typeface="Cambria" pitchFamily="18" charset="0"/>
                <a:ea typeface="Cambria" pitchFamily="18" charset="0"/>
              </a:rPr>
              <a:t>του βιντεοπαιχνιδιού </a:t>
            </a:r>
            <a:r>
              <a:rPr lang="en-US" i="1" dirty="0" smtClean="0">
                <a:latin typeface="Cambria" pitchFamily="18" charset="0"/>
                <a:ea typeface="Cambria" pitchFamily="18" charset="0"/>
              </a:rPr>
              <a:t>Final </a:t>
            </a:r>
            <a:r>
              <a:rPr lang="en-US" i="1" dirty="0">
                <a:latin typeface="Cambria" pitchFamily="18" charset="0"/>
                <a:ea typeface="Cambria" pitchFamily="18" charset="0"/>
              </a:rPr>
              <a:t>Fantasy </a:t>
            </a:r>
            <a:r>
              <a:rPr lang="en-US" i="1" dirty="0" smtClean="0">
                <a:latin typeface="Cambria" pitchFamily="18" charset="0"/>
                <a:ea typeface="Cambria" pitchFamily="18" charset="0"/>
              </a:rPr>
              <a:t>XV</a:t>
            </a:r>
            <a:r>
              <a:rPr lang="el-GR" dirty="0" smtClean="0">
                <a:latin typeface="Cambria" pitchFamily="18" charset="0"/>
                <a:ea typeface="Cambria" pitchFamily="18" charset="0"/>
              </a:rPr>
              <a:t>.</a:t>
            </a:r>
          </a:p>
          <a:p>
            <a:r>
              <a:rPr lang="en-US" dirty="0">
                <a:latin typeface="Cambria" pitchFamily="18" charset="0"/>
                <a:ea typeface="Cambria" pitchFamily="18" charset="0"/>
              </a:rPr>
              <a:t> </a:t>
            </a:r>
            <a:r>
              <a:rPr lang="el-GR" dirty="0">
                <a:latin typeface="Cambria" pitchFamily="18" charset="0"/>
                <a:ea typeface="Cambria" pitchFamily="18" charset="0"/>
              </a:rPr>
              <a:t>Το τραγούδι ανέβηκε στην </a:t>
            </a:r>
            <a:r>
              <a:rPr lang="el-GR" b="1" dirty="0">
                <a:latin typeface="Cambria" pitchFamily="18" charset="0"/>
                <a:ea typeface="Cambria" pitchFamily="18" charset="0"/>
              </a:rPr>
              <a:t>15η</a:t>
            </a:r>
            <a:r>
              <a:rPr lang="el-GR" dirty="0">
                <a:latin typeface="Cambria" pitchFamily="18" charset="0"/>
                <a:ea typeface="Cambria" pitchFamily="18" charset="0"/>
              </a:rPr>
              <a:t> θέση του </a:t>
            </a:r>
            <a:r>
              <a:rPr lang="en-US" dirty="0">
                <a:latin typeface="Cambria" pitchFamily="18" charset="0"/>
                <a:ea typeface="Cambria" pitchFamily="18" charset="0"/>
              </a:rPr>
              <a:t>Billboard Hot Rock Singles </a:t>
            </a:r>
            <a:r>
              <a:rPr lang="el-GR" dirty="0">
                <a:latin typeface="Cambria" pitchFamily="18" charset="0"/>
                <a:ea typeface="Cambria" pitchFamily="18" charset="0"/>
              </a:rPr>
              <a:t>τον Δεκέμβριο του 2016.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420888"/>
            <a:ext cx="3525336" cy="3736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0239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187624" y="980728"/>
            <a:ext cx="6781800" cy="1600200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 smtClean="0"/>
              <a:t>Σας ευχαριστούμε πολύ για την προσοχή σας!!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77642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642</TotalTime>
  <Words>180</Words>
  <Application>Microsoft Office PowerPoint</Application>
  <PresentationFormat>On-screen Show (4:3)</PresentationFormat>
  <Paragraphs>27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Newsprint</vt:lpstr>
      <vt:lpstr>STAND BY ME</vt:lpstr>
      <vt:lpstr>Γενικές Πληροφορίες</vt:lpstr>
      <vt:lpstr>PowerPoint Presentation</vt:lpstr>
      <vt:lpstr>Έσοδα τραγουδιού</vt:lpstr>
      <vt:lpstr>Επιτυχίες</vt:lpstr>
      <vt:lpstr>PowerPoint Presentation</vt:lpstr>
      <vt:lpstr>Ως Soundtrack σε παιχνίδι</vt:lpstr>
      <vt:lpstr>Σας ευχαριστούμε πολύ για την προσοχή σας!!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STAND BY ME</dc:title>
  <dc:creator>user2</dc:creator>
  <cp:lastModifiedBy>user2</cp:lastModifiedBy>
  <cp:revision>12</cp:revision>
  <dcterms:created xsi:type="dcterms:W3CDTF">2024-04-08T18:32:07Z</dcterms:created>
  <dcterms:modified xsi:type="dcterms:W3CDTF">2024-04-09T10:59:10Z</dcterms:modified>
</cp:coreProperties>
</file>