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4"/>
  </p:notesMasterIdLst>
  <p:handoutMasterIdLst>
    <p:handoutMasterId r:id="rId25"/>
  </p:handoutMasterIdLst>
  <p:sldIdLst>
    <p:sldId id="256" r:id="rId2"/>
    <p:sldId id="257" r:id="rId3"/>
    <p:sldId id="276" r:id="rId4"/>
    <p:sldId id="258" r:id="rId5"/>
    <p:sldId id="259" r:id="rId6"/>
    <p:sldId id="260" r:id="rId7"/>
    <p:sldId id="290" r:id="rId8"/>
    <p:sldId id="277" r:id="rId9"/>
    <p:sldId id="278" r:id="rId10"/>
    <p:sldId id="288" r:id="rId11"/>
    <p:sldId id="280" r:id="rId12"/>
    <p:sldId id="261" r:id="rId13"/>
    <p:sldId id="262" r:id="rId14"/>
    <p:sldId id="281" r:id="rId15"/>
    <p:sldId id="263" r:id="rId16"/>
    <p:sldId id="286" r:id="rId17"/>
    <p:sldId id="291" r:id="rId18"/>
    <p:sldId id="264" r:id="rId19"/>
    <p:sldId id="282" r:id="rId20"/>
    <p:sldId id="283" r:id="rId21"/>
    <p:sldId id="289" r:id="rId22"/>
    <p:sldId id="284"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D44"/>
    <a:srgbClr val="428A8E"/>
    <a:srgbClr val="49999D"/>
    <a:srgbClr val="518395"/>
    <a:srgbClr val="4A6261"/>
    <a:srgbClr val="006C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8" autoAdjust="0"/>
    <p:restoredTop sz="95387" autoAdjust="0"/>
  </p:normalViewPr>
  <p:slideViewPr>
    <p:cSldViewPr>
      <p:cViewPr>
        <p:scale>
          <a:sx n="77" d="100"/>
          <a:sy n="77" d="100"/>
        </p:scale>
        <p:origin x="-1674"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8F6A17-1ED7-411E-8364-95EED03CDE08}" type="datetimeFigureOut">
              <a:rPr lang="el-GR" smtClean="0"/>
              <a:pPr/>
              <a:t>13/6/2018</a:t>
            </a:fld>
            <a:endParaRPr lang="el-GR"/>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47B5A8-DFDA-4F8A-A6CE-04EDCF6FC3EC}" type="slidenum">
              <a:rPr lang="el-GR" smtClean="0"/>
              <a:pPr/>
              <a:t>‹#›</a:t>
            </a:fld>
            <a:endParaRPr lang="el-GR"/>
          </a:p>
        </p:txBody>
      </p:sp>
    </p:spTree>
    <p:extLst>
      <p:ext uri="{BB962C8B-B14F-4D97-AF65-F5344CB8AC3E}">
        <p14:creationId xmlns:p14="http://schemas.microsoft.com/office/powerpoint/2010/main" val="370080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39F6E-0446-44CF-B59D-8958BE6A905A}" type="datetimeFigureOut">
              <a:rPr lang="el-GR" smtClean="0"/>
              <a:pPr/>
              <a:t>13/6/2018</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006349-C32F-4151-97A8-137153115409}" type="slidenum">
              <a:rPr lang="el-GR" smtClean="0"/>
              <a:pPr/>
              <a:t>‹#›</a:t>
            </a:fld>
            <a:endParaRPr lang="el-GR" dirty="0"/>
          </a:p>
        </p:txBody>
      </p:sp>
    </p:spTree>
    <p:extLst>
      <p:ext uri="{BB962C8B-B14F-4D97-AF65-F5344CB8AC3E}">
        <p14:creationId xmlns:p14="http://schemas.microsoft.com/office/powerpoint/2010/main" val="707437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006349-C32F-4151-97A8-137153115409}" type="slidenum">
              <a:rPr lang="el-GR" smtClean="0"/>
              <a:pPr/>
              <a:t>1</a:t>
            </a:fld>
            <a:endParaRPr lang="el-GR" dirty="0"/>
          </a:p>
        </p:txBody>
      </p:sp>
    </p:spTree>
    <p:extLst>
      <p:ext uri="{BB962C8B-B14F-4D97-AF65-F5344CB8AC3E}">
        <p14:creationId xmlns:p14="http://schemas.microsoft.com/office/powerpoint/2010/main" val="2973454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spcAft>
                <a:spcPts val="0"/>
              </a:spcAft>
            </a:pPr>
            <a:endParaRPr lang="el-GR" sz="1200" dirty="0" smtClean="0">
              <a:effectLst/>
              <a:latin typeface="Times New Roman" pitchFamily="18" charset="0"/>
              <a:ea typeface="Calibri"/>
              <a:cs typeface="Times New Roman" pitchFamily="18" charset="0"/>
            </a:endParaRPr>
          </a:p>
          <a:p>
            <a:pPr algn="just">
              <a:spcAft>
                <a:spcPts val="0"/>
              </a:spcAft>
            </a:pPr>
            <a:r>
              <a:rPr lang="el-GR" sz="1200" dirty="0" smtClean="0">
                <a:effectLst/>
                <a:latin typeface="Times New Roman" pitchFamily="18" charset="0"/>
                <a:ea typeface="Calibri"/>
                <a:cs typeface="Times New Roman" pitchFamily="18" charset="0"/>
              </a:rPr>
              <a:t>Ο υπολογισμός που πραγματοποιείται νοερά, συνήθως χωρίς τη χρήση εξωτερικών μέσων, όπως χαρτί και μολύβι, και, με τη χρήση στρατηγικών, παράγει μια ακριβή απάντηση (Λεμονίδης, 2013).</a:t>
            </a:r>
          </a:p>
          <a:p>
            <a:pPr algn="just">
              <a:spcAft>
                <a:spcPts val="0"/>
              </a:spcAft>
            </a:pPr>
            <a:endParaRPr lang="el-GR" sz="1200" dirty="0" smtClean="0">
              <a:effectLst/>
              <a:latin typeface="Times New Roman" pitchFamily="18" charset="0"/>
              <a:ea typeface="Calibri"/>
              <a:cs typeface="Times New Roman" pitchFamily="18" charset="0"/>
            </a:endParaRPr>
          </a:p>
          <a:p>
            <a:pPr algn="just">
              <a:spcAft>
                <a:spcPts val="0"/>
              </a:spcAft>
            </a:pPr>
            <a:r>
              <a:rPr lang="el-GR" sz="1200" dirty="0" smtClean="0">
                <a:effectLst/>
                <a:latin typeface="Times New Roman" pitchFamily="18" charset="0"/>
                <a:ea typeface="Calibri"/>
                <a:cs typeface="Times New Roman" pitchFamily="18" charset="0"/>
              </a:rPr>
              <a:t>Διαδικασία κατά την οποία, για παράδειγμα, ο ένας από τους δύο παράγοντες του προβλήματος μεταβάλλεται για να καταστεί ευκολότερη η επίλυσή του και, στη συνέχεια, ο άλλος τροποποιείται με τέτοιον τρόπο, ώστε να αντισταθμιστεί η προηγούμενη αλλαγή (</a:t>
            </a:r>
            <a:r>
              <a:rPr lang="en-US" sz="1200" dirty="0" smtClean="0">
                <a:effectLst/>
                <a:latin typeface="Times New Roman" pitchFamily="18" charset="0"/>
                <a:ea typeface="Calibri"/>
                <a:cs typeface="Times New Roman" pitchFamily="18" charset="0"/>
              </a:rPr>
              <a:t>Cochran</a:t>
            </a:r>
            <a:r>
              <a:rPr lang="el-GR" sz="1200" dirty="0" smtClean="0">
                <a:effectLst/>
                <a:latin typeface="Times New Roman" pitchFamily="18" charset="0"/>
                <a:ea typeface="Calibri"/>
                <a:cs typeface="Times New Roman" pitchFamily="18" charset="0"/>
              </a:rPr>
              <a:t> &amp; </a:t>
            </a:r>
            <a:r>
              <a:rPr lang="en-US" sz="1200" dirty="0" smtClean="0">
                <a:effectLst/>
                <a:latin typeface="Times New Roman" pitchFamily="18" charset="0"/>
                <a:ea typeface="Calibri"/>
                <a:cs typeface="Times New Roman" pitchFamily="18" charset="0"/>
              </a:rPr>
              <a:t>Dugger</a:t>
            </a:r>
            <a:r>
              <a:rPr lang="el-GR" sz="1200" dirty="0" smtClean="0">
                <a:effectLst/>
                <a:latin typeface="Times New Roman" pitchFamily="18" charset="0"/>
                <a:ea typeface="Calibri"/>
                <a:cs typeface="Times New Roman" pitchFamily="18" charset="0"/>
              </a:rPr>
              <a:t>, 2013). </a:t>
            </a:r>
          </a:p>
          <a:p>
            <a:endParaRPr lang="el-GR" sz="1200" dirty="0">
              <a:latin typeface="Times New Roman" pitchFamily="18" charset="0"/>
              <a:cs typeface="Times New Roman" pitchFamily="18" charset="0"/>
            </a:endParaRPr>
          </a:p>
        </p:txBody>
      </p:sp>
      <p:sp>
        <p:nvSpPr>
          <p:cNvPr id="4" name="Θέση αριθμού διαφάνειας 3"/>
          <p:cNvSpPr>
            <a:spLocks noGrp="1"/>
          </p:cNvSpPr>
          <p:nvPr>
            <p:ph type="sldNum" sz="quarter" idx="10"/>
          </p:nvPr>
        </p:nvSpPr>
        <p:spPr/>
        <p:txBody>
          <a:bodyPr/>
          <a:lstStyle/>
          <a:p>
            <a:fld id="{FD006349-C32F-4151-97A8-137153115409}" type="slidenum">
              <a:rPr lang="el-GR" smtClean="0"/>
              <a:pPr/>
              <a:t>4</a:t>
            </a:fld>
            <a:endParaRPr lang="el-GR" dirty="0"/>
          </a:p>
        </p:txBody>
      </p:sp>
    </p:spTree>
    <p:extLst>
      <p:ext uri="{BB962C8B-B14F-4D97-AF65-F5344CB8AC3E}">
        <p14:creationId xmlns:p14="http://schemas.microsoft.com/office/powerpoint/2010/main" val="417504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FD006349-C32F-4151-97A8-137153115409}" type="slidenum">
              <a:rPr lang="el-GR" smtClean="0"/>
              <a:pPr/>
              <a:t>5</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006349-C32F-4151-97A8-137153115409}" type="slidenum">
              <a:rPr lang="el-GR" smtClean="0"/>
              <a:pPr/>
              <a:t>6</a:t>
            </a:fld>
            <a:endParaRPr lang="el-GR" dirty="0"/>
          </a:p>
        </p:txBody>
      </p:sp>
    </p:spTree>
    <p:extLst>
      <p:ext uri="{BB962C8B-B14F-4D97-AF65-F5344CB8AC3E}">
        <p14:creationId xmlns:p14="http://schemas.microsoft.com/office/powerpoint/2010/main" val="2851242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006349-C32F-4151-97A8-137153115409}" type="slidenum">
              <a:rPr lang="el-GR" smtClean="0"/>
              <a:pPr/>
              <a:t>9</a:t>
            </a:fld>
            <a:endParaRPr lang="el-GR" dirty="0"/>
          </a:p>
        </p:txBody>
      </p:sp>
    </p:spTree>
    <p:extLst>
      <p:ext uri="{BB962C8B-B14F-4D97-AF65-F5344CB8AC3E}">
        <p14:creationId xmlns:p14="http://schemas.microsoft.com/office/powerpoint/2010/main" val="2997024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006349-C32F-4151-97A8-137153115409}" type="slidenum">
              <a:rPr lang="el-GR" smtClean="0"/>
              <a:pPr/>
              <a:t>10</a:t>
            </a:fld>
            <a:endParaRPr lang="el-GR" dirty="0"/>
          </a:p>
        </p:txBody>
      </p:sp>
    </p:spTree>
    <p:extLst>
      <p:ext uri="{BB962C8B-B14F-4D97-AF65-F5344CB8AC3E}">
        <p14:creationId xmlns:p14="http://schemas.microsoft.com/office/powerpoint/2010/main" val="29970243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9CB6EE5E-13D3-451C-96E1-785F81F2C2D0}" type="datetimeFigureOut">
              <a:rPr lang="el-GR" smtClean="0"/>
              <a:pPr/>
              <a:t>13/6/2018</a:t>
            </a:fld>
            <a:endParaRPr lang="el-GR" dirty="0"/>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dirty="0"/>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CE548332-A018-4769-B2A8-4ACB15451850}"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9CB6EE5E-13D3-451C-96E1-785F81F2C2D0}" type="datetimeFigureOut">
              <a:rPr lang="el-GR" smtClean="0"/>
              <a:pPr/>
              <a:t>13/6/2018</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9CB6EE5E-13D3-451C-96E1-785F81F2C2D0}" type="datetimeFigureOut">
              <a:rPr lang="el-GR" smtClean="0"/>
              <a:pPr/>
              <a:t>13/6/2018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CE548332-A018-4769-B2A8-4ACB15451850}"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9CB6EE5E-13D3-451C-96E1-785F81F2C2D0}" type="datetimeFigureOut">
              <a:rPr lang="el-GR" smtClean="0"/>
              <a:pPr/>
              <a:t>13/6/2018</a:t>
            </a:fld>
            <a:endParaRPr lang="el-GR" dirty="0"/>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dirty="0"/>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CE548332-A018-4769-B2A8-4ACB15451850}" type="slidenum">
              <a:rPr lang="el-GR" smtClean="0"/>
              <a:pPr/>
              <a:t>‹#›</a:t>
            </a:fld>
            <a:endParaRPr lang="el-GR"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B6EE5E-13D3-451C-96E1-785F81F2C2D0}" type="datetimeFigureOut">
              <a:rPr lang="el-GR" smtClean="0"/>
              <a:pPr/>
              <a:t>13/6/2018</a:t>
            </a:fld>
            <a:endParaRPr lang="el-GR" dirty="0"/>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dirty="0"/>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548332-A018-4769-B2A8-4ACB15451850}"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25883"/>
            <a:ext cx="6703640" cy="2564904"/>
          </a:xfrm>
        </p:spPr>
        <p:txBody>
          <a:bodyPr>
            <a:normAutofit fontScale="90000"/>
          </a:bodyPr>
          <a:lstStyle/>
          <a:p>
            <a:pPr algn="ctr">
              <a:lnSpc>
                <a:spcPct val="115000"/>
              </a:lnSpc>
              <a:spcBef>
                <a:spcPts val="600"/>
              </a:spcBef>
              <a:spcAft>
                <a:spcPts val="600"/>
              </a:spcAft>
            </a:pPr>
            <a:r>
              <a:rPr lang="el-GR" sz="1800" i="1" dirty="0" smtClean="0">
                <a:solidFill>
                  <a:srgbClr val="17365D"/>
                </a:solidFill>
                <a:latin typeface="Times New Roman" pitchFamily="18" charset="0"/>
                <a:ea typeface="Calibri"/>
                <a:cs typeface="Times New Roman" pitchFamily="18" charset="0"/>
              </a:rPr>
              <a:t>ΕΘΝΙΚΟ ΚΑΙ ΚΑΠΟΔΙΣΤΡΙΑΚΟ ΠΑΝΕΠΙΣΤΗΜΙΟ ΑΘΗΝΩΝ</a:t>
            </a:r>
            <a:r>
              <a:rPr lang="el-GR" sz="1800" dirty="0" smtClean="0">
                <a:latin typeface="Times New Roman" pitchFamily="18" charset="0"/>
                <a:ea typeface="Calibri"/>
                <a:cs typeface="Times New Roman" pitchFamily="18" charset="0"/>
              </a:rPr>
              <a:t/>
            </a:r>
            <a:br>
              <a:rPr lang="el-GR" sz="1800" dirty="0" smtClean="0">
                <a:latin typeface="Times New Roman" pitchFamily="18" charset="0"/>
                <a:ea typeface="Calibri"/>
                <a:cs typeface="Times New Roman" pitchFamily="18" charset="0"/>
              </a:rPr>
            </a:br>
            <a:r>
              <a:rPr lang="el-GR" sz="1800" b="0" dirty="0" smtClean="0">
                <a:solidFill>
                  <a:srgbClr val="17365D"/>
                </a:solidFill>
                <a:latin typeface="Times New Roman" pitchFamily="18" charset="0"/>
                <a:ea typeface="Calibri"/>
                <a:cs typeface="Times New Roman" pitchFamily="18" charset="0"/>
              </a:rPr>
              <a:t>ΠΑΙΔΑΓΩΓΙΚΟ ΤΜΗΜΑ ΔΗΜΟΤΙΚΗΣ ΕΚΠΑΙΔΕΥΣΗΣ</a:t>
            </a:r>
            <a:r>
              <a:rPr lang="el-GR" sz="1800" dirty="0" smtClean="0">
                <a:latin typeface="Times New Roman" pitchFamily="18" charset="0"/>
                <a:ea typeface="Calibri"/>
                <a:cs typeface="Times New Roman" pitchFamily="18" charset="0"/>
              </a:rPr>
              <a:t/>
            </a:r>
            <a:br>
              <a:rPr lang="el-GR" sz="1800" dirty="0" smtClean="0">
                <a:latin typeface="Times New Roman" pitchFamily="18" charset="0"/>
                <a:ea typeface="Calibri"/>
                <a:cs typeface="Times New Roman" pitchFamily="18" charset="0"/>
              </a:rPr>
            </a:br>
            <a:r>
              <a:rPr lang="el-GR" sz="1800" dirty="0" smtClean="0">
                <a:solidFill>
                  <a:srgbClr val="17365D"/>
                </a:solidFill>
                <a:latin typeface="Times New Roman" pitchFamily="18" charset="0"/>
                <a:ea typeface="Calibri"/>
                <a:cs typeface="Times New Roman" pitchFamily="18" charset="0"/>
              </a:rPr>
              <a:t> </a:t>
            </a:r>
            <a:r>
              <a:rPr lang="el-GR" sz="1800" dirty="0" smtClean="0">
                <a:latin typeface="Times New Roman" pitchFamily="18" charset="0"/>
                <a:ea typeface="Calibri"/>
                <a:cs typeface="Times New Roman" pitchFamily="18" charset="0"/>
              </a:rPr>
              <a:t/>
            </a:r>
            <a:br>
              <a:rPr lang="el-GR" sz="1800" dirty="0" smtClean="0">
                <a:latin typeface="Times New Roman" pitchFamily="18" charset="0"/>
                <a:ea typeface="Calibri"/>
                <a:cs typeface="Times New Roman" pitchFamily="18" charset="0"/>
              </a:rPr>
            </a:br>
            <a:r>
              <a:rPr lang="el-GR" sz="1800" i="1" dirty="0" smtClean="0">
                <a:solidFill>
                  <a:srgbClr val="17365D"/>
                </a:solidFill>
                <a:latin typeface="Times New Roman" pitchFamily="18" charset="0"/>
                <a:ea typeface="Calibri"/>
                <a:cs typeface="Times New Roman" pitchFamily="18" charset="0"/>
              </a:rPr>
              <a:t>ΠΡΟΓΡΑΜΜΑ ΜΕΤΑΠΤΥΧΙΑΚΩΝ ΣΠΟΥΔΩΝ</a:t>
            </a:r>
            <a:r>
              <a:rPr lang="el-GR" sz="1800" i="1" dirty="0" smtClean="0">
                <a:latin typeface="Times New Roman" pitchFamily="18" charset="0"/>
                <a:ea typeface="Calibri"/>
                <a:cs typeface="Times New Roman" pitchFamily="18" charset="0"/>
              </a:rPr>
              <a:t/>
            </a:r>
            <a:br>
              <a:rPr lang="el-GR" sz="1800" i="1" dirty="0" smtClean="0">
                <a:latin typeface="Times New Roman" pitchFamily="18" charset="0"/>
                <a:ea typeface="Calibri"/>
                <a:cs typeface="Times New Roman" pitchFamily="18" charset="0"/>
              </a:rPr>
            </a:br>
            <a:r>
              <a:rPr lang="el-GR" sz="1800" i="1" dirty="0" smtClean="0">
                <a:solidFill>
                  <a:srgbClr val="17365D"/>
                </a:solidFill>
                <a:latin typeface="Times New Roman" pitchFamily="18" charset="0"/>
                <a:ea typeface="Calibri"/>
                <a:cs typeface="Times New Roman" pitchFamily="18" charset="0"/>
              </a:rPr>
              <a:t>ΤΟΜΕΑΣ ΜΑΘΗΜΑΤΙΚΩΝ ΚΑΙ ΠΛΗΡΟΦΟΡΙΚΗΣ</a:t>
            </a:r>
            <a:r>
              <a:rPr lang="el-GR" sz="1800" dirty="0" smtClean="0">
                <a:latin typeface="Times New Roman" pitchFamily="18" charset="0"/>
                <a:ea typeface="Calibri"/>
                <a:cs typeface="Times New Roman" pitchFamily="18" charset="0"/>
              </a:rPr>
              <a:t/>
            </a:r>
            <a:br>
              <a:rPr lang="el-GR" sz="1800" dirty="0" smtClean="0">
                <a:latin typeface="Times New Roman" pitchFamily="18" charset="0"/>
                <a:ea typeface="Calibri"/>
                <a:cs typeface="Times New Roman" pitchFamily="18" charset="0"/>
              </a:rPr>
            </a:br>
            <a:r>
              <a:rPr lang="el-GR" sz="1800" b="0" dirty="0" smtClean="0">
                <a:solidFill>
                  <a:srgbClr val="17365D"/>
                </a:solidFill>
                <a:latin typeface="Times New Roman" pitchFamily="18" charset="0"/>
                <a:ea typeface="Calibri"/>
                <a:cs typeface="Times New Roman" pitchFamily="18" charset="0"/>
              </a:rPr>
              <a:t>ΚΑΤΕΥΘΥΝΣΗ: ΜΑΘΗΜΑΤΙΚΑ ΣΤΗΝ ΕΚΠΑΙΔΕΥΣΗ</a:t>
            </a:r>
            <a:r>
              <a:rPr lang="el-GR" sz="1800" b="0" dirty="0" smtClean="0">
                <a:latin typeface="Times New Roman" pitchFamily="18" charset="0"/>
                <a:ea typeface="Calibri"/>
                <a:cs typeface="Times New Roman" pitchFamily="18" charset="0"/>
              </a:rPr>
              <a:t/>
            </a:r>
            <a:br>
              <a:rPr lang="el-GR" sz="1800" b="0" dirty="0" smtClean="0">
                <a:latin typeface="Times New Roman" pitchFamily="18" charset="0"/>
                <a:ea typeface="Calibri"/>
                <a:cs typeface="Times New Roman" pitchFamily="18" charset="0"/>
              </a:rPr>
            </a:br>
            <a:r>
              <a:rPr lang="el-GR" sz="1800" b="0" dirty="0" smtClean="0">
                <a:solidFill>
                  <a:srgbClr val="17365D"/>
                </a:solidFill>
                <a:latin typeface="Times New Roman" pitchFamily="18" charset="0"/>
                <a:ea typeface="Calibri"/>
                <a:cs typeface="Times New Roman" pitchFamily="18" charset="0"/>
              </a:rPr>
              <a:t>ΥΠΟΚΑΤΕΥΘΥΝΣΗ: ΔΙΔΑΚΤΙΚΗ ΤΩΝ ΜΑΘΗΜΑΤΙΚΩΝ</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l-GR" sz="2000" dirty="0">
              <a:latin typeface="Times New Roman" pitchFamily="18" charset="0"/>
              <a:cs typeface="Times New Roman" pitchFamily="18" charset="0"/>
            </a:endParaRPr>
          </a:p>
        </p:txBody>
      </p:sp>
      <p:sp>
        <p:nvSpPr>
          <p:cNvPr id="3" name="Subtitle 2"/>
          <p:cNvSpPr>
            <a:spLocks noGrp="1"/>
          </p:cNvSpPr>
          <p:nvPr>
            <p:ph type="subTitle" idx="1"/>
          </p:nvPr>
        </p:nvSpPr>
        <p:spPr>
          <a:xfrm>
            <a:off x="971600" y="2428868"/>
            <a:ext cx="7632848" cy="4429132"/>
          </a:xfrm>
        </p:spPr>
        <p:txBody>
          <a:bodyPr>
            <a:normAutofit fontScale="92500"/>
          </a:bodyPr>
          <a:lstStyle/>
          <a:p>
            <a:pPr algn="ctr"/>
            <a:r>
              <a:rPr lang="el-GR" sz="2600" b="1" dirty="0" smtClean="0"/>
              <a:t> </a:t>
            </a:r>
            <a:r>
              <a:rPr lang="el-GR" sz="2400" b="1" i="1" dirty="0">
                <a:effectLst>
                  <a:outerShdw blurRad="50800" dist="38100" algn="tr" rotWithShape="0">
                    <a:prstClr val="black">
                      <a:alpha val="40000"/>
                    </a:prstClr>
                  </a:outerShdw>
                </a:effectLst>
              </a:rPr>
              <a:t>Ικανότητα Κατασκευής Μαθηματικών Προβλημάτων από Μαθητές Ε’ και Στ’ Δημοτικού</a:t>
            </a:r>
            <a:endParaRPr lang="el-GR" sz="2400" dirty="0"/>
          </a:p>
          <a:p>
            <a:pPr algn="ctr">
              <a:lnSpc>
                <a:spcPct val="115000"/>
              </a:lnSpc>
              <a:spcAft>
                <a:spcPts val="600"/>
              </a:spcAft>
            </a:pPr>
            <a:endParaRPr lang="el-GR" dirty="0" smtClean="0">
              <a:solidFill>
                <a:srgbClr val="17365D"/>
              </a:solidFill>
              <a:latin typeface="Times New Roman"/>
              <a:ea typeface="Calibri"/>
              <a:cs typeface="Times New Roman"/>
            </a:endParaRPr>
          </a:p>
          <a:p>
            <a:pPr algn="ctr">
              <a:lnSpc>
                <a:spcPct val="115000"/>
              </a:lnSpc>
              <a:spcAft>
                <a:spcPts val="600"/>
              </a:spcAft>
            </a:pPr>
            <a:r>
              <a:rPr lang="el-GR" dirty="0" smtClean="0">
                <a:solidFill>
                  <a:srgbClr val="17365D"/>
                </a:solidFill>
                <a:latin typeface="Times New Roman"/>
                <a:ea typeface="Calibri"/>
                <a:cs typeface="Times New Roman"/>
              </a:rPr>
              <a:t>Διπλωματική  μελέτη</a:t>
            </a:r>
            <a:r>
              <a:rPr lang="el-GR" dirty="0" smtClean="0">
                <a:latin typeface="Calibri"/>
                <a:ea typeface="Calibri"/>
                <a:cs typeface="Times New Roman"/>
              </a:rPr>
              <a:t>: </a:t>
            </a:r>
            <a:br>
              <a:rPr lang="el-GR" dirty="0" smtClean="0">
                <a:latin typeface="Calibri"/>
                <a:ea typeface="Calibri"/>
                <a:cs typeface="Times New Roman"/>
              </a:rPr>
            </a:br>
            <a:r>
              <a:rPr lang="el-GR" dirty="0" smtClean="0">
                <a:solidFill>
                  <a:srgbClr val="17365D"/>
                </a:solidFill>
                <a:latin typeface="Times New Roman"/>
                <a:ea typeface="Calibri"/>
                <a:cs typeface="Times New Roman"/>
              </a:rPr>
              <a:t>ΛΑΜΠΡΟΣ ΚΑΡΑΓΙΑΝΝΗΣ ΑΜ: 213303</a:t>
            </a:r>
          </a:p>
          <a:p>
            <a:pPr algn="ctr">
              <a:lnSpc>
                <a:spcPct val="115000"/>
              </a:lnSpc>
              <a:spcAft>
                <a:spcPts val="600"/>
              </a:spcAft>
            </a:pPr>
            <a:endParaRPr lang="el-GR" dirty="0" smtClean="0">
              <a:latin typeface="Calibri"/>
              <a:ea typeface="Calibri"/>
              <a:cs typeface="Times New Roman"/>
            </a:endParaRPr>
          </a:p>
          <a:p>
            <a:pPr algn="r">
              <a:lnSpc>
                <a:spcPct val="110000"/>
              </a:lnSpc>
              <a:spcAft>
                <a:spcPts val="600"/>
              </a:spcAft>
            </a:pPr>
            <a:endParaRPr lang="el-GR" sz="2200" b="0" dirty="0" smtClean="0">
              <a:solidFill>
                <a:srgbClr val="17365D"/>
              </a:solidFill>
              <a:latin typeface="Times New Roman"/>
              <a:ea typeface="Calibri"/>
              <a:cs typeface="Times New Roman"/>
            </a:endParaRPr>
          </a:p>
          <a:p>
            <a:pPr>
              <a:lnSpc>
                <a:spcPct val="110000"/>
              </a:lnSpc>
              <a:spcAft>
                <a:spcPts val="600"/>
              </a:spcAft>
            </a:pPr>
            <a:r>
              <a:rPr lang="el-GR" dirty="0" smtClean="0">
                <a:solidFill>
                  <a:schemeClr val="bg1">
                    <a:lumMod val="95000"/>
                  </a:schemeClr>
                </a:solidFill>
                <a:latin typeface="Times New Roman"/>
                <a:ea typeface="Calibri"/>
                <a:cs typeface="Times New Roman"/>
              </a:rPr>
              <a:t>Επιβλέπουσα Καθηγήτρια:</a:t>
            </a:r>
            <a:r>
              <a:rPr lang="en-US" dirty="0" smtClean="0">
                <a:solidFill>
                  <a:schemeClr val="bg1">
                    <a:lumMod val="95000"/>
                  </a:schemeClr>
                </a:solidFill>
                <a:latin typeface="Times New Roman"/>
                <a:ea typeface="Calibri"/>
                <a:cs typeface="Times New Roman"/>
              </a:rPr>
              <a:t> </a:t>
            </a:r>
            <a:r>
              <a:rPr lang="el-GR" dirty="0" smtClean="0">
                <a:solidFill>
                  <a:schemeClr val="bg1">
                    <a:lumMod val="95000"/>
                  </a:schemeClr>
                </a:solidFill>
                <a:latin typeface="Times New Roman"/>
                <a:ea typeface="Calibri"/>
                <a:cs typeface="Times New Roman"/>
              </a:rPr>
              <a:t>Χ. Μισαηλίδου</a:t>
            </a:r>
            <a:br>
              <a:rPr lang="el-GR" dirty="0" smtClean="0">
                <a:solidFill>
                  <a:schemeClr val="bg1">
                    <a:lumMod val="95000"/>
                  </a:schemeClr>
                </a:solidFill>
                <a:latin typeface="Times New Roman"/>
                <a:ea typeface="Calibri"/>
                <a:cs typeface="Times New Roman"/>
              </a:rPr>
            </a:br>
            <a:r>
              <a:rPr lang="el-GR" dirty="0" smtClean="0">
                <a:solidFill>
                  <a:schemeClr val="bg1">
                    <a:lumMod val="95000"/>
                  </a:schemeClr>
                </a:solidFill>
                <a:latin typeface="Times New Roman"/>
                <a:ea typeface="Calibri"/>
                <a:cs typeface="Times New Roman"/>
              </a:rPr>
              <a:t>Συνεπιβλέποντες Καθηγητές</a:t>
            </a:r>
            <a:r>
              <a:rPr lang="el-GR" dirty="0">
                <a:solidFill>
                  <a:schemeClr val="bg1">
                    <a:lumMod val="95000"/>
                  </a:schemeClr>
                </a:solidFill>
                <a:latin typeface="Times New Roman"/>
                <a:ea typeface="Calibri"/>
                <a:cs typeface="Times New Roman"/>
              </a:rPr>
              <a:t>: Α. Βουδούρη, Γ. </a:t>
            </a:r>
            <a:r>
              <a:rPr lang="el-GR" dirty="0" err="1">
                <a:solidFill>
                  <a:schemeClr val="bg1">
                    <a:lumMod val="95000"/>
                  </a:schemeClr>
                </a:solidFill>
                <a:latin typeface="Times New Roman"/>
                <a:ea typeface="Calibri"/>
                <a:cs typeface="Times New Roman"/>
              </a:rPr>
              <a:t>Μπαραλής</a:t>
            </a:r>
            <a:r>
              <a:rPr lang="en-US" sz="1400" dirty="0" smtClean="0">
                <a:solidFill>
                  <a:schemeClr val="bg1">
                    <a:lumMod val="95000"/>
                  </a:schemeClr>
                </a:solidFill>
                <a:latin typeface="Calibri"/>
                <a:ea typeface="Calibri"/>
                <a:cs typeface="Times New Roman"/>
              </a:rPr>
              <a:t> </a:t>
            </a:r>
            <a:r>
              <a:rPr lang="el-GR" sz="1800" b="1" dirty="0" smtClean="0">
                <a:solidFill>
                  <a:schemeClr val="bg1">
                    <a:lumMod val="95000"/>
                  </a:schemeClr>
                </a:solidFill>
              </a:rPr>
              <a:t> </a:t>
            </a:r>
          </a:p>
          <a:p>
            <a:endParaRPr lang="el-GR" sz="1800" dirty="0" smtClean="0"/>
          </a:p>
          <a:p>
            <a:endParaRPr lang="el-GR" sz="1800" dirty="0"/>
          </a:p>
        </p:txBody>
      </p:sp>
      <p:pic>
        <p:nvPicPr>
          <p:cNvPr id="4" name="Picture 4" descr="http://3.bp.blogspot.com/-aI6oTk5xTzI/UGM6hpNSxxI/AAAAAAAABHY/8j_gtBcZsx8/s200/Uoa_logo.png"/>
          <p:cNvPicPr>
            <a:picLocks noChangeAspect="1" noChangeArrowheads="1"/>
          </p:cNvPicPr>
          <p:nvPr/>
        </p:nvPicPr>
        <p:blipFill>
          <a:blip r:embed="rId3" cstate="print"/>
          <a:srcRect/>
          <a:stretch>
            <a:fillRect/>
          </a:stretch>
        </p:blipFill>
        <p:spPr bwMode="auto">
          <a:xfrm>
            <a:off x="611559" y="116632"/>
            <a:ext cx="1298641" cy="1872207"/>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75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1"/>
          <p:cNvSpPr>
            <a:spLocks noGrp="1"/>
          </p:cNvSpPr>
          <p:nvPr>
            <p:ph idx="1"/>
          </p:nvPr>
        </p:nvSpPr>
        <p:spPr>
          <a:xfrm>
            <a:off x="571472" y="571480"/>
            <a:ext cx="8143932" cy="5572164"/>
          </a:xfrm>
        </p:spPr>
        <p:txBody>
          <a:bodyPr>
            <a:normAutofit fontScale="85000" lnSpcReduction="20000"/>
          </a:bodyPr>
          <a:lstStyle/>
          <a:p>
            <a:pPr marL="342900" lvl="0" indent="-342900" algn="just">
              <a:lnSpc>
                <a:spcPct val="115000"/>
              </a:lnSpc>
              <a:spcAft>
                <a:spcPts val="600"/>
              </a:spcAft>
              <a:buClr>
                <a:srgbClr val="A24D44"/>
              </a:buClr>
              <a:buFont typeface="Wingdings"/>
              <a:buChar char=""/>
            </a:pPr>
            <a:r>
              <a:rPr lang="el-GR" sz="1800" i="1" dirty="0" smtClean="0">
                <a:latin typeface="Times New Roman"/>
                <a:ea typeface="Times New Roman"/>
                <a:cs typeface="Times New Roman"/>
              </a:rPr>
              <a:t>Πρόβλημα 6: «Κατασκεύασε ένα πρόβλημα που θα βασίζεται στον πίνακα που ακολουθεί και για την επίλυσή του θα απαιτείται μια πρόσθεση και μια αφαίρεση» </a:t>
            </a:r>
            <a:r>
              <a:rPr lang="el-GR" sz="1800" dirty="0" smtClean="0">
                <a:solidFill>
                  <a:prstClr val="black"/>
                </a:solidFill>
                <a:latin typeface="Times New Roman"/>
                <a:ea typeface="Calibri"/>
              </a:rPr>
              <a:t>→</a:t>
            </a:r>
            <a:r>
              <a:rPr lang="el-GR" sz="1800" dirty="0" smtClean="0">
                <a:latin typeface="Times New Roman"/>
                <a:ea typeface="Calibri"/>
              </a:rPr>
              <a:t> πρόβλημα </a:t>
            </a:r>
            <a:r>
              <a:rPr lang="el-GR" sz="1800" dirty="0" err="1" smtClean="0">
                <a:solidFill>
                  <a:srgbClr val="A24D44"/>
                </a:solidFill>
                <a:latin typeface="Times New Roman"/>
                <a:ea typeface="Calibri"/>
              </a:rPr>
              <a:t>ημι</a:t>
            </a:r>
            <a:r>
              <a:rPr lang="el-GR" sz="1800" dirty="0" smtClean="0">
                <a:solidFill>
                  <a:srgbClr val="A24D44"/>
                </a:solidFill>
                <a:latin typeface="Times New Roman"/>
                <a:ea typeface="Calibri"/>
              </a:rPr>
              <a:t>-δομημένου περιβάλλοντος</a:t>
            </a:r>
            <a:r>
              <a:rPr lang="el-GR" sz="1800" dirty="0" smtClean="0">
                <a:solidFill>
                  <a:schemeClr val="accent3">
                    <a:lumMod val="60000"/>
                    <a:lumOff val="40000"/>
                  </a:schemeClr>
                </a:solidFill>
                <a:latin typeface="Times New Roman"/>
                <a:ea typeface="Calibri"/>
              </a:rPr>
              <a:t> </a:t>
            </a:r>
            <a:r>
              <a:rPr lang="el-GR" sz="1800" dirty="0" smtClean="0">
                <a:latin typeface="Times New Roman"/>
                <a:ea typeface="Calibri"/>
              </a:rPr>
              <a:t>με</a:t>
            </a:r>
            <a:r>
              <a:rPr lang="el-GR" sz="1800" dirty="0" smtClean="0">
                <a:solidFill>
                  <a:schemeClr val="accent3">
                    <a:lumMod val="60000"/>
                    <a:lumOff val="40000"/>
                  </a:schemeClr>
                </a:solidFill>
                <a:latin typeface="Times New Roman"/>
                <a:ea typeface="Calibri"/>
              </a:rPr>
              <a:t> </a:t>
            </a:r>
            <a:r>
              <a:rPr lang="el-GR" sz="1800" dirty="0" smtClean="0">
                <a:solidFill>
                  <a:srgbClr val="428A8E"/>
                </a:solidFill>
                <a:latin typeface="Times New Roman"/>
                <a:ea typeface="Calibri"/>
              </a:rPr>
              <a:t>μετάφραση ποσοτικών πληροφοριών από μία μορφή σε άλλη (</a:t>
            </a:r>
            <a:r>
              <a:rPr lang="el-GR" sz="1800" dirty="0" err="1" smtClean="0">
                <a:solidFill>
                  <a:srgbClr val="428A8E"/>
                </a:solidFill>
                <a:latin typeface="Times New Roman"/>
                <a:ea typeface="Calibri"/>
              </a:rPr>
              <a:t>translating</a:t>
            </a:r>
            <a:r>
              <a:rPr lang="el-GR" sz="1800" dirty="0" smtClean="0">
                <a:solidFill>
                  <a:srgbClr val="428A8E"/>
                </a:solidFill>
                <a:latin typeface="Times New Roman"/>
                <a:ea typeface="Calibri"/>
              </a:rPr>
              <a:t>)</a:t>
            </a:r>
          </a:p>
          <a:p>
            <a:pPr marL="342900" lvl="0" indent="-342900" algn="just">
              <a:lnSpc>
                <a:spcPct val="115000"/>
              </a:lnSpc>
              <a:spcAft>
                <a:spcPts val="600"/>
              </a:spcAft>
              <a:buClr>
                <a:srgbClr val="A24D44"/>
              </a:buClr>
              <a:buFont typeface="Wingdings"/>
              <a:buChar char=""/>
            </a:pPr>
            <a:r>
              <a:rPr lang="el-GR" sz="1800" i="1" dirty="0" smtClean="0">
                <a:latin typeface="Times New Roman"/>
                <a:ea typeface="Times New Roman"/>
                <a:cs typeface="Times New Roman"/>
              </a:rPr>
              <a:t>Πρόβλημα </a:t>
            </a:r>
            <a:r>
              <a:rPr lang="el-GR" sz="1800" i="1" dirty="0">
                <a:latin typeface="Times New Roman"/>
                <a:ea typeface="Times New Roman"/>
                <a:cs typeface="Times New Roman"/>
              </a:rPr>
              <a:t>7: </a:t>
            </a:r>
            <a:r>
              <a:rPr lang="el-GR" sz="1800" i="1" dirty="0" smtClean="0">
                <a:latin typeface="Times New Roman"/>
                <a:ea typeface="Times New Roman"/>
                <a:cs typeface="Times New Roman"/>
              </a:rPr>
              <a:t>«Κατασκεύασε μαθηματικό πρόβλημα που να λύνεται με την αριθμητική παράσταση: (2300 + 1100) – 790 = ν» </a:t>
            </a:r>
            <a:r>
              <a:rPr lang="el-GR" sz="1800" dirty="0" smtClean="0">
                <a:solidFill>
                  <a:prstClr val="black"/>
                </a:solidFill>
                <a:latin typeface="Times New Roman"/>
                <a:ea typeface="Calibri"/>
              </a:rPr>
              <a:t>→</a:t>
            </a:r>
            <a:r>
              <a:rPr lang="el-GR" sz="1800" dirty="0">
                <a:latin typeface="Times New Roman"/>
                <a:ea typeface="Calibri"/>
              </a:rPr>
              <a:t> </a:t>
            </a:r>
            <a:r>
              <a:rPr lang="el-GR" sz="1800" dirty="0" smtClean="0">
                <a:latin typeface="Times New Roman"/>
                <a:ea typeface="Calibri"/>
              </a:rPr>
              <a:t>πρόβλημα </a:t>
            </a:r>
            <a:r>
              <a:rPr lang="el-GR" sz="1800" dirty="0" smtClean="0">
                <a:solidFill>
                  <a:srgbClr val="A24D44"/>
                </a:solidFill>
                <a:latin typeface="Times New Roman"/>
                <a:ea typeface="Calibri"/>
              </a:rPr>
              <a:t>δομημένου περιβάλλοντος </a:t>
            </a:r>
            <a:r>
              <a:rPr lang="el-GR" sz="1800" dirty="0" smtClean="0">
                <a:latin typeface="Times New Roman"/>
                <a:ea typeface="Calibri"/>
              </a:rPr>
              <a:t>με την </a:t>
            </a:r>
            <a:r>
              <a:rPr lang="el-GR" sz="1800" dirty="0" smtClean="0">
                <a:solidFill>
                  <a:srgbClr val="428A8E"/>
                </a:solidFill>
                <a:latin typeface="Times New Roman"/>
                <a:ea typeface="Calibri"/>
              </a:rPr>
              <a:t>οργάνωση και κατανόηση ποσοτικών πληροφοριών (</a:t>
            </a:r>
            <a:r>
              <a:rPr lang="el-GR" sz="1800" dirty="0" err="1" smtClean="0">
                <a:solidFill>
                  <a:srgbClr val="428A8E"/>
                </a:solidFill>
                <a:latin typeface="Times New Roman"/>
                <a:ea typeface="Calibri"/>
              </a:rPr>
              <a:t>comprehending</a:t>
            </a:r>
            <a:r>
              <a:rPr lang="el-GR" sz="1800" dirty="0" smtClean="0">
                <a:solidFill>
                  <a:srgbClr val="428A8E"/>
                </a:solidFill>
                <a:latin typeface="Times New Roman"/>
                <a:ea typeface="Calibri"/>
              </a:rPr>
              <a:t> &amp; </a:t>
            </a:r>
            <a:r>
              <a:rPr lang="el-GR" sz="1800" dirty="0" err="1" smtClean="0">
                <a:solidFill>
                  <a:srgbClr val="428A8E"/>
                </a:solidFill>
                <a:latin typeface="Times New Roman"/>
                <a:ea typeface="Calibri"/>
              </a:rPr>
              <a:t>organizing</a:t>
            </a:r>
            <a:r>
              <a:rPr lang="el-GR" sz="1800" dirty="0" smtClean="0">
                <a:solidFill>
                  <a:srgbClr val="428A8E"/>
                </a:solidFill>
                <a:latin typeface="Times New Roman"/>
                <a:ea typeface="Calibri"/>
              </a:rPr>
              <a:t>)</a:t>
            </a:r>
            <a:endParaRPr lang="el-GR" sz="1800" dirty="0">
              <a:solidFill>
                <a:srgbClr val="428A8E"/>
              </a:solidFill>
              <a:latin typeface="Times New Roman"/>
              <a:ea typeface="Calibri"/>
            </a:endParaRPr>
          </a:p>
          <a:p>
            <a:pPr marL="342900" lvl="0" indent="-342900" algn="just">
              <a:lnSpc>
                <a:spcPct val="115000"/>
              </a:lnSpc>
              <a:spcAft>
                <a:spcPts val="600"/>
              </a:spcAft>
              <a:buClr>
                <a:srgbClr val="A24D44"/>
              </a:buClr>
              <a:buFont typeface="Wingdings"/>
              <a:buChar char=""/>
            </a:pPr>
            <a:r>
              <a:rPr lang="el-GR" sz="1800" i="1" dirty="0">
                <a:latin typeface="Times New Roman"/>
                <a:ea typeface="Times New Roman"/>
                <a:cs typeface="Times New Roman"/>
              </a:rPr>
              <a:t>Πρόβλημα 8: </a:t>
            </a:r>
            <a:r>
              <a:rPr lang="el-GR" sz="1800" i="1" dirty="0" smtClean="0">
                <a:latin typeface="Times New Roman"/>
                <a:ea typeface="Times New Roman"/>
                <a:cs typeface="Times New Roman"/>
              </a:rPr>
              <a:t>«Κατασκεύασε μαθηματικό πρόβλημα που να λύνετε με την αριθμητική παράσταση: 5100 – (2400 + 780) = ν» </a:t>
            </a:r>
            <a:r>
              <a:rPr lang="el-GR" sz="1800" dirty="0" smtClean="0">
                <a:solidFill>
                  <a:prstClr val="black"/>
                </a:solidFill>
                <a:latin typeface="Times New Roman"/>
                <a:ea typeface="Calibri"/>
              </a:rPr>
              <a:t>→</a:t>
            </a:r>
            <a:r>
              <a:rPr lang="el-GR" sz="1800" dirty="0">
                <a:latin typeface="Times New Roman"/>
                <a:ea typeface="Calibri"/>
              </a:rPr>
              <a:t> </a:t>
            </a:r>
            <a:r>
              <a:rPr lang="el-GR" sz="1800" dirty="0" smtClean="0">
                <a:latin typeface="Times New Roman"/>
                <a:ea typeface="Calibri"/>
              </a:rPr>
              <a:t>πρόβλημα </a:t>
            </a:r>
            <a:r>
              <a:rPr lang="el-GR" sz="1800" dirty="0" smtClean="0">
                <a:solidFill>
                  <a:srgbClr val="A24D44"/>
                </a:solidFill>
                <a:latin typeface="Times New Roman"/>
                <a:ea typeface="Calibri"/>
              </a:rPr>
              <a:t>δομημένου περιβάλλοντος </a:t>
            </a:r>
            <a:r>
              <a:rPr lang="el-GR" sz="1800" dirty="0" smtClean="0">
                <a:latin typeface="Times New Roman"/>
                <a:ea typeface="Calibri"/>
              </a:rPr>
              <a:t>με την </a:t>
            </a:r>
            <a:r>
              <a:rPr lang="el-GR" sz="1800" dirty="0" smtClean="0">
                <a:solidFill>
                  <a:srgbClr val="428A8E"/>
                </a:solidFill>
                <a:latin typeface="Times New Roman"/>
                <a:ea typeface="Calibri"/>
              </a:rPr>
              <a:t>οργάνωση και κατανόηση ποσοτικών πληροφοριών (</a:t>
            </a:r>
            <a:r>
              <a:rPr lang="el-GR" sz="1800" dirty="0" err="1" smtClean="0">
                <a:solidFill>
                  <a:srgbClr val="428A8E"/>
                </a:solidFill>
                <a:latin typeface="Times New Roman"/>
                <a:ea typeface="Calibri"/>
              </a:rPr>
              <a:t>comprehending</a:t>
            </a:r>
            <a:r>
              <a:rPr lang="el-GR" sz="1800" dirty="0" smtClean="0">
                <a:solidFill>
                  <a:srgbClr val="428A8E"/>
                </a:solidFill>
                <a:latin typeface="Times New Roman"/>
                <a:ea typeface="Calibri"/>
              </a:rPr>
              <a:t> &amp; </a:t>
            </a:r>
            <a:r>
              <a:rPr lang="el-GR" sz="1800" dirty="0" err="1" smtClean="0">
                <a:solidFill>
                  <a:srgbClr val="428A8E"/>
                </a:solidFill>
                <a:latin typeface="Times New Roman"/>
                <a:ea typeface="Calibri"/>
              </a:rPr>
              <a:t>organizing</a:t>
            </a:r>
            <a:r>
              <a:rPr lang="el-GR" sz="1800" dirty="0" smtClean="0">
                <a:solidFill>
                  <a:srgbClr val="428A8E"/>
                </a:solidFill>
                <a:latin typeface="Times New Roman"/>
                <a:ea typeface="Calibri"/>
              </a:rPr>
              <a:t>)</a:t>
            </a:r>
            <a:endParaRPr lang="el-GR" sz="1800" dirty="0">
              <a:solidFill>
                <a:srgbClr val="428A8E"/>
              </a:solidFill>
              <a:latin typeface="Calibri"/>
              <a:ea typeface="Calibri"/>
              <a:cs typeface="Times New Roman"/>
            </a:endParaRPr>
          </a:p>
          <a:p>
            <a:pPr marL="342900" lvl="0" indent="-342900" algn="just">
              <a:lnSpc>
                <a:spcPct val="115000"/>
              </a:lnSpc>
              <a:spcAft>
                <a:spcPts val="600"/>
              </a:spcAft>
              <a:buClr>
                <a:srgbClr val="A24D44"/>
              </a:buClr>
              <a:buFont typeface="Wingdings"/>
              <a:buChar char=""/>
            </a:pPr>
            <a:r>
              <a:rPr lang="el-GR" sz="1800" i="1" dirty="0">
                <a:latin typeface="Times New Roman"/>
                <a:ea typeface="Times New Roman"/>
                <a:cs typeface="Times New Roman"/>
              </a:rPr>
              <a:t>Πρόβλημα 9: </a:t>
            </a:r>
            <a:r>
              <a:rPr lang="el-GR" sz="1800" i="1" dirty="0" smtClean="0">
                <a:latin typeface="Times New Roman"/>
                <a:ea typeface="Times New Roman"/>
                <a:cs typeface="Times New Roman"/>
              </a:rPr>
              <a:t>«</a:t>
            </a:r>
            <a:r>
              <a:rPr lang="el-GR" sz="1900" i="1" dirty="0" smtClean="0">
                <a:latin typeface="Times New Roman"/>
                <a:ea typeface="Times New Roman"/>
                <a:cs typeface="Times New Roman"/>
              </a:rPr>
              <a:t>Κατασκεύασε ένα μαθηματικό πρόβλημα που να βασίζεται στη παρακάτω φωτογραφία. Για την λύση του να απαιτούνται τουλάχιστον μια πρόσθεση και μια αφαίρεση.» </a:t>
            </a:r>
            <a:r>
              <a:rPr lang="el-GR" sz="1800" dirty="0" smtClean="0">
                <a:solidFill>
                  <a:prstClr val="black"/>
                </a:solidFill>
                <a:latin typeface="Times New Roman"/>
                <a:ea typeface="Calibri"/>
              </a:rPr>
              <a:t>→</a:t>
            </a:r>
            <a:r>
              <a:rPr lang="el-GR" sz="1800" dirty="0">
                <a:latin typeface="Times New Roman"/>
                <a:ea typeface="Calibri"/>
              </a:rPr>
              <a:t> </a:t>
            </a:r>
            <a:r>
              <a:rPr lang="el-GR" sz="1800" dirty="0" smtClean="0">
                <a:latin typeface="Times New Roman"/>
                <a:ea typeface="Calibri"/>
              </a:rPr>
              <a:t>πρόβλημα </a:t>
            </a:r>
            <a:r>
              <a:rPr lang="el-GR" sz="1800" dirty="0" err="1" smtClean="0">
                <a:solidFill>
                  <a:srgbClr val="A24D44"/>
                </a:solidFill>
                <a:latin typeface="Times New Roman"/>
                <a:ea typeface="Calibri"/>
              </a:rPr>
              <a:t>ημι</a:t>
            </a:r>
            <a:r>
              <a:rPr lang="el-GR" sz="1800" dirty="0" smtClean="0">
                <a:solidFill>
                  <a:srgbClr val="A24D44"/>
                </a:solidFill>
                <a:latin typeface="Times New Roman"/>
                <a:ea typeface="Calibri"/>
              </a:rPr>
              <a:t>-δομημένου περιβάλλοντος </a:t>
            </a:r>
            <a:r>
              <a:rPr lang="el-GR" sz="1800" dirty="0" smtClean="0">
                <a:latin typeface="Times New Roman"/>
                <a:ea typeface="Calibri"/>
              </a:rPr>
              <a:t>με τη</a:t>
            </a:r>
            <a:r>
              <a:rPr lang="el-GR" sz="1800" dirty="0" smtClean="0">
                <a:solidFill>
                  <a:srgbClr val="428A8E"/>
                </a:solidFill>
                <a:latin typeface="Times New Roman"/>
                <a:ea typeface="Calibri"/>
              </a:rPr>
              <a:t> σύνταξη και επεξεργασία ποσοτικών πληροφοριών (</a:t>
            </a:r>
            <a:r>
              <a:rPr lang="el-GR" sz="1800" dirty="0" err="1" smtClean="0">
                <a:solidFill>
                  <a:srgbClr val="428A8E"/>
                </a:solidFill>
                <a:latin typeface="Times New Roman"/>
                <a:ea typeface="Calibri"/>
              </a:rPr>
              <a:t>editing</a:t>
            </a:r>
            <a:r>
              <a:rPr lang="el-GR" sz="1800" dirty="0" smtClean="0">
                <a:solidFill>
                  <a:srgbClr val="428A8E"/>
                </a:solidFill>
                <a:latin typeface="Times New Roman"/>
                <a:ea typeface="Calibri"/>
              </a:rPr>
              <a:t>)</a:t>
            </a:r>
            <a:endParaRPr lang="el-GR" sz="1800" dirty="0">
              <a:solidFill>
                <a:srgbClr val="428A8E"/>
              </a:solidFill>
              <a:latin typeface="Times New Roman"/>
              <a:ea typeface="Calibri"/>
            </a:endParaRPr>
          </a:p>
          <a:p>
            <a:pPr marL="342900" indent="-342900" algn="just">
              <a:lnSpc>
                <a:spcPct val="115000"/>
              </a:lnSpc>
              <a:spcAft>
                <a:spcPts val="600"/>
              </a:spcAft>
              <a:buClr>
                <a:srgbClr val="A24D44"/>
              </a:buClr>
              <a:buFont typeface="Wingdings"/>
              <a:buChar char=""/>
            </a:pPr>
            <a:r>
              <a:rPr lang="el-GR" sz="1800" i="1" dirty="0">
                <a:latin typeface="Times New Roman"/>
                <a:ea typeface="Times New Roman"/>
                <a:cs typeface="Times New Roman"/>
              </a:rPr>
              <a:t>Πρόβλημα 10: </a:t>
            </a:r>
            <a:r>
              <a:rPr lang="el-GR" sz="1800" i="1" dirty="0" smtClean="0">
                <a:latin typeface="Times New Roman"/>
                <a:ea typeface="Times New Roman"/>
                <a:cs typeface="Times New Roman"/>
              </a:rPr>
              <a:t>«</a:t>
            </a:r>
            <a:r>
              <a:rPr lang="el-GR" sz="1900" i="1" dirty="0" smtClean="0">
                <a:latin typeface="Times New Roman"/>
                <a:ea typeface="Times New Roman"/>
                <a:cs typeface="Times New Roman"/>
              </a:rPr>
              <a:t>Χρησιμοποίησε την παρακάτω ιστορία και γράψε ένα πρόβλημα. Η λύση του να περιλαμβάνει τουλάχιστον δυο προσθέσεις. «Το 1492 μ. Χ. ο Κολόμβος ξεκίνησε το μακρινό του ταξίδι για την Ινδία. Στο πρώτο του πλοίο, το Σάντα Μαρία, είχε 250 κιλά κρέας, 600 κιλά αλεύρι και 1200 κιλά πατάτες. Δυστυχώς, εξαιτίας ενός ατυχήματος, 245 κιλά πατάτες καταστράφηκαν. Στο δεύτερο πλοίο του, το </a:t>
            </a:r>
            <a:r>
              <a:rPr lang="el-GR" sz="1900" i="1" dirty="0" err="1" smtClean="0">
                <a:latin typeface="Times New Roman"/>
                <a:ea typeface="Times New Roman"/>
                <a:cs typeface="Times New Roman"/>
              </a:rPr>
              <a:t>Πίντα</a:t>
            </a:r>
            <a:r>
              <a:rPr lang="el-GR" sz="1900" i="1" dirty="0" smtClean="0">
                <a:latin typeface="Times New Roman"/>
                <a:ea typeface="Times New Roman"/>
                <a:cs typeface="Times New Roman"/>
              </a:rPr>
              <a:t>, είχε 300 κιλά περισσότερο κρέας απ’ ότι στο Σάντα Μαρία. Ο Κολόμβος έκανε την μεγαλύτερη ανακάλυψη της Ιστορίας· ανακάλυψε την Αμερική!»</a:t>
            </a:r>
            <a:r>
              <a:rPr lang="el-GR" sz="1800" i="1" dirty="0" smtClean="0">
                <a:solidFill>
                  <a:prstClr val="black"/>
                </a:solidFill>
                <a:latin typeface="Times New Roman"/>
                <a:ea typeface="Calibri"/>
              </a:rPr>
              <a:t> </a:t>
            </a:r>
            <a:r>
              <a:rPr lang="el-GR" sz="1800" dirty="0" smtClean="0">
                <a:solidFill>
                  <a:prstClr val="black"/>
                </a:solidFill>
                <a:latin typeface="Times New Roman"/>
                <a:ea typeface="Calibri"/>
              </a:rPr>
              <a:t>→</a:t>
            </a:r>
            <a:r>
              <a:rPr lang="el-GR" sz="1800" dirty="0">
                <a:latin typeface="Times New Roman"/>
                <a:ea typeface="Calibri"/>
              </a:rPr>
              <a:t> </a:t>
            </a:r>
            <a:r>
              <a:rPr lang="el-GR" sz="1800" dirty="0" smtClean="0">
                <a:latin typeface="Times New Roman"/>
                <a:ea typeface="Calibri"/>
              </a:rPr>
              <a:t>πρόβλημα </a:t>
            </a:r>
            <a:r>
              <a:rPr lang="el-GR" sz="1800" dirty="0" err="1" smtClean="0">
                <a:solidFill>
                  <a:srgbClr val="A24D44"/>
                </a:solidFill>
                <a:latin typeface="Times New Roman"/>
                <a:ea typeface="Calibri"/>
              </a:rPr>
              <a:t>ημι</a:t>
            </a:r>
            <a:r>
              <a:rPr lang="el-GR" sz="1800" dirty="0" smtClean="0">
                <a:solidFill>
                  <a:srgbClr val="A24D44"/>
                </a:solidFill>
                <a:latin typeface="Times New Roman"/>
                <a:ea typeface="Calibri"/>
              </a:rPr>
              <a:t>-δομημένου περιβάλλοντος </a:t>
            </a:r>
            <a:r>
              <a:rPr lang="el-GR" sz="1800" dirty="0" smtClean="0">
                <a:latin typeface="Times New Roman"/>
                <a:ea typeface="Calibri"/>
              </a:rPr>
              <a:t>με τη</a:t>
            </a:r>
            <a:r>
              <a:rPr lang="el-GR" sz="1800" dirty="0" smtClean="0">
                <a:solidFill>
                  <a:srgbClr val="428A8E"/>
                </a:solidFill>
                <a:latin typeface="Times New Roman"/>
                <a:ea typeface="Calibri"/>
              </a:rPr>
              <a:t> σύνταξη και επεξεργασία ποσοτικών πληροφοριών (</a:t>
            </a:r>
            <a:r>
              <a:rPr lang="el-GR" sz="1800" dirty="0" err="1" smtClean="0">
                <a:solidFill>
                  <a:srgbClr val="428A8E"/>
                </a:solidFill>
                <a:latin typeface="Times New Roman"/>
                <a:ea typeface="Calibri"/>
              </a:rPr>
              <a:t>editing</a:t>
            </a:r>
            <a:r>
              <a:rPr lang="el-GR" sz="1800" dirty="0" smtClean="0">
                <a:solidFill>
                  <a:srgbClr val="428A8E"/>
                </a:solidFill>
                <a:latin typeface="Times New Roman"/>
                <a:ea typeface="Calibri"/>
              </a:rPr>
              <a:t>)</a:t>
            </a:r>
            <a:endParaRPr lang="el-GR" sz="1800" dirty="0">
              <a:solidFill>
                <a:srgbClr val="428A8E"/>
              </a:solidFill>
              <a:latin typeface="Calibri"/>
              <a:ea typeface="Calibri"/>
              <a:cs typeface="Times New Roman"/>
            </a:endParaRPr>
          </a:p>
          <a:p>
            <a:pPr marL="0" indent="0" algn="just">
              <a:spcAft>
                <a:spcPts val="600"/>
              </a:spcAft>
              <a:buClr>
                <a:srgbClr val="A24D44"/>
              </a:buClr>
            </a:pPr>
            <a:endParaRPr lang="el-GR" sz="1800" b="1" dirty="0">
              <a:solidFill>
                <a:srgbClr val="4F81BD"/>
              </a:solidFill>
              <a:latin typeface="Times New Roman"/>
              <a:ea typeface="Times New Roman"/>
              <a:cs typeface="Times New Roman"/>
            </a:endParaRPr>
          </a:p>
          <a:p>
            <a:pPr marL="0" indent="0">
              <a:spcAft>
                <a:spcPts val="600"/>
              </a:spcAft>
              <a:buNone/>
            </a:pPr>
            <a:endParaRPr lang="el-GR" sz="1800" b="1" dirty="0" smtClean="0">
              <a:solidFill>
                <a:srgbClr val="4F81BD"/>
              </a:solidFill>
              <a:latin typeface="Times New Roman"/>
              <a:ea typeface="Times New Roman"/>
            </a:endParaRPr>
          </a:p>
        </p:txBody>
      </p:sp>
      <p:sp>
        <p:nvSpPr>
          <p:cNvPr id="3" name="2 - Ορθογώνιο"/>
          <p:cNvSpPr/>
          <p:nvPr/>
        </p:nvSpPr>
        <p:spPr>
          <a:xfrm>
            <a:off x="571472" y="142852"/>
            <a:ext cx="4284827" cy="369332"/>
          </a:xfrm>
          <a:prstGeom prst="rect">
            <a:avLst/>
          </a:prstGeom>
        </p:spPr>
        <p:txBody>
          <a:bodyPr wrap="none">
            <a:spAutoFit/>
          </a:bodyPr>
          <a:lstStyle/>
          <a:p>
            <a:pPr algn="just">
              <a:spcAft>
                <a:spcPts val="600"/>
              </a:spcAft>
            </a:pPr>
            <a:r>
              <a:rPr lang="el-GR" b="1" dirty="0" smtClean="0">
                <a:solidFill>
                  <a:srgbClr val="4F81BD"/>
                </a:solidFill>
                <a:latin typeface="Times New Roman"/>
                <a:ea typeface="Calibri"/>
                <a:cs typeface="Times New Roman"/>
              </a:rPr>
              <a:t>ΠΡΟΒΛΗΜΑΤΑ ΕΡΩΤΗΜΑΤΟΛΟΓΙΟΥ</a:t>
            </a:r>
          </a:p>
        </p:txBody>
      </p:sp>
    </p:spTree>
    <p:extLst>
      <p:ext uri="{BB962C8B-B14F-4D97-AF65-F5344CB8AC3E}">
        <p14:creationId xmlns:p14="http://schemas.microsoft.com/office/powerpoint/2010/main" val="3972865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1"/>
          <p:cNvSpPr>
            <a:spLocks noGrp="1"/>
          </p:cNvSpPr>
          <p:nvPr>
            <p:ph idx="1"/>
          </p:nvPr>
        </p:nvSpPr>
        <p:spPr>
          <a:xfrm>
            <a:off x="571472" y="116632"/>
            <a:ext cx="8032976" cy="6027012"/>
          </a:xfrm>
        </p:spPr>
        <p:txBody>
          <a:bodyPr>
            <a:normAutofit/>
          </a:bodyPr>
          <a:lstStyle/>
          <a:p>
            <a:pPr marL="0" lvl="0" indent="0">
              <a:spcAft>
                <a:spcPts val="600"/>
              </a:spcAft>
              <a:buClr>
                <a:srgbClr val="FE8637"/>
              </a:buClr>
              <a:buNone/>
            </a:pPr>
            <a:r>
              <a:rPr lang="el-GR" sz="1900" b="1" dirty="0">
                <a:solidFill>
                  <a:srgbClr val="4F81BD"/>
                </a:solidFill>
                <a:latin typeface="Times New Roman" pitchFamily="18" charset="0"/>
                <a:ea typeface="Times New Roman"/>
                <a:cs typeface="Times New Roman" pitchFamily="18" charset="0"/>
              </a:rPr>
              <a:t>ΣΥΛΛΟΓΗ </a:t>
            </a:r>
            <a:r>
              <a:rPr lang="el-GR" sz="1900" b="1" dirty="0" smtClean="0">
                <a:solidFill>
                  <a:srgbClr val="4F81BD"/>
                </a:solidFill>
                <a:latin typeface="Times New Roman" pitchFamily="18" charset="0"/>
                <a:ea typeface="Times New Roman"/>
                <a:cs typeface="Times New Roman" pitchFamily="18" charset="0"/>
              </a:rPr>
              <a:t>ΔΕΔΟΜΕΝΩΝ</a:t>
            </a:r>
            <a:endParaRPr lang="en-US" sz="1900" dirty="0" smtClean="0">
              <a:solidFill>
                <a:prstClr val="black"/>
              </a:solidFill>
              <a:latin typeface="Times New Roman" pitchFamily="18" charset="0"/>
              <a:ea typeface="Calibri"/>
              <a:cs typeface="Times New Roman" pitchFamily="18" charset="0"/>
            </a:endParaRPr>
          </a:p>
          <a:p>
            <a:pPr algn="just">
              <a:spcAft>
                <a:spcPts val="600"/>
              </a:spcAft>
              <a:buClr>
                <a:srgbClr val="A24D44"/>
              </a:buClr>
              <a:buFont typeface="Wingdings" pitchFamily="2" charset="2"/>
              <a:buChar char="Ø"/>
            </a:pPr>
            <a:r>
              <a:rPr lang="el-GR" sz="1900" dirty="0" smtClean="0">
                <a:solidFill>
                  <a:prstClr val="black"/>
                </a:solidFill>
                <a:latin typeface="Times New Roman" pitchFamily="18" charset="0"/>
                <a:ea typeface="Calibri"/>
                <a:cs typeface="Times New Roman" pitchFamily="18" charset="0"/>
              </a:rPr>
              <a:t>Η έρευνα πραγματοποιήθηκε σε </a:t>
            </a:r>
            <a:r>
              <a:rPr lang="el-GR" sz="1900" dirty="0" smtClean="0">
                <a:solidFill>
                  <a:srgbClr val="A24D44"/>
                </a:solidFill>
                <a:latin typeface="Times New Roman" pitchFamily="18" charset="0"/>
                <a:ea typeface="Calibri"/>
                <a:cs typeface="Times New Roman" pitchFamily="18" charset="0"/>
              </a:rPr>
              <a:t>ικανοποιητικό </a:t>
            </a:r>
            <a:r>
              <a:rPr lang="el-GR" sz="1900" dirty="0">
                <a:solidFill>
                  <a:srgbClr val="A24D44"/>
                </a:solidFill>
                <a:latin typeface="Times New Roman" pitchFamily="18" charset="0"/>
                <a:ea typeface="Calibri"/>
                <a:cs typeface="Times New Roman" pitchFamily="18" charset="0"/>
              </a:rPr>
              <a:t>δείγμα </a:t>
            </a:r>
            <a:r>
              <a:rPr lang="el-GR" sz="1900" dirty="0" smtClean="0">
                <a:solidFill>
                  <a:srgbClr val="A24D44"/>
                </a:solidFill>
                <a:latin typeface="Times New Roman" pitchFamily="18" charset="0"/>
                <a:ea typeface="Calibri"/>
                <a:cs typeface="Times New Roman" pitchFamily="18" charset="0"/>
              </a:rPr>
              <a:t>200 </a:t>
            </a:r>
            <a:r>
              <a:rPr lang="el-GR" sz="1900" dirty="0">
                <a:solidFill>
                  <a:srgbClr val="A24D44"/>
                </a:solidFill>
                <a:latin typeface="Times New Roman" pitchFamily="18" charset="0"/>
                <a:ea typeface="Calibri"/>
                <a:cs typeface="Times New Roman" pitchFamily="18" charset="0"/>
              </a:rPr>
              <a:t>μαθητών </a:t>
            </a:r>
            <a:r>
              <a:rPr lang="el-GR" sz="1900" dirty="0" smtClean="0">
                <a:solidFill>
                  <a:srgbClr val="A24D44"/>
                </a:solidFill>
                <a:latin typeface="Times New Roman" pitchFamily="18" charset="0"/>
                <a:ea typeface="Calibri"/>
                <a:cs typeface="Times New Roman" pitchFamily="18" charset="0"/>
              </a:rPr>
              <a:t>της Ε΄ και ΣΤ΄ δημοτικού </a:t>
            </a:r>
            <a:r>
              <a:rPr lang="el-GR" sz="1900" dirty="0" smtClean="0">
                <a:solidFill>
                  <a:prstClr val="black"/>
                </a:solidFill>
                <a:latin typeface="Times New Roman" pitchFamily="18" charset="0"/>
                <a:ea typeface="Calibri"/>
                <a:cs typeface="Times New Roman" pitchFamily="18" charset="0"/>
              </a:rPr>
              <a:t>κατά </a:t>
            </a:r>
            <a:r>
              <a:rPr lang="el-GR" sz="1900" dirty="0">
                <a:solidFill>
                  <a:prstClr val="black"/>
                </a:solidFill>
                <a:latin typeface="Times New Roman" pitchFamily="18" charset="0"/>
                <a:ea typeface="Calibri"/>
                <a:cs typeface="Times New Roman" pitchFamily="18" charset="0"/>
              </a:rPr>
              <a:t>το διάστημα Μάιος – Ιούνιος 2017. </a:t>
            </a:r>
            <a:endParaRPr lang="en-US" sz="1900" dirty="0">
              <a:solidFill>
                <a:prstClr val="black"/>
              </a:solidFill>
              <a:latin typeface="Times New Roman" pitchFamily="18" charset="0"/>
              <a:ea typeface="Calibri"/>
              <a:cs typeface="Times New Roman" pitchFamily="18" charset="0"/>
            </a:endParaRPr>
          </a:p>
          <a:p>
            <a:pPr marL="0" indent="0" algn="just">
              <a:spcAft>
                <a:spcPts val="600"/>
              </a:spcAft>
              <a:buNone/>
            </a:pPr>
            <a:endParaRPr lang="el-GR" sz="800" b="1" dirty="0" smtClean="0">
              <a:solidFill>
                <a:srgbClr val="4F81BD"/>
              </a:solidFill>
              <a:latin typeface="Times New Roman" pitchFamily="18" charset="0"/>
              <a:ea typeface="Times New Roman"/>
              <a:cs typeface="Times New Roman" pitchFamily="18" charset="0"/>
            </a:endParaRPr>
          </a:p>
          <a:p>
            <a:pPr marL="0" indent="0" algn="just">
              <a:spcAft>
                <a:spcPts val="600"/>
              </a:spcAft>
              <a:buNone/>
            </a:pPr>
            <a:r>
              <a:rPr lang="el-GR" sz="1900" b="1" dirty="0" smtClean="0">
                <a:solidFill>
                  <a:srgbClr val="4F81BD"/>
                </a:solidFill>
                <a:latin typeface="Times New Roman" pitchFamily="18" charset="0"/>
                <a:ea typeface="Times New Roman"/>
                <a:cs typeface="Times New Roman" pitchFamily="18" charset="0"/>
              </a:rPr>
              <a:t>ΑΝΑΛΥΣΗ ΔΕΔΟΜΕΝΩΝ</a:t>
            </a:r>
          </a:p>
          <a:p>
            <a:pPr lvl="0" algn="just">
              <a:spcAft>
                <a:spcPts val="600"/>
              </a:spcAft>
              <a:buClr>
                <a:srgbClr val="A24D44"/>
              </a:buClr>
              <a:buFont typeface="Wingdings" pitchFamily="2" charset="2"/>
              <a:buChar char="Ø"/>
            </a:pPr>
            <a:r>
              <a:rPr lang="el-GR" sz="1900" dirty="0" smtClean="0">
                <a:solidFill>
                  <a:prstClr val="black"/>
                </a:solidFill>
                <a:latin typeface="Times New Roman" pitchFamily="18" charset="0"/>
                <a:ea typeface="Calibri"/>
                <a:cs typeface="Times New Roman" pitchFamily="18" charset="0"/>
              </a:rPr>
              <a:t>Εφαρμόστηκε </a:t>
            </a:r>
            <a:r>
              <a:rPr lang="el-GR" sz="1900" dirty="0">
                <a:solidFill>
                  <a:prstClr val="black"/>
                </a:solidFill>
                <a:latin typeface="Times New Roman" pitchFamily="18" charset="0"/>
                <a:ea typeface="Calibri"/>
                <a:cs typeface="Times New Roman" pitchFamily="18" charset="0"/>
              </a:rPr>
              <a:t>ανάλυση τριών </a:t>
            </a:r>
            <a:r>
              <a:rPr lang="el-GR" sz="1900" dirty="0" smtClean="0">
                <a:solidFill>
                  <a:prstClr val="black"/>
                </a:solidFill>
                <a:latin typeface="Times New Roman" pitchFamily="18" charset="0"/>
                <a:ea typeface="Calibri"/>
                <a:cs typeface="Times New Roman" pitchFamily="18" charset="0"/>
              </a:rPr>
              <a:t>επιπέδων: </a:t>
            </a:r>
          </a:p>
          <a:p>
            <a:pPr marL="0" lvl="0" indent="0" algn="just">
              <a:spcBef>
                <a:spcPts val="0"/>
              </a:spcBef>
              <a:buClr>
                <a:srgbClr val="A24D44"/>
              </a:buClr>
              <a:buNone/>
            </a:pPr>
            <a:r>
              <a:rPr lang="el-GR" sz="1900" b="1" kern="1400" spc="25" dirty="0" smtClean="0">
                <a:solidFill>
                  <a:srgbClr val="428A8E"/>
                </a:solidFill>
                <a:latin typeface="Times New Roman" pitchFamily="18" charset="0"/>
                <a:ea typeface="Times New Roman"/>
                <a:cs typeface="Times New Roman" pitchFamily="18" charset="0"/>
              </a:rPr>
              <a:t>     1. Απάντηση των Δραστηριοτήτων</a:t>
            </a:r>
            <a:endParaRPr lang="el-GR" sz="1900" b="1" dirty="0" smtClean="0">
              <a:solidFill>
                <a:srgbClr val="428A8E"/>
              </a:solidFill>
              <a:latin typeface="Times New Roman" pitchFamily="18" charset="0"/>
              <a:ea typeface="Times New Roman"/>
              <a:cs typeface="Times New Roman" pitchFamily="18" charset="0"/>
            </a:endParaRPr>
          </a:p>
          <a:p>
            <a:pPr marL="0" lvl="0" indent="0" algn="just">
              <a:lnSpc>
                <a:spcPct val="115000"/>
              </a:lnSpc>
              <a:spcBef>
                <a:spcPts val="0"/>
              </a:spcBef>
              <a:buClr>
                <a:srgbClr val="A24D44"/>
              </a:buClr>
              <a:buNone/>
            </a:pPr>
            <a:r>
              <a:rPr lang="el-GR" sz="1900" dirty="0" smtClean="0">
                <a:latin typeface="Times New Roman" pitchFamily="18" charset="0"/>
                <a:ea typeface="Calibri"/>
                <a:cs typeface="Times New Roman" pitchFamily="18" charset="0"/>
              </a:rPr>
              <a:t>     α) Απάντηση στην ερώτηση         β) Αποτυχία απάντησης στην ερώτηση</a:t>
            </a:r>
          </a:p>
          <a:p>
            <a:pPr marL="0" lvl="0" indent="0" algn="just">
              <a:lnSpc>
                <a:spcPct val="115000"/>
              </a:lnSpc>
              <a:spcBef>
                <a:spcPts val="0"/>
              </a:spcBef>
              <a:buClr>
                <a:srgbClr val="A24D44"/>
              </a:buClr>
              <a:buNone/>
            </a:pPr>
            <a:endParaRPr lang="el-GR" sz="600" dirty="0" smtClean="0">
              <a:latin typeface="Times New Roman" pitchFamily="18" charset="0"/>
              <a:ea typeface="Calibri"/>
              <a:cs typeface="Times New Roman" pitchFamily="18" charset="0"/>
            </a:endParaRPr>
          </a:p>
          <a:p>
            <a:pPr marL="0" lvl="0" indent="0" algn="just">
              <a:spcBef>
                <a:spcPts val="0"/>
              </a:spcBef>
              <a:buClr>
                <a:srgbClr val="A24D44"/>
              </a:buClr>
              <a:buNone/>
            </a:pPr>
            <a:r>
              <a:rPr lang="el-GR" sz="1900" b="1" dirty="0" smtClean="0">
                <a:solidFill>
                  <a:srgbClr val="428A8E"/>
                </a:solidFill>
                <a:latin typeface="Times New Roman" pitchFamily="18" charset="0"/>
                <a:ea typeface="Calibri"/>
                <a:cs typeface="Times New Roman" pitchFamily="18" charset="0"/>
              </a:rPr>
              <a:t>     2. </a:t>
            </a:r>
            <a:r>
              <a:rPr lang="el-GR" sz="1900" b="1" kern="1400" spc="25" dirty="0" smtClean="0">
                <a:solidFill>
                  <a:srgbClr val="428A8E"/>
                </a:solidFill>
                <a:latin typeface="Times New Roman" pitchFamily="18" charset="0"/>
                <a:ea typeface="Times New Roman"/>
                <a:cs typeface="Times New Roman" pitchFamily="18" charset="0"/>
              </a:rPr>
              <a:t>Ορθότητα των Απαντήσεων</a:t>
            </a:r>
          </a:p>
          <a:p>
            <a:pPr marL="617220" indent="-342900" algn="just">
              <a:lnSpc>
                <a:spcPct val="115000"/>
              </a:lnSpc>
              <a:spcBef>
                <a:spcPts val="0"/>
              </a:spcBef>
              <a:buClr>
                <a:srgbClr val="A24D44"/>
              </a:buClr>
              <a:buNone/>
            </a:pPr>
            <a:r>
              <a:rPr lang="el-GR" sz="1900" dirty="0" smtClean="0">
                <a:latin typeface="Times New Roman" pitchFamily="18" charset="0"/>
                <a:ea typeface="Calibri"/>
                <a:cs typeface="Times New Roman" pitchFamily="18" charset="0"/>
              </a:rPr>
              <a:t>α) Επιτυχής απάντηση                  β) Ανεπιτυχής απάντηση</a:t>
            </a:r>
          </a:p>
          <a:p>
            <a:pPr marL="617220" indent="-342900" algn="just">
              <a:lnSpc>
                <a:spcPct val="115000"/>
              </a:lnSpc>
              <a:spcBef>
                <a:spcPts val="0"/>
              </a:spcBef>
              <a:buClr>
                <a:srgbClr val="A24D44"/>
              </a:buClr>
              <a:buNone/>
            </a:pPr>
            <a:endParaRPr lang="el-GR" sz="600" kern="1400" spc="25" dirty="0" smtClean="0">
              <a:latin typeface="Times New Roman" pitchFamily="18" charset="0"/>
              <a:ea typeface="Times New Roman"/>
              <a:cs typeface="Times New Roman" pitchFamily="18" charset="0"/>
            </a:endParaRPr>
          </a:p>
          <a:p>
            <a:pPr marL="0" lvl="0" indent="0" algn="just">
              <a:spcBef>
                <a:spcPts val="0"/>
              </a:spcBef>
              <a:buClr>
                <a:srgbClr val="A24D44"/>
              </a:buClr>
              <a:buNone/>
            </a:pPr>
            <a:r>
              <a:rPr lang="el-GR" sz="1900" kern="1400" spc="25" dirty="0">
                <a:solidFill>
                  <a:schemeClr val="accent3">
                    <a:lumMod val="60000"/>
                    <a:lumOff val="40000"/>
                  </a:schemeClr>
                </a:solidFill>
                <a:latin typeface="Times New Roman" pitchFamily="18" charset="0"/>
                <a:ea typeface="Times New Roman"/>
                <a:cs typeface="Times New Roman" pitchFamily="18" charset="0"/>
              </a:rPr>
              <a:t>     </a:t>
            </a:r>
            <a:r>
              <a:rPr lang="el-GR" sz="1900" b="1" kern="1400" spc="25" dirty="0">
                <a:solidFill>
                  <a:srgbClr val="428A8E"/>
                </a:solidFill>
                <a:latin typeface="Times New Roman" pitchFamily="18" charset="0"/>
                <a:ea typeface="Times New Roman"/>
                <a:cs typeface="Times New Roman" pitchFamily="18" charset="0"/>
              </a:rPr>
              <a:t>3. </a:t>
            </a:r>
            <a:r>
              <a:rPr lang="el-GR" sz="1900" b="1" kern="1400" spc="25" dirty="0" smtClean="0">
                <a:solidFill>
                  <a:srgbClr val="428A8E"/>
                </a:solidFill>
                <a:latin typeface="Times New Roman" pitchFamily="18" charset="0"/>
                <a:ea typeface="Times New Roman"/>
                <a:cs typeface="Times New Roman" pitchFamily="18" charset="0"/>
              </a:rPr>
              <a:t>Επίπεδο Δυσκολίας</a:t>
            </a:r>
            <a:endParaRPr lang="el-GR" sz="1900" b="1" kern="1400" spc="25" dirty="0">
              <a:solidFill>
                <a:srgbClr val="428A8E"/>
              </a:solidFill>
              <a:latin typeface="Times New Roman" pitchFamily="18" charset="0"/>
              <a:ea typeface="Times New Roman"/>
              <a:cs typeface="Times New Roman" pitchFamily="18" charset="0"/>
            </a:endParaRPr>
          </a:p>
          <a:p>
            <a:pPr marL="0" indent="0" algn="just">
              <a:lnSpc>
                <a:spcPct val="115000"/>
              </a:lnSpc>
              <a:spcBef>
                <a:spcPts val="0"/>
              </a:spcBef>
              <a:buClr>
                <a:srgbClr val="A24D44"/>
              </a:buClr>
              <a:buNone/>
            </a:pPr>
            <a:r>
              <a:rPr lang="el-GR" sz="1900" dirty="0" smtClean="0">
                <a:latin typeface="Times New Roman" pitchFamily="18" charset="0"/>
                <a:ea typeface="Calibri"/>
                <a:cs typeface="Times New Roman" pitchFamily="18" charset="0"/>
              </a:rPr>
              <a:t>     α) Εύκολο                                     β) Δύσκολο</a:t>
            </a:r>
          </a:p>
          <a:p>
            <a:pPr marL="0" indent="0" algn="just">
              <a:lnSpc>
                <a:spcPct val="115000"/>
              </a:lnSpc>
              <a:spcBef>
                <a:spcPts val="0"/>
              </a:spcBef>
              <a:buClr>
                <a:srgbClr val="A24D44"/>
              </a:buClr>
              <a:buNone/>
            </a:pPr>
            <a:endParaRPr lang="el-GR" sz="1000" dirty="0" smtClean="0">
              <a:solidFill>
                <a:prstClr val="black"/>
              </a:solidFill>
              <a:latin typeface="Times New Roman" pitchFamily="18" charset="0"/>
              <a:ea typeface="Calibri"/>
              <a:cs typeface="Times New Roman" pitchFamily="18" charset="0"/>
            </a:endParaRPr>
          </a:p>
          <a:p>
            <a:pPr lvl="0" algn="just">
              <a:buClr>
                <a:srgbClr val="A24D44"/>
              </a:buClr>
              <a:buFont typeface="Wingdings" pitchFamily="2" charset="2"/>
              <a:buChar char="Ø"/>
            </a:pPr>
            <a:r>
              <a:rPr lang="el-GR" sz="1900" dirty="0" smtClean="0">
                <a:solidFill>
                  <a:prstClr val="black"/>
                </a:solidFill>
                <a:latin typeface="Times New Roman" pitchFamily="18" charset="0"/>
                <a:ea typeface="Calibri"/>
                <a:cs typeface="Times New Roman" pitchFamily="18" charset="0"/>
              </a:rPr>
              <a:t>Τα δεδομένα κωδικοποιήθηκαν και στη συνέχεια επεξεργάστηκαν μέσω του στατιστικού </a:t>
            </a:r>
            <a:r>
              <a:rPr lang="el-GR" sz="1900" dirty="0" smtClean="0">
                <a:latin typeface="Times New Roman" pitchFamily="18" charset="0"/>
                <a:ea typeface="Calibri"/>
                <a:cs typeface="Times New Roman" pitchFamily="18" charset="0"/>
              </a:rPr>
              <a:t>προγράμματος </a:t>
            </a:r>
            <a:r>
              <a:rPr lang="en-US" sz="1900" dirty="0">
                <a:solidFill>
                  <a:srgbClr val="A24D44"/>
                </a:solidFill>
                <a:latin typeface="Times New Roman" pitchFamily="18" charset="0"/>
                <a:ea typeface="Calibri"/>
                <a:cs typeface="Times New Roman" pitchFamily="18" charset="0"/>
              </a:rPr>
              <a:t>SPSS</a:t>
            </a:r>
            <a:r>
              <a:rPr lang="el-GR" sz="1900" dirty="0">
                <a:solidFill>
                  <a:prstClr val="black"/>
                </a:solidFill>
                <a:latin typeface="Times New Roman" pitchFamily="18" charset="0"/>
                <a:ea typeface="Calibri"/>
                <a:cs typeface="Times New Roman" pitchFamily="18" charset="0"/>
              </a:rPr>
              <a:t>, όπου </a:t>
            </a:r>
            <a:r>
              <a:rPr lang="el-GR" sz="1900" dirty="0" smtClean="0">
                <a:solidFill>
                  <a:prstClr val="black"/>
                </a:solidFill>
                <a:latin typeface="Times New Roman" pitchFamily="18" charset="0"/>
                <a:ea typeface="Calibri"/>
                <a:cs typeface="Times New Roman" pitchFamily="18" charset="0"/>
              </a:rPr>
              <a:t>πραγματοποιήθηκε </a:t>
            </a:r>
            <a:r>
              <a:rPr lang="el-GR" sz="1900" dirty="0">
                <a:solidFill>
                  <a:srgbClr val="A24D44"/>
                </a:solidFill>
                <a:latin typeface="Times New Roman" pitchFamily="18" charset="0"/>
                <a:ea typeface="Calibri"/>
                <a:cs typeface="Times New Roman" pitchFamily="18" charset="0"/>
              </a:rPr>
              <a:t>περιγραφική στατιστική</a:t>
            </a:r>
            <a:r>
              <a:rPr lang="el-GR" sz="1900" dirty="0">
                <a:solidFill>
                  <a:schemeClr val="accent3">
                    <a:lumMod val="60000"/>
                    <a:lumOff val="40000"/>
                  </a:schemeClr>
                </a:solidFill>
                <a:latin typeface="Times New Roman" pitchFamily="18" charset="0"/>
                <a:ea typeface="Calibri"/>
                <a:cs typeface="Times New Roman" pitchFamily="18" charset="0"/>
              </a:rPr>
              <a:t> </a:t>
            </a:r>
            <a:r>
              <a:rPr lang="el-GR" sz="1900" dirty="0" smtClean="0">
                <a:solidFill>
                  <a:prstClr val="black"/>
                </a:solidFill>
                <a:latin typeface="Times New Roman" pitchFamily="18" charset="0"/>
                <a:ea typeface="Calibri"/>
                <a:cs typeface="Times New Roman" pitchFamily="18" charset="0"/>
              </a:rPr>
              <a:t>και </a:t>
            </a:r>
            <a:r>
              <a:rPr lang="el-GR" sz="1900" dirty="0">
                <a:solidFill>
                  <a:srgbClr val="A24D44"/>
                </a:solidFill>
                <a:latin typeface="Times New Roman" pitchFamily="18" charset="0"/>
                <a:ea typeface="Calibri"/>
                <a:cs typeface="Times New Roman" pitchFamily="18" charset="0"/>
              </a:rPr>
              <a:t>έλεγχος συσχέτισης </a:t>
            </a:r>
            <a:r>
              <a:rPr lang="el-GR" sz="1900" dirty="0">
                <a:solidFill>
                  <a:prstClr val="black"/>
                </a:solidFill>
                <a:latin typeface="Times New Roman" pitchFamily="18" charset="0"/>
                <a:ea typeface="Calibri"/>
                <a:cs typeface="Times New Roman" pitchFamily="18" charset="0"/>
              </a:rPr>
              <a:t>μεταξύ των </a:t>
            </a:r>
            <a:r>
              <a:rPr lang="el-GR" sz="1900" dirty="0" smtClean="0">
                <a:solidFill>
                  <a:prstClr val="black"/>
                </a:solidFill>
                <a:latin typeface="Times New Roman" pitchFamily="18" charset="0"/>
                <a:ea typeface="Calibri"/>
                <a:cs typeface="Times New Roman" pitchFamily="18" charset="0"/>
              </a:rPr>
              <a:t>εξαρτημένων και ανεξάρτητων μεταβλητών. </a:t>
            </a:r>
            <a:endParaRPr lang="el-GR" sz="1900" dirty="0">
              <a:solidFill>
                <a:prstClr val="black"/>
              </a:solidFill>
              <a:latin typeface="Times New Roman" pitchFamily="18" charset="0"/>
              <a:cs typeface="Times New Roman" pitchFamily="18" charset="0"/>
            </a:endParaRPr>
          </a:p>
          <a:p>
            <a:pPr marL="0" indent="0">
              <a:spcAft>
                <a:spcPts val="600"/>
              </a:spcAft>
              <a:buNone/>
            </a:pPr>
            <a:endParaRPr lang="el-GR" sz="1800" b="1" dirty="0" smtClean="0">
              <a:solidFill>
                <a:srgbClr val="4F81BD"/>
              </a:solidFill>
              <a:latin typeface="Times New Roman"/>
              <a:ea typeface="Times New Roman"/>
            </a:endParaRPr>
          </a:p>
          <a:p>
            <a:pPr marL="0" indent="0">
              <a:spcAft>
                <a:spcPts val="600"/>
              </a:spcAft>
              <a:buNone/>
            </a:pPr>
            <a:endParaRPr lang="el-GR" sz="1800" b="1" dirty="0" smtClean="0">
              <a:solidFill>
                <a:srgbClr val="4F81BD"/>
              </a:solidFill>
              <a:latin typeface="Times New Roman"/>
              <a:ea typeface="Times New Roman"/>
            </a:endParaRPr>
          </a:p>
        </p:txBody>
      </p:sp>
    </p:spTree>
    <p:extLst>
      <p:ext uri="{BB962C8B-B14F-4D97-AF65-F5344CB8AC3E}">
        <p14:creationId xmlns:p14="http://schemas.microsoft.com/office/powerpoint/2010/main" val="149133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dissolve">
                                      <p:cBhvr>
                                        <p:cTn id="15" dur="500"/>
                                        <p:tgtEl>
                                          <p:spTgt spid="4">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dissolve">
                                      <p:cBhvr>
                                        <p:cTn id="18" dur="500"/>
                                        <p:tgtEl>
                                          <p:spTgt spid="4">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dissolve">
                                      <p:cBhvr>
                                        <p:cTn id="21" dur="500"/>
                                        <p:tgtEl>
                                          <p:spTgt spid="4">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dissolve">
                                      <p:cBhvr>
                                        <p:cTn id="24" dur="500"/>
                                        <p:tgtEl>
                                          <p:spTgt spid="4">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dissolve">
                                      <p:cBhvr>
                                        <p:cTn id="27" dur="500"/>
                                        <p:tgtEl>
                                          <p:spTgt spid="4">
                                            <p:txEl>
                                              <p:pRg st="8" end="8"/>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dissolve">
                                      <p:cBhvr>
                                        <p:cTn id="30" dur="500"/>
                                        <p:tgtEl>
                                          <p:spTgt spid="4">
                                            <p:txEl>
                                              <p:pRg st="9" end="9"/>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animEffect transition="in" filter="dissolve">
                                      <p:cBhvr>
                                        <p:cTn id="33" dur="500"/>
                                        <p:tgtEl>
                                          <p:spTgt spid="4">
                                            <p:txEl>
                                              <p:pRg st="11" end="11"/>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4">
                                            <p:txEl>
                                              <p:pRg st="12" end="12"/>
                                            </p:txEl>
                                          </p:spTgt>
                                        </p:tgtEl>
                                        <p:attrNameLst>
                                          <p:attrName>style.visibility</p:attrName>
                                        </p:attrNameLst>
                                      </p:cBhvr>
                                      <p:to>
                                        <p:strVal val="visible"/>
                                      </p:to>
                                    </p:set>
                                    <p:animEffect transition="in" filter="dissolve">
                                      <p:cBhvr>
                                        <p:cTn id="36" dur="500"/>
                                        <p:tgtEl>
                                          <p:spTgt spid="4">
                                            <p:txEl>
                                              <p:pRg st="12" end="12"/>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Effect transition="in" filter="dissolve">
                                      <p:cBhvr>
                                        <p:cTn id="39"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357166"/>
            <a:ext cx="8105554" cy="1143008"/>
          </a:xfrm>
        </p:spPr>
        <p:txBody>
          <a:bodyPr>
            <a:normAutofit/>
          </a:bodyPr>
          <a:lstStyle/>
          <a:p>
            <a:pPr marL="0" indent="0" algn="just">
              <a:lnSpc>
                <a:spcPct val="120000"/>
              </a:lnSpc>
              <a:buNone/>
            </a:pPr>
            <a:r>
              <a:rPr lang="el-GR" sz="1800" b="1" dirty="0" smtClean="0">
                <a:solidFill>
                  <a:srgbClr val="4F81BD"/>
                </a:solidFill>
                <a:latin typeface="Times New Roman"/>
                <a:ea typeface="Times New Roman"/>
              </a:rPr>
              <a:t>ΑΠΑΝΤΗΣΕΙΣ ΣΤΑ ΕΡΩΤΗΜΑΤΑ</a:t>
            </a:r>
          </a:p>
          <a:p>
            <a:pPr marL="0" indent="0" algn="just">
              <a:lnSpc>
                <a:spcPct val="120000"/>
              </a:lnSpc>
              <a:spcBef>
                <a:spcPts val="600"/>
              </a:spcBef>
              <a:buNone/>
            </a:pPr>
            <a:endParaRPr lang="el-GR" sz="800" b="1" u="sng" dirty="0" smtClean="0">
              <a:latin typeface="Times New Roman"/>
              <a:ea typeface="Calibri"/>
            </a:endParaRPr>
          </a:p>
          <a:p>
            <a:pPr marL="0" indent="0" algn="just">
              <a:lnSpc>
                <a:spcPct val="120000"/>
              </a:lnSpc>
              <a:spcBef>
                <a:spcPts val="600"/>
              </a:spcBef>
              <a:buNone/>
            </a:pPr>
            <a:r>
              <a:rPr lang="el-GR" sz="1600" b="1" u="sng" dirty="0" smtClean="0">
                <a:latin typeface="Times New Roman"/>
                <a:ea typeface="Calibri"/>
              </a:rPr>
              <a:t>Πίνακας 18</a:t>
            </a:r>
            <a:r>
              <a:rPr lang="el-GR" sz="1600" b="1" dirty="0" smtClean="0">
                <a:latin typeface="Times New Roman"/>
                <a:ea typeface="Calibri"/>
              </a:rPr>
              <a:t>: Σύνολο απαντήσεων στα ερωτήματα</a:t>
            </a:r>
          </a:p>
          <a:p>
            <a:pPr algn="just">
              <a:lnSpc>
                <a:spcPct val="120000"/>
              </a:lnSpc>
              <a:buNone/>
            </a:pPr>
            <a:endParaRPr lang="el-GR" sz="1600" b="1" dirty="0">
              <a:solidFill>
                <a:srgbClr val="4F81BD"/>
              </a:solidFill>
              <a:latin typeface="Times New Roman"/>
              <a:ea typeface="Times New Roman"/>
            </a:endParaRPr>
          </a:p>
        </p:txBody>
      </p:sp>
      <p:sp>
        <p:nvSpPr>
          <p:cNvPr id="2" name="Title 1"/>
          <p:cNvSpPr>
            <a:spLocks noGrp="1"/>
          </p:cNvSpPr>
          <p:nvPr>
            <p:ph type="title"/>
          </p:nvPr>
        </p:nvSpPr>
        <p:spPr>
          <a:xfrm>
            <a:off x="642910" y="0"/>
            <a:ext cx="3692850" cy="432048"/>
          </a:xfrm>
        </p:spPr>
        <p:txBody>
          <a:bodyPr>
            <a:normAutofit/>
          </a:bodyPr>
          <a:lstStyle/>
          <a:p>
            <a:pPr>
              <a:spcBef>
                <a:spcPts val="600"/>
              </a:spcBef>
              <a:spcAft>
                <a:spcPts val="600"/>
              </a:spcAft>
            </a:pPr>
            <a:r>
              <a:rPr lang="el-GR" sz="1800" b="1" u="sng" dirty="0"/>
              <a:t>ΚΕΦΑΛΑΙΟ 4: ΑΠΟΤΕΛΕΣΜΑΤΑ</a:t>
            </a:r>
          </a:p>
        </p:txBody>
      </p:sp>
      <p:sp>
        <p:nvSpPr>
          <p:cNvPr id="8" name="Content Placeholder 2"/>
          <p:cNvSpPr txBox="1">
            <a:spLocks/>
          </p:cNvSpPr>
          <p:nvPr/>
        </p:nvSpPr>
        <p:spPr>
          <a:xfrm>
            <a:off x="575048" y="1556792"/>
            <a:ext cx="8568952" cy="86409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Font typeface="Wingdings"/>
              <a:buNone/>
            </a:pPr>
            <a:endParaRPr lang="el-GR" sz="1600" b="1" dirty="0">
              <a:solidFill>
                <a:srgbClr val="4F81BD"/>
              </a:solidFill>
              <a:latin typeface="Times New Roman"/>
              <a:ea typeface="Times New Roman"/>
            </a:endParaRPr>
          </a:p>
        </p:txBody>
      </p:sp>
      <p:sp>
        <p:nvSpPr>
          <p:cNvPr id="5" name="TextBox 4"/>
          <p:cNvSpPr txBox="1"/>
          <p:nvPr/>
        </p:nvSpPr>
        <p:spPr>
          <a:xfrm>
            <a:off x="642910" y="5000636"/>
            <a:ext cx="8072494" cy="729430"/>
          </a:xfrm>
          <a:prstGeom prst="rect">
            <a:avLst/>
          </a:prstGeom>
          <a:noFill/>
        </p:spPr>
        <p:txBody>
          <a:bodyPr wrap="square" rtlCol="0">
            <a:spAutoFit/>
          </a:bodyPr>
          <a:lstStyle/>
          <a:p>
            <a:pPr algn="just">
              <a:lnSpc>
                <a:spcPct val="115000"/>
              </a:lnSpc>
              <a:spcAft>
                <a:spcPts val="1000"/>
              </a:spcAft>
            </a:pPr>
            <a:r>
              <a:rPr lang="el-GR" dirty="0" smtClean="0">
                <a:latin typeface="Times New Roman"/>
                <a:ea typeface="Calibri"/>
                <a:cs typeface="Times New Roman"/>
              </a:rPr>
              <a:t>Οι περισσότερες σωστές απαντήσεις ήταν στις </a:t>
            </a:r>
            <a:r>
              <a:rPr lang="el-GR" dirty="0" smtClean="0">
                <a:solidFill>
                  <a:srgbClr val="A24D44"/>
                </a:solidFill>
                <a:latin typeface="Times New Roman"/>
                <a:ea typeface="Calibri"/>
                <a:cs typeface="Times New Roman"/>
              </a:rPr>
              <a:t>ερωτήσεις 1, 2 και 4</a:t>
            </a:r>
            <a:r>
              <a:rPr lang="el-GR" dirty="0" smtClean="0">
                <a:latin typeface="Times New Roman"/>
                <a:ea typeface="Calibri"/>
                <a:cs typeface="Times New Roman"/>
              </a:rPr>
              <a:t>, ενώ οι λιγότερες σωστές απαντήσεις δόθηκαν στις ερωτήσεις </a:t>
            </a:r>
            <a:r>
              <a:rPr lang="el-GR" dirty="0" smtClean="0">
                <a:solidFill>
                  <a:srgbClr val="A24D44"/>
                </a:solidFill>
                <a:latin typeface="Times New Roman"/>
                <a:ea typeface="Calibri"/>
                <a:cs typeface="Times New Roman"/>
              </a:rPr>
              <a:t>10, 5 και 8</a:t>
            </a:r>
          </a:p>
        </p:txBody>
      </p:sp>
      <p:graphicFrame>
        <p:nvGraphicFramePr>
          <p:cNvPr id="10" name="9 - Πίνακας"/>
          <p:cNvGraphicFramePr>
            <a:graphicFrameLocks noGrp="1"/>
          </p:cNvGraphicFramePr>
          <p:nvPr/>
        </p:nvGraphicFramePr>
        <p:xfrm>
          <a:off x="714348" y="1500174"/>
          <a:ext cx="8001057" cy="1571636"/>
        </p:xfrm>
        <a:graphic>
          <a:graphicData uri="http://schemas.openxmlformats.org/drawingml/2006/table">
            <a:tbl>
              <a:tblPr/>
              <a:tblGrid>
                <a:gridCol w="1371524"/>
                <a:gridCol w="1326507"/>
                <a:gridCol w="1326507"/>
                <a:gridCol w="1326507"/>
                <a:gridCol w="1325006"/>
                <a:gridCol w="1325006"/>
              </a:tblGrid>
              <a:tr h="392909">
                <a:tc>
                  <a:txBody>
                    <a:bodyPr/>
                    <a:lstStyle/>
                    <a:p>
                      <a:pPr>
                        <a:lnSpc>
                          <a:spcPct val="115000"/>
                        </a:lnSpc>
                        <a:spcAft>
                          <a:spcPts val="0"/>
                        </a:spcAft>
                      </a:pPr>
                      <a:r>
                        <a:rPr lang="el-GR" sz="1600" b="1" dirty="0">
                          <a:solidFill>
                            <a:srgbClr val="000000"/>
                          </a:solidFill>
                          <a:latin typeface="Times New Roman"/>
                          <a:ea typeface="Times New Roman"/>
                          <a:cs typeface="Times New Roman"/>
                        </a:rPr>
                        <a:t> </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dirty="0">
                          <a:solidFill>
                            <a:srgbClr val="000000"/>
                          </a:solidFill>
                          <a:latin typeface="Times New Roman"/>
                          <a:ea typeface="Times New Roman"/>
                          <a:cs typeface="Times New Roman"/>
                        </a:rPr>
                        <a:t>Ερώτηση 1</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dirty="0">
                          <a:solidFill>
                            <a:srgbClr val="000000"/>
                          </a:solidFill>
                          <a:latin typeface="Times New Roman"/>
                          <a:ea typeface="Times New Roman"/>
                          <a:cs typeface="Times New Roman"/>
                        </a:rPr>
                        <a:t>Ερώτηση 2</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a:solidFill>
                            <a:srgbClr val="000000"/>
                          </a:solidFill>
                          <a:latin typeface="Times New Roman"/>
                          <a:ea typeface="Times New Roman"/>
                          <a:cs typeface="Times New Roman"/>
                        </a:rPr>
                        <a:t>Ερώτηση 3</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a:solidFill>
                            <a:srgbClr val="000000"/>
                          </a:solidFill>
                          <a:latin typeface="Times New Roman"/>
                          <a:ea typeface="Times New Roman"/>
                          <a:cs typeface="Times New Roman"/>
                        </a:rPr>
                        <a:t>Ερώτηση 4</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a:solidFill>
                            <a:srgbClr val="000000"/>
                          </a:solidFill>
                          <a:latin typeface="Times New Roman"/>
                          <a:ea typeface="Times New Roman"/>
                          <a:cs typeface="Times New Roman"/>
                        </a:rPr>
                        <a:t>Ερώτηση 5</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92909">
                <a:tc>
                  <a:txBody>
                    <a:bodyPr/>
                    <a:lstStyle/>
                    <a:p>
                      <a:pPr>
                        <a:lnSpc>
                          <a:spcPct val="115000"/>
                        </a:lnSpc>
                        <a:spcAft>
                          <a:spcPts val="0"/>
                        </a:spcAft>
                      </a:pPr>
                      <a:r>
                        <a:rPr lang="el-GR" sz="1600" b="1" dirty="0">
                          <a:solidFill>
                            <a:srgbClr val="000000"/>
                          </a:solidFill>
                          <a:latin typeface="Times New Roman"/>
                          <a:ea typeface="Times New Roman"/>
                          <a:cs typeface="Times New Roman"/>
                        </a:rPr>
                        <a:t>Σωστά</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165</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128</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102</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139</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91</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2909">
                <a:tc>
                  <a:txBody>
                    <a:bodyPr/>
                    <a:lstStyle/>
                    <a:p>
                      <a:pPr>
                        <a:lnSpc>
                          <a:spcPct val="115000"/>
                        </a:lnSpc>
                        <a:spcAft>
                          <a:spcPts val="0"/>
                        </a:spcAft>
                      </a:pPr>
                      <a:r>
                        <a:rPr lang="el-GR" sz="1600" b="1">
                          <a:solidFill>
                            <a:srgbClr val="000000"/>
                          </a:solidFill>
                          <a:latin typeface="Times New Roman"/>
                          <a:ea typeface="Times New Roman"/>
                          <a:cs typeface="Times New Roman"/>
                        </a:rPr>
                        <a:t>Λάθος</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29</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45</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78</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38</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44</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2909">
                <a:tc>
                  <a:txBody>
                    <a:bodyPr/>
                    <a:lstStyle/>
                    <a:p>
                      <a:pPr>
                        <a:lnSpc>
                          <a:spcPct val="115000"/>
                        </a:lnSpc>
                        <a:spcAft>
                          <a:spcPts val="0"/>
                        </a:spcAft>
                      </a:pPr>
                      <a:r>
                        <a:rPr lang="el-GR" sz="1600" b="1" dirty="0">
                          <a:solidFill>
                            <a:srgbClr val="000000"/>
                          </a:solidFill>
                          <a:latin typeface="Times New Roman"/>
                          <a:ea typeface="Times New Roman"/>
                          <a:cs typeface="Times New Roman"/>
                        </a:rPr>
                        <a:t>Όχι απάντηση</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6</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27</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20</a:t>
                      </a:r>
                      <a:endParaRPr lang="el-GR" sz="160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23</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65</a:t>
                      </a:r>
                      <a:endParaRPr lang="el-GR" sz="1600" dirty="0">
                        <a:latin typeface="Calibri"/>
                        <a:ea typeface="Times New Roman"/>
                        <a:cs typeface="Times New Roman"/>
                      </a:endParaRPr>
                    </a:p>
                  </a:txBody>
                  <a:tcPr marL="64546" marR="64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1" name="10 - Πίνακας"/>
          <p:cNvGraphicFramePr>
            <a:graphicFrameLocks noGrp="1"/>
          </p:cNvGraphicFramePr>
          <p:nvPr/>
        </p:nvGraphicFramePr>
        <p:xfrm>
          <a:off x="714348" y="3286124"/>
          <a:ext cx="8001057" cy="1500198"/>
        </p:xfrm>
        <a:graphic>
          <a:graphicData uri="http://schemas.openxmlformats.org/drawingml/2006/table">
            <a:tbl>
              <a:tblPr/>
              <a:tblGrid>
                <a:gridCol w="1370732"/>
                <a:gridCol w="1326065"/>
                <a:gridCol w="1326065"/>
                <a:gridCol w="1326065"/>
                <a:gridCol w="1326065"/>
                <a:gridCol w="1326065"/>
              </a:tblGrid>
              <a:tr h="480900">
                <a:tc>
                  <a:txBody>
                    <a:bodyPr/>
                    <a:lstStyle/>
                    <a:p>
                      <a:pPr>
                        <a:lnSpc>
                          <a:spcPct val="115000"/>
                        </a:lnSpc>
                        <a:spcAft>
                          <a:spcPts val="0"/>
                        </a:spcAft>
                      </a:pPr>
                      <a:r>
                        <a:rPr lang="el-GR" sz="1600" b="1" dirty="0">
                          <a:solidFill>
                            <a:srgbClr val="000000"/>
                          </a:solidFill>
                          <a:latin typeface="Times New Roman"/>
                          <a:ea typeface="Times New Roman"/>
                          <a:cs typeface="Times New Roman"/>
                        </a:rPr>
                        <a:t> </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dirty="0">
                          <a:solidFill>
                            <a:srgbClr val="000000"/>
                          </a:solidFill>
                          <a:latin typeface="Times New Roman"/>
                          <a:ea typeface="Times New Roman"/>
                          <a:cs typeface="Times New Roman"/>
                        </a:rPr>
                        <a:t>Ερώτηση 6</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dirty="0">
                          <a:solidFill>
                            <a:srgbClr val="000000"/>
                          </a:solidFill>
                          <a:latin typeface="Times New Roman"/>
                          <a:ea typeface="Times New Roman"/>
                          <a:cs typeface="Times New Roman"/>
                        </a:rPr>
                        <a:t>Ερώτηση 7</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a:solidFill>
                            <a:srgbClr val="000000"/>
                          </a:solidFill>
                          <a:latin typeface="Times New Roman"/>
                          <a:ea typeface="Times New Roman"/>
                          <a:cs typeface="Times New Roman"/>
                        </a:rPr>
                        <a:t>Ερώτηση 8</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a:solidFill>
                            <a:srgbClr val="000000"/>
                          </a:solidFill>
                          <a:latin typeface="Times New Roman"/>
                          <a:ea typeface="Times New Roman"/>
                          <a:cs typeface="Times New Roman"/>
                        </a:rPr>
                        <a:t>Ερώτηση 9</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600" b="1">
                          <a:solidFill>
                            <a:srgbClr val="000000"/>
                          </a:solidFill>
                          <a:latin typeface="Times New Roman"/>
                          <a:ea typeface="Times New Roman"/>
                          <a:cs typeface="Times New Roman"/>
                        </a:rPr>
                        <a:t>Ερώτηση 10</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04918">
                <a:tc>
                  <a:txBody>
                    <a:bodyPr/>
                    <a:lstStyle/>
                    <a:p>
                      <a:pPr>
                        <a:lnSpc>
                          <a:spcPct val="115000"/>
                        </a:lnSpc>
                        <a:spcAft>
                          <a:spcPts val="0"/>
                        </a:spcAft>
                      </a:pPr>
                      <a:r>
                        <a:rPr lang="el-GR" sz="1600" b="1">
                          <a:solidFill>
                            <a:srgbClr val="000000"/>
                          </a:solidFill>
                          <a:latin typeface="Times New Roman"/>
                          <a:ea typeface="Times New Roman"/>
                          <a:cs typeface="Times New Roman"/>
                        </a:rPr>
                        <a:t>Σωστά</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100</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111</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94</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117</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72</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918">
                <a:tc>
                  <a:txBody>
                    <a:bodyPr/>
                    <a:lstStyle/>
                    <a:p>
                      <a:pPr>
                        <a:lnSpc>
                          <a:spcPct val="115000"/>
                        </a:lnSpc>
                        <a:spcAft>
                          <a:spcPts val="0"/>
                        </a:spcAft>
                      </a:pPr>
                      <a:r>
                        <a:rPr lang="el-GR" sz="1600" b="1" dirty="0">
                          <a:solidFill>
                            <a:srgbClr val="000000"/>
                          </a:solidFill>
                          <a:latin typeface="Times New Roman"/>
                          <a:ea typeface="Times New Roman"/>
                          <a:cs typeface="Times New Roman"/>
                        </a:rPr>
                        <a:t>Λάθος</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53</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38</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46</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51</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29</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9462">
                <a:tc>
                  <a:txBody>
                    <a:bodyPr/>
                    <a:lstStyle/>
                    <a:p>
                      <a:pPr>
                        <a:lnSpc>
                          <a:spcPct val="115000"/>
                        </a:lnSpc>
                        <a:spcAft>
                          <a:spcPts val="0"/>
                        </a:spcAft>
                      </a:pPr>
                      <a:r>
                        <a:rPr lang="el-GR" sz="1600" b="1">
                          <a:solidFill>
                            <a:srgbClr val="000000"/>
                          </a:solidFill>
                          <a:latin typeface="Times New Roman"/>
                          <a:ea typeface="Times New Roman"/>
                          <a:cs typeface="Times New Roman"/>
                        </a:rPr>
                        <a:t>Όχι απάντηση</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600">
                          <a:solidFill>
                            <a:srgbClr val="000000"/>
                          </a:solidFill>
                          <a:latin typeface="Times New Roman"/>
                          <a:ea typeface="Times New Roman"/>
                          <a:cs typeface="Times New Roman"/>
                        </a:rPr>
                        <a:t>47</a:t>
                      </a:r>
                      <a:endParaRPr lang="el-GR" sz="16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51</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60</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32</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600" dirty="0">
                          <a:solidFill>
                            <a:srgbClr val="000000"/>
                          </a:solidFill>
                          <a:latin typeface="Times New Roman"/>
                          <a:ea typeface="Times New Roman"/>
                          <a:cs typeface="Times New Roman"/>
                        </a:rPr>
                        <a:t>99</a:t>
                      </a:r>
                      <a:endParaRPr lang="el-GR" sz="16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childTnLst>
                                </p:cTn>
                              </p:par>
                            </p:childTnLst>
                          </p:cTn>
                        </p:par>
                        <p:par>
                          <p:cTn id="12" fill="hold">
                            <p:stCondLst>
                              <p:cond delay="1750"/>
                            </p:stCondLst>
                            <p:childTnLst>
                              <p:par>
                                <p:cTn id="13" presetID="42"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anim calcmode="lin" valueType="num">
                                      <p:cBhvr>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8" fill="hold">
                            <p:stCondLst>
                              <p:cond delay="2250"/>
                            </p:stCondLst>
                            <p:childTnLst>
                              <p:par>
                                <p:cTn id="19" presetID="10" presetClass="entr" presetSubtype="0" fill="hold" grpId="0" nodeType="afterEffect">
                                  <p:stCondLst>
                                    <p:cond delay="50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571472" y="122114"/>
            <a:ext cx="7643866" cy="377928"/>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None/>
            </a:pPr>
            <a:r>
              <a:rPr lang="el-GR" sz="1600" b="1" u="sng" dirty="0" smtClean="0">
                <a:latin typeface="Times New Roman"/>
                <a:ea typeface="Calibri"/>
              </a:rPr>
              <a:t>Πίνακας 19</a:t>
            </a:r>
            <a:r>
              <a:rPr lang="el-GR" sz="1600" b="1" dirty="0" smtClean="0">
                <a:latin typeface="Times New Roman"/>
                <a:ea typeface="Calibri"/>
              </a:rPr>
              <a:t>: Ανάλυση απαντήσεων ανά μαθηματική δεξιότητα - γνωστική διεργασία</a:t>
            </a:r>
            <a:endParaRPr lang="el-GR" sz="1600" b="1" dirty="0">
              <a:solidFill>
                <a:srgbClr val="4F81BD"/>
              </a:solidFill>
              <a:latin typeface="Times New Roman"/>
              <a:ea typeface="Times New Roman"/>
            </a:endParaRPr>
          </a:p>
        </p:txBody>
      </p:sp>
      <p:sp>
        <p:nvSpPr>
          <p:cNvPr id="11" name="TextBox 10"/>
          <p:cNvSpPr txBox="1"/>
          <p:nvPr/>
        </p:nvSpPr>
        <p:spPr>
          <a:xfrm>
            <a:off x="642910" y="2143116"/>
            <a:ext cx="8001056" cy="888705"/>
          </a:xfrm>
          <a:prstGeom prst="rect">
            <a:avLst/>
          </a:prstGeom>
          <a:noFill/>
        </p:spPr>
        <p:txBody>
          <a:bodyPr wrap="square" rtlCol="0">
            <a:spAutoFit/>
          </a:bodyPr>
          <a:lstStyle/>
          <a:p>
            <a:pPr algn="just">
              <a:lnSpc>
                <a:spcPct val="115000"/>
              </a:lnSpc>
              <a:spcAft>
                <a:spcPts val="1000"/>
              </a:spcAft>
            </a:pPr>
            <a:r>
              <a:rPr lang="el-GR" sz="1500" dirty="0" smtClean="0">
                <a:latin typeface="Times New Roman"/>
                <a:ea typeface="Calibri"/>
              </a:rPr>
              <a:t>Οι μαθητές φαίνεται ότι αποδίδουν καλύτερα στις δραστηριότητες που απαιτούν </a:t>
            </a:r>
            <a:r>
              <a:rPr lang="el-GR" sz="1500" dirty="0">
                <a:solidFill>
                  <a:srgbClr val="A24D44"/>
                </a:solidFill>
                <a:latin typeface="Times New Roman"/>
                <a:ea typeface="Calibri"/>
              </a:rPr>
              <a:t>επιλογή και διαλογή ποσοτικών πληροφοριών</a:t>
            </a:r>
            <a:r>
              <a:rPr lang="el-GR" sz="1500" dirty="0" smtClean="0">
                <a:latin typeface="Times New Roman"/>
                <a:ea typeface="Calibri"/>
              </a:rPr>
              <a:t>, ενώ μεγάλη δυσκολία αντιμετώπισαν σε δραστηριότητες απαιτούν </a:t>
            </a:r>
            <a:r>
              <a:rPr lang="el-GR" sz="1500" dirty="0">
                <a:solidFill>
                  <a:srgbClr val="A24D44"/>
                </a:solidFill>
                <a:latin typeface="Times New Roman"/>
                <a:ea typeface="Calibri"/>
              </a:rPr>
              <a:t>μετάφραση – μετασχηματισμό ποσοτικών πληροφοριών από μια μορφή σε μια άλλη</a:t>
            </a:r>
            <a:r>
              <a:rPr lang="el-GR" sz="1500" dirty="0" smtClean="0">
                <a:latin typeface="Times New Roman"/>
                <a:ea typeface="Calibri"/>
              </a:rPr>
              <a:t>. </a:t>
            </a:r>
          </a:p>
        </p:txBody>
      </p:sp>
      <p:graphicFrame>
        <p:nvGraphicFramePr>
          <p:cNvPr id="5" name="4 - Πίνακας"/>
          <p:cNvGraphicFramePr>
            <a:graphicFrameLocks noGrp="1"/>
          </p:cNvGraphicFramePr>
          <p:nvPr/>
        </p:nvGraphicFramePr>
        <p:xfrm>
          <a:off x="714348" y="500042"/>
          <a:ext cx="7929618" cy="1578534"/>
        </p:xfrm>
        <a:graphic>
          <a:graphicData uri="http://schemas.openxmlformats.org/drawingml/2006/table">
            <a:tbl>
              <a:tblPr/>
              <a:tblGrid>
                <a:gridCol w="1261237"/>
                <a:gridCol w="1402319"/>
                <a:gridCol w="1440564"/>
                <a:gridCol w="1925002"/>
                <a:gridCol w="1900496"/>
              </a:tblGrid>
              <a:tr h="412390">
                <a:tc>
                  <a:txBody>
                    <a:bodyPr/>
                    <a:lstStyle/>
                    <a:p>
                      <a:pPr>
                        <a:lnSpc>
                          <a:spcPct val="115000"/>
                        </a:lnSpc>
                        <a:spcAft>
                          <a:spcPts val="0"/>
                        </a:spcAft>
                      </a:pPr>
                      <a:r>
                        <a:rPr lang="el-GR" sz="1400" b="1" dirty="0">
                          <a:latin typeface="Times New Roman" pitchFamily="18" charset="0"/>
                          <a:ea typeface="Times New Roman"/>
                          <a:cs typeface="Times New Roman" pitchFamily="18" charset="0"/>
                        </a:rPr>
                        <a:t> </a:t>
                      </a:r>
                      <a:endParaRPr lang="el-GR" sz="1400" dirty="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400" b="1" dirty="0" err="1" smtClean="0">
                          <a:latin typeface="Times New Roman" pitchFamily="18" charset="0"/>
                          <a:ea typeface="Times New Roman"/>
                          <a:cs typeface="Times New Roman" pitchFamily="18" charset="0"/>
                        </a:rPr>
                        <a:t>Editing</a:t>
                      </a:r>
                      <a:r>
                        <a:rPr lang="el-GR" sz="1400" b="1" dirty="0" smtClean="0">
                          <a:latin typeface="Times New Roman" pitchFamily="18" charset="0"/>
                          <a:ea typeface="Times New Roman"/>
                          <a:cs typeface="Times New Roman" pitchFamily="18" charset="0"/>
                        </a:rPr>
                        <a:t> </a:t>
                      </a:r>
                      <a:r>
                        <a:rPr lang="el-GR" sz="1400" b="1" dirty="0">
                          <a:latin typeface="Times New Roman" pitchFamily="18" charset="0"/>
                          <a:ea typeface="Times New Roman"/>
                          <a:cs typeface="Times New Roman" pitchFamily="18" charset="0"/>
                        </a:rPr>
                        <a:t>(9,10)</a:t>
                      </a:r>
                      <a:endParaRPr lang="el-GR" sz="1400" dirty="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400" b="1">
                          <a:latin typeface="Times New Roman" pitchFamily="18" charset="0"/>
                          <a:ea typeface="Times New Roman"/>
                          <a:cs typeface="Times New Roman" pitchFamily="18" charset="0"/>
                        </a:rPr>
                        <a:t>Selecting (3,4)</a:t>
                      </a:r>
                      <a:endParaRPr lang="el-GR" sz="14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400" b="1">
                          <a:latin typeface="Times New Roman" pitchFamily="18" charset="0"/>
                          <a:ea typeface="Times New Roman"/>
                          <a:cs typeface="Times New Roman" pitchFamily="18" charset="0"/>
                        </a:rPr>
                        <a:t>Comprehending </a:t>
                      </a:r>
                      <a:endParaRPr lang="el-GR" sz="1400">
                        <a:latin typeface="Times New Roman" pitchFamily="18" charset="0"/>
                        <a:ea typeface="Times New Roman"/>
                        <a:cs typeface="Times New Roman" pitchFamily="18" charset="0"/>
                      </a:endParaRPr>
                    </a:p>
                    <a:p>
                      <a:pPr>
                        <a:lnSpc>
                          <a:spcPct val="115000"/>
                        </a:lnSpc>
                        <a:spcAft>
                          <a:spcPts val="0"/>
                        </a:spcAft>
                      </a:pPr>
                      <a:r>
                        <a:rPr lang="en-US" sz="1400" b="1">
                          <a:latin typeface="Times New Roman" pitchFamily="18" charset="0"/>
                          <a:ea typeface="Times New Roman"/>
                          <a:cs typeface="Times New Roman" pitchFamily="18" charset="0"/>
                        </a:rPr>
                        <a:t>&amp; </a:t>
                      </a:r>
                      <a:r>
                        <a:rPr lang="el-GR" sz="1400" b="1">
                          <a:latin typeface="Times New Roman" pitchFamily="18" charset="0"/>
                          <a:ea typeface="Times New Roman"/>
                          <a:cs typeface="Times New Roman" pitchFamily="18" charset="0"/>
                        </a:rPr>
                        <a:t>Organizing (7,8)</a:t>
                      </a:r>
                      <a:endParaRPr lang="el-GR" sz="14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nSpc>
                          <a:spcPct val="115000"/>
                        </a:lnSpc>
                        <a:spcAft>
                          <a:spcPts val="0"/>
                        </a:spcAft>
                      </a:pPr>
                      <a:r>
                        <a:rPr lang="el-GR" sz="1400" b="1">
                          <a:latin typeface="Times New Roman" pitchFamily="18" charset="0"/>
                          <a:ea typeface="Times New Roman"/>
                          <a:cs typeface="Times New Roman" pitchFamily="18" charset="0"/>
                        </a:rPr>
                        <a:t>Translating (5,6)</a:t>
                      </a:r>
                      <a:endParaRPr lang="el-GR" sz="14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40423">
                <a:tc>
                  <a:txBody>
                    <a:bodyPr/>
                    <a:lstStyle/>
                    <a:p>
                      <a:pPr>
                        <a:lnSpc>
                          <a:spcPct val="115000"/>
                        </a:lnSpc>
                        <a:spcAft>
                          <a:spcPts val="0"/>
                        </a:spcAft>
                      </a:pPr>
                      <a:r>
                        <a:rPr lang="el-GR" sz="1400" b="1" dirty="0">
                          <a:latin typeface="Times New Roman" pitchFamily="18" charset="0"/>
                          <a:ea typeface="Times New Roman"/>
                          <a:cs typeface="Times New Roman" pitchFamily="18" charset="0"/>
                        </a:rPr>
                        <a:t>Σωστά</a:t>
                      </a:r>
                      <a:endParaRPr lang="el-GR" sz="1400" dirty="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94,5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120,5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a:latin typeface="Times New Roman" pitchFamily="18" charset="0"/>
                          <a:ea typeface="Times New Roman"/>
                          <a:cs typeface="Times New Roman" pitchFamily="18" charset="0"/>
                        </a:rPr>
                        <a:t>102,5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a:latin typeface="Times New Roman" pitchFamily="18" charset="0"/>
                          <a:ea typeface="Times New Roman"/>
                          <a:cs typeface="Times New Roman" pitchFamily="18" charset="0"/>
                        </a:rPr>
                        <a:t>47,75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8633">
                <a:tc>
                  <a:txBody>
                    <a:bodyPr/>
                    <a:lstStyle/>
                    <a:p>
                      <a:pPr>
                        <a:lnSpc>
                          <a:spcPct val="115000"/>
                        </a:lnSpc>
                        <a:spcAft>
                          <a:spcPts val="0"/>
                        </a:spcAft>
                      </a:pPr>
                      <a:r>
                        <a:rPr lang="el-GR" sz="1400" b="1" dirty="0">
                          <a:latin typeface="Times New Roman" pitchFamily="18" charset="0"/>
                          <a:ea typeface="Times New Roman"/>
                          <a:cs typeface="Times New Roman" pitchFamily="18" charset="0"/>
                        </a:rPr>
                        <a:t>Λάθος</a:t>
                      </a:r>
                      <a:endParaRPr lang="el-GR" sz="1400" dirty="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400">
                          <a:latin typeface="Times New Roman" pitchFamily="18" charset="0"/>
                          <a:ea typeface="Times New Roman"/>
                          <a:cs typeface="Times New Roman" pitchFamily="18" charset="0"/>
                        </a:rPr>
                        <a:t>40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58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42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24,25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8750">
                <a:tc>
                  <a:txBody>
                    <a:bodyPr/>
                    <a:lstStyle/>
                    <a:p>
                      <a:pPr>
                        <a:lnSpc>
                          <a:spcPct val="115000"/>
                        </a:lnSpc>
                        <a:spcAft>
                          <a:spcPts val="0"/>
                        </a:spcAft>
                      </a:pPr>
                      <a:r>
                        <a:rPr lang="el-GR" sz="1400" b="1" dirty="0">
                          <a:latin typeface="Times New Roman" pitchFamily="18" charset="0"/>
                          <a:ea typeface="Times New Roman"/>
                          <a:cs typeface="Times New Roman" pitchFamily="18" charset="0"/>
                        </a:rPr>
                        <a:t>Όχι απάντηση</a:t>
                      </a:r>
                      <a:endParaRPr lang="el-GR" sz="1400" dirty="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65,5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21,5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a:latin typeface="Times New Roman" pitchFamily="18" charset="0"/>
                          <a:ea typeface="Times New Roman"/>
                          <a:cs typeface="Times New Roman" pitchFamily="18" charset="0"/>
                        </a:rPr>
                        <a:t>55,5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latin typeface="Times New Roman" pitchFamily="18" charset="0"/>
                          <a:ea typeface="Times New Roman"/>
                          <a:cs typeface="Times New Roman" pitchFamily="18" charset="0"/>
                        </a:rPr>
                        <a:t>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5 - Πίνακας"/>
          <p:cNvGraphicFramePr>
            <a:graphicFrameLocks noGrp="1"/>
          </p:cNvGraphicFramePr>
          <p:nvPr/>
        </p:nvGraphicFramePr>
        <p:xfrm>
          <a:off x="714349" y="3429000"/>
          <a:ext cx="7929617" cy="1300666"/>
        </p:xfrm>
        <a:graphic>
          <a:graphicData uri="http://schemas.openxmlformats.org/drawingml/2006/table">
            <a:tbl>
              <a:tblPr/>
              <a:tblGrid>
                <a:gridCol w="1274403"/>
                <a:gridCol w="2194805"/>
                <a:gridCol w="2317269"/>
                <a:gridCol w="2143140"/>
              </a:tblGrid>
              <a:tr h="333070">
                <a:tc>
                  <a:txBody>
                    <a:bodyPr/>
                    <a:lstStyle/>
                    <a:p>
                      <a:pPr>
                        <a:lnSpc>
                          <a:spcPct val="115000"/>
                        </a:lnSpc>
                        <a:spcAft>
                          <a:spcPts val="0"/>
                        </a:spcAft>
                      </a:pPr>
                      <a:r>
                        <a:rPr lang="el-GR" sz="1400" b="1" dirty="0">
                          <a:solidFill>
                            <a:srgbClr val="000000"/>
                          </a:solidFill>
                          <a:latin typeface="Times New Roman"/>
                          <a:ea typeface="Times New Roman"/>
                          <a:cs typeface="Times New Roman"/>
                        </a:rPr>
                        <a:t> </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400" b="1" dirty="0">
                          <a:solidFill>
                            <a:srgbClr val="000000"/>
                          </a:solidFill>
                          <a:latin typeface="Times New Roman"/>
                          <a:ea typeface="Times New Roman"/>
                          <a:cs typeface="Times New Roman"/>
                        </a:rPr>
                        <a:t>Δομημένο Περιβάλλον (3,4,7,8)</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400" b="1" dirty="0" err="1">
                          <a:solidFill>
                            <a:srgbClr val="000000"/>
                          </a:solidFill>
                          <a:latin typeface="Times New Roman"/>
                          <a:ea typeface="Times New Roman"/>
                          <a:cs typeface="Times New Roman"/>
                        </a:rPr>
                        <a:t>Ημι</a:t>
                      </a:r>
                      <a:r>
                        <a:rPr lang="el-GR" sz="1400" b="1" dirty="0">
                          <a:solidFill>
                            <a:srgbClr val="000000"/>
                          </a:solidFill>
                          <a:latin typeface="Times New Roman"/>
                          <a:ea typeface="Times New Roman"/>
                          <a:cs typeface="Times New Roman"/>
                        </a:rPr>
                        <a:t>-δομημένο Περιβάλλον (5,6,9,10)</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400" b="1">
                          <a:solidFill>
                            <a:srgbClr val="000000"/>
                          </a:solidFill>
                          <a:latin typeface="Times New Roman"/>
                          <a:ea typeface="Times New Roman"/>
                          <a:cs typeface="Times New Roman"/>
                        </a:rPr>
                        <a:t>Ελεύθερο Περιβάλλον (1,2)</a:t>
                      </a:r>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8772">
                <a:tc>
                  <a:txBody>
                    <a:bodyPr/>
                    <a:lstStyle/>
                    <a:p>
                      <a:pPr>
                        <a:lnSpc>
                          <a:spcPct val="115000"/>
                        </a:lnSpc>
                        <a:spcAft>
                          <a:spcPts val="0"/>
                        </a:spcAft>
                      </a:pPr>
                      <a:r>
                        <a:rPr lang="el-GR" sz="1400" b="1">
                          <a:solidFill>
                            <a:srgbClr val="000000"/>
                          </a:solidFill>
                          <a:latin typeface="Times New Roman"/>
                          <a:ea typeface="Times New Roman"/>
                          <a:cs typeface="Times New Roman"/>
                        </a:rPr>
                        <a:t>Σωστά</a:t>
                      </a:r>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400">
                          <a:solidFill>
                            <a:srgbClr val="000000"/>
                          </a:solidFill>
                          <a:latin typeface="Times New Roman"/>
                          <a:ea typeface="Times New Roman"/>
                          <a:cs typeface="Times New Roman"/>
                        </a:rPr>
                        <a:t>111,5</a:t>
                      </a:r>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solidFill>
                            <a:srgbClr val="000000"/>
                          </a:solidFill>
                          <a:latin typeface="Times New Roman"/>
                          <a:ea typeface="Times New Roman"/>
                          <a:cs typeface="Times New Roman"/>
                        </a:rPr>
                        <a:t>95</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solidFill>
                            <a:srgbClr val="000000"/>
                          </a:solidFill>
                          <a:latin typeface="Times New Roman"/>
                          <a:ea typeface="Times New Roman"/>
                          <a:cs typeface="Times New Roman"/>
                        </a:rPr>
                        <a:t>146,5</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1481">
                <a:tc>
                  <a:txBody>
                    <a:bodyPr/>
                    <a:lstStyle/>
                    <a:p>
                      <a:pPr>
                        <a:lnSpc>
                          <a:spcPct val="115000"/>
                        </a:lnSpc>
                        <a:spcAft>
                          <a:spcPts val="0"/>
                        </a:spcAft>
                      </a:pPr>
                      <a:r>
                        <a:rPr lang="el-GR" sz="1400" b="1">
                          <a:solidFill>
                            <a:srgbClr val="000000"/>
                          </a:solidFill>
                          <a:latin typeface="Times New Roman"/>
                          <a:ea typeface="Times New Roman"/>
                          <a:cs typeface="Times New Roman"/>
                        </a:rPr>
                        <a:t>Λάθος</a:t>
                      </a:r>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400">
                          <a:solidFill>
                            <a:srgbClr val="000000"/>
                          </a:solidFill>
                          <a:latin typeface="Times New Roman"/>
                          <a:ea typeface="Times New Roman"/>
                          <a:cs typeface="Times New Roman"/>
                        </a:rPr>
                        <a:t>50</a:t>
                      </a:r>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a:solidFill>
                            <a:srgbClr val="000000"/>
                          </a:solidFill>
                          <a:latin typeface="Times New Roman"/>
                          <a:ea typeface="Times New Roman"/>
                          <a:cs typeface="Times New Roman"/>
                        </a:rPr>
                        <a:t>44,25</a:t>
                      </a:r>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solidFill>
                            <a:srgbClr val="000000"/>
                          </a:solidFill>
                          <a:latin typeface="Times New Roman"/>
                          <a:ea typeface="Times New Roman"/>
                          <a:cs typeface="Times New Roman"/>
                        </a:rPr>
                        <a:t>37</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685">
                <a:tc>
                  <a:txBody>
                    <a:bodyPr/>
                    <a:lstStyle/>
                    <a:p>
                      <a:pPr>
                        <a:lnSpc>
                          <a:spcPct val="115000"/>
                        </a:lnSpc>
                        <a:spcAft>
                          <a:spcPts val="0"/>
                        </a:spcAft>
                      </a:pPr>
                      <a:r>
                        <a:rPr lang="el-GR" sz="1400" b="1" dirty="0">
                          <a:solidFill>
                            <a:srgbClr val="000000"/>
                          </a:solidFill>
                          <a:latin typeface="Times New Roman"/>
                          <a:ea typeface="Times New Roman"/>
                          <a:cs typeface="Times New Roman"/>
                        </a:rPr>
                        <a:t>Όχι απάντηση</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r">
                        <a:lnSpc>
                          <a:spcPct val="115000"/>
                        </a:lnSpc>
                        <a:spcAft>
                          <a:spcPts val="0"/>
                        </a:spcAft>
                      </a:pPr>
                      <a:r>
                        <a:rPr lang="el-GR" sz="1400" dirty="0">
                          <a:solidFill>
                            <a:srgbClr val="000000"/>
                          </a:solidFill>
                          <a:latin typeface="Times New Roman"/>
                          <a:ea typeface="Times New Roman"/>
                          <a:cs typeface="Times New Roman"/>
                        </a:rPr>
                        <a:t>38,5</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a:solidFill>
                            <a:srgbClr val="000000"/>
                          </a:solidFill>
                          <a:latin typeface="Times New Roman"/>
                          <a:ea typeface="Times New Roman"/>
                          <a:cs typeface="Times New Roman"/>
                        </a:rPr>
                        <a:t>60,75</a:t>
                      </a:r>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l-GR" sz="1400" dirty="0">
                          <a:solidFill>
                            <a:srgbClr val="000000"/>
                          </a:solidFill>
                          <a:latin typeface="Times New Roman"/>
                          <a:ea typeface="Times New Roman"/>
                          <a:cs typeface="Times New Roman"/>
                        </a:rPr>
                        <a:t>16,5</a:t>
                      </a:r>
                      <a:endParaRPr lang="el-GR"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TextBox 10"/>
          <p:cNvSpPr txBox="1"/>
          <p:nvPr/>
        </p:nvSpPr>
        <p:spPr>
          <a:xfrm>
            <a:off x="642910" y="4786322"/>
            <a:ext cx="8072494" cy="1154162"/>
          </a:xfrm>
          <a:prstGeom prst="rect">
            <a:avLst/>
          </a:prstGeom>
          <a:noFill/>
        </p:spPr>
        <p:txBody>
          <a:bodyPr wrap="square" rtlCol="0">
            <a:spAutoFit/>
          </a:bodyPr>
          <a:lstStyle/>
          <a:p>
            <a:pPr algn="just">
              <a:lnSpc>
                <a:spcPct val="115000"/>
              </a:lnSpc>
              <a:spcAft>
                <a:spcPts val="1000"/>
              </a:spcAft>
            </a:pPr>
            <a:r>
              <a:rPr lang="el-GR" sz="1500" dirty="0" smtClean="0">
                <a:latin typeface="Times New Roman"/>
                <a:ea typeface="Calibri"/>
              </a:rPr>
              <a:t>Οι μαθητές φαίνεται ότι κατασκευάζουν </a:t>
            </a:r>
            <a:r>
              <a:rPr lang="el-GR" sz="1500" dirty="0" err="1" smtClean="0">
                <a:latin typeface="Times New Roman"/>
                <a:ea typeface="Calibri"/>
              </a:rPr>
              <a:t>επιλύσιμα</a:t>
            </a:r>
            <a:r>
              <a:rPr lang="el-GR" sz="1500" dirty="0" smtClean="0">
                <a:latin typeface="Times New Roman"/>
                <a:ea typeface="Calibri"/>
              </a:rPr>
              <a:t> προβλήματα, όταν δεν περιορίζονται από παραμέτρους και μπορούν να σκεφτούν οι ίδιοι ένα πρότυπο πρόβλημα </a:t>
            </a:r>
            <a:r>
              <a:rPr lang="el-GR" sz="1500" dirty="0" smtClean="0">
                <a:solidFill>
                  <a:srgbClr val="A24D44"/>
                </a:solidFill>
                <a:latin typeface="Times New Roman"/>
                <a:ea typeface="Calibri"/>
              </a:rPr>
              <a:t>(ελεύθερο περιβάλλον)</a:t>
            </a:r>
            <a:r>
              <a:rPr lang="el-GR" sz="1500" dirty="0" smtClean="0">
                <a:latin typeface="Times New Roman"/>
                <a:ea typeface="Calibri"/>
              </a:rPr>
              <a:t>, ενώ στο </a:t>
            </a:r>
            <a:r>
              <a:rPr lang="el-GR" sz="1500" dirty="0" err="1" smtClean="0">
                <a:solidFill>
                  <a:srgbClr val="A24D44"/>
                </a:solidFill>
                <a:latin typeface="Times New Roman"/>
                <a:ea typeface="Calibri"/>
              </a:rPr>
              <a:t>ημι</a:t>
            </a:r>
            <a:r>
              <a:rPr lang="el-GR" sz="1500" dirty="0" smtClean="0">
                <a:solidFill>
                  <a:srgbClr val="A24D44"/>
                </a:solidFill>
                <a:latin typeface="Times New Roman"/>
                <a:ea typeface="Calibri"/>
              </a:rPr>
              <a:t>-δομημένο</a:t>
            </a:r>
            <a:r>
              <a:rPr lang="el-GR" sz="1500" dirty="0" smtClean="0">
                <a:latin typeface="Times New Roman"/>
                <a:ea typeface="Calibri"/>
              </a:rPr>
              <a:t> δεν είναι σε θέση να δώσουν σωστές απαντήσεις (από τους 200 μαθητές ένας μέσο όρος 95 μαθητών έχει δώσει σωστές απαντήσεις).</a:t>
            </a:r>
          </a:p>
        </p:txBody>
      </p:sp>
      <p:sp>
        <p:nvSpPr>
          <p:cNvPr id="8" name="Content Placeholder 2"/>
          <p:cNvSpPr txBox="1">
            <a:spLocks/>
          </p:cNvSpPr>
          <p:nvPr/>
        </p:nvSpPr>
        <p:spPr>
          <a:xfrm>
            <a:off x="642910" y="3071810"/>
            <a:ext cx="8072494" cy="57150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None/>
            </a:pPr>
            <a:r>
              <a:rPr lang="el-GR" sz="1600" b="1" u="sng" dirty="0" smtClean="0">
                <a:latin typeface="Times New Roman"/>
                <a:ea typeface="Calibri"/>
              </a:rPr>
              <a:t>Πίνακας 20</a:t>
            </a:r>
            <a:r>
              <a:rPr lang="el-GR" sz="1600" b="1" dirty="0" smtClean="0">
                <a:latin typeface="Times New Roman"/>
                <a:ea typeface="Calibri"/>
              </a:rPr>
              <a:t>: </a:t>
            </a:r>
            <a:r>
              <a:rPr lang="el-GR" sz="1700" b="1" dirty="0" smtClean="0">
                <a:latin typeface="Times New Roman"/>
                <a:ea typeface="Calibri"/>
              </a:rPr>
              <a:t>Ανάλυση απαντήσεων ανά πλαίσιο κατασκευής μαθηματικών προβλημάτων</a:t>
            </a:r>
            <a:endParaRPr lang="el-GR" sz="1700" b="1" dirty="0">
              <a:latin typeface="Times New Roman"/>
              <a:ea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par>
                          <p:cTn id="14" fill="hold">
                            <p:stCondLst>
                              <p:cond delay="2000"/>
                            </p:stCondLst>
                            <p:childTnLst>
                              <p:par>
                                <p:cTn id="15" presetID="10" presetClass="entr" presetSubtype="0" fill="hold" grpId="0" nodeType="afterEffect">
                                  <p:stCondLst>
                                    <p:cond delay="5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71472" y="0"/>
            <a:ext cx="8072494" cy="50004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lnSpc>
                <a:spcPct val="120000"/>
              </a:lnSpc>
              <a:buNone/>
            </a:pPr>
            <a:r>
              <a:rPr lang="el-GR" sz="1600" b="1" u="sng" dirty="0" smtClean="0">
                <a:latin typeface="Times New Roman"/>
                <a:ea typeface="Calibri"/>
              </a:rPr>
              <a:t>Πίνακας 54</a:t>
            </a:r>
            <a:r>
              <a:rPr lang="el-GR" sz="1600" b="1" dirty="0" smtClean="0">
                <a:latin typeface="Times New Roman"/>
                <a:ea typeface="Calibri"/>
              </a:rPr>
              <a:t>: Αποτελέσματα παλινδρόμησης επίδοσης μαθητών με το είδος των προβλημάτων που κατασκεύασαν</a:t>
            </a:r>
            <a:endParaRPr lang="el-GR" sz="1600" b="1" dirty="0">
              <a:latin typeface="Times New Roman"/>
              <a:ea typeface="Calibri"/>
            </a:endParaRPr>
          </a:p>
        </p:txBody>
      </p:sp>
      <p:sp>
        <p:nvSpPr>
          <p:cNvPr id="7" name="TextBox 6"/>
          <p:cNvSpPr txBox="1"/>
          <p:nvPr/>
        </p:nvSpPr>
        <p:spPr>
          <a:xfrm>
            <a:off x="6143636" y="785794"/>
            <a:ext cx="2428892" cy="4596130"/>
          </a:xfrm>
          <a:prstGeom prst="rect">
            <a:avLst/>
          </a:prstGeom>
          <a:noFill/>
        </p:spPr>
        <p:txBody>
          <a:bodyPr wrap="square" rtlCol="0">
            <a:spAutoFit/>
          </a:bodyPr>
          <a:lstStyle/>
          <a:p>
            <a:pPr marL="285750" indent="-285750">
              <a:lnSpc>
                <a:spcPct val="115000"/>
              </a:lnSpc>
              <a:spcAft>
                <a:spcPts val="1000"/>
              </a:spcAft>
              <a:buClr>
                <a:srgbClr val="A24D44"/>
              </a:buClr>
              <a:buFont typeface="Courier New" pitchFamily="49" charset="0"/>
              <a:buChar char="o"/>
            </a:pPr>
            <a:r>
              <a:rPr lang="el-GR" sz="1500" dirty="0" smtClean="0">
                <a:latin typeface="Times New Roman"/>
                <a:ea typeface="Calibri"/>
                <a:cs typeface="Times New Roman"/>
              </a:rPr>
              <a:t>Η </a:t>
            </a:r>
            <a:r>
              <a:rPr lang="el-GR" sz="1500" dirty="0" smtClean="0">
                <a:solidFill>
                  <a:srgbClr val="A24D44"/>
                </a:solidFill>
                <a:latin typeface="Times New Roman"/>
                <a:ea typeface="Calibri"/>
                <a:cs typeface="Times New Roman"/>
              </a:rPr>
              <a:t>επίδοση</a:t>
            </a:r>
            <a:r>
              <a:rPr lang="el-GR" sz="1500" dirty="0" smtClean="0">
                <a:latin typeface="Times New Roman"/>
                <a:ea typeface="Calibri"/>
                <a:cs typeface="Times New Roman"/>
              </a:rPr>
              <a:t> επηρεάζει μέρος των δραστηριοτήτων που συμπεριλαμβάνει το ερωτηματολόγιο.</a:t>
            </a:r>
          </a:p>
          <a:p>
            <a:pPr marL="285750" indent="-285750">
              <a:lnSpc>
                <a:spcPct val="115000"/>
              </a:lnSpc>
              <a:spcAft>
                <a:spcPts val="1000"/>
              </a:spcAft>
              <a:buClr>
                <a:srgbClr val="A24D44"/>
              </a:buClr>
              <a:buFont typeface="Courier New" pitchFamily="49" charset="0"/>
              <a:buChar char="o"/>
            </a:pPr>
            <a:r>
              <a:rPr lang="el-GR" sz="1500" dirty="0" smtClean="0">
                <a:latin typeface="Times New Roman"/>
                <a:ea typeface="Calibri"/>
                <a:cs typeface="Times New Roman"/>
              </a:rPr>
              <a:t>Οι δραστηριότητες που επηρεάζονται είναι η </a:t>
            </a:r>
            <a:r>
              <a:rPr lang="el-GR" sz="1500" dirty="0" smtClean="0">
                <a:solidFill>
                  <a:srgbClr val="A24D44"/>
                </a:solidFill>
                <a:latin typeface="Times New Roman"/>
                <a:ea typeface="Calibri"/>
                <a:cs typeface="Times New Roman"/>
              </a:rPr>
              <a:t>1</a:t>
            </a:r>
            <a:r>
              <a:rPr lang="el-GR" sz="1500" baseline="30000" dirty="0" smtClean="0">
                <a:solidFill>
                  <a:srgbClr val="A24D44"/>
                </a:solidFill>
                <a:latin typeface="Times New Roman"/>
                <a:ea typeface="Calibri"/>
                <a:cs typeface="Times New Roman"/>
              </a:rPr>
              <a:t>η</a:t>
            </a:r>
            <a:r>
              <a:rPr lang="el-GR" sz="1500" dirty="0" smtClean="0">
                <a:solidFill>
                  <a:srgbClr val="A24D44"/>
                </a:solidFill>
                <a:latin typeface="Times New Roman"/>
                <a:ea typeface="Calibri"/>
                <a:cs typeface="Times New Roman"/>
              </a:rPr>
              <a:t>, η 5</a:t>
            </a:r>
            <a:r>
              <a:rPr lang="el-GR" sz="1500" baseline="30000" dirty="0" smtClean="0">
                <a:solidFill>
                  <a:srgbClr val="A24D44"/>
                </a:solidFill>
                <a:latin typeface="Times New Roman"/>
                <a:ea typeface="Calibri"/>
                <a:cs typeface="Times New Roman"/>
              </a:rPr>
              <a:t>η</a:t>
            </a:r>
            <a:r>
              <a:rPr lang="el-GR" sz="1500" dirty="0" smtClean="0">
                <a:solidFill>
                  <a:srgbClr val="A24D44"/>
                </a:solidFill>
                <a:latin typeface="Times New Roman"/>
                <a:ea typeface="Calibri"/>
                <a:cs typeface="Times New Roman"/>
              </a:rPr>
              <a:t>, η 8</a:t>
            </a:r>
            <a:r>
              <a:rPr lang="el-GR" sz="1500" baseline="30000" dirty="0" smtClean="0">
                <a:solidFill>
                  <a:srgbClr val="A24D44"/>
                </a:solidFill>
                <a:latin typeface="Times New Roman"/>
                <a:ea typeface="Calibri"/>
                <a:cs typeface="Times New Roman"/>
              </a:rPr>
              <a:t>η</a:t>
            </a:r>
            <a:r>
              <a:rPr lang="el-GR" sz="1500" dirty="0" smtClean="0">
                <a:solidFill>
                  <a:srgbClr val="A24D44"/>
                </a:solidFill>
                <a:latin typeface="Times New Roman"/>
                <a:ea typeface="Calibri"/>
                <a:cs typeface="Times New Roman"/>
              </a:rPr>
              <a:t> και η 10</a:t>
            </a:r>
            <a:r>
              <a:rPr lang="el-GR" sz="1500" baseline="30000" dirty="0" smtClean="0">
                <a:solidFill>
                  <a:srgbClr val="A24D44"/>
                </a:solidFill>
                <a:latin typeface="Times New Roman"/>
                <a:ea typeface="Calibri"/>
                <a:cs typeface="Times New Roman"/>
              </a:rPr>
              <a:t>η</a:t>
            </a:r>
            <a:r>
              <a:rPr lang="el-GR" sz="1500" dirty="0" smtClean="0">
                <a:latin typeface="Times New Roman"/>
                <a:ea typeface="Calibri"/>
                <a:cs typeface="Times New Roman"/>
              </a:rPr>
              <a:t>.</a:t>
            </a:r>
          </a:p>
          <a:p>
            <a:pPr marL="285750" indent="-285750">
              <a:lnSpc>
                <a:spcPct val="115000"/>
              </a:lnSpc>
              <a:spcAft>
                <a:spcPts val="1000"/>
              </a:spcAft>
              <a:buClr>
                <a:srgbClr val="A24D44"/>
              </a:buClr>
              <a:buFont typeface="Courier New" pitchFamily="49" charset="0"/>
              <a:buChar char="o"/>
            </a:pPr>
            <a:r>
              <a:rPr lang="el-GR" sz="1500" dirty="0" smtClean="0">
                <a:latin typeface="Times New Roman"/>
                <a:ea typeface="Calibri"/>
                <a:cs typeface="Times New Roman"/>
              </a:rPr>
              <a:t>Οι μαθητές με την καλύτερη επίδοση, κατασκεύασαν τις </a:t>
            </a:r>
            <a:r>
              <a:rPr lang="el-GR" sz="1500" dirty="0" smtClean="0">
                <a:solidFill>
                  <a:srgbClr val="A24D44"/>
                </a:solidFill>
                <a:latin typeface="Times New Roman"/>
                <a:ea typeface="Calibri"/>
                <a:cs typeface="Times New Roman"/>
              </a:rPr>
              <a:t>δυσκολότερες</a:t>
            </a:r>
            <a:r>
              <a:rPr lang="el-GR" sz="1500" dirty="0" smtClean="0">
                <a:latin typeface="Times New Roman"/>
                <a:ea typeface="Calibri"/>
                <a:cs typeface="Times New Roman"/>
              </a:rPr>
              <a:t> δραστηριότητες </a:t>
            </a:r>
            <a:r>
              <a:rPr lang="el-GR" sz="1500" dirty="0" smtClean="0">
                <a:solidFill>
                  <a:srgbClr val="A24D44"/>
                </a:solidFill>
                <a:latin typeface="Times New Roman"/>
                <a:ea typeface="Calibri"/>
                <a:cs typeface="Times New Roman"/>
              </a:rPr>
              <a:t>ελεύθερου και </a:t>
            </a:r>
            <a:r>
              <a:rPr lang="el-GR" sz="1500" dirty="0" err="1" smtClean="0">
                <a:solidFill>
                  <a:srgbClr val="A24D44"/>
                </a:solidFill>
                <a:latin typeface="Times New Roman"/>
                <a:ea typeface="Calibri"/>
                <a:cs typeface="Times New Roman"/>
              </a:rPr>
              <a:t>ημι</a:t>
            </a:r>
            <a:r>
              <a:rPr lang="el-GR" sz="1500" dirty="0" smtClean="0">
                <a:solidFill>
                  <a:srgbClr val="A24D44"/>
                </a:solidFill>
                <a:latin typeface="Times New Roman"/>
                <a:ea typeface="Calibri"/>
                <a:cs typeface="Times New Roman"/>
              </a:rPr>
              <a:t>-δομημένου περιβάλλοντος</a:t>
            </a:r>
            <a:r>
              <a:rPr lang="el-GR" sz="1500" dirty="0" smtClean="0">
                <a:latin typeface="Times New Roman"/>
                <a:ea typeface="Calibri"/>
                <a:cs typeface="Times New Roman"/>
              </a:rPr>
              <a:t>.</a:t>
            </a:r>
            <a:endParaRPr lang="el-GR" sz="1500" dirty="0">
              <a:latin typeface="Times New Roman"/>
              <a:ea typeface="Calibri"/>
              <a:cs typeface="Times New Roman"/>
            </a:endParaRPr>
          </a:p>
        </p:txBody>
      </p:sp>
      <p:graphicFrame>
        <p:nvGraphicFramePr>
          <p:cNvPr id="8" name="7 - Πίνακας"/>
          <p:cNvGraphicFramePr>
            <a:graphicFrameLocks noGrp="1"/>
          </p:cNvGraphicFramePr>
          <p:nvPr>
            <p:extLst>
              <p:ext uri="{D42A27DB-BD31-4B8C-83A1-F6EECF244321}">
                <p14:modId xmlns:p14="http://schemas.microsoft.com/office/powerpoint/2010/main" val="1999144430"/>
              </p:ext>
            </p:extLst>
          </p:nvPr>
        </p:nvGraphicFramePr>
        <p:xfrm>
          <a:off x="714348" y="714357"/>
          <a:ext cx="5000660" cy="5218934"/>
        </p:xfrm>
        <a:graphic>
          <a:graphicData uri="http://schemas.openxmlformats.org/drawingml/2006/table">
            <a:tbl>
              <a:tblPr/>
              <a:tblGrid>
                <a:gridCol w="1210720"/>
                <a:gridCol w="991760"/>
                <a:gridCol w="1072260"/>
                <a:gridCol w="1725920"/>
              </a:tblGrid>
              <a:tr h="644941">
                <a:tc>
                  <a:txBody>
                    <a:bodyPr/>
                    <a:lstStyle/>
                    <a:p>
                      <a:pPr algn="l" fontAlgn="b"/>
                      <a:r>
                        <a:rPr lang="el-GR" sz="1400" b="0" i="0" u="none" strike="noStrike" dirty="0">
                          <a:solidFill>
                            <a:srgbClr val="FFFFFF"/>
                          </a:solidFill>
                          <a:latin typeface="Times New Roman" pitchFamily="18" charset="0"/>
                          <a:cs typeface="Times New Roman" pitchFamily="18" charset="0"/>
                        </a:rPr>
                        <a:t> </a:t>
                      </a:r>
                    </a:p>
                  </a:txBody>
                  <a:tcPr marL="7231" marR="7231" marT="7231" marB="0" anchor="b">
                    <a:lnL>
                      <a:noFill/>
                    </a:lnL>
                    <a:lnR w="12700" cap="flat" cmpd="sng" algn="ctr">
                      <a:solidFill>
                        <a:srgbClr val="836967"/>
                      </a:solidFill>
                      <a:prstDash val="solid"/>
                      <a:round/>
                      <a:headEnd type="none" w="med" len="med"/>
                      <a:tailEnd type="none" w="med" len="med"/>
                    </a:lnR>
                    <a:lnT>
                      <a:noFill/>
                    </a:lnT>
                    <a:lnB w="12700" cap="flat" cmpd="sng" algn="ctr">
                      <a:solidFill>
                        <a:srgbClr val="836967"/>
                      </a:solidFill>
                      <a:prstDash val="solid"/>
                      <a:round/>
                      <a:headEnd type="none" w="med" len="med"/>
                      <a:tailEnd type="none" w="med" len="med"/>
                    </a:lnB>
                    <a:solidFill>
                      <a:srgbClr val="254061"/>
                    </a:solidFill>
                  </a:tcPr>
                </a:tc>
                <a:tc>
                  <a:txBody>
                    <a:bodyPr/>
                    <a:lstStyle/>
                    <a:p>
                      <a:pPr algn="ctr" fontAlgn="ctr"/>
                      <a:r>
                        <a:rPr lang="el-GR" sz="1400" b="0" i="0" u="none" strike="noStrike" dirty="0" smtClean="0">
                          <a:solidFill>
                            <a:srgbClr val="FFFFFF"/>
                          </a:solidFill>
                          <a:latin typeface="Times New Roman" pitchFamily="18" charset="0"/>
                          <a:cs typeface="Times New Roman" pitchFamily="18" charset="0"/>
                        </a:rPr>
                        <a:t>Εκτιμητής </a:t>
                      </a:r>
                      <a:r>
                        <a:rPr lang="en-US" sz="1400" b="0" i="0" u="none" strike="noStrike" dirty="0">
                          <a:solidFill>
                            <a:srgbClr val="FFFFFF"/>
                          </a:solidFill>
                          <a:latin typeface="Times New Roman" pitchFamily="18" charset="0"/>
                          <a:cs typeface="Times New Roman" pitchFamily="18" charset="0"/>
                        </a:rPr>
                        <a:t>B</a:t>
                      </a:r>
                    </a:p>
                  </a:txBody>
                  <a:tcPr marL="7231" marR="7231" marT="7231" marB="0" anchor="ctr">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254061"/>
                    </a:solidFill>
                  </a:tcPr>
                </a:tc>
                <a:tc>
                  <a:txBody>
                    <a:bodyPr/>
                    <a:lstStyle/>
                    <a:p>
                      <a:pPr algn="ctr" fontAlgn="ctr"/>
                      <a:r>
                        <a:rPr lang="el-GR" sz="1400" b="0" i="0" u="none" strike="noStrike" dirty="0">
                          <a:solidFill>
                            <a:srgbClr val="FFFFFF"/>
                          </a:solidFill>
                          <a:latin typeface="Times New Roman" pitchFamily="18" charset="0"/>
                          <a:cs typeface="Times New Roman" pitchFamily="18" charset="0"/>
                        </a:rPr>
                        <a:t>Τυπικό Λάθος</a:t>
                      </a:r>
                    </a:p>
                  </a:txBody>
                  <a:tcPr marL="7231" marR="7231" marT="72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254061"/>
                    </a:solidFill>
                  </a:tcPr>
                </a:tc>
                <a:tc>
                  <a:txBody>
                    <a:bodyPr/>
                    <a:lstStyle/>
                    <a:p>
                      <a:pPr algn="ctr" fontAlgn="ctr"/>
                      <a:r>
                        <a:rPr lang="el-GR" sz="1400" b="0" i="0" u="none" strike="noStrike" dirty="0">
                          <a:solidFill>
                            <a:srgbClr val="FFFFFF"/>
                          </a:solidFill>
                          <a:latin typeface="Times New Roman" pitchFamily="18" charset="0"/>
                          <a:cs typeface="Times New Roman" pitchFamily="18" charset="0"/>
                        </a:rPr>
                        <a:t>Παρατηρούμενο Επίπεδο Σημαντικότητας </a:t>
                      </a:r>
                      <a:r>
                        <a:rPr lang="en-US" sz="1400" b="0" i="0" u="none" strike="noStrike" dirty="0">
                          <a:solidFill>
                            <a:srgbClr val="FFFFFF"/>
                          </a:solidFill>
                          <a:latin typeface="Times New Roman" pitchFamily="18" charset="0"/>
                          <a:cs typeface="Times New Roman" pitchFamily="18" charset="0"/>
                        </a:rPr>
                        <a:t>Sig. </a:t>
                      </a:r>
                    </a:p>
                  </a:txBody>
                  <a:tcPr marL="7231" marR="7231" marT="72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254061"/>
                    </a:solidFill>
                  </a:tcPr>
                </a:tc>
              </a:tr>
              <a:tr h="376152">
                <a:tc>
                  <a:txBody>
                    <a:bodyPr/>
                    <a:lstStyle/>
                    <a:p>
                      <a:pPr algn="l" fontAlgn="b"/>
                      <a:r>
                        <a:rPr lang="el-GR" sz="1400" b="0" i="0" u="none" strike="noStrike" dirty="0">
                          <a:solidFill>
                            <a:srgbClr val="FFFFFF"/>
                          </a:solidFill>
                          <a:latin typeface="Times New Roman" pitchFamily="18" charset="0"/>
                          <a:cs typeface="Times New Roman" pitchFamily="18" charset="0"/>
                        </a:rPr>
                        <a:t>Σταθερά</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,833</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,166</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dirty="0">
                          <a:solidFill>
                            <a:srgbClr val="000000"/>
                          </a:solidFill>
                          <a:latin typeface="Times New Roman" pitchFamily="18" charset="0"/>
                          <a:cs typeface="Times New Roman" pitchFamily="18" charset="0"/>
                        </a:rPr>
                        <a:t>,</a:t>
                      </a:r>
                      <a:r>
                        <a:rPr lang="el-GR" sz="1400" b="1" i="0" u="none" strike="noStrike" dirty="0">
                          <a:solidFill>
                            <a:srgbClr val="000000"/>
                          </a:solidFill>
                          <a:latin typeface="Times New Roman" pitchFamily="18" charset="0"/>
                          <a:cs typeface="Times New Roman" pitchFamily="18" charset="0"/>
                        </a:rPr>
                        <a:t>000</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1η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,312</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,107</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,004</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2η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,043</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,089</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,632</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3η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,210</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,136</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,125</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4η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,203</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,151</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,180</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5η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,351</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,129</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dirty="0">
                          <a:solidFill>
                            <a:srgbClr val="000000"/>
                          </a:solidFill>
                          <a:latin typeface="Times New Roman" pitchFamily="18" charset="0"/>
                          <a:cs typeface="Times New Roman" pitchFamily="18" charset="0"/>
                        </a:rPr>
                        <a:t>,</a:t>
                      </a:r>
                      <a:r>
                        <a:rPr lang="el-GR" sz="1400" b="1" i="0" u="none" strike="noStrike" dirty="0">
                          <a:solidFill>
                            <a:srgbClr val="000000"/>
                          </a:solidFill>
                          <a:latin typeface="Times New Roman" pitchFamily="18" charset="0"/>
                          <a:cs typeface="Times New Roman" pitchFamily="18" charset="0"/>
                        </a:rPr>
                        <a:t>007</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6η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-,111</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,134</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dirty="0">
                          <a:solidFill>
                            <a:srgbClr val="000000"/>
                          </a:solidFill>
                          <a:latin typeface="Times New Roman" pitchFamily="18" charset="0"/>
                          <a:cs typeface="Times New Roman" pitchFamily="18" charset="0"/>
                        </a:rPr>
                        <a:t>,411</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7η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,020</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,159</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,899</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8η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,450</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,165</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dirty="0">
                          <a:solidFill>
                            <a:srgbClr val="000000"/>
                          </a:solidFill>
                          <a:latin typeface="Times New Roman" pitchFamily="18" charset="0"/>
                          <a:cs typeface="Times New Roman" pitchFamily="18" charset="0"/>
                        </a:rPr>
                        <a:t>,</a:t>
                      </a:r>
                      <a:r>
                        <a:rPr lang="el-GR" sz="1400" b="1" i="0" u="none" strike="noStrike" dirty="0">
                          <a:solidFill>
                            <a:srgbClr val="000000"/>
                          </a:solidFill>
                          <a:latin typeface="Times New Roman" pitchFamily="18" charset="0"/>
                          <a:cs typeface="Times New Roman" pitchFamily="18" charset="0"/>
                        </a:rPr>
                        <a:t>007</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9η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-,044</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,141</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,753</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76152">
                <a:tc>
                  <a:txBody>
                    <a:bodyPr/>
                    <a:lstStyle/>
                    <a:p>
                      <a:pPr algn="l" fontAlgn="b"/>
                      <a:r>
                        <a:rPr lang="el-GR" sz="1400" b="0" i="0" u="none" strike="noStrike">
                          <a:solidFill>
                            <a:srgbClr val="FFFFFF"/>
                          </a:solidFill>
                          <a:latin typeface="Times New Roman" pitchFamily="18" charset="0"/>
                          <a:cs typeface="Times New Roman" pitchFamily="18" charset="0"/>
                        </a:rPr>
                        <a:t>10η Ερώτηση</a:t>
                      </a:r>
                    </a:p>
                  </a:txBody>
                  <a:tcPr marL="7231" marR="7231" marT="7231"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,265</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,147</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1400" b="0" i="0" u="none" strike="noStrike" dirty="0">
                          <a:solidFill>
                            <a:srgbClr val="000000"/>
                          </a:solidFill>
                          <a:latin typeface="Times New Roman" pitchFamily="18" charset="0"/>
                          <a:cs typeface="Times New Roman" pitchFamily="18" charset="0"/>
                        </a:rPr>
                        <a:t>,</a:t>
                      </a:r>
                      <a:r>
                        <a:rPr lang="el-GR" sz="1400" b="1" i="0" u="none" strike="noStrike" dirty="0">
                          <a:solidFill>
                            <a:srgbClr val="000000"/>
                          </a:solidFill>
                          <a:latin typeface="Times New Roman" pitchFamily="18" charset="0"/>
                          <a:cs typeface="Times New Roman" pitchFamily="18" charset="0"/>
                        </a:rPr>
                        <a:t>073</a:t>
                      </a:r>
                    </a:p>
                  </a:txBody>
                  <a:tcPr marL="7231" marR="7231" marT="72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432362">
                <a:tc gridSpan="4">
                  <a:txBody>
                    <a:bodyPr/>
                    <a:lstStyle/>
                    <a:p>
                      <a:pPr algn="l" fontAlgn="b"/>
                      <a:r>
                        <a:rPr lang="el-GR" sz="1400" b="0" i="0" u="none" strike="noStrike" dirty="0">
                          <a:solidFill>
                            <a:srgbClr val="000000"/>
                          </a:solidFill>
                          <a:latin typeface="Times New Roman" pitchFamily="18" charset="0"/>
                          <a:cs typeface="Times New Roman" pitchFamily="18" charset="0"/>
                        </a:rPr>
                        <a:t>Εξαρτημένη Μεταβλητή:   </a:t>
                      </a:r>
                      <a:r>
                        <a:rPr lang="el-GR" sz="1400" b="0" i="0" u="none" strike="noStrike" dirty="0" smtClean="0">
                          <a:solidFill>
                            <a:srgbClr val="000000"/>
                          </a:solidFill>
                          <a:latin typeface="Times New Roman" pitchFamily="18" charset="0"/>
                          <a:cs typeface="Times New Roman" pitchFamily="18" charset="0"/>
                        </a:rPr>
                        <a:t>Επίδοση Μαθητών</a:t>
                      </a:r>
                      <a:r>
                        <a:rPr lang="el-GR" sz="1400" b="0" i="0" u="none" strike="noStrike" dirty="0">
                          <a:solidFill>
                            <a:srgbClr val="000000"/>
                          </a:solidFill>
                          <a:latin typeface="Times New Roman" pitchFamily="18" charset="0"/>
                          <a:cs typeface="Times New Roman" pitchFamily="18" charset="0"/>
                        </a:rPr>
                        <a:t/>
                      </a:r>
                      <a:br>
                        <a:rPr lang="el-GR" sz="1400" b="0" i="0" u="none" strike="noStrike" dirty="0">
                          <a:solidFill>
                            <a:srgbClr val="000000"/>
                          </a:solidFill>
                          <a:latin typeface="Times New Roman" pitchFamily="18" charset="0"/>
                          <a:cs typeface="Times New Roman" pitchFamily="18" charset="0"/>
                        </a:rPr>
                      </a:br>
                      <a:r>
                        <a:rPr lang="el-GR" sz="1400" b="0" i="0" u="none" strike="noStrike" dirty="0">
                          <a:solidFill>
                            <a:srgbClr val="000000"/>
                          </a:solidFill>
                          <a:latin typeface="Times New Roman" pitchFamily="18" charset="0"/>
                          <a:cs typeface="Times New Roman" pitchFamily="18" charset="0"/>
                        </a:rPr>
                        <a:t> </a:t>
                      </a:r>
                      <a:r>
                        <a:rPr lang="el-GR" sz="1400" b="0" i="0" u="none" strike="noStrike" dirty="0" smtClean="0">
                          <a:solidFill>
                            <a:srgbClr val="000000"/>
                          </a:solidFill>
                          <a:latin typeface="Times New Roman" pitchFamily="18" charset="0"/>
                          <a:cs typeface="Times New Roman" pitchFamily="18" charset="0"/>
                        </a:rPr>
                        <a:t>*Οι εκτιμήσεις είναι σημαντικές σε επίπεδο εμπιστοσύνης 0,05 </a:t>
                      </a:r>
                      <a:endParaRPr lang="el-GR" sz="1400" b="0" i="0" u="none" strike="noStrike" dirty="0">
                        <a:solidFill>
                          <a:srgbClr val="000000"/>
                        </a:solidFill>
                        <a:latin typeface="Times New Roman" pitchFamily="18" charset="0"/>
                        <a:cs typeface="Times New Roman" pitchFamily="18" charset="0"/>
                      </a:endParaRPr>
                    </a:p>
                  </a:txBody>
                  <a:tcPr marL="7231" marR="7231" marT="7231" marB="0" anchor="b">
                    <a:lnL>
                      <a:noFill/>
                    </a:lnL>
                    <a:lnR w="12700" cap="flat" cmpd="sng" algn="ctr">
                      <a:solidFill>
                        <a:srgbClr val="836967"/>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extLst>
      <p:ext uri="{BB962C8B-B14F-4D97-AF65-F5344CB8AC3E}">
        <p14:creationId xmlns:p14="http://schemas.microsoft.com/office/powerpoint/2010/main" val="3431163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5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42910" y="27222"/>
            <a:ext cx="8143932" cy="472819"/>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lnSpc>
                <a:spcPct val="120000"/>
              </a:lnSpc>
              <a:buNone/>
            </a:pPr>
            <a:r>
              <a:rPr lang="el-GR" sz="1500" b="1" u="sng" dirty="0" smtClean="0">
                <a:latin typeface="Times New Roman"/>
                <a:ea typeface="Calibri"/>
              </a:rPr>
              <a:t>Πίνακας 56: </a:t>
            </a:r>
            <a:r>
              <a:rPr lang="el-GR" sz="1500" b="1" dirty="0" smtClean="0">
                <a:latin typeface="Times New Roman"/>
                <a:ea typeface="Calibri"/>
              </a:rPr>
              <a:t>Αποτελέσματα t-</a:t>
            </a:r>
            <a:r>
              <a:rPr lang="el-GR" sz="1500" b="1" dirty="0" err="1" smtClean="0">
                <a:latin typeface="Times New Roman"/>
                <a:ea typeface="Calibri"/>
              </a:rPr>
              <a:t>test</a:t>
            </a:r>
            <a:r>
              <a:rPr lang="el-GR" sz="1500" b="1" dirty="0" smtClean="0">
                <a:latin typeface="Times New Roman"/>
                <a:ea typeface="Calibri"/>
              </a:rPr>
              <a:t> τάξης μαθητών με το επίπεδο δυσκολίας των προβλημάτων </a:t>
            </a:r>
          </a:p>
          <a:p>
            <a:pPr algn="just">
              <a:lnSpc>
                <a:spcPct val="120000"/>
              </a:lnSpc>
              <a:buNone/>
            </a:pPr>
            <a:r>
              <a:rPr lang="el-GR" sz="1600" b="1" dirty="0" smtClean="0">
                <a:latin typeface="Times New Roman"/>
                <a:ea typeface="Calibri"/>
              </a:rPr>
              <a:t> </a:t>
            </a:r>
          </a:p>
        </p:txBody>
      </p:sp>
      <p:sp>
        <p:nvSpPr>
          <p:cNvPr id="12" name="Content Placeholder 2"/>
          <p:cNvSpPr txBox="1">
            <a:spLocks/>
          </p:cNvSpPr>
          <p:nvPr/>
        </p:nvSpPr>
        <p:spPr>
          <a:xfrm>
            <a:off x="272221" y="3356992"/>
            <a:ext cx="5616624" cy="4320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None/>
            </a:pPr>
            <a:endParaRPr lang="el-GR" sz="1600" b="1" dirty="0">
              <a:solidFill>
                <a:srgbClr val="4F81BD"/>
              </a:solidFill>
              <a:latin typeface="Times New Roman"/>
              <a:ea typeface="Times New Roman"/>
            </a:endParaRPr>
          </a:p>
        </p:txBody>
      </p:sp>
      <p:sp>
        <p:nvSpPr>
          <p:cNvPr id="13" name="Content Placeholder 2"/>
          <p:cNvSpPr txBox="1">
            <a:spLocks/>
          </p:cNvSpPr>
          <p:nvPr/>
        </p:nvSpPr>
        <p:spPr>
          <a:xfrm>
            <a:off x="251520" y="3551086"/>
            <a:ext cx="5616624" cy="4320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None/>
            </a:pPr>
            <a:endParaRPr lang="el-GR" sz="1600" b="1" dirty="0" smtClean="0">
              <a:latin typeface="Times New Roman"/>
              <a:ea typeface="Calibri"/>
            </a:endParaRPr>
          </a:p>
        </p:txBody>
      </p:sp>
      <p:sp>
        <p:nvSpPr>
          <p:cNvPr id="14" name="TextBox 13"/>
          <p:cNvSpPr txBox="1"/>
          <p:nvPr/>
        </p:nvSpPr>
        <p:spPr>
          <a:xfrm>
            <a:off x="642910" y="5214950"/>
            <a:ext cx="8286808" cy="912558"/>
          </a:xfrm>
          <a:prstGeom prst="rect">
            <a:avLst/>
          </a:prstGeom>
          <a:noFill/>
        </p:spPr>
        <p:txBody>
          <a:bodyPr wrap="square" rtlCol="0">
            <a:spAutoFit/>
          </a:bodyPr>
          <a:lstStyle/>
          <a:p>
            <a:pPr marL="180975" indent="-180975">
              <a:lnSpc>
                <a:spcPct val="115000"/>
              </a:lnSpc>
              <a:spcAft>
                <a:spcPts val="600"/>
              </a:spcAft>
              <a:buClr>
                <a:srgbClr val="A24D44"/>
              </a:buClr>
              <a:buFont typeface="Courier New" pitchFamily="49" charset="0"/>
              <a:buChar char="o"/>
            </a:pPr>
            <a:r>
              <a:rPr lang="el-GR" sz="1400" dirty="0" smtClean="0">
                <a:latin typeface="Times New Roman"/>
                <a:ea typeface="Calibri"/>
                <a:cs typeface="Times New Roman"/>
              </a:rPr>
              <a:t> Οι ερωτήσεις 1, 2, 5 και 6 έχουν </a:t>
            </a:r>
            <a:r>
              <a:rPr lang="el-GR" sz="1400" dirty="0" smtClean="0">
                <a:solidFill>
                  <a:srgbClr val="A24D44"/>
                </a:solidFill>
                <a:latin typeface="Times New Roman"/>
                <a:ea typeface="Calibri"/>
                <a:cs typeface="Times New Roman"/>
              </a:rPr>
              <a:t>ομοιογένεια διακύμανσης </a:t>
            </a:r>
            <a:r>
              <a:rPr lang="el-GR" sz="1400" dirty="0" smtClean="0">
                <a:latin typeface="Times New Roman"/>
                <a:ea typeface="Calibri"/>
                <a:cs typeface="Times New Roman"/>
              </a:rPr>
              <a:t>σε αντίθεση με την 9</a:t>
            </a:r>
            <a:r>
              <a:rPr lang="el-GR" sz="1400" baseline="30000" dirty="0" smtClean="0">
                <a:latin typeface="Times New Roman"/>
                <a:ea typeface="Calibri"/>
                <a:cs typeface="Times New Roman"/>
              </a:rPr>
              <a:t>η</a:t>
            </a:r>
            <a:r>
              <a:rPr lang="el-GR" sz="1400" dirty="0" smtClean="0">
                <a:latin typeface="Times New Roman"/>
                <a:ea typeface="Calibri"/>
                <a:cs typeface="Times New Roman"/>
              </a:rPr>
              <a:t> και 10</a:t>
            </a:r>
            <a:r>
              <a:rPr lang="el-GR" sz="1400" baseline="30000" dirty="0" smtClean="0">
                <a:latin typeface="Times New Roman"/>
                <a:ea typeface="Calibri"/>
                <a:cs typeface="Times New Roman"/>
              </a:rPr>
              <a:t>η</a:t>
            </a:r>
            <a:r>
              <a:rPr lang="el-GR" sz="1400" dirty="0" smtClean="0">
                <a:latin typeface="Times New Roman"/>
                <a:ea typeface="Calibri"/>
                <a:cs typeface="Times New Roman"/>
              </a:rPr>
              <a:t> δραστηριότητα</a:t>
            </a:r>
          </a:p>
          <a:p>
            <a:pPr marL="180975" indent="-180975" algn="just">
              <a:lnSpc>
                <a:spcPct val="115000"/>
              </a:lnSpc>
              <a:spcAft>
                <a:spcPts val="600"/>
              </a:spcAft>
              <a:buClr>
                <a:srgbClr val="A24D44"/>
              </a:buClr>
              <a:buFont typeface="Courier New" pitchFamily="49" charset="0"/>
              <a:buChar char="o"/>
            </a:pPr>
            <a:r>
              <a:rPr lang="el-GR" sz="1400" dirty="0" smtClean="0">
                <a:latin typeface="Times New Roman"/>
                <a:ea typeface="Calibri"/>
                <a:cs typeface="Times New Roman"/>
              </a:rPr>
              <a:t>Οι μαθητές της ΣΤ΄ δημοτικού δημιουργούν </a:t>
            </a:r>
            <a:r>
              <a:rPr lang="el-GR" sz="1400" dirty="0" smtClean="0">
                <a:solidFill>
                  <a:srgbClr val="A24D44"/>
                </a:solidFill>
                <a:latin typeface="Times New Roman"/>
                <a:ea typeface="Calibri"/>
                <a:cs typeface="Times New Roman"/>
              </a:rPr>
              <a:t>δυσκολότερα μαθηματικά προβλήματα </a:t>
            </a:r>
            <a:r>
              <a:rPr lang="el-GR" sz="1400" dirty="0" smtClean="0">
                <a:latin typeface="Times New Roman"/>
                <a:ea typeface="Calibri"/>
                <a:cs typeface="Times New Roman"/>
              </a:rPr>
              <a:t>σε σχέση με τους μαθητές της Ε΄ δημοτικού</a:t>
            </a:r>
          </a:p>
        </p:txBody>
      </p:sp>
      <p:graphicFrame>
        <p:nvGraphicFramePr>
          <p:cNvPr id="11" name="10 - Πίνακας"/>
          <p:cNvGraphicFramePr>
            <a:graphicFrameLocks noGrp="1"/>
          </p:cNvGraphicFramePr>
          <p:nvPr>
            <p:extLst>
              <p:ext uri="{D42A27DB-BD31-4B8C-83A1-F6EECF244321}">
                <p14:modId xmlns:p14="http://schemas.microsoft.com/office/powerpoint/2010/main" val="2903149636"/>
              </p:ext>
            </p:extLst>
          </p:nvPr>
        </p:nvGraphicFramePr>
        <p:xfrm>
          <a:off x="714348" y="428604"/>
          <a:ext cx="8143964" cy="4714909"/>
        </p:xfrm>
        <a:graphic>
          <a:graphicData uri="http://schemas.openxmlformats.org/drawingml/2006/table">
            <a:tbl>
              <a:tblPr/>
              <a:tblGrid>
                <a:gridCol w="632079"/>
                <a:gridCol w="1123639"/>
                <a:gridCol w="491592"/>
                <a:gridCol w="1404549"/>
                <a:gridCol w="491592"/>
                <a:gridCol w="561820"/>
                <a:gridCol w="912957"/>
                <a:gridCol w="491592"/>
                <a:gridCol w="491592"/>
                <a:gridCol w="772502"/>
                <a:gridCol w="770050"/>
              </a:tblGrid>
              <a:tr h="144745">
                <a:tc rowSpan="3" gridSpan="2">
                  <a:txBody>
                    <a:bodyPr/>
                    <a:lstStyle/>
                    <a:p>
                      <a:pPr algn="l" fontAlgn="t"/>
                      <a:r>
                        <a:rPr lang="el-GR" sz="900" b="0" i="0" u="none" strike="noStrike" dirty="0">
                          <a:solidFill>
                            <a:srgbClr val="FFFFFF"/>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17375D"/>
                    </a:solidFill>
                  </a:tcPr>
                </a:tc>
                <a:tc rowSpan="3" hMerge="1">
                  <a:txBody>
                    <a:bodyPr/>
                    <a:lstStyle/>
                    <a:p>
                      <a:endParaRPr lang="el-GR"/>
                    </a:p>
                  </a:txBody>
                  <a:tcPr/>
                </a:tc>
                <a:tc gridSpan="2">
                  <a:txBody>
                    <a:bodyPr/>
                    <a:lstStyle/>
                    <a:p>
                      <a:pPr algn="ctr" fontAlgn="ctr"/>
                      <a:r>
                        <a:rPr lang="en-US" sz="900" b="0" i="0" u="none" strike="noStrike" dirty="0" err="1">
                          <a:solidFill>
                            <a:srgbClr val="FFFFFF"/>
                          </a:solidFill>
                          <a:latin typeface="Times New Roman"/>
                        </a:rPr>
                        <a:t>Levene's</a:t>
                      </a:r>
                      <a:r>
                        <a:rPr lang="en-US" sz="900" b="0" i="0" u="none" strike="noStrike" dirty="0">
                          <a:solidFill>
                            <a:srgbClr val="FFFFFF"/>
                          </a:solidFill>
                          <a:latin typeface="Times New Roman"/>
                        </a:rPr>
                        <a:t> Test </a:t>
                      </a:r>
                      <a:r>
                        <a:rPr lang="en-US" sz="900" b="0" i="0" u="none" strike="noStrike" dirty="0" err="1">
                          <a:solidFill>
                            <a:srgbClr val="FFFFFF"/>
                          </a:solidFill>
                          <a:latin typeface="Times New Roman"/>
                        </a:rPr>
                        <a:t>για</a:t>
                      </a:r>
                      <a:r>
                        <a:rPr lang="en-US" sz="900" b="0" i="0" u="none" strike="noStrike" dirty="0">
                          <a:solidFill>
                            <a:srgbClr val="FFFFFF"/>
                          </a:solidFill>
                          <a:latin typeface="Times New Roman"/>
                        </a:rPr>
                        <a:t> </a:t>
                      </a:r>
                      <a:r>
                        <a:rPr lang="en-US" sz="900" b="0" i="0" u="none" strike="noStrike" dirty="0" err="1">
                          <a:solidFill>
                            <a:srgbClr val="FFFFFF"/>
                          </a:solidFill>
                          <a:latin typeface="Times New Roman"/>
                        </a:rPr>
                        <a:t>Ισότητα</a:t>
                      </a:r>
                      <a:r>
                        <a:rPr lang="en-US" sz="900" b="0" i="0" u="none" strike="noStrike" dirty="0">
                          <a:solidFill>
                            <a:srgbClr val="FFFFFF"/>
                          </a:solidFill>
                          <a:latin typeface="Times New Roman"/>
                        </a:rPr>
                        <a:t> </a:t>
                      </a:r>
                      <a:r>
                        <a:rPr lang="en-US" sz="900" b="0" i="0" u="none" strike="noStrike" dirty="0" err="1" smtClean="0">
                          <a:solidFill>
                            <a:srgbClr val="FFFFFF"/>
                          </a:solidFill>
                          <a:latin typeface="Times New Roman"/>
                        </a:rPr>
                        <a:t>Μεταβ</a:t>
                      </a:r>
                      <a:r>
                        <a:rPr lang="el-GR" sz="900" b="0" i="0" u="none" strike="noStrike" dirty="0" smtClean="0">
                          <a:solidFill>
                            <a:srgbClr val="FFFFFF"/>
                          </a:solidFill>
                          <a:latin typeface="Times New Roman"/>
                        </a:rPr>
                        <a:t>λ</a:t>
                      </a:r>
                      <a:r>
                        <a:rPr lang="en-US" sz="900" b="0" i="0" u="none" strike="noStrike" dirty="0" err="1" smtClean="0">
                          <a:solidFill>
                            <a:srgbClr val="FFFFFF"/>
                          </a:solidFill>
                          <a:latin typeface="Times New Roman"/>
                        </a:rPr>
                        <a:t>ητών</a:t>
                      </a:r>
                      <a:endParaRPr lang="el-GR" sz="900" b="0" i="0" u="none" strike="noStrike" dirty="0">
                        <a:solidFill>
                          <a:srgbClr val="FFFFFF"/>
                        </a:solidFill>
                        <a:latin typeface="Times New Roman"/>
                      </a:endParaRPr>
                    </a:p>
                  </a:txBody>
                  <a:tcPr marL="5773" marR="5773" marT="5773" marB="0" anchor="ctr">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hMerge="1">
                  <a:txBody>
                    <a:bodyPr/>
                    <a:lstStyle/>
                    <a:p>
                      <a:endParaRPr lang="el-GR"/>
                    </a:p>
                  </a:txBody>
                  <a:tcPr/>
                </a:tc>
                <a:tc gridSpan="7">
                  <a:txBody>
                    <a:bodyPr/>
                    <a:lstStyle/>
                    <a:p>
                      <a:pPr algn="ctr" fontAlgn="ctr"/>
                      <a:r>
                        <a:rPr lang="en-US" sz="900" b="0" i="0" u="none" strike="noStrike">
                          <a:solidFill>
                            <a:srgbClr val="FFFFFF"/>
                          </a:solidFill>
                          <a:latin typeface="Times New Roman"/>
                        </a:rPr>
                        <a:t>t-test για Ισότητα Μέσων Όρων</a:t>
                      </a:r>
                      <a:endParaRPr lang="el-GR" sz="900" b="0" i="0" u="none" strike="noStrike">
                        <a:solidFill>
                          <a:srgbClr val="FFFFFF"/>
                        </a:solidFill>
                        <a:latin typeface="Times New Roman"/>
                      </a:endParaRP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83644">
                <a:tc gridSpan="2" vMerge="1">
                  <a:txBody>
                    <a:bodyPr/>
                    <a:lstStyle/>
                    <a:p>
                      <a:endParaRPr lang="el-GR"/>
                    </a:p>
                  </a:txBody>
                  <a:tcPr/>
                </a:tc>
                <a:tc hMerge="1" vMerge="1">
                  <a:txBody>
                    <a:bodyPr/>
                    <a:lstStyle/>
                    <a:p>
                      <a:endParaRPr lang="el-GR"/>
                    </a:p>
                  </a:txBody>
                  <a:tcPr/>
                </a:tc>
                <a:tc rowSpan="2">
                  <a:txBody>
                    <a:bodyPr/>
                    <a:lstStyle/>
                    <a:p>
                      <a:pPr algn="ctr" fontAlgn="ctr"/>
                      <a:r>
                        <a:rPr lang="el-GR" sz="900" b="0" i="0" u="none" strike="noStrike">
                          <a:solidFill>
                            <a:srgbClr val="FFFFFF"/>
                          </a:solidFill>
                          <a:latin typeface="Times New Roman"/>
                        </a:rPr>
                        <a:t>Τιμή F</a:t>
                      </a:r>
                    </a:p>
                  </a:txBody>
                  <a:tcPr marL="5773" marR="5773" marT="5773" marB="0" anchor="ctr">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rowSpan="2">
                  <a:txBody>
                    <a:bodyPr/>
                    <a:lstStyle/>
                    <a:p>
                      <a:pPr algn="ctr" fontAlgn="ctr"/>
                      <a:r>
                        <a:rPr lang="el-GR" sz="900" b="0" i="0" u="none" strike="noStrike" dirty="0">
                          <a:solidFill>
                            <a:srgbClr val="FFFFFF"/>
                          </a:solidFill>
                          <a:latin typeface="Times New Roman"/>
                        </a:rPr>
                        <a:t>Παρατηρούμενο Επίπεδο Σημαντικότητας </a:t>
                      </a:r>
                      <a:r>
                        <a:rPr lang="el-GR" sz="900" b="0" i="0" u="none" strike="noStrike" dirty="0" err="1">
                          <a:solidFill>
                            <a:srgbClr val="FFFFFF"/>
                          </a:solidFill>
                          <a:latin typeface="Times New Roman"/>
                        </a:rPr>
                        <a:t>Sig</a:t>
                      </a:r>
                      <a:r>
                        <a:rPr lang="el-GR" sz="900" b="0" i="0" u="none" strike="noStrike" dirty="0">
                          <a:solidFill>
                            <a:srgbClr val="FFFFFF"/>
                          </a:solidFill>
                          <a:latin typeface="Times New Roman"/>
                        </a:rPr>
                        <a:t>.</a:t>
                      </a: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rowSpan="2">
                  <a:txBody>
                    <a:bodyPr/>
                    <a:lstStyle/>
                    <a:p>
                      <a:pPr algn="ctr" fontAlgn="ctr"/>
                      <a:r>
                        <a:rPr lang="el-GR" sz="900" b="0" i="0" u="none" strike="noStrike" dirty="0">
                          <a:solidFill>
                            <a:srgbClr val="FFFFFF"/>
                          </a:solidFill>
                          <a:latin typeface="Times New Roman"/>
                        </a:rPr>
                        <a:t>Τιμή t</a:t>
                      </a: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rowSpan="2">
                  <a:txBody>
                    <a:bodyPr/>
                    <a:lstStyle/>
                    <a:p>
                      <a:pPr algn="ctr" fontAlgn="ctr"/>
                      <a:r>
                        <a:rPr lang="el-GR" sz="900" b="0" i="0" u="none" strike="noStrike" dirty="0">
                          <a:solidFill>
                            <a:srgbClr val="FFFFFF"/>
                          </a:solidFill>
                          <a:latin typeface="Times New Roman"/>
                        </a:rPr>
                        <a:t>Βαθμοί Ελευθερίας </a:t>
                      </a:r>
                      <a:r>
                        <a:rPr lang="el-GR" sz="900" b="0" i="0" u="none" strike="noStrike" dirty="0" err="1">
                          <a:solidFill>
                            <a:srgbClr val="FFFFFF"/>
                          </a:solidFill>
                          <a:latin typeface="Times New Roman"/>
                        </a:rPr>
                        <a:t>df</a:t>
                      </a:r>
                      <a:endParaRPr lang="el-GR" sz="900" b="0" i="0" u="none" strike="noStrike" dirty="0">
                        <a:solidFill>
                          <a:srgbClr val="FFFFFF"/>
                        </a:solidFill>
                        <a:latin typeface="Times New Roman"/>
                      </a:endParaRP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rowSpan="2">
                  <a:txBody>
                    <a:bodyPr/>
                    <a:lstStyle/>
                    <a:p>
                      <a:pPr algn="ctr" fontAlgn="ctr"/>
                      <a:r>
                        <a:rPr lang="el-GR" sz="900" b="0" i="0" u="none" strike="noStrike">
                          <a:solidFill>
                            <a:srgbClr val="FFFFFF"/>
                          </a:solidFill>
                          <a:latin typeface="Times New Roman"/>
                        </a:rPr>
                        <a:t>Παρατηρούμενο Επίπεδο Σημαντικότητας Sig. (2-tailed)</a:t>
                      </a: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rowSpan="2">
                  <a:txBody>
                    <a:bodyPr/>
                    <a:lstStyle/>
                    <a:p>
                      <a:pPr algn="ctr" fontAlgn="ctr"/>
                      <a:r>
                        <a:rPr lang="el-GR" sz="900" b="0" i="0" u="none" strike="noStrike">
                          <a:solidFill>
                            <a:srgbClr val="FFFFFF"/>
                          </a:solidFill>
                          <a:latin typeface="Times New Roman"/>
                        </a:rPr>
                        <a:t>Μέση Διαφορά </a:t>
                      </a: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rowSpan="2">
                  <a:txBody>
                    <a:bodyPr/>
                    <a:lstStyle/>
                    <a:p>
                      <a:pPr algn="ctr" fontAlgn="ctr"/>
                      <a:r>
                        <a:rPr lang="el-GR" sz="900" b="0" i="0" u="none" strike="noStrike">
                          <a:solidFill>
                            <a:srgbClr val="FFFFFF"/>
                          </a:solidFill>
                          <a:latin typeface="Times New Roman"/>
                        </a:rPr>
                        <a:t>Τυπικό Λάθος</a:t>
                      </a: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gridSpan="2">
                  <a:txBody>
                    <a:bodyPr/>
                    <a:lstStyle/>
                    <a:p>
                      <a:pPr algn="ctr" fontAlgn="ctr"/>
                      <a:r>
                        <a:rPr lang="en-US" sz="900" b="0" i="0" u="none" strike="noStrike">
                          <a:solidFill>
                            <a:srgbClr val="FFFFFF"/>
                          </a:solidFill>
                          <a:latin typeface="Times New Roman"/>
                        </a:rPr>
                        <a:t>95% Επίπεδο Εμπιστοσύνης</a:t>
                      </a:r>
                      <a:endParaRPr lang="el-GR" sz="900" b="0" i="0" u="none" strike="noStrike">
                        <a:solidFill>
                          <a:srgbClr val="FFFFFF"/>
                        </a:solidFill>
                        <a:latin typeface="Times New Roman"/>
                      </a:endParaRP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hMerge="1">
                  <a:txBody>
                    <a:bodyPr/>
                    <a:lstStyle/>
                    <a:p>
                      <a:endParaRPr lang="el-GR"/>
                    </a:p>
                  </a:txBody>
                  <a:tcPr/>
                </a:tc>
              </a:tr>
              <a:tr h="283644">
                <a:tc gridSpan="2" vMerge="1">
                  <a:txBody>
                    <a:bodyPr/>
                    <a:lstStyle/>
                    <a:p>
                      <a:endParaRPr lang="el-GR"/>
                    </a:p>
                  </a:txBody>
                  <a:tcPr/>
                </a:tc>
                <a:tc hMerge="1"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900" b="0" i="0" u="none" strike="noStrike">
                          <a:solidFill>
                            <a:srgbClr val="FFFFFF"/>
                          </a:solidFill>
                          <a:latin typeface="Times New Roman"/>
                        </a:rPr>
                        <a:t>Χαμηλότερο</a:t>
                      </a: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c>
                  <a:txBody>
                    <a:bodyPr/>
                    <a:lstStyle/>
                    <a:p>
                      <a:pPr algn="ctr" fontAlgn="ctr"/>
                      <a:r>
                        <a:rPr lang="el-GR" sz="900" b="0" i="0" u="none" strike="noStrike">
                          <a:solidFill>
                            <a:srgbClr val="FFFFFF"/>
                          </a:solidFill>
                          <a:latin typeface="Times New Roman"/>
                        </a:rPr>
                        <a:t>Υψηλότερο</a:t>
                      </a:r>
                    </a:p>
                  </a:txBody>
                  <a:tcPr marL="5773" marR="5773" marT="577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375D"/>
                    </a:solidFill>
                  </a:tcPr>
                </a:tc>
              </a:tr>
              <a:tr h="333573">
                <a:tc rowSpan="2">
                  <a:txBody>
                    <a:bodyPr/>
                    <a:lstStyle/>
                    <a:p>
                      <a:pPr algn="l" fontAlgn="b"/>
                      <a:r>
                        <a:rPr lang="el-GR" sz="900" b="0" i="0" u="none" strike="noStrike">
                          <a:solidFill>
                            <a:srgbClr val="FFFFFF"/>
                          </a:solidFill>
                          <a:latin typeface="Times New Roman"/>
                        </a:rPr>
                        <a:t>1η Ερώτηση</a:t>
                      </a:r>
                    </a:p>
                  </a:txBody>
                  <a:tcPr marL="5773" marR="5773" marT="5773" marB="0" anchor="b">
                    <a:lnL w="19050" cap="flat" cmpd="sng" algn="ctr">
                      <a:solidFill>
                        <a:srgbClr val="000000"/>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b"/>
                      <a:r>
                        <a:rPr lang="el-GR" sz="900" b="0" i="0" u="none" strike="noStrike">
                          <a:solidFill>
                            <a:srgbClr val="FFFFFF"/>
                          </a:solidFill>
                          <a:latin typeface="Times New Roman"/>
                        </a:rPr>
                        <a:t>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900" b="0" i="0" u="none" strike="noStrike">
                          <a:solidFill>
                            <a:srgbClr val="000000"/>
                          </a:solidFill>
                          <a:latin typeface="Times New Roman"/>
                        </a:rPr>
                        <a:t>,424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,516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-1,145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,254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-,108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,095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vMerge="1">
                  <a:txBody>
                    <a:bodyPr/>
                    <a:lstStyle/>
                    <a:p>
                      <a:endParaRPr lang="el-GR"/>
                    </a:p>
                  </a:txBody>
                  <a:tcPr/>
                </a:tc>
                <a:tc>
                  <a:txBody>
                    <a:bodyPr/>
                    <a:lstStyle/>
                    <a:p>
                      <a:pPr algn="l" fontAlgn="b"/>
                      <a:r>
                        <a:rPr lang="el-GR" sz="900" b="1" i="0" u="none" strike="noStrike" dirty="0">
                          <a:solidFill>
                            <a:srgbClr val="FFFFFF"/>
                          </a:solidFill>
                          <a:latin typeface="Times New Roman"/>
                        </a:rPr>
                        <a:t>Μη 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-1,146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197,556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,253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-,108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,094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rowSpan="2">
                  <a:txBody>
                    <a:bodyPr/>
                    <a:lstStyle/>
                    <a:p>
                      <a:pPr algn="l" fontAlgn="b"/>
                      <a:r>
                        <a:rPr lang="el-GR" sz="900" b="0" i="0" u="none" strike="noStrike">
                          <a:solidFill>
                            <a:srgbClr val="FFFFFF"/>
                          </a:solidFill>
                          <a:latin typeface="Times New Roman"/>
                        </a:rPr>
                        <a:t>2η Ερώτηση</a:t>
                      </a:r>
                    </a:p>
                  </a:txBody>
                  <a:tcPr marL="5773" marR="5773" marT="5773" marB="0" anchor="b">
                    <a:lnL w="19050" cap="flat" cmpd="sng" algn="ctr">
                      <a:solidFill>
                        <a:srgbClr val="000000"/>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b"/>
                      <a:r>
                        <a:rPr lang="el-GR" sz="900" b="0" i="0" u="none" strike="noStrike">
                          <a:solidFill>
                            <a:srgbClr val="FFFFFF"/>
                          </a:solidFill>
                          <a:latin typeface="Times New Roman"/>
                        </a:rPr>
                        <a:t>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900" b="0" i="0" u="none" strike="noStrike">
                          <a:solidFill>
                            <a:srgbClr val="000000"/>
                          </a:solidFill>
                          <a:latin typeface="Times New Roman"/>
                        </a:rPr>
                        <a:t>1,356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,246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-1,639</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,103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-,183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,112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-,404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,037</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vMerge="1">
                  <a:txBody>
                    <a:bodyPr/>
                    <a:lstStyle/>
                    <a:p>
                      <a:endParaRPr lang="el-GR"/>
                    </a:p>
                  </a:txBody>
                  <a:tcPr/>
                </a:tc>
                <a:tc>
                  <a:txBody>
                    <a:bodyPr/>
                    <a:lstStyle/>
                    <a:p>
                      <a:pPr algn="l" fontAlgn="b"/>
                      <a:r>
                        <a:rPr lang="el-GR" sz="900" b="1" i="0" u="none" strike="noStrike" dirty="0">
                          <a:solidFill>
                            <a:srgbClr val="FFFFFF"/>
                          </a:solidFill>
                          <a:latin typeface="Times New Roman"/>
                        </a:rPr>
                        <a:t>Μη 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-1,660</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187,771</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,099</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-,183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,111</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-,402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,035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rowSpan="2">
                  <a:txBody>
                    <a:bodyPr/>
                    <a:lstStyle/>
                    <a:p>
                      <a:pPr algn="l" fontAlgn="b"/>
                      <a:r>
                        <a:rPr lang="el-GR" sz="900" b="0" i="0" u="none" strike="noStrike">
                          <a:solidFill>
                            <a:srgbClr val="FFFFFF"/>
                          </a:solidFill>
                          <a:latin typeface="Times New Roman"/>
                        </a:rPr>
                        <a:t>5η Ερώτηση</a:t>
                      </a:r>
                    </a:p>
                  </a:txBody>
                  <a:tcPr marL="5773" marR="5773" marT="5773" marB="0" anchor="b">
                    <a:lnL w="19050" cap="flat" cmpd="sng" algn="ctr">
                      <a:solidFill>
                        <a:srgbClr val="000000"/>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b"/>
                      <a:r>
                        <a:rPr lang="el-GR" sz="900" b="0" i="0" u="none" strike="noStrike">
                          <a:solidFill>
                            <a:srgbClr val="FFFFFF"/>
                          </a:solidFill>
                          <a:latin typeface="Times New Roman"/>
                        </a:rPr>
                        <a:t>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900" b="0" i="0" u="none" strike="noStrike">
                          <a:solidFill>
                            <a:srgbClr val="000000"/>
                          </a:solidFill>
                          <a:latin typeface="Times New Roman"/>
                        </a:rPr>
                        <a:t>,643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,424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-1,053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-,082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-,235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,071</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vMerge="1">
                  <a:txBody>
                    <a:bodyPr/>
                    <a:lstStyle/>
                    <a:p>
                      <a:endParaRPr lang="el-GR"/>
                    </a:p>
                  </a:txBody>
                  <a:tcPr/>
                </a:tc>
                <a:tc>
                  <a:txBody>
                    <a:bodyPr/>
                    <a:lstStyle/>
                    <a:p>
                      <a:pPr algn="l" fontAlgn="b"/>
                      <a:r>
                        <a:rPr lang="el-GR" sz="900" b="1" i="0" u="none" strike="noStrike" dirty="0">
                          <a:solidFill>
                            <a:srgbClr val="FFFFFF"/>
                          </a:solidFill>
                          <a:latin typeface="Times New Roman"/>
                        </a:rPr>
                        <a:t>Μη 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-1,048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191,678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-,082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-,236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rowSpan="2">
                  <a:txBody>
                    <a:bodyPr/>
                    <a:lstStyle/>
                    <a:p>
                      <a:pPr algn="l" fontAlgn="b"/>
                      <a:r>
                        <a:rPr lang="el-GR" sz="900" b="0" i="0" u="none" strike="noStrike">
                          <a:solidFill>
                            <a:srgbClr val="FFFFFF"/>
                          </a:solidFill>
                          <a:latin typeface="Times New Roman"/>
                        </a:rPr>
                        <a:t>6η Ερώτηση</a:t>
                      </a:r>
                    </a:p>
                  </a:txBody>
                  <a:tcPr marL="5773" marR="5773" marT="5773" marB="0" anchor="b">
                    <a:lnL w="19050" cap="flat" cmpd="sng" algn="ctr">
                      <a:solidFill>
                        <a:srgbClr val="000000"/>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b"/>
                      <a:r>
                        <a:rPr lang="el-GR" sz="900" b="0" i="0" u="none" strike="noStrike">
                          <a:solidFill>
                            <a:srgbClr val="FFFFFF"/>
                          </a:solidFill>
                          <a:latin typeface="Times New Roman"/>
                        </a:rPr>
                        <a:t>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900" b="0" i="0" u="none" strike="noStrike">
                          <a:solidFill>
                            <a:srgbClr val="000000"/>
                          </a:solidFill>
                          <a:latin typeface="Times New Roman"/>
                        </a:rPr>
                        <a:t>1,012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,316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-1,728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dirty="0">
                          <a:solidFill>
                            <a:srgbClr val="000000"/>
                          </a:solidFill>
                          <a:latin typeface="Times New Roman"/>
                        </a:rPr>
                        <a:t>,086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dirty="0">
                          <a:solidFill>
                            <a:srgbClr val="000000"/>
                          </a:solidFill>
                          <a:latin typeface="Times New Roman"/>
                        </a:rPr>
                        <a:t>-,138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,080</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,019</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vMerge="1">
                  <a:txBody>
                    <a:bodyPr/>
                    <a:lstStyle/>
                    <a:p>
                      <a:endParaRPr lang="el-GR"/>
                    </a:p>
                  </a:txBody>
                  <a:tcPr/>
                </a:tc>
                <a:tc>
                  <a:txBody>
                    <a:bodyPr/>
                    <a:lstStyle/>
                    <a:p>
                      <a:pPr algn="l" fontAlgn="b"/>
                      <a:r>
                        <a:rPr lang="el-GR" sz="900" b="1" i="0" u="none" strike="noStrike" dirty="0">
                          <a:solidFill>
                            <a:srgbClr val="FFFFFF"/>
                          </a:solidFill>
                          <a:latin typeface="Times New Roman"/>
                        </a:rPr>
                        <a:t>Μη 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dirty="0">
                          <a:solidFill>
                            <a:srgbClr val="000000"/>
                          </a:solidFill>
                          <a:latin typeface="Times New Roman"/>
                        </a:rPr>
                        <a:t>-1,720</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190,664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,087</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-,138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,080</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,020</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rowSpan="2">
                  <a:txBody>
                    <a:bodyPr/>
                    <a:lstStyle/>
                    <a:p>
                      <a:pPr algn="l" fontAlgn="b"/>
                      <a:r>
                        <a:rPr lang="el-GR" sz="900" b="0" i="0" u="none" strike="noStrike" dirty="0">
                          <a:solidFill>
                            <a:srgbClr val="FFFFFF"/>
                          </a:solidFill>
                          <a:latin typeface="Times New Roman"/>
                        </a:rPr>
                        <a:t>9η Ερώτηση</a:t>
                      </a:r>
                    </a:p>
                  </a:txBody>
                  <a:tcPr marL="5773" marR="5773" marT="5773" marB="0" anchor="b">
                    <a:lnL w="19050" cap="flat" cmpd="sng" algn="ctr">
                      <a:solidFill>
                        <a:srgbClr val="000000"/>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b"/>
                      <a:r>
                        <a:rPr lang="el-GR" sz="900" b="1" i="0" u="none" strike="noStrike" dirty="0">
                          <a:solidFill>
                            <a:srgbClr val="FFFFFF"/>
                          </a:solidFill>
                          <a:latin typeface="Times New Roman"/>
                        </a:rPr>
                        <a:t>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900" b="0" i="0" u="none" strike="noStrike">
                          <a:solidFill>
                            <a:srgbClr val="000000"/>
                          </a:solidFill>
                          <a:latin typeface="Times New Roman"/>
                        </a:rPr>
                        <a:t>5,652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,018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-2,647</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,009</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-,336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-,049</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vMerge="1">
                  <a:txBody>
                    <a:bodyPr/>
                    <a:lstStyle/>
                    <a:p>
                      <a:endParaRPr lang="el-GR"/>
                    </a:p>
                  </a:txBody>
                  <a:tcPr/>
                </a:tc>
                <a:tc>
                  <a:txBody>
                    <a:bodyPr/>
                    <a:lstStyle/>
                    <a:p>
                      <a:pPr algn="l" fontAlgn="b"/>
                      <a:r>
                        <a:rPr lang="el-GR" sz="900" b="0" i="0" u="none" strike="noStrike">
                          <a:solidFill>
                            <a:srgbClr val="FFFFFF"/>
                          </a:solidFill>
                          <a:latin typeface="Times New Roman"/>
                        </a:rPr>
                        <a:t>Μη 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-2,643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195,288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,009</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-,192</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,073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-,336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-,049</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rowSpan="2">
                  <a:txBody>
                    <a:bodyPr/>
                    <a:lstStyle/>
                    <a:p>
                      <a:pPr algn="l" fontAlgn="b"/>
                      <a:r>
                        <a:rPr lang="el-GR" sz="900" b="0" i="0" u="none" strike="noStrike" dirty="0">
                          <a:solidFill>
                            <a:srgbClr val="FFFFFF"/>
                          </a:solidFill>
                          <a:latin typeface="Times New Roman"/>
                        </a:rPr>
                        <a:t>10η Ερώτηση</a:t>
                      </a:r>
                    </a:p>
                  </a:txBody>
                  <a:tcPr marL="5773" marR="5773" marT="5773" marB="0" anchor="b">
                    <a:lnL w="19050" cap="flat" cmpd="sng" algn="ctr">
                      <a:solidFill>
                        <a:srgbClr val="000000"/>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245794"/>
                    </a:solidFill>
                  </a:tcPr>
                </a:tc>
                <a:tc>
                  <a:txBody>
                    <a:bodyPr/>
                    <a:lstStyle/>
                    <a:p>
                      <a:pPr algn="l" fontAlgn="b"/>
                      <a:r>
                        <a:rPr lang="el-GR" sz="900" b="1" i="0" u="none" strike="noStrike" dirty="0">
                          <a:solidFill>
                            <a:srgbClr val="FFFFFF"/>
                          </a:solidFill>
                          <a:latin typeface="Times New Roman"/>
                        </a:rPr>
                        <a:t>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900" b="0" i="0" u="none" strike="noStrike">
                          <a:solidFill>
                            <a:srgbClr val="000000"/>
                          </a:solidFill>
                          <a:latin typeface="Times New Roman"/>
                        </a:rPr>
                        <a:t>26,321</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,000</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-2,937</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,004</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-,201</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,068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-,336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-,066</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33573">
                <a:tc vMerge="1">
                  <a:txBody>
                    <a:bodyPr/>
                    <a:lstStyle/>
                    <a:p>
                      <a:endParaRPr lang="el-GR"/>
                    </a:p>
                  </a:txBody>
                  <a:tcPr/>
                </a:tc>
                <a:tc>
                  <a:txBody>
                    <a:bodyPr/>
                    <a:lstStyle/>
                    <a:p>
                      <a:pPr algn="l" fontAlgn="b"/>
                      <a:r>
                        <a:rPr lang="el-GR" sz="900" b="0" i="0" u="none" strike="noStrike" dirty="0">
                          <a:solidFill>
                            <a:srgbClr val="FFFFFF"/>
                          </a:solidFill>
                          <a:latin typeface="Times New Roman"/>
                        </a:rPr>
                        <a:t>Μη αποδοχή υπόθεσης ίσων διακυμάνσεων</a:t>
                      </a:r>
                    </a:p>
                  </a:txBody>
                  <a:tcPr marL="5773" marR="5773" marT="5773" marB="0" anchor="b">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245794"/>
                    </a:solidFill>
                  </a:tcPr>
                </a:tc>
                <a:tc>
                  <a:txBody>
                    <a:bodyPr/>
                    <a:lstStyle/>
                    <a:p>
                      <a:pPr algn="l" fontAlgn="t"/>
                      <a:r>
                        <a:rPr lang="el-GR" sz="900" b="0" i="0" u="none" strike="noStrike">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t"/>
                      <a:r>
                        <a:rPr lang="el-GR" sz="900" b="0" i="0" u="none" strike="noStrike" dirty="0">
                          <a:solidFill>
                            <a:srgbClr val="000000"/>
                          </a:solidFill>
                          <a:latin typeface="Times New Roman"/>
                        </a:rPr>
                        <a:t> </a:t>
                      </a:r>
                    </a:p>
                  </a:txBody>
                  <a:tcPr marL="5773" marR="5773" marT="577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-2,957</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196,635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900" b="0" i="0" u="none" strike="noStrike" dirty="0">
                          <a:solidFill>
                            <a:srgbClr val="000000"/>
                          </a:solidFill>
                          <a:latin typeface="Times New Roman"/>
                        </a:rPr>
                        <a:t>,003</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-,201</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,068</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900" b="0" i="0" u="none" strike="noStrike">
                          <a:solidFill>
                            <a:srgbClr val="000000"/>
                          </a:solidFill>
                          <a:latin typeface="Times New Roman"/>
                        </a:rPr>
                        <a:t>-,335</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900" b="0" i="0" u="none" strike="noStrike" dirty="0">
                          <a:solidFill>
                            <a:srgbClr val="000000"/>
                          </a:solidFill>
                          <a:latin typeface="Times New Roman"/>
                        </a:rPr>
                        <a:t>-,067</a:t>
                      </a:r>
                    </a:p>
                  </a:txBody>
                  <a:tcPr marL="5773" marR="5773" marT="577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50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42910" y="27222"/>
            <a:ext cx="8143932" cy="472819"/>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None/>
            </a:pPr>
            <a:r>
              <a:rPr lang="el-GR" sz="1600" b="1" u="sng" dirty="0" smtClean="0">
                <a:latin typeface="Times New Roman" pitchFamily="18" charset="0"/>
                <a:cs typeface="Times New Roman" pitchFamily="18" charset="0"/>
              </a:rPr>
              <a:t>Πίνακας 58:</a:t>
            </a:r>
            <a:r>
              <a:rPr lang="el-GR" sz="1600" b="1" dirty="0" smtClean="0">
                <a:latin typeface="Times New Roman" pitchFamily="18" charset="0"/>
                <a:cs typeface="Times New Roman" pitchFamily="18" charset="0"/>
              </a:rPr>
              <a:t> Αποτελέσματα παλινδρόμησης επίδοσης μαθητών με την τάξη τους</a:t>
            </a:r>
          </a:p>
          <a:p>
            <a:pPr algn="just">
              <a:lnSpc>
                <a:spcPct val="120000"/>
              </a:lnSpc>
              <a:buNone/>
            </a:pPr>
            <a:endParaRPr lang="el-GR" sz="1600" b="1" dirty="0" smtClean="0">
              <a:latin typeface="Times New Roman"/>
              <a:ea typeface="Calibri"/>
            </a:endParaRPr>
          </a:p>
          <a:p>
            <a:pPr algn="just">
              <a:lnSpc>
                <a:spcPct val="120000"/>
              </a:lnSpc>
              <a:buNone/>
            </a:pPr>
            <a:r>
              <a:rPr lang="el-GR" sz="1600" b="1" dirty="0" smtClean="0">
                <a:latin typeface="Times New Roman"/>
                <a:ea typeface="Calibri"/>
              </a:rPr>
              <a:t> </a:t>
            </a:r>
          </a:p>
        </p:txBody>
      </p:sp>
      <p:sp>
        <p:nvSpPr>
          <p:cNvPr id="12" name="Content Placeholder 2"/>
          <p:cNvSpPr txBox="1">
            <a:spLocks/>
          </p:cNvSpPr>
          <p:nvPr/>
        </p:nvSpPr>
        <p:spPr>
          <a:xfrm>
            <a:off x="272221" y="3356992"/>
            <a:ext cx="5616624" cy="4320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None/>
            </a:pPr>
            <a:endParaRPr lang="el-GR" sz="1600" b="1" dirty="0">
              <a:solidFill>
                <a:srgbClr val="4F81BD"/>
              </a:solidFill>
              <a:latin typeface="Times New Roman"/>
              <a:ea typeface="Times New Roman"/>
            </a:endParaRPr>
          </a:p>
        </p:txBody>
      </p:sp>
      <p:sp>
        <p:nvSpPr>
          <p:cNvPr id="13" name="Content Placeholder 2"/>
          <p:cNvSpPr txBox="1">
            <a:spLocks/>
          </p:cNvSpPr>
          <p:nvPr/>
        </p:nvSpPr>
        <p:spPr>
          <a:xfrm>
            <a:off x="251520" y="3551086"/>
            <a:ext cx="5616624" cy="4320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120000"/>
              </a:lnSpc>
              <a:buNone/>
            </a:pPr>
            <a:endParaRPr lang="el-GR" sz="1600" b="1" dirty="0" smtClean="0">
              <a:latin typeface="Times New Roman"/>
              <a:ea typeface="Calibri"/>
            </a:endParaRPr>
          </a:p>
        </p:txBody>
      </p:sp>
      <p:sp>
        <p:nvSpPr>
          <p:cNvPr id="14" name="TextBox 13"/>
          <p:cNvSpPr txBox="1"/>
          <p:nvPr/>
        </p:nvSpPr>
        <p:spPr>
          <a:xfrm>
            <a:off x="5929322" y="714356"/>
            <a:ext cx="2714644" cy="4551759"/>
          </a:xfrm>
          <a:prstGeom prst="rect">
            <a:avLst/>
          </a:prstGeom>
          <a:noFill/>
        </p:spPr>
        <p:txBody>
          <a:bodyPr wrap="square" rtlCol="0">
            <a:spAutoFit/>
          </a:bodyPr>
          <a:lstStyle/>
          <a:p>
            <a:pPr>
              <a:lnSpc>
                <a:spcPct val="115000"/>
              </a:lnSpc>
              <a:spcAft>
                <a:spcPts val="1000"/>
              </a:spcAft>
            </a:pPr>
            <a:r>
              <a:rPr lang="el-GR" sz="1400" dirty="0" smtClean="0">
                <a:latin typeface="Times New Roman"/>
                <a:ea typeface="Calibri"/>
                <a:cs typeface="Times New Roman"/>
              </a:rPr>
              <a:t> </a:t>
            </a:r>
          </a:p>
          <a:p>
            <a:pPr marL="285750" indent="-285750">
              <a:lnSpc>
                <a:spcPct val="115000"/>
              </a:lnSpc>
              <a:spcAft>
                <a:spcPts val="1000"/>
              </a:spcAft>
              <a:buClr>
                <a:srgbClr val="A24D44"/>
              </a:buClr>
              <a:buFont typeface="Courier New" pitchFamily="49" charset="0"/>
              <a:buChar char="o"/>
            </a:pPr>
            <a:r>
              <a:rPr lang="el-GR" sz="1500" dirty="0" smtClean="0">
                <a:latin typeface="Times New Roman"/>
                <a:ea typeface="Calibri"/>
                <a:cs typeface="Times New Roman"/>
              </a:rPr>
              <a:t>Οι δραστηριότητες που φαίνεται ότι παρουσιάζουν </a:t>
            </a:r>
            <a:r>
              <a:rPr lang="el-GR" sz="1500" dirty="0" smtClean="0">
                <a:solidFill>
                  <a:srgbClr val="A24D44"/>
                </a:solidFill>
                <a:latin typeface="Times New Roman"/>
                <a:ea typeface="Calibri"/>
                <a:cs typeface="Times New Roman"/>
              </a:rPr>
              <a:t>συσχέτιση με την τάξη </a:t>
            </a:r>
            <a:r>
              <a:rPr lang="el-GR" sz="1500" dirty="0" smtClean="0">
                <a:latin typeface="Times New Roman"/>
                <a:ea typeface="Calibri"/>
                <a:cs typeface="Times New Roman"/>
              </a:rPr>
              <a:t>είναι η ερώτηση 3 και 10.</a:t>
            </a:r>
          </a:p>
          <a:p>
            <a:pPr marL="285750" indent="-285750">
              <a:lnSpc>
                <a:spcPct val="115000"/>
              </a:lnSpc>
              <a:spcAft>
                <a:spcPts val="1000"/>
              </a:spcAft>
              <a:buClr>
                <a:srgbClr val="A24D44"/>
              </a:buClr>
              <a:buFont typeface="Courier New" pitchFamily="49" charset="0"/>
              <a:buChar char="o"/>
            </a:pPr>
            <a:r>
              <a:rPr lang="el-GR" sz="1500" dirty="0" smtClean="0">
                <a:latin typeface="Times New Roman"/>
                <a:ea typeface="Calibri"/>
                <a:cs typeface="Times New Roman"/>
              </a:rPr>
              <a:t>Οι δραστηριότητες αυτές αφορούν ΚΜΠ με </a:t>
            </a:r>
            <a:r>
              <a:rPr lang="el-GR" sz="1500" dirty="0" smtClean="0">
                <a:solidFill>
                  <a:srgbClr val="A24D44"/>
                </a:solidFill>
                <a:latin typeface="Times New Roman"/>
                <a:ea typeface="Calibri"/>
                <a:cs typeface="Times New Roman"/>
              </a:rPr>
              <a:t>δοσμένη απάντηση</a:t>
            </a:r>
            <a:r>
              <a:rPr lang="el-GR" sz="1500" dirty="0" smtClean="0">
                <a:latin typeface="Times New Roman"/>
                <a:ea typeface="Calibri"/>
                <a:cs typeface="Times New Roman"/>
              </a:rPr>
              <a:t> και ΚΜΠ με </a:t>
            </a:r>
            <a:r>
              <a:rPr lang="el-GR" sz="1500" dirty="0" smtClean="0">
                <a:solidFill>
                  <a:srgbClr val="A24D44"/>
                </a:solidFill>
                <a:latin typeface="Times New Roman"/>
                <a:ea typeface="Calibri"/>
                <a:cs typeface="Times New Roman"/>
              </a:rPr>
              <a:t>δοσμένη ιστορία</a:t>
            </a:r>
            <a:r>
              <a:rPr lang="el-GR" sz="1500" dirty="0" smtClean="0">
                <a:latin typeface="Times New Roman"/>
                <a:ea typeface="Calibri"/>
                <a:cs typeface="Times New Roman"/>
              </a:rPr>
              <a:t>.</a:t>
            </a:r>
          </a:p>
          <a:p>
            <a:pPr marL="285750" indent="-285750">
              <a:lnSpc>
                <a:spcPct val="115000"/>
              </a:lnSpc>
              <a:spcAft>
                <a:spcPts val="1000"/>
              </a:spcAft>
              <a:buClr>
                <a:srgbClr val="A24D44"/>
              </a:buClr>
              <a:buFont typeface="Courier New" pitchFamily="49" charset="0"/>
              <a:buChar char="o"/>
            </a:pPr>
            <a:r>
              <a:rPr lang="el-GR" sz="1500" dirty="0" smtClean="0">
                <a:latin typeface="Times New Roman"/>
                <a:ea typeface="Calibri"/>
                <a:cs typeface="Times New Roman"/>
              </a:rPr>
              <a:t>Οι μαθητές της ΣΤ΄ δημοτικού φαίνεται ότι δημιούργησαν </a:t>
            </a:r>
            <a:r>
              <a:rPr lang="el-GR" sz="1500" dirty="0" smtClean="0">
                <a:solidFill>
                  <a:srgbClr val="A24D44"/>
                </a:solidFill>
                <a:latin typeface="Times New Roman"/>
                <a:ea typeface="Calibri"/>
                <a:cs typeface="Times New Roman"/>
              </a:rPr>
              <a:t>περισσότερα σωστά </a:t>
            </a:r>
            <a:r>
              <a:rPr lang="el-GR" sz="1500" dirty="0" smtClean="0">
                <a:latin typeface="Times New Roman"/>
                <a:ea typeface="Calibri"/>
                <a:cs typeface="Times New Roman"/>
              </a:rPr>
              <a:t>προβλήματα για τις δραστηριότητες αυτές.</a:t>
            </a:r>
            <a:endParaRPr lang="el-GR" sz="1500" dirty="0">
              <a:latin typeface="Times New Roman"/>
              <a:ea typeface="Calibri"/>
              <a:cs typeface="Times New Roman"/>
            </a:endParaRPr>
          </a:p>
          <a:p>
            <a:pPr marL="285750" indent="-285750">
              <a:lnSpc>
                <a:spcPct val="115000"/>
              </a:lnSpc>
              <a:spcAft>
                <a:spcPts val="1000"/>
              </a:spcAft>
              <a:buFont typeface="Courier New" pitchFamily="49" charset="0"/>
              <a:buChar char="o"/>
            </a:pPr>
            <a:endParaRPr lang="el-GR" sz="1400" dirty="0" smtClean="0">
              <a:latin typeface="Times New Roman"/>
              <a:ea typeface="Calibri"/>
              <a:cs typeface="Times New Roman"/>
            </a:endParaRPr>
          </a:p>
        </p:txBody>
      </p:sp>
      <p:graphicFrame>
        <p:nvGraphicFramePr>
          <p:cNvPr id="8" name="7 - Πίνακας"/>
          <p:cNvGraphicFramePr>
            <a:graphicFrameLocks noGrp="1"/>
          </p:cNvGraphicFramePr>
          <p:nvPr>
            <p:extLst>
              <p:ext uri="{D42A27DB-BD31-4B8C-83A1-F6EECF244321}">
                <p14:modId xmlns:p14="http://schemas.microsoft.com/office/powerpoint/2010/main" val="2364671203"/>
              </p:ext>
            </p:extLst>
          </p:nvPr>
        </p:nvGraphicFramePr>
        <p:xfrm>
          <a:off x="785786" y="500043"/>
          <a:ext cx="4857784" cy="5429287"/>
        </p:xfrm>
        <a:graphic>
          <a:graphicData uri="http://schemas.openxmlformats.org/drawingml/2006/table">
            <a:tbl>
              <a:tblPr/>
              <a:tblGrid>
                <a:gridCol w="1176128"/>
                <a:gridCol w="963424"/>
                <a:gridCol w="1041624"/>
                <a:gridCol w="1676608"/>
              </a:tblGrid>
              <a:tr h="666688">
                <a:tc>
                  <a:txBody>
                    <a:bodyPr/>
                    <a:lstStyle/>
                    <a:p>
                      <a:pPr algn="l" fontAlgn="b"/>
                      <a:r>
                        <a:rPr lang="el-GR" sz="1400" b="0" i="0" u="none" strike="noStrike" dirty="0">
                          <a:solidFill>
                            <a:srgbClr val="FFFFFF"/>
                          </a:solidFill>
                          <a:latin typeface="Times New Roman" pitchFamily="18" charset="0"/>
                          <a:cs typeface="Times New Roman" pitchFamily="18" charset="0"/>
                        </a:rPr>
                        <a:t> </a:t>
                      </a:r>
                    </a:p>
                  </a:txBody>
                  <a:tcPr marL="9525" marR="9525" marT="9525" marB="0" anchor="b">
                    <a:lnL>
                      <a:noFill/>
                    </a:lnL>
                    <a:lnR w="12700" cap="flat" cmpd="sng" algn="ctr">
                      <a:solidFill>
                        <a:srgbClr val="836967"/>
                      </a:solidFill>
                      <a:prstDash val="solid"/>
                      <a:round/>
                      <a:headEnd type="none" w="med" len="med"/>
                      <a:tailEnd type="none" w="med" len="med"/>
                    </a:lnR>
                    <a:lnT>
                      <a:noFill/>
                    </a:lnT>
                    <a:lnB w="12700" cap="flat" cmpd="sng" algn="ctr">
                      <a:solidFill>
                        <a:srgbClr val="836967"/>
                      </a:solidFill>
                      <a:prstDash val="solid"/>
                      <a:round/>
                      <a:headEnd type="none" w="med" len="med"/>
                      <a:tailEnd type="none" w="med" len="med"/>
                    </a:lnB>
                    <a:solidFill>
                      <a:srgbClr val="254061"/>
                    </a:solidFill>
                  </a:tcPr>
                </a:tc>
                <a:tc>
                  <a:txBody>
                    <a:bodyPr/>
                    <a:lstStyle/>
                    <a:p>
                      <a:pPr algn="ctr" fontAlgn="ctr"/>
                      <a:r>
                        <a:rPr lang="el-GR" sz="1400" b="0" i="0" u="none" strike="noStrike" dirty="0" smtClean="0">
                          <a:solidFill>
                            <a:srgbClr val="FFFFFF"/>
                          </a:solidFill>
                          <a:latin typeface="Times New Roman" pitchFamily="18" charset="0"/>
                          <a:cs typeface="Times New Roman" pitchFamily="18" charset="0"/>
                        </a:rPr>
                        <a:t>Εκτιμητής </a:t>
                      </a:r>
                      <a:r>
                        <a:rPr lang="en-US" sz="1400" b="0" i="0" u="none" strike="noStrike" dirty="0">
                          <a:solidFill>
                            <a:srgbClr val="FFFFFF"/>
                          </a:solidFill>
                          <a:latin typeface="Times New Roman" pitchFamily="18" charset="0"/>
                          <a:cs typeface="Times New Roman" pitchFamily="18" charset="0"/>
                        </a:rPr>
                        <a:t>B</a:t>
                      </a:r>
                    </a:p>
                  </a:txBody>
                  <a:tcPr marL="9525" marR="9525" marT="9525" marB="0" anchor="ctr">
                    <a:lnL w="12700" cap="flat" cmpd="sng" algn="ctr">
                      <a:solidFill>
                        <a:srgbClr val="836967"/>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254061"/>
                    </a:solidFill>
                  </a:tcPr>
                </a:tc>
                <a:tc>
                  <a:txBody>
                    <a:bodyPr/>
                    <a:lstStyle/>
                    <a:p>
                      <a:pPr algn="ctr" fontAlgn="ctr"/>
                      <a:r>
                        <a:rPr lang="el-GR" sz="1400" b="0" i="0" u="none" strike="noStrike">
                          <a:solidFill>
                            <a:srgbClr val="FFFFFF"/>
                          </a:solidFill>
                          <a:latin typeface="Times New Roman" pitchFamily="18" charset="0"/>
                          <a:cs typeface="Times New Roman" pitchFamily="18" charset="0"/>
                        </a:rPr>
                        <a:t>Τυπικό Λάθος</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254061"/>
                    </a:solidFill>
                  </a:tcPr>
                </a:tc>
                <a:tc>
                  <a:txBody>
                    <a:bodyPr/>
                    <a:lstStyle/>
                    <a:p>
                      <a:pPr algn="ctr" fontAlgn="ctr"/>
                      <a:r>
                        <a:rPr lang="el-GR" sz="1400" b="0" i="0" u="none" strike="noStrike">
                          <a:solidFill>
                            <a:srgbClr val="FFFFFF"/>
                          </a:solidFill>
                          <a:latin typeface="Times New Roman" pitchFamily="18" charset="0"/>
                          <a:cs typeface="Times New Roman" pitchFamily="18" charset="0"/>
                        </a:rPr>
                        <a:t>Παρατηρούμενο Επίπεδο Σημαντικότητας </a:t>
                      </a:r>
                      <a:r>
                        <a:rPr lang="en-US" sz="1400" b="0" i="0" u="none" strike="noStrike">
                          <a:solidFill>
                            <a:srgbClr val="FFFFFF"/>
                          </a:solidFill>
                          <a:latin typeface="Times New Roman" pitchFamily="18" charset="0"/>
                          <a:cs typeface="Times New Roman" pitchFamily="18" charset="0"/>
                        </a:rPr>
                        <a:t>Sig.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254061"/>
                    </a:solidFill>
                  </a:tcPr>
                </a:tc>
              </a:tr>
              <a:tr h="359745">
                <a:tc>
                  <a:txBody>
                    <a:bodyPr/>
                    <a:lstStyle/>
                    <a:p>
                      <a:pPr algn="l" fontAlgn="b"/>
                      <a:r>
                        <a:rPr lang="el-GR" sz="1400" b="0" i="0" u="none" strike="noStrike">
                          <a:solidFill>
                            <a:srgbClr val="FFFFFF"/>
                          </a:solidFill>
                          <a:latin typeface="Times New Roman" pitchFamily="18" charset="0"/>
                          <a:cs typeface="Times New Roman" pitchFamily="18" charset="0"/>
                        </a:rPr>
                        <a:t>Σταθερά</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,071</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,147</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,630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439900">
                <a:tc>
                  <a:txBody>
                    <a:bodyPr/>
                    <a:lstStyle/>
                    <a:p>
                      <a:pPr algn="l" fontAlgn="b"/>
                      <a:r>
                        <a:rPr lang="el-GR" sz="1400" b="0" i="0" u="none" strike="noStrike">
                          <a:solidFill>
                            <a:srgbClr val="FFFFFF"/>
                          </a:solidFill>
                          <a:latin typeface="Times New Roman" pitchFamily="18" charset="0"/>
                          <a:cs typeface="Times New Roman" pitchFamily="18" charset="0"/>
                        </a:rPr>
                        <a:t>1η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-,097</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,074</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,188</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439900">
                <a:tc>
                  <a:txBody>
                    <a:bodyPr/>
                    <a:lstStyle/>
                    <a:p>
                      <a:pPr algn="l" fontAlgn="b"/>
                      <a:r>
                        <a:rPr lang="el-GR" sz="1400" b="0" i="0" u="none" strike="noStrike">
                          <a:solidFill>
                            <a:srgbClr val="FFFFFF"/>
                          </a:solidFill>
                          <a:latin typeface="Times New Roman" pitchFamily="18" charset="0"/>
                          <a:cs typeface="Times New Roman" pitchFamily="18" charset="0"/>
                        </a:rPr>
                        <a:t>2η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,053</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,048</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,264</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435939">
                <a:tc>
                  <a:txBody>
                    <a:bodyPr/>
                    <a:lstStyle/>
                    <a:p>
                      <a:pPr algn="l" fontAlgn="b"/>
                      <a:r>
                        <a:rPr lang="el-GR" sz="1400" b="0" i="0" u="none" strike="noStrike" dirty="0">
                          <a:solidFill>
                            <a:srgbClr val="FFFFFF"/>
                          </a:solidFill>
                          <a:latin typeface="Times New Roman" pitchFamily="18" charset="0"/>
                          <a:cs typeface="Times New Roman" pitchFamily="18" charset="0"/>
                        </a:rPr>
                        <a:t>3η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,289</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,055</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dirty="0">
                          <a:solidFill>
                            <a:srgbClr val="000000"/>
                          </a:solidFill>
                          <a:latin typeface="Times New Roman" pitchFamily="18" charset="0"/>
                          <a:cs typeface="Times New Roman" pitchFamily="18" charset="0"/>
                        </a:rPr>
                        <a:t>,</a:t>
                      </a:r>
                      <a:r>
                        <a:rPr lang="el-GR" sz="1400" b="1" i="0" u="none" strike="noStrike" dirty="0">
                          <a:solidFill>
                            <a:srgbClr val="000000"/>
                          </a:solidFill>
                          <a:latin typeface="Times New Roman" pitchFamily="18" charset="0"/>
                          <a:cs typeface="Times New Roman" pitchFamily="18" charset="0"/>
                        </a:rPr>
                        <a:t>000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66583">
                <a:tc>
                  <a:txBody>
                    <a:bodyPr/>
                    <a:lstStyle/>
                    <a:p>
                      <a:pPr algn="l" fontAlgn="b"/>
                      <a:r>
                        <a:rPr lang="el-GR" sz="1400" b="0" i="0" u="none" strike="noStrike">
                          <a:solidFill>
                            <a:srgbClr val="FFFFFF"/>
                          </a:solidFill>
                          <a:latin typeface="Times New Roman" pitchFamily="18" charset="0"/>
                          <a:cs typeface="Times New Roman" pitchFamily="18" charset="0"/>
                        </a:rPr>
                        <a:t>4η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-,055</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,054</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,309</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439900">
                <a:tc>
                  <a:txBody>
                    <a:bodyPr/>
                    <a:lstStyle/>
                    <a:p>
                      <a:pPr algn="l" fontAlgn="b"/>
                      <a:r>
                        <a:rPr lang="el-GR" sz="1400" b="0" i="0" u="none" strike="noStrike">
                          <a:solidFill>
                            <a:srgbClr val="FFFFFF"/>
                          </a:solidFill>
                          <a:latin typeface="Times New Roman" pitchFamily="18" charset="0"/>
                          <a:cs typeface="Times New Roman" pitchFamily="18" charset="0"/>
                        </a:rPr>
                        <a:t>5η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,015</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,043</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,730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66583">
                <a:tc>
                  <a:txBody>
                    <a:bodyPr/>
                    <a:lstStyle/>
                    <a:p>
                      <a:pPr algn="l" fontAlgn="b"/>
                      <a:r>
                        <a:rPr lang="el-GR" sz="1400" b="0" i="0" u="none" strike="noStrike">
                          <a:solidFill>
                            <a:srgbClr val="FFFFFF"/>
                          </a:solidFill>
                          <a:latin typeface="Times New Roman" pitchFamily="18" charset="0"/>
                          <a:cs typeface="Times New Roman" pitchFamily="18" charset="0"/>
                        </a:rPr>
                        <a:t>6η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,017</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,049</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,725</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66583">
                <a:tc>
                  <a:txBody>
                    <a:bodyPr/>
                    <a:lstStyle/>
                    <a:p>
                      <a:pPr algn="l" fontAlgn="b"/>
                      <a:r>
                        <a:rPr lang="el-GR" sz="1400" b="0" i="0" u="none" strike="noStrike">
                          <a:solidFill>
                            <a:srgbClr val="FFFFFF"/>
                          </a:solidFill>
                          <a:latin typeface="Times New Roman" pitchFamily="18" charset="0"/>
                          <a:cs typeface="Times New Roman" pitchFamily="18" charset="0"/>
                        </a:rPr>
                        <a:t>7η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-,038</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,062</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,546</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66583">
                <a:tc>
                  <a:txBody>
                    <a:bodyPr/>
                    <a:lstStyle/>
                    <a:p>
                      <a:pPr algn="l" fontAlgn="b"/>
                      <a:r>
                        <a:rPr lang="el-GR" sz="1400" b="0" i="0" u="none" strike="noStrike">
                          <a:solidFill>
                            <a:srgbClr val="FFFFFF"/>
                          </a:solidFill>
                          <a:latin typeface="Times New Roman" pitchFamily="18" charset="0"/>
                          <a:cs typeface="Times New Roman" pitchFamily="18" charset="0"/>
                        </a:rPr>
                        <a:t>8η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,089</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,063</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,160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66583">
                <a:tc>
                  <a:txBody>
                    <a:bodyPr/>
                    <a:lstStyle/>
                    <a:p>
                      <a:pPr algn="l" fontAlgn="b"/>
                      <a:r>
                        <a:rPr lang="el-GR" sz="1400" b="0" i="0" u="none" strike="noStrike">
                          <a:solidFill>
                            <a:srgbClr val="FFFFFF"/>
                          </a:solidFill>
                          <a:latin typeface="Times New Roman" pitchFamily="18" charset="0"/>
                          <a:cs typeface="Times New Roman" pitchFamily="18" charset="0"/>
                        </a:rPr>
                        <a:t>9η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,049</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,051</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,337</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solidFill>
                      <a:srgbClr val="FFFFFF"/>
                    </a:solidFill>
                  </a:tcPr>
                </a:tc>
              </a:tr>
              <a:tr h="366583">
                <a:tc>
                  <a:txBody>
                    <a:bodyPr/>
                    <a:lstStyle/>
                    <a:p>
                      <a:pPr algn="l" fontAlgn="b"/>
                      <a:r>
                        <a:rPr lang="el-GR" sz="1400" b="0" i="0" u="none" strike="noStrike">
                          <a:solidFill>
                            <a:srgbClr val="FFFFFF"/>
                          </a:solidFill>
                          <a:latin typeface="Times New Roman" pitchFamily="18" charset="0"/>
                          <a:cs typeface="Times New Roman" pitchFamily="18" charset="0"/>
                        </a:rPr>
                        <a:t>10η Ερώτηση</a:t>
                      </a:r>
                    </a:p>
                  </a:txBody>
                  <a:tcPr marL="9525" marR="9525" marT="9525" marB="0" anchor="b">
                    <a:lnL>
                      <a:noFill/>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245794"/>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,067</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1400" b="0" i="0" u="none" strike="noStrike">
                          <a:solidFill>
                            <a:srgbClr val="000000"/>
                          </a:solidFill>
                          <a:latin typeface="Times New Roman" pitchFamily="18" charset="0"/>
                          <a:cs typeface="Times New Roman" pitchFamily="18" charset="0"/>
                        </a:rPr>
                        <a:t>,039</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1400" b="0" i="0" u="none" strike="noStrike" dirty="0">
                          <a:solidFill>
                            <a:srgbClr val="000000"/>
                          </a:solidFill>
                          <a:latin typeface="Times New Roman" pitchFamily="18" charset="0"/>
                          <a:cs typeface="Times New Roman" pitchFamily="18" charset="0"/>
                        </a:rPr>
                        <a:t>,</a:t>
                      </a:r>
                      <a:r>
                        <a:rPr lang="el-GR" sz="1400" b="1" i="0" u="none" strike="noStrike" dirty="0">
                          <a:solidFill>
                            <a:srgbClr val="000000"/>
                          </a:solidFill>
                          <a:latin typeface="Times New Roman" pitchFamily="18" charset="0"/>
                          <a:cs typeface="Times New Roman" pitchFamily="18" charset="0"/>
                        </a:rPr>
                        <a:t>088</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836967"/>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447717">
                <a:tc gridSpan="4">
                  <a:txBody>
                    <a:bodyPr/>
                    <a:lstStyle/>
                    <a:p>
                      <a:pPr algn="l" fontAlgn="b"/>
                      <a:r>
                        <a:rPr lang="el-GR" sz="1400" b="0" i="0" u="none" strike="noStrike" dirty="0">
                          <a:solidFill>
                            <a:srgbClr val="000000"/>
                          </a:solidFill>
                          <a:latin typeface="Times New Roman" pitchFamily="18" charset="0"/>
                          <a:cs typeface="Times New Roman" pitchFamily="18" charset="0"/>
                        </a:rPr>
                        <a:t>Εξαρτημένη Μεταβλητή:   </a:t>
                      </a:r>
                      <a:r>
                        <a:rPr lang="el-GR" sz="1400" b="0" i="0" u="none" strike="noStrike" dirty="0" smtClean="0">
                          <a:solidFill>
                            <a:srgbClr val="000000"/>
                          </a:solidFill>
                          <a:latin typeface="Times New Roman" pitchFamily="18" charset="0"/>
                          <a:cs typeface="Times New Roman" pitchFamily="18" charset="0"/>
                        </a:rPr>
                        <a:t>Τάξη</a:t>
                      </a:r>
                      <a:r>
                        <a:rPr lang="el-GR" sz="1400" b="0" i="0" u="none" strike="noStrike" dirty="0">
                          <a:solidFill>
                            <a:srgbClr val="000000"/>
                          </a:solidFill>
                          <a:latin typeface="Times New Roman" pitchFamily="18" charset="0"/>
                          <a:cs typeface="Times New Roman" pitchFamily="18" charset="0"/>
                        </a:rPr>
                        <a:t/>
                      </a:r>
                      <a:br>
                        <a:rPr lang="el-GR" sz="1400" b="0" i="0" u="none" strike="noStrike" dirty="0">
                          <a:solidFill>
                            <a:srgbClr val="000000"/>
                          </a:solidFill>
                          <a:latin typeface="Times New Roman" pitchFamily="18" charset="0"/>
                          <a:cs typeface="Times New Roman" pitchFamily="18" charset="0"/>
                        </a:rPr>
                      </a:br>
                      <a:r>
                        <a:rPr lang="el-GR" sz="1400" b="0" i="0" u="none" strike="noStrike" dirty="0">
                          <a:solidFill>
                            <a:srgbClr val="000000"/>
                          </a:solidFill>
                          <a:latin typeface="Times New Roman" pitchFamily="18" charset="0"/>
                          <a:cs typeface="Times New Roman" pitchFamily="18" charset="0"/>
                        </a:rPr>
                        <a:t> </a:t>
                      </a:r>
                      <a:r>
                        <a:rPr lang="el-GR" sz="1400" b="0" i="0" u="none" strike="noStrike" dirty="0" smtClean="0">
                          <a:solidFill>
                            <a:srgbClr val="000000"/>
                          </a:solidFill>
                          <a:latin typeface="Times New Roman" pitchFamily="18" charset="0"/>
                          <a:cs typeface="Times New Roman" pitchFamily="18" charset="0"/>
                        </a:rPr>
                        <a:t>*Οι </a:t>
                      </a:r>
                      <a:r>
                        <a:rPr lang="el-GR" sz="1400" b="0" i="0" u="none" strike="noStrike" dirty="0">
                          <a:solidFill>
                            <a:srgbClr val="000000"/>
                          </a:solidFill>
                          <a:latin typeface="Times New Roman" pitchFamily="18" charset="0"/>
                          <a:cs typeface="Times New Roman" pitchFamily="18" charset="0"/>
                        </a:rPr>
                        <a:t>εκτιμήσεις είναι σημαντικές σε </a:t>
                      </a:r>
                      <a:r>
                        <a:rPr lang="el-GR" sz="1400" b="0" i="0" u="none" strike="noStrike" dirty="0" smtClean="0">
                          <a:solidFill>
                            <a:srgbClr val="000000"/>
                          </a:solidFill>
                          <a:latin typeface="Times New Roman" pitchFamily="18" charset="0"/>
                          <a:cs typeface="Times New Roman" pitchFamily="18" charset="0"/>
                        </a:rPr>
                        <a:t>επίπεδο εμπιστοσύνης 0,05 </a:t>
                      </a:r>
                      <a:endParaRPr lang="el-GR" sz="1400" b="0" i="0" u="none" strike="noStrike" dirty="0">
                        <a:solidFill>
                          <a:srgbClr val="000000"/>
                        </a:solidFill>
                        <a:latin typeface="Times New Roman" pitchFamily="18" charset="0"/>
                        <a:cs typeface="Times New Roman" pitchFamily="18" charset="0"/>
                      </a:endParaRPr>
                    </a:p>
                  </a:txBody>
                  <a:tcPr marL="9525" marR="9525" marT="9525" marB="0" anchor="b">
                    <a:lnL>
                      <a:noFill/>
                    </a:lnL>
                    <a:lnR w="12700" cap="flat" cmpd="sng" algn="ctr">
                      <a:solidFill>
                        <a:srgbClr val="836967"/>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50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42910" y="122124"/>
            <a:ext cx="3964586" cy="369332"/>
          </a:xfrm>
          <a:prstGeom prst="rect">
            <a:avLst/>
          </a:prstGeom>
        </p:spPr>
        <p:txBody>
          <a:bodyPr wrap="square">
            <a:spAutoFit/>
          </a:bodyPr>
          <a:lstStyle/>
          <a:p>
            <a:pPr>
              <a:spcBef>
                <a:spcPts val="600"/>
              </a:spcBef>
              <a:spcAft>
                <a:spcPts val="600"/>
              </a:spcAft>
            </a:pPr>
            <a:r>
              <a:rPr lang="el-GR" b="1" u="sng" cap="small" dirty="0">
                <a:solidFill>
                  <a:schemeClr val="tx2"/>
                </a:solidFill>
                <a:effectLst>
                  <a:outerShdw blurRad="38100" dist="38100" dir="2700000" algn="tl">
                    <a:srgbClr val="000000">
                      <a:alpha val="43137"/>
                    </a:srgbClr>
                  </a:outerShdw>
                </a:effectLst>
                <a:latin typeface="+mj-lt"/>
                <a:ea typeface="+mj-ea"/>
                <a:cs typeface="+mj-cs"/>
              </a:rPr>
              <a:t>ΚΕΦΑΛΑΙΟ 5: ΣΥΜΠΕΡΑΣΜΑΤΑ</a:t>
            </a:r>
          </a:p>
        </p:txBody>
      </p:sp>
      <p:sp>
        <p:nvSpPr>
          <p:cNvPr id="3" name="TextBox 2"/>
          <p:cNvSpPr txBox="1"/>
          <p:nvPr/>
        </p:nvSpPr>
        <p:spPr>
          <a:xfrm>
            <a:off x="642910" y="1124744"/>
            <a:ext cx="7848872" cy="4616648"/>
          </a:xfrm>
          <a:prstGeom prst="rect">
            <a:avLst/>
          </a:prstGeom>
          <a:noFill/>
        </p:spPr>
        <p:txBody>
          <a:bodyPr wrap="square" rtlCol="0">
            <a:spAutoFit/>
          </a:bodyPr>
          <a:lstStyle/>
          <a:p>
            <a:pPr algn="just"/>
            <a:r>
              <a:rPr lang="el-GR" sz="1700" dirty="0" smtClean="0">
                <a:solidFill>
                  <a:prstClr val="black"/>
                </a:solidFill>
                <a:latin typeface="Times New Roman" pitchFamily="18" charset="0"/>
                <a:ea typeface="Calibri"/>
                <a:cs typeface="Times New Roman" pitchFamily="18" charset="0"/>
              </a:rPr>
              <a:t>Γ</a:t>
            </a:r>
            <a:r>
              <a:rPr lang="el-GR" dirty="0" smtClean="0">
                <a:solidFill>
                  <a:prstClr val="black"/>
                </a:solidFill>
                <a:latin typeface="Times New Roman" pitchFamily="18" charset="0"/>
                <a:ea typeface="Calibri"/>
                <a:cs typeface="Times New Roman" pitchFamily="18" charset="0"/>
              </a:rPr>
              <a:t>ενικά, σε ποσοστό μεγαλύτερο του 50% οι μαθητές ήταν ικανά να κατασκευάσουν μαθηματικά προβλήματα. Συγκεκριμένα:</a:t>
            </a:r>
          </a:p>
          <a:p>
            <a:pPr marL="285750" indent="-285750" algn="just">
              <a:buFont typeface="Wingdings" panose="05000000000000000000" pitchFamily="2" charset="2"/>
              <a:buChar char="§"/>
            </a:pPr>
            <a:r>
              <a:rPr lang="el-GR" dirty="0" smtClean="0">
                <a:solidFill>
                  <a:prstClr val="black"/>
                </a:solidFill>
                <a:latin typeface="Times New Roman" pitchFamily="18" charset="0"/>
                <a:ea typeface="Calibri"/>
                <a:cs typeface="Times New Roman" pitchFamily="18" charset="0"/>
              </a:rPr>
              <a:t>Οι </a:t>
            </a:r>
            <a:r>
              <a:rPr lang="el-GR" dirty="0">
                <a:solidFill>
                  <a:prstClr val="black"/>
                </a:solidFill>
                <a:latin typeface="Times New Roman" pitchFamily="18" charset="0"/>
                <a:ea typeface="Calibri"/>
                <a:cs typeface="Times New Roman" pitchFamily="18" charset="0"/>
              </a:rPr>
              <a:t>μαθητές φαίνεται μέσα από την έρευνα που διεξήχθη ότι επιθυμούν ένα ελεύθερο πλαίσιο για να αποδώσουν </a:t>
            </a:r>
            <a:r>
              <a:rPr lang="el-GR" dirty="0">
                <a:solidFill>
                  <a:srgbClr val="A24D44"/>
                </a:solidFill>
                <a:latin typeface="Times New Roman"/>
                <a:ea typeface="Calibri"/>
                <a:cs typeface="Times New Roman"/>
              </a:rPr>
              <a:t>χωρίς την ύπαρξη περιορισμών</a:t>
            </a:r>
            <a:r>
              <a:rPr lang="el-GR" dirty="0">
                <a:solidFill>
                  <a:prstClr val="black"/>
                </a:solidFill>
                <a:latin typeface="Times New Roman" pitchFamily="18" charset="0"/>
                <a:ea typeface="Calibri"/>
                <a:cs typeface="Times New Roman" pitchFamily="18" charset="0"/>
              </a:rPr>
              <a:t>. Παρόλα αυτά, όταν δεν τους παρέχεται το πλαίσιο αυτό και καλούνται να κατασκευάσουν προβλήματα σε δομημένο περιβάλλον, φαίνεται ότι έχουν την ικανότητα να ανταπεξέρχονται και να δίνουν </a:t>
            </a:r>
            <a:r>
              <a:rPr lang="el-GR" dirty="0" smtClean="0">
                <a:solidFill>
                  <a:prstClr val="black"/>
                </a:solidFill>
                <a:latin typeface="Times New Roman" pitchFamily="18" charset="0"/>
                <a:ea typeface="Calibri"/>
                <a:cs typeface="Times New Roman" pitchFamily="18" charset="0"/>
              </a:rPr>
              <a:t>ορθές απαντήσεις. </a:t>
            </a:r>
            <a:r>
              <a:rPr lang="el-GR" dirty="0">
                <a:solidFill>
                  <a:srgbClr val="A24D44"/>
                </a:solidFill>
                <a:latin typeface="Times New Roman"/>
                <a:ea typeface="Calibri"/>
                <a:cs typeface="Times New Roman"/>
              </a:rPr>
              <a:t>Δυσκολεύονται </a:t>
            </a:r>
            <a:r>
              <a:rPr lang="el-GR" dirty="0">
                <a:solidFill>
                  <a:prstClr val="black"/>
                </a:solidFill>
                <a:latin typeface="Times New Roman" pitchFamily="18" charset="0"/>
                <a:ea typeface="Calibri"/>
                <a:cs typeface="Times New Roman" pitchFamily="18" charset="0"/>
              </a:rPr>
              <a:t>κυρίως σε δραστηριότητες </a:t>
            </a:r>
            <a:r>
              <a:rPr lang="el-GR" dirty="0" err="1">
                <a:solidFill>
                  <a:srgbClr val="A24D44"/>
                </a:solidFill>
                <a:latin typeface="Times New Roman"/>
                <a:ea typeface="Calibri"/>
                <a:cs typeface="Times New Roman"/>
              </a:rPr>
              <a:t>ημι</a:t>
            </a:r>
            <a:r>
              <a:rPr lang="el-GR" dirty="0">
                <a:solidFill>
                  <a:srgbClr val="A24D44"/>
                </a:solidFill>
                <a:latin typeface="Times New Roman"/>
                <a:ea typeface="Calibri"/>
                <a:cs typeface="Times New Roman"/>
              </a:rPr>
              <a:t>-δομημένου  περιβάλλοντος.</a:t>
            </a:r>
            <a:endParaRPr lang="el-GR" dirty="0">
              <a:solidFill>
                <a:srgbClr val="A24D44"/>
              </a:solidFill>
              <a:latin typeface="Times New Roman"/>
              <a:ea typeface="Calibri"/>
              <a:cs typeface="Times New Roman"/>
            </a:endParaRPr>
          </a:p>
          <a:p>
            <a:pPr marL="342900" indent="-342900" algn="just">
              <a:spcAft>
                <a:spcPts val="0"/>
              </a:spcAft>
              <a:buFont typeface="Wingdings" panose="05000000000000000000" pitchFamily="2" charset="2"/>
              <a:buChar char="§"/>
            </a:pPr>
            <a:r>
              <a:rPr lang="el-GR" dirty="0">
                <a:solidFill>
                  <a:prstClr val="black"/>
                </a:solidFill>
                <a:latin typeface="Times New Roman" pitchFamily="18" charset="0"/>
                <a:ea typeface="Calibri"/>
                <a:cs typeface="Times New Roman" pitchFamily="18" charset="0"/>
              </a:rPr>
              <a:t>Οι μαθητές </a:t>
            </a:r>
            <a:r>
              <a:rPr lang="el-GR" dirty="0">
                <a:solidFill>
                  <a:srgbClr val="A24D44"/>
                </a:solidFill>
                <a:latin typeface="Times New Roman"/>
                <a:ea typeface="Calibri"/>
                <a:cs typeface="Times New Roman"/>
              </a:rPr>
              <a:t>αποδίδουν καλύτερα </a:t>
            </a:r>
            <a:r>
              <a:rPr lang="el-GR" dirty="0">
                <a:solidFill>
                  <a:prstClr val="black"/>
                </a:solidFill>
                <a:latin typeface="Times New Roman" pitchFamily="18" charset="0"/>
                <a:ea typeface="Calibri"/>
                <a:cs typeface="Times New Roman" pitchFamily="18" charset="0"/>
              </a:rPr>
              <a:t>σε δραστηριότητες που απαιτούν </a:t>
            </a:r>
            <a:r>
              <a:rPr lang="el-GR" dirty="0">
                <a:solidFill>
                  <a:srgbClr val="A24D44"/>
                </a:solidFill>
                <a:latin typeface="Times New Roman"/>
                <a:ea typeface="Calibri"/>
                <a:cs typeface="Times New Roman"/>
              </a:rPr>
              <a:t>επιλογή και διαλογή ποσοτικών πληροφοριών</a:t>
            </a:r>
            <a:r>
              <a:rPr lang="el-GR" dirty="0">
                <a:solidFill>
                  <a:prstClr val="black"/>
                </a:solidFill>
                <a:latin typeface="Times New Roman" pitchFamily="18" charset="0"/>
                <a:ea typeface="Calibri"/>
                <a:cs typeface="Times New Roman" pitchFamily="18" charset="0"/>
              </a:rPr>
              <a:t>, δηλαδή σε ασκήσεις που ζητούν από τους μαθητές να θέσουν τα κατάλληλα προβλήματα ή τις κατάλληλες ερωτήσεις σε δοσμένες απαντήσεις, ενώ </a:t>
            </a:r>
            <a:r>
              <a:rPr lang="el-GR" dirty="0">
                <a:solidFill>
                  <a:srgbClr val="A24D44"/>
                </a:solidFill>
                <a:latin typeface="Times New Roman"/>
                <a:ea typeface="Calibri"/>
                <a:cs typeface="Times New Roman"/>
              </a:rPr>
              <a:t>δυσκολεύονται</a:t>
            </a:r>
            <a:r>
              <a:rPr lang="el-GR" dirty="0">
                <a:solidFill>
                  <a:prstClr val="black"/>
                </a:solidFill>
                <a:latin typeface="Times New Roman" pitchFamily="18" charset="0"/>
                <a:ea typeface="Calibri"/>
                <a:cs typeface="Times New Roman" pitchFamily="18" charset="0"/>
              </a:rPr>
              <a:t> στην επιτυχή εφαρμογή της </a:t>
            </a:r>
            <a:r>
              <a:rPr lang="el-GR" dirty="0">
                <a:solidFill>
                  <a:srgbClr val="A24D44"/>
                </a:solidFill>
                <a:latin typeface="Times New Roman"/>
                <a:ea typeface="Calibri"/>
                <a:cs typeface="Times New Roman"/>
              </a:rPr>
              <a:t>μετάφρασης ποσοτικών πληροφοριών από μια μορφή σε μια </a:t>
            </a:r>
            <a:r>
              <a:rPr lang="el-GR" dirty="0">
                <a:solidFill>
                  <a:srgbClr val="A24D44"/>
                </a:solidFill>
                <a:latin typeface="Times New Roman"/>
                <a:ea typeface="Calibri"/>
                <a:cs typeface="Times New Roman"/>
              </a:rPr>
              <a:t>άλλη</a:t>
            </a:r>
            <a:r>
              <a:rPr lang="el-GR" dirty="0" smtClean="0">
                <a:solidFill>
                  <a:prstClr val="black"/>
                </a:solidFill>
                <a:latin typeface="Times New Roman" pitchFamily="18" charset="0"/>
                <a:ea typeface="Calibri"/>
                <a:cs typeface="Times New Roman" pitchFamily="18" charset="0"/>
              </a:rPr>
              <a:t>.</a:t>
            </a:r>
          </a:p>
          <a:p>
            <a:pPr marL="342900" indent="-342900" algn="just">
              <a:spcAft>
                <a:spcPts val="0"/>
              </a:spcAft>
              <a:buFont typeface="Wingdings" panose="05000000000000000000" pitchFamily="2" charset="2"/>
              <a:buChar char="§"/>
            </a:pPr>
            <a:r>
              <a:rPr lang="el-GR" dirty="0" smtClean="0">
                <a:solidFill>
                  <a:prstClr val="black"/>
                </a:solidFill>
                <a:latin typeface="Times New Roman" pitchFamily="18" charset="0"/>
                <a:ea typeface="Calibri"/>
                <a:cs typeface="Times New Roman" pitchFamily="18" charset="0"/>
              </a:rPr>
              <a:t>Στη συντριπτική τους πλειοψηφία, τα προβλήματα που κατασκευάζουν οι μαθητές </a:t>
            </a:r>
            <a:r>
              <a:rPr lang="el-GR" dirty="0" smtClean="0">
                <a:solidFill>
                  <a:prstClr val="black"/>
                </a:solidFill>
                <a:latin typeface="Times New Roman" pitchFamily="18" charset="0"/>
                <a:ea typeface="Calibri"/>
                <a:cs typeface="Times New Roman" pitchFamily="18" charset="0"/>
              </a:rPr>
              <a:t>θεωρούνται </a:t>
            </a:r>
            <a:r>
              <a:rPr lang="el-GR" dirty="0">
                <a:solidFill>
                  <a:srgbClr val="A24D44"/>
                </a:solidFill>
                <a:latin typeface="Times New Roman"/>
                <a:ea typeface="Calibri"/>
                <a:cs typeface="Times New Roman"/>
              </a:rPr>
              <a:t>εύκολα</a:t>
            </a:r>
            <a:r>
              <a:rPr lang="el-GR" dirty="0" smtClean="0">
                <a:solidFill>
                  <a:prstClr val="black"/>
                </a:solidFill>
                <a:latin typeface="Times New Roman" pitchFamily="18" charset="0"/>
                <a:ea typeface="Calibri"/>
                <a:cs typeface="Times New Roman" pitchFamily="18" charset="0"/>
              </a:rPr>
              <a:t>, είναι συνήθως </a:t>
            </a:r>
            <a:r>
              <a:rPr lang="el-GR" dirty="0">
                <a:solidFill>
                  <a:srgbClr val="A24D44"/>
                </a:solidFill>
                <a:latin typeface="Times New Roman"/>
                <a:ea typeface="Calibri"/>
                <a:cs typeface="Times New Roman"/>
              </a:rPr>
              <a:t>προβλήματα μιας πράξης</a:t>
            </a:r>
            <a:r>
              <a:rPr lang="el-GR" dirty="0" smtClean="0">
                <a:solidFill>
                  <a:prstClr val="black"/>
                </a:solidFill>
                <a:latin typeface="Times New Roman" pitchFamily="18" charset="0"/>
                <a:ea typeface="Calibri"/>
                <a:cs typeface="Times New Roman" pitchFamily="18" charset="0"/>
              </a:rPr>
              <a:t>.</a:t>
            </a:r>
          </a:p>
          <a:p>
            <a:pPr marL="342900" indent="-342900" algn="just">
              <a:lnSpc>
                <a:spcPct val="150000"/>
              </a:lnSpc>
              <a:spcAft>
                <a:spcPts val="0"/>
              </a:spcAft>
              <a:buFont typeface="Wingdings" panose="05000000000000000000" pitchFamily="2" charset="2"/>
              <a:buChar char="§"/>
            </a:pPr>
            <a:endParaRPr lang="el-GR" sz="1600" dirty="0">
              <a:effectLst/>
              <a:latin typeface="Calibri"/>
              <a:ea typeface="Times New Roman"/>
              <a:cs typeface="Times New Roman"/>
            </a:endParaRPr>
          </a:p>
        </p:txBody>
      </p:sp>
    </p:spTree>
    <p:extLst>
      <p:ext uri="{BB962C8B-B14F-4D97-AF65-F5344CB8AC3E}">
        <p14:creationId xmlns:p14="http://schemas.microsoft.com/office/powerpoint/2010/main" val="32708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Ορθογώνιο 6"/>
          <p:cNvSpPr/>
          <p:nvPr/>
        </p:nvSpPr>
        <p:spPr>
          <a:xfrm>
            <a:off x="642910" y="1380066"/>
            <a:ext cx="7995738" cy="4296561"/>
          </a:xfrm>
          <a:prstGeom prst="rect">
            <a:avLst/>
          </a:prstGeom>
        </p:spPr>
        <p:txBody>
          <a:bodyPr wrap="square">
            <a:spAutoFit/>
          </a:bodyPr>
          <a:lstStyle/>
          <a:p>
            <a:pPr marL="285750" indent="-285750" algn="just">
              <a:spcBef>
                <a:spcPts val="600"/>
              </a:spcBef>
              <a:buClr>
                <a:srgbClr val="A24D44"/>
              </a:buClr>
              <a:buFont typeface="Wingdings" pitchFamily="2" charset="2"/>
              <a:buChar char="v"/>
            </a:pPr>
            <a:r>
              <a:rPr lang="el-GR" dirty="0" smtClean="0">
                <a:latin typeface="Times New Roman"/>
                <a:ea typeface="Calibri"/>
              </a:rPr>
              <a:t>Τα παιδιά της </a:t>
            </a:r>
            <a:r>
              <a:rPr lang="el-GR" dirty="0" smtClean="0">
                <a:solidFill>
                  <a:srgbClr val="428A8E"/>
                </a:solidFill>
                <a:latin typeface="Times New Roman"/>
                <a:ea typeface="Calibri"/>
              </a:rPr>
              <a:t>ΣΤ΄ δημοτικού </a:t>
            </a:r>
            <a:r>
              <a:rPr lang="el-GR" dirty="0" smtClean="0">
                <a:latin typeface="Times New Roman"/>
                <a:ea typeface="Calibri"/>
              </a:rPr>
              <a:t>παρουσιάζουν </a:t>
            </a:r>
            <a:r>
              <a:rPr lang="el-GR" dirty="0" smtClean="0">
                <a:solidFill>
                  <a:srgbClr val="A24D44"/>
                </a:solidFill>
                <a:latin typeface="Times New Roman"/>
                <a:ea typeface="Calibri"/>
              </a:rPr>
              <a:t>καλύτερα αποτελέσματα </a:t>
            </a:r>
            <a:r>
              <a:rPr lang="el-GR" dirty="0" smtClean="0">
                <a:latin typeface="Times New Roman"/>
                <a:ea typeface="Calibri"/>
              </a:rPr>
              <a:t>στην ΚΜΠ από τους μαθητές της </a:t>
            </a:r>
            <a:r>
              <a:rPr lang="el-GR" dirty="0" smtClean="0">
                <a:solidFill>
                  <a:srgbClr val="428A8E"/>
                </a:solidFill>
                <a:latin typeface="Times New Roman"/>
                <a:ea typeface="Calibri"/>
              </a:rPr>
              <a:t>Ε΄ δημοτικού</a:t>
            </a:r>
            <a:r>
              <a:rPr lang="el-GR" dirty="0" smtClean="0">
                <a:latin typeface="Times New Roman"/>
                <a:ea typeface="Calibri"/>
              </a:rPr>
              <a:t>.</a:t>
            </a:r>
          </a:p>
          <a:p>
            <a:pPr marL="285750" indent="-285750" algn="just">
              <a:spcBef>
                <a:spcPts val="600"/>
              </a:spcBef>
              <a:buClr>
                <a:srgbClr val="A24D44"/>
              </a:buClr>
              <a:buFont typeface="Wingdings" pitchFamily="2" charset="2"/>
              <a:buChar char="v"/>
            </a:pPr>
            <a:endParaRPr lang="el-GR" sz="1200" dirty="0" smtClean="0">
              <a:latin typeface="Times New Roman"/>
              <a:ea typeface="Calibri"/>
            </a:endParaRPr>
          </a:p>
          <a:p>
            <a:pPr marL="285750" indent="-285750" algn="just">
              <a:spcBef>
                <a:spcPts val="600"/>
              </a:spcBef>
              <a:buClr>
                <a:srgbClr val="A24D44"/>
              </a:buClr>
              <a:buFont typeface="Wingdings" pitchFamily="2" charset="2"/>
              <a:buChar char="v"/>
            </a:pPr>
            <a:r>
              <a:rPr lang="el-GR" dirty="0" smtClean="0">
                <a:latin typeface="Times New Roman"/>
                <a:ea typeface="Calibri"/>
              </a:rPr>
              <a:t>Οι μαθητές με </a:t>
            </a:r>
            <a:r>
              <a:rPr lang="el-GR" dirty="0" smtClean="0">
                <a:solidFill>
                  <a:srgbClr val="A24D44"/>
                </a:solidFill>
                <a:latin typeface="Times New Roman"/>
                <a:ea typeface="Calibri"/>
              </a:rPr>
              <a:t>υψηλότερες επιδόσεις </a:t>
            </a:r>
            <a:r>
              <a:rPr lang="el-GR" dirty="0" smtClean="0">
                <a:latin typeface="Times New Roman"/>
                <a:ea typeface="Calibri"/>
              </a:rPr>
              <a:t>στα μαθηματικά κατασκευάζουν δυσκολότερα μαθηματικά προβλήματα.</a:t>
            </a:r>
          </a:p>
          <a:p>
            <a:pPr marL="285750" indent="-285750" algn="just">
              <a:spcBef>
                <a:spcPts val="600"/>
              </a:spcBef>
              <a:buClr>
                <a:srgbClr val="A24D44"/>
              </a:buClr>
              <a:buFont typeface="Wingdings" pitchFamily="2" charset="2"/>
              <a:buChar char="v"/>
            </a:pPr>
            <a:endParaRPr lang="el-GR" sz="1200" dirty="0" smtClean="0">
              <a:latin typeface="Times New Roman"/>
              <a:ea typeface="Calibri"/>
            </a:endParaRPr>
          </a:p>
          <a:p>
            <a:pPr marL="285750" indent="-285750" algn="just">
              <a:lnSpc>
                <a:spcPct val="115000"/>
              </a:lnSpc>
              <a:spcBef>
                <a:spcPts val="600"/>
              </a:spcBef>
              <a:buClr>
                <a:srgbClr val="A24D44"/>
              </a:buClr>
              <a:buFont typeface="Wingdings" pitchFamily="2" charset="2"/>
              <a:buChar char="v"/>
            </a:pPr>
            <a:r>
              <a:rPr lang="el-GR" dirty="0" smtClean="0">
                <a:latin typeface="Times New Roman"/>
                <a:ea typeface="Calibri"/>
                <a:cs typeface="Times New Roman"/>
              </a:rPr>
              <a:t>Οι μαθητές της </a:t>
            </a:r>
            <a:r>
              <a:rPr lang="el-GR" dirty="0" smtClean="0">
                <a:solidFill>
                  <a:srgbClr val="428A8E"/>
                </a:solidFill>
                <a:latin typeface="Times New Roman"/>
                <a:ea typeface="Calibri"/>
              </a:rPr>
              <a:t>ΣΤ΄ δημοτικού </a:t>
            </a:r>
            <a:r>
              <a:rPr lang="el-GR" dirty="0" smtClean="0">
                <a:latin typeface="Times New Roman"/>
                <a:ea typeface="Calibri"/>
                <a:cs typeface="Times New Roman"/>
              </a:rPr>
              <a:t>αποδίδουν καλύτερα σε </a:t>
            </a:r>
            <a:r>
              <a:rPr lang="el-GR" dirty="0" smtClean="0">
                <a:solidFill>
                  <a:srgbClr val="A24D44"/>
                </a:solidFill>
                <a:latin typeface="Times New Roman"/>
                <a:ea typeface="Calibri"/>
                <a:cs typeface="Times New Roman"/>
              </a:rPr>
              <a:t>δραστηριότητες ελεύθερου πλαισίου</a:t>
            </a:r>
            <a:r>
              <a:rPr lang="el-GR" dirty="0" smtClean="0">
                <a:latin typeface="Times New Roman"/>
                <a:ea typeface="Calibri"/>
                <a:cs typeface="Times New Roman"/>
              </a:rPr>
              <a:t>, αλλά και σε δραστηριότητες που τους παρέχεται είτε πίνακας, είτε εικόνα, ή μια ιστορία </a:t>
            </a:r>
            <a:r>
              <a:rPr lang="el-GR" dirty="0" smtClean="0">
                <a:solidFill>
                  <a:srgbClr val="A24D44"/>
                </a:solidFill>
                <a:latin typeface="Times New Roman"/>
                <a:ea typeface="Calibri"/>
                <a:cs typeface="Times New Roman"/>
              </a:rPr>
              <a:t>(</a:t>
            </a:r>
            <a:r>
              <a:rPr lang="el-GR" dirty="0" err="1" smtClean="0">
                <a:solidFill>
                  <a:srgbClr val="A24D44"/>
                </a:solidFill>
                <a:latin typeface="Times New Roman"/>
                <a:ea typeface="Calibri"/>
                <a:cs typeface="Times New Roman"/>
              </a:rPr>
              <a:t>ημι</a:t>
            </a:r>
            <a:r>
              <a:rPr lang="el-GR" dirty="0" smtClean="0">
                <a:solidFill>
                  <a:srgbClr val="A24D44"/>
                </a:solidFill>
                <a:latin typeface="Times New Roman"/>
                <a:ea typeface="Calibri"/>
                <a:cs typeface="Times New Roman"/>
              </a:rPr>
              <a:t>-δομημένο πλαίσιο)</a:t>
            </a:r>
            <a:r>
              <a:rPr lang="el-GR" dirty="0" smtClean="0">
                <a:latin typeface="Times New Roman"/>
                <a:ea typeface="Calibri"/>
                <a:cs typeface="Times New Roman"/>
              </a:rPr>
              <a:t>. </a:t>
            </a:r>
          </a:p>
          <a:p>
            <a:pPr marL="285750" indent="-285750" algn="just">
              <a:lnSpc>
                <a:spcPct val="115000"/>
              </a:lnSpc>
              <a:spcBef>
                <a:spcPts val="600"/>
              </a:spcBef>
              <a:buClr>
                <a:srgbClr val="A24D44"/>
              </a:buClr>
              <a:buFont typeface="Wingdings" pitchFamily="2" charset="2"/>
              <a:buChar char="v"/>
            </a:pPr>
            <a:endParaRPr lang="el-GR" sz="1200" dirty="0" smtClean="0">
              <a:latin typeface="Times New Roman"/>
              <a:ea typeface="Calibri"/>
              <a:cs typeface="Times New Roman"/>
            </a:endParaRPr>
          </a:p>
          <a:p>
            <a:pPr marL="285750" indent="-285750" algn="just">
              <a:lnSpc>
                <a:spcPct val="115000"/>
              </a:lnSpc>
              <a:spcBef>
                <a:spcPts val="600"/>
              </a:spcBef>
              <a:buClr>
                <a:srgbClr val="A24D44"/>
              </a:buClr>
              <a:buFont typeface="Wingdings" pitchFamily="2" charset="2"/>
              <a:buChar char="v"/>
            </a:pPr>
            <a:r>
              <a:rPr lang="el-GR" dirty="0" smtClean="0">
                <a:latin typeface="Times New Roman"/>
                <a:ea typeface="Calibri"/>
                <a:cs typeface="Times New Roman"/>
              </a:rPr>
              <a:t>Οι μαθητές της </a:t>
            </a:r>
            <a:r>
              <a:rPr lang="el-GR" dirty="0" smtClean="0">
                <a:solidFill>
                  <a:srgbClr val="428A8E"/>
                </a:solidFill>
                <a:latin typeface="Times New Roman"/>
                <a:ea typeface="Calibri"/>
              </a:rPr>
              <a:t>Ε΄ δημοτικού </a:t>
            </a:r>
            <a:r>
              <a:rPr lang="el-GR" dirty="0" smtClean="0">
                <a:latin typeface="Times New Roman"/>
                <a:ea typeface="Calibri"/>
                <a:cs typeface="Times New Roman"/>
              </a:rPr>
              <a:t>αντιδρούν καλύτερα στη </a:t>
            </a:r>
            <a:r>
              <a:rPr lang="el-GR" dirty="0" smtClean="0">
                <a:solidFill>
                  <a:srgbClr val="A24D44"/>
                </a:solidFill>
                <a:latin typeface="Times New Roman"/>
                <a:ea typeface="Calibri"/>
                <a:cs typeface="Times New Roman"/>
              </a:rPr>
              <a:t>διαχείριση προβλημάτων με περιορισμούς</a:t>
            </a:r>
            <a:r>
              <a:rPr lang="el-GR" dirty="0" smtClean="0">
                <a:latin typeface="Times New Roman"/>
                <a:ea typeface="Calibri"/>
                <a:cs typeface="Times New Roman"/>
              </a:rPr>
              <a:t>.</a:t>
            </a:r>
          </a:p>
          <a:p>
            <a:pPr algn="ctr">
              <a:spcBef>
                <a:spcPts val="600"/>
              </a:spcBef>
              <a:spcAft>
                <a:spcPts val="600"/>
              </a:spcAft>
            </a:pPr>
            <a:endParaRPr lang="el-GR" b="1" dirty="0">
              <a:solidFill>
                <a:srgbClr val="365F91"/>
              </a:solidFill>
              <a:effectLst/>
              <a:latin typeface="Times New Roman"/>
              <a:ea typeface="Calibri"/>
              <a:cs typeface="Times New Roman"/>
            </a:endParaRPr>
          </a:p>
        </p:txBody>
      </p:sp>
      <p:sp>
        <p:nvSpPr>
          <p:cNvPr id="4" name="3 - Ορθογώνιο"/>
          <p:cNvSpPr/>
          <p:nvPr/>
        </p:nvSpPr>
        <p:spPr>
          <a:xfrm>
            <a:off x="714348" y="714356"/>
            <a:ext cx="3442609" cy="369332"/>
          </a:xfrm>
          <a:prstGeom prst="rect">
            <a:avLst/>
          </a:prstGeom>
        </p:spPr>
        <p:txBody>
          <a:bodyPr wrap="none">
            <a:spAutoFit/>
          </a:bodyPr>
          <a:lstStyle/>
          <a:p>
            <a:pPr algn="just">
              <a:spcBef>
                <a:spcPts val="600"/>
              </a:spcBef>
              <a:spcAft>
                <a:spcPts val="600"/>
              </a:spcAft>
            </a:pPr>
            <a:r>
              <a:rPr lang="el-GR" b="1" dirty="0" smtClean="0">
                <a:solidFill>
                  <a:srgbClr val="4F81BD"/>
                </a:solidFill>
                <a:latin typeface="Times New Roman"/>
                <a:ea typeface="Times New Roman"/>
                <a:cs typeface="Times New Roman"/>
              </a:rPr>
              <a:t>ΟΙΚΟΝΟΜΕΤΡΙΚΗ ΑΝΑΛΥΣΗ</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1000"/>
                                        <p:tgtEl>
                                          <p:spTgt spid="7">
                                            <p:txEl>
                                              <p:pRg st="4" end="4"/>
                                            </p:txEl>
                                          </p:spTgt>
                                        </p:tgtEl>
                                      </p:cBhvr>
                                    </p:animEffect>
                                    <p:anim calcmode="lin" valueType="num">
                                      <p:cBhvr>
                                        <p:cTn id="1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1000"/>
                                        <p:tgtEl>
                                          <p:spTgt spid="7">
                                            <p:txEl>
                                              <p:pRg st="6" end="6"/>
                                            </p:txEl>
                                          </p:spTgt>
                                        </p:tgtEl>
                                      </p:cBhvr>
                                    </p:animEffect>
                                    <p:anim calcmode="lin" valueType="num">
                                      <p:cBhvr>
                                        <p:cTn id="2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42910" y="214290"/>
            <a:ext cx="7707706" cy="5332422"/>
          </a:xfrm>
          <a:prstGeom prst="rect">
            <a:avLst/>
          </a:prstGeom>
        </p:spPr>
        <p:txBody>
          <a:bodyPr wrap="square">
            <a:spAutoFit/>
          </a:bodyPr>
          <a:lstStyle/>
          <a:p>
            <a:pPr algn="just">
              <a:spcBef>
                <a:spcPts val="600"/>
              </a:spcBef>
              <a:spcAft>
                <a:spcPts val="1200"/>
              </a:spcAft>
            </a:pPr>
            <a:r>
              <a:rPr lang="el-GR" b="1" dirty="0">
                <a:solidFill>
                  <a:srgbClr val="4F81BD"/>
                </a:solidFill>
                <a:latin typeface="Times New Roman"/>
                <a:ea typeface="Times New Roman"/>
                <a:cs typeface="Times New Roman"/>
              </a:rPr>
              <a:t>ΠΕΡΙΟΡΙΣΜΟΙ ΤΗΣ </a:t>
            </a:r>
            <a:r>
              <a:rPr lang="el-GR" b="1" dirty="0" smtClean="0">
                <a:solidFill>
                  <a:srgbClr val="4F81BD"/>
                </a:solidFill>
                <a:latin typeface="Times New Roman"/>
                <a:ea typeface="Times New Roman"/>
                <a:cs typeface="Times New Roman"/>
              </a:rPr>
              <a:t>ΕΡΕΥΝΑΣ</a:t>
            </a:r>
          </a:p>
          <a:p>
            <a:pPr marL="285750" indent="-285750" algn="just">
              <a:lnSpc>
                <a:spcPct val="114000"/>
              </a:lnSpc>
              <a:spcBef>
                <a:spcPts val="600"/>
              </a:spcBef>
              <a:spcAft>
                <a:spcPts val="600"/>
              </a:spcAft>
              <a:buClr>
                <a:srgbClr val="A24D44"/>
              </a:buClr>
              <a:buFont typeface="Wingdings" pitchFamily="2" charset="2"/>
              <a:buChar char="v"/>
            </a:pPr>
            <a:r>
              <a:rPr lang="el-GR" sz="1700" dirty="0" smtClean="0">
                <a:latin typeface="Times New Roman"/>
                <a:ea typeface="Calibri"/>
              </a:rPr>
              <a:t>Αν και το δείγμα ήταν ικανοποιητικό (200 μαθητές), μία </a:t>
            </a:r>
            <a:r>
              <a:rPr lang="el-GR" sz="1700" dirty="0" smtClean="0">
                <a:solidFill>
                  <a:srgbClr val="A24D44"/>
                </a:solidFill>
                <a:latin typeface="Times New Roman"/>
                <a:ea typeface="Calibri"/>
              </a:rPr>
              <a:t>αντίστοιχη έρευνα σε μεγαλύτερο δείγμα</a:t>
            </a:r>
            <a:r>
              <a:rPr lang="el-GR" sz="1700" dirty="0" smtClean="0">
                <a:latin typeface="Times New Roman"/>
                <a:ea typeface="Calibri"/>
              </a:rPr>
              <a:t> θα ενίσχυε την εγκυρότητα των αποτελεσμάτων.</a:t>
            </a:r>
          </a:p>
          <a:p>
            <a:pPr marL="285750" indent="-285750" algn="just">
              <a:lnSpc>
                <a:spcPct val="114000"/>
              </a:lnSpc>
              <a:spcBef>
                <a:spcPts val="600"/>
              </a:spcBef>
              <a:spcAft>
                <a:spcPts val="600"/>
              </a:spcAft>
              <a:buClr>
                <a:srgbClr val="A24D44"/>
              </a:buClr>
              <a:buFont typeface="Wingdings" pitchFamily="2" charset="2"/>
              <a:buChar char="v"/>
            </a:pPr>
            <a:r>
              <a:rPr lang="el-GR" sz="1700" dirty="0" smtClean="0">
                <a:latin typeface="Times New Roman"/>
                <a:ea typeface="Calibri"/>
              </a:rPr>
              <a:t>Επανάληψη έρευνας σε άλλα σχολεία και μαθητές για την </a:t>
            </a:r>
            <a:r>
              <a:rPr lang="el-GR" sz="1700" dirty="0" smtClean="0">
                <a:solidFill>
                  <a:srgbClr val="A24D44"/>
                </a:solidFill>
                <a:latin typeface="Times New Roman"/>
                <a:ea typeface="Calibri"/>
              </a:rPr>
              <a:t>καταγραφή της πιθανής επίδρασης </a:t>
            </a:r>
            <a:r>
              <a:rPr lang="el-GR" sz="1700" dirty="0" smtClean="0">
                <a:latin typeface="Times New Roman"/>
                <a:ea typeface="Calibri"/>
              </a:rPr>
              <a:t>στην κατασκευή προβλημάτων άλλων παραγόντων πέραν της επίδοσης, (δημοσία σχολεία με ιδιωτικά, γεωγραφική περιοχή κ.α.).</a:t>
            </a:r>
          </a:p>
          <a:p>
            <a:pPr marL="285750" indent="-285750" algn="just">
              <a:lnSpc>
                <a:spcPct val="114000"/>
              </a:lnSpc>
              <a:spcBef>
                <a:spcPts val="600"/>
              </a:spcBef>
              <a:spcAft>
                <a:spcPts val="600"/>
              </a:spcAft>
              <a:buClr>
                <a:srgbClr val="A24D44"/>
              </a:buClr>
              <a:buFont typeface="Wingdings" pitchFamily="2" charset="2"/>
              <a:buChar char="v"/>
            </a:pPr>
            <a:r>
              <a:rPr lang="el-GR" sz="1700" dirty="0" smtClean="0">
                <a:latin typeface="Times New Roman"/>
                <a:ea typeface="Calibri"/>
              </a:rPr>
              <a:t>Η έρευνα βασίστηκε στην μελέτη των</a:t>
            </a:r>
            <a:r>
              <a:rPr lang="en-US" sz="1700" dirty="0" smtClean="0">
                <a:latin typeface="Times New Roman"/>
                <a:ea typeface="Calibri"/>
              </a:rPr>
              <a:t> </a:t>
            </a:r>
            <a:r>
              <a:rPr lang="en-US" sz="1700" dirty="0" err="1" smtClean="0">
                <a:latin typeface="Times New Roman"/>
                <a:ea typeface="Calibri"/>
              </a:rPr>
              <a:t>Christou</a:t>
            </a:r>
            <a:r>
              <a:rPr lang="en-US" sz="1700" dirty="0" smtClean="0">
                <a:latin typeface="Times New Roman"/>
                <a:ea typeface="Calibri"/>
              </a:rPr>
              <a:t> et al</a:t>
            </a:r>
            <a:r>
              <a:rPr lang="el-GR" sz="1700" dirty="0" smtClean="0">
                <a:latin typeface="Times New Roman"/>
                <a:ea typeface="Calibri"/>
              </a:rPr>
              <a:t>. (2005),</a:t>
            </a:r>
            <a:r>
              <a:rPr lang="en-US" sz="1700" dirty="0" smtClean="0">
                <a:latin typeface="Times New Roman"/>
                <a:ea typeface="Calibri"/>
              </a:rPr>
              <a:t> </a:t>
            </a:r>
            <a:r>
              <a:rPr lang="el-GR" sz="1700" dirty="0" smtClean="0">
                <a:latin typeface="Times New Roman"/>
                <a:ea typeface="Calibri"/>
              </a:rPr>
              <a:t>συνεπώς εξετάστηκαν </a:t>
            </a:r>
            <a:r>
              <a:rPr lang="el-GR" sz="1700" dirty="0" smtClean="0">
                <a:solidFill>
                  <a:srgbClr val="A24D44"/>
                </a:solidFill>
                <a:latin typeface="Times New Roman"/>
                <a:ea typeface="Calibri"/>
              </a:rPr>
              <a:t>συγκεκριμένα είδη </a:t>
            </a:r>
            <a:r>
              <a:rPr lang="el-GR" sz="1700" dirty="0" smtClean="0">
                <a:latin typeface="Times New Roman"/>
                <a:ea typeface="Calibri"/>
              </a:rPr>
              <a:t>δραστηριοτήτων.</a:t>
            </a:r>
          </a:p>
          <a:p>
            <a:pPr marL="285750" indent="-285750" algn="just">
              <a:spcBef>
                <a:spcPts val="600"/>
              </a:spcBef>
              <a:buClr>
                <a:srgbClr val="A24D44"/>
              </a:buClr>
            </a:pPr>
            <a:endParaRPr lang="el-GR" sz="1600" dirty="0" smtClean="0">
              <a:latin typeface="Times New Roman"/>
              <a:ea typeface="Calibri"/>
            </a:endParaRPr>
          </a:p>
          <a:p>
            <a:pPr algn="just">
              <a:spcBef>
                <a:spcPts val="600"/>
              </a:spcBef>
              <a:spcAft>
                <a:spcPts val="1200"/>
              </a:spcAft>
            </a:pPr>
            <a:r>
              <a:rPr lang="el-GR" b="1" dirty="0" smtClean="0">
                <a:solidFill>
                  <a:srgbClr val="4F81BD"/>
                </a:solidFill>
                <a:latin typeface="Times New Roman"/>
                <a:ea typeface="Times New Roman"/>
              </a:rPr>
              <a:t>ΠΡΟΤΑΣΕΙΣ </a:t>
            </a:r>
            <a:r>
              <a:rPr lang="el-GR" b="1" dirty="0">
                <a:solidFill>
                  <a:srgbClr val="4F81BD"/>
                </a:solidFill>
                <a:latin typeface="Times New Roman"/>
                <a:ea typeface="Times New Roman"/>
              </a:rPr>
              <a:t>ΓΙΑ ΜΕΛΛΟΝΤΙΚΕΣ ΕΡΕΥΝΕΣ</a:t>
            </a:r>
            <a:endParaRPr lang="el-GR" b="1" dirty="0">
              <a:solidFill>
                <a:srgbClr val="4F81BD"/>
              </a:solidFill>
              <a:effectLst/>
              <a:latin typeface="Times New Roman"/>
              <a:ea typeface="Times New Roman"/>
              <a:cs typeface="Times New Roman"/>
            </a:endParaRPr>
          </a:p>
          <a:p>
            <a:pPr marL="285750" indent="-285750" algn="just">
              <a:lnSpc>
                <a:spcPct val="114000"/>
              </a:lnSpc>
              <a:spcBef>
                <a:spcPts val="600"/>
              </a:spcBef>
              <a:spcAft>
                <a:spcPts val="600"/>
              </a:spcAft>
              <a:buClr>
                <a:srgbClr val="A24D44"/>
              </a:buClr>
              <a:buFont typeface="Wingdings" pitchFamily="2" charset="2"/>
              <a:buChar char="Ø"/>
            </a:pPr>
            <a:r>
              <a:rPr lang="el-GR" sz="1700" dirty="0" smtClean="0">
                <a:latin typeface="Times New Roman"/>
                <a:ea typeface="Calibri"/>
              </a:rPr>
              <a:t>Δημιουργία ερωτηματολογίου με </a:t>
            </a:r>
            <a:r>
              <a:rPr lang="el-GR" sz="1700" dirty="0" smtClean="0">
                <a:solidFill>
                  <a:srgbClr val="A24D44"/>
                </a:solidFill>
                <a:latin typeface="Times New Roman"/>
                <a:ea typeface="Calibri"/>
              </a:rPr>
              <a:t>δραστηριότητες ποικίλου περιεχομένου </a:t>
            </a:r>
            <a:r>
              <a:rPr lang="el-GR" sz="1700" dirty="0" smtClean="0">
                <a:latin typeface="Times New Roman"/>
                <a:ea typeface="Calibri"/>
              </a:rPr>
              <a:t>για διερεύνηση μεγαλύτερου φάσματος δεξιοτήτων.</a:t>
            </a:r>
          </a:p>
          <a:p>
            <a:pPr marL="285750" lvl="0" indent="-285750" algn="just">
              <a:lnSpc>
                <a:spcPct val="115000"/>
              </a:lnSpc>
              <a:spcBef>
                <a:spcPts val="600"/>
              </a:spcBef>
              <a:spcAft>
                <a:spcPts val="600"/>
              </a:spcAft>
              <a:buClr>
                <a:srgbClr val="A24D44"/>
              </a:buClr>
              <a:buFont typeface="Wingdings" pitchFamily="2" charset="2"/>
              <a:buChar char="Ø"/>
            </a:pPr>
            <a:r>
              <a:rPr lang="el-GR" sz="1700" dirty="0" smtClean="0">
                <a:latin typeface="Times New Roman"/>
                <a:ea typeface="Calibri"/>
                <a:cs typeface="Times New Roman"/>
              </a:rPr>
              <a:t>Συμπλήρωση ερωτηματολογίων από μεγαλύτερο δείγμα παιδιών, από τις </a:t>
            </a:r>
            <a:r>
              <a:rPr lang="el-GR" sz="1700" dirty="0" smtClean="0">
                <a:solidFill>
                  <a:srgbClr val="A24D44"/>
                </a:solidFill>
                <a:latin typeface="Times New Roman"/>
                <a:ea typeface="Calibri"/>
                <a:cs typeface="Times New Roman"/>
              </a:rPr>
              <a:t>τρεις τελευταίες τάξεις του δημοτικού</a:t>
            </a:r>
            <a:r>
              <a:rPr lang="el-GR" sz="1700" dirty="0" smtClean="0">
                <a:latin typeface="Times New Roman"/>
                <a:ea typeface="Calibri"/>
                <a:cs typeface="Times New Roman"/>
              </a:rPr>
              <a:t> σε ιδιωτικά και δημόσια σχολεία.</a:t>
            </a:r>
            <a:endParaRPr lang="el-GR" b="1" dirty="0">
              <a:solidFill>
                <a:srgbClr val="4F81BD"/>
              </a:solidFill>
              <a:effectLst/>
              <a:latin typeface="Times New Roman"/>
              <a:ea typeface="Times New Roman"/>
              <a:cs typeface="Times New Roman"/>
            </a:endParaRPr>
          </a:p>
        </p:txBody>
      </p:sp>
    </p:spTree>
    <p:extLst>
      <p:ext uri="{BB962C8B-B14F-4D97-AF65-F5344CB8AC3E}">
        <p14:creationId xmlns:p14="http://schemas.microsoft.com/office/powerpoint/2010/main" val="1119272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1000"/>
                                        <p:tgtEl>
                                          <p:spTgt spid="4">
                                            <p:txEl>
                                              <p:pRg st="5" end="5"/>
                                            </p:txEl>
                                          </p:spTgt>
                                        </p:tgtEl>
                                      </p:cBhvr>
                                    </p:animEffect>
                                    <p:anim calcmode="lin" valueType="num">
                                      <p:cBhvr>
                                        <p:cTn id="3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1000"/>
                                        <p:tgtEl>
                                          <p:spTgt spid="4">
                                            <p:txEl>
                                              <p:pRg st="7" end="7"/>
                                            </p:txEl>
                                          </p:spTgt>
                                        </p:tgtEl>
                                      </p:cBhvr>
                                    </p:animEffect>
                                    <p:anim calcmode="lin" valueType="num">
                                      <p:cBhvr>
                                        <p:cTn id="4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500042"/>
            <a:ext cx="7776864" cy="5688632"/>
          </a:xfrm>
        </p:spPr>
        <p:txBody>
          <a:bodyPr>
            <a:noAutofit/>
          </a:bodyPr>
          <a:lstStyle/>
          <a:p>
            <a:pPr marL="0" indent="0" algn="just">
              <a:spcAft>
                <a:spcPts val="600"/>
              </a:spcAft>
              <a:buNone/>
            </a:pPr>
            <a:r>
              <a:rPr lang="el-GR" sz="1800" b="1" dirty="0">
                <a:solidFill>
                  <a:srgbClr val="4F81BD"/>
                </a:solidFill>
                <a:latin typeface="Times New Roman"/>
                <a:ea typeface="Times New Roman"/>
                <a:cs typeface="Times New Roman"/>
              </a:rPr>
              <a:t>ΣΚΟΠΟΣ ΤΗΣ ΕΡΕΥΝΑΣ </a:t>
            </a:r>
            <a:endParaRPr lang="el-GR" sz="1800" dirty="0" smtClean="0">
              <a:latin typeface="Calibri"/>
              <a:ea typeface="Times New Roman"/>
              <a:cs typeface="Times New Roman"/>
            </a:endParaRPr>
          </a:p>
          <a:p>
            <a:pPr algn="just">
              <a:spcAft>
                <a:spcPts val="600"/>
              </a:spcAft>
              <a:buFont typeface="Wingdings" pitchFamily="2" charset="2"/>
              <a:buChar char="q"/>
            </a:pPr>
            <a:r>
              <a:rPr lang="el-GR" sz="1800" dirty="0" smtClean="0">
                <a:latin typeface="Times New Roman"/>
                <a:ea typeface="Calibri"/>
                <a:cs typeface="Times New Roman"/>
              </a:rPr>
              <a:t>Διερεύνηση </a:t>
            </a:r>
            <a:r>
              <a:rPr lang="el-GR" sz="1800" dirty="0">
                <a:latin typeface="Times New Roman"/>
                <a:ea typeface="Calibri"/>
                <a:cs typeface="Times New Roman"/>
              </a:rPr>
              <a:t>της </a:t>
            </a:r>
            <a:r>
              <a:rPr lang="el-GR" sz="1800" dirty="0" smtClean="0">
                <a:solidFill>
                  <a:srgbClr val="A24D44"/>
                </a:solidFill>
                <a:latin typeface="Times New Roman"/>
                <a:ea typeface="Calibri"/>
                <a:cs typeface="Times New Roman"/>
              </a:rPr>
              <a:t>ικανότητας</a:t>
            </a:r>
            <a:r>
              <a:rPr lang="el-GR" sz="1800" dirty="0" smtClean="0">
                <a:solidFill>
                  <a:srgbClr val="006C31"/>
                </a:solidFill>
                <a:latin typeface="Times New Roman"/>
                <a:ea typeface="Calibri"/>
                <a:cs typeface="Times New Roman"/>
              </a:rPr>
              <a:t> </a:t>
            </a:r>
            <a:r>
              <a:rPr lang="el-GR" sz="1800" dirty="0" smtClean="0">
                <a:latin typeface="Times New Roman"/>
                <a:ea typeface="Calibri"/>
                <a:cs typeface="Times New Roman"/>
              </a:rPr>
              <a:t>των</a:t>
            </a:r>
            <a:r>
              <a:rPr lang="en-US" sz="1800" dirty="0" smtClean="0">
                <a:latin typeface="Times New Roman"/>
                <a:ea typeface="Calibri"/>
                <a:cs typeface="Times New Roman"/>
              </a:rPr>
              <a:t> </a:t>
            </a:r>
            <a:r>
              <a:rPr lang="el-GR" sz="1800" dirty="0" smtClean="0">
                <a:latin typeface="Times New Roman"/>
                <a:ea typeface="Calibri"/>
                <a:cs typeface="Times New Roman"/>
              </a:rPr>
              <a:t>μαθητών Ε΄ και ΣΤ΄ </a:t>
            </a:r>
            <a:r>
              <a:rPr lang="el-GR" sz="1800" dirty="0">
                <a:latin typeface="Times New Roman"/>
                <a:ea typeface="Calibri"/>
                <a:cs typeface="Times New Roman"/>
              </a:rPr>
              <a:t>Δημοτικού </a:t>
            </a:r>
            <a:r>
              <a:rPr lang="el-GR" sz="1800" dirty="0" smtClean="0">
                <a:latin typeface="Times New Roman"/>
                <a:ea typeface="Calibri"/>
                <a:cs typeface="Times New Roman"/>
              </a:rPr>
              <a:t>να κατασκευάζουν μαθηματικά προβλήματα (ΚΜΠ)</a:t>
            </a:r>
            <a:r>
              <a:rPr lang="en-US" sz="1800" dirty="0" smtClean="0">
                <a:latin typeface="Times New Roman"/>
                <a:ea typeface="Calibri"/>
                <a:cs typeface="Times New Roman"/>
              </a:rPr>
              <a:t>.</a:t>
            </a:r>
            <a:endParaRPr lang="el-GR" sz="1800" dirty="0" smtClean="0">
              <a:latin typeface="Times New Roman"/>
              <a:ea typeface="Calibri"/>
              <a:cs typeface="Times New Roman"/>
            </a:endParaRPr>
          </a:p>
          <a:p>
            <a:pPr algn="just">
              <a:spcAft>
                <a:spcPts val="600"/>
              </a:spcAft>
              <a:buFont typeface="Wingdings" pitchFamily="2" charset="2"/>
              <a:buChar char="q"/>
            </a:pPr>
            <a:r>
              <a:rPr lang="el-GR" sz="1800" dirty="0">
                <a:latin typeface="Times New Roman"/>
                <a:ea typeface="Calibri"/>
                <a:cs typeface="Times New Roman"/>
              </a:rPr>
              <a:t>Ε</a:t>
            </a:r>
            <a:r>
              <a:rPr lang="el-GR" sz="1800" dirty="0" smtClean="0">
                <a:latin typeface="Times New Roman"/>
                <a:ea typeface="Calibri"/>
                <a:cs typeface="Times New Roman"/>
              </a:rPr>
              <a:t>ξέταση </a:t>
            </a:r>
            <a:r>
              <a:rPr lang="el-GR" sz="1800" dirty="0">
                <a:latin typeface="Times New Roman"/>
                <a:ea typeface="Calibri"/>
                <a:cs typeface="Times New Roman"/>
              </a:rPr>
              <a:t>των </a:t>
            </a:r>
            <a:r>
              <a:rPr lang="el-GR" sz="1800" dirty="0" smtClean="0">
                <a:solidFill>
                  <a:srgbClr val="A24D44"/>
                </a:solidFill>
                <a:latin typeface="Times New Roman"/>
                <a:ea typeface="Calibri"/>
                <a:cs typeface="Times New Roman"/>
              </a:rPr>
              <a:t>μεθόδων διδασκαλίας </a:t>
            </a:r>
            <a:r>
              <a:rPr lang="el-GR" sz="1800" dirty="0" smtClean="0">
                <a:latin typeface="Times New Roman"/>
                <a:ea typeface="Calibri"/>
                <a:cs typeface="Times New Roman"/>
              </a:rPr>
              <a:t>που χρησιμοποιούν οι εκπαιδευτικοί αναφορικά με την ΚΜΠ</a:t>
            </a:r>
            <a:r>
              <a:rPr lang="en-US" sz="1800" dirty="0" smtClean="0">
                <a:latin typeface="Times New Roman"/>
                <a:ea typeface="Calibri"/>
                <a:cs typeface="Times New Roman"/>
              </a:rPr>
              <a:t>.</a:t>
            </a:r>
            <a:endParaRPr lang="el-GR" sz="1800" dirty="0" smtClean="0">
              <a:latin typeface="Times New Roman"/>
              <a:ea typeface="Calibri"/>
              <a:cs typeface="Times New Roman"/>
            </a:endParaRPr>
          </a:p>
          <a:p>
            <a:pPr algn="just">
              <a:spcAft>
                <a:spcPts val="600"/>
              </a:spcAft>
              <a:buFont typeface="Wingdings" pitchFamily="2" charset="2"/>
              <a:buChar char="q"/>
            </a:pPr>
            <a:r>
              <a:rPr lang="el-GR" sz="1800" dirty="0" smtClean="0">
                <a:solidFill>
                  <a:prstClr val="black"/>
                </a:solidFill>
                <a:latin typeface="Times New Roman"/>
                <a:ea typeface="Calibri"/>
                <a:cs typeface="Times New Roman"/>
              </a:rPr>
              <a:t>Αποσαφήνιση των </a:t>
            </a:r>
            <a:r>
              <a:rPr lang="el-GR" sz="1800" dirty="0" smtClean="0">
                <a:solidFill>
                  <a:srgbClr val="A24D44"/>
                </a:solidFill>
                <a:latin typeface="Times New Roman"/>
                <a:ea typeface="Calibri"/>
                <a:cs typeface="Times New Roman"/>
              </a:rPr>
              <a:t>ειδών των προβλημάτων </a:t>
            </a:r>
            <a:r>
              <a:rPr lang="el-GR" sz="1800" dirty="0" smtClean="0">
                <a:solidFill>
                  <a:prstClr val="black"/>
                </a:solidFill>
                <a:latin typeface="Times New Roman"/>
                <a:ea typeface="Calibri"/>
                <a:cs typeface="Times New Roman"/>
              </a:rPr>
              <a:t>στα οποία οι μαθητές αντιμετωπίζουν τις περισσότερες </a:t>
            </a:r>
            <a:r>
              <a:rPr lang="el-GR" sz="1800" dirty="0" smtClean="0">
                <a:solidFill>
                  <a:srgbClr val="A24D44"/>
                </a:solidFill>
                <a:latin typeface="Times New Roman"/>
                <a:ea typeface="Calibri"/>
                <a:cs typeface="Times New Roman"/>
              </a:rPr>
              <a:t>δυσκολίες</a:t>
            </a:r>
            <a:r>
              <a:rPr lang="el-GR" sz="1800" dirty="0" smtClean="0">
                <a:solidFill>
                  <a:schemeClr val="accent3">
                    <a:lumMod val="60000"/>
                    <a:lumOff val="40000"/>
                  </a:schemeClr>
                </a:solidFill>
                <a:latin typeface="Times New Roman"/>
                <a:ea typeface="Calibri"/>
                <a:cs typeface="Times New Roman"/>
              </a:rPr>
              <a:t> </a:t>
            </a:r>
            <a:r>
              <a:rPr lang="el-GR" sz="1800" dirty="0" smtClean="0">
                <a:solidFill>
                  <a:prstClr val="black"/>
                </a:solidFill>
                <a:latin typeface="Times New Roman"/>
                <a:ea typeface="Calibri"/>
                <a:cs typeface="Times New Roman"/>
              </a:rPr>
              <a:t>κατά την κατασκευή προβλημάτων</a:t>
            </a:r>
            <a:r>
              <a:rPr lang="en-US" sz="1800" dirty="0" smtClean="0">
                <a:solidFill>
                  <a:prstClr val="black"/>
                </a:solidFill>
                <a:latin typeface="Times New Roman"/>
                <a:ea typeface="Calibri"/>
                <a:cs typeface="Times New Roman"/>
              </a:rPr>
              <a:t>.</a:t>
            </a:r>
            <a:endParaRPr lang="el-GR" sz="1800" dirty="0" smtClean="0">
              <a:solidFill>
                <a:prstClr val="black"/>
              </a:solidFill>
              <a:latin typeface="Times New Roman"/>
              <a:ea typeface="Calibri"/>
              <a:cs typeface="Times New Roman"/>
            </a:endParaRPr>
          </a:p>
          <a:p>
            <a:pPr marL="0" indent="0" algn="just">
              <a:spcAft>
                <a:spcPts val="600"/>
              </a:spcAft>
              <a:buNone/>
            </a:pPr>
            <a:r>
              <a:rPr lang="el-GR" sz="1800" b="1" dirty="0" smtClean="0">
                <a:solidFill>
                  <a:srgbClr val="4F81BD"/>
                </a:solidFill>
                <a:latin typeface="Times New Roman"/>
                <a:ea typeface="Times New Roman"/>
              </a:rPr>
              <a:t>ΑΝΑΓΚΑΙΟΤΗΤΑ </a:t>
            </a:r>
            <a:r>
              <a:rPr lang="el-GR" sz="1800" b="1" dirty="0">
                <a:solidFill>
                  <a:srgbClr val="4F81BD"/>
                </a:solidFill>
                <a:latin typeface="Times New Roman"/>
                <a:ea typeface="Times New Roman"/>
              </a:rPr>
              <a:t>ΤΗΣ ΕΡΕΥΝΑΣ</a:t>
            </a:r>
            <a:endParaRPr lang="el-GR" sz="1800" dirty="0" smtClean="0">
              <a:latin typeface="Times New Roman"/>
              <a:ea typeface="Calibri"/>
              <a:cs typeface="Times New Roman"/>
            </a:endParaRPr>
          </a:p>
          <a:p>
            <a:pPr algn="just"/>
            <a:r>
              <a:rPr lang="el-GR" sz="1800" dirty="0" smtClean="0">
                <a:solidFill>
                  <a:srgbClr val="A24D44"/>
                </a:solidFill>
                <a:latin typeface="Times New Roman"/>
                <a:ea typeface="Calibri"/>
                <a:cs typeface="Times New Roman"/>
              </a:rPr>
              <a:t>Κατασκευή μαθηματικών προβλημάτων </a:t>
            </a:r>
            <a:r>
              <a:rPr lang="el-GR" sz="1800" dirty="0" smtClean="0">
                <a:latin typeface="Times New Roman"/>
                <a:ea typeface="Calibri"/>
              </a:rPr>
              <a:t>αναπόσπαστο κομμάτι για την κατανόηση της μαθηματικής επιστήμης (</a:t>
            </a:r>
            <a:r>
              <a:rPr lang="el-GR" sz="1800" dirty="0" err="1" smtClean="0">
                <a:latin typeface="Times New Roman"/>
                <a:ea typeface="Calibri"/>
              </a:rPr>
              <a:t>Leung</a:t>
            </a:r>
            <a:r>
              <a:rPr lang="el-GR" sz="1800" dirty="0" smtClean="0">
                <a:latin typeface="Times New Roman"/>
                <a:ea typeface="Calibri"/>
              </a:rPr>
              <a:t> και </a:t>
            </a:r>
            <a:r>
              <a:rPr lang="el-GR" sz="1800" dirty="0" err="1" smtClean="0">
                <a:latin typeface="Times New Roman"/>
                <a:ea typeface="Calibri"/>
              </a:rPr>
              <a:t>Silver</a:t>
            </a:r>
            <a:r>
              <a:rPr lang="el-GR" sz="1800" dirty="0" smtClean="0">
                <a:latin typeface="Times New Roman"/>
                <a:ea typeface="Calibri"/>
              </a:rPr>
              <a:t>, 1997)</a:t>
            </a:r>
            <a:r>
              <a:rPr lang="en-US" sz="1800" dirty="0" smtClean="0">
                <a:latin typeface="Times New Roman"/>
                <a:ea typeface="Calibri"/>
              </a:rPr>
              <a:t>.</a:t>
            </a:r>
            <a:endParaRPr lang="el-GR" sz="1800" dirty="0" smtClean="0">
              <a:latin typeface="Times New Roman"/>
              <a:ea typeface="Calibri"/>
            </a:endParaRPr>
          </a:p>
          <a:p>
            <a:pPr algn="just"/>
            <a:r>
              <a:rPr lang="el-GR" sz="1800" dirty="0" smtClean="0">
                <a:solidFill>
                  <a:srgbClr val="A24D44"/>
                </a:solidFill>
                <a:latin typeface="Times New Roman"/>
                <a:ea typeface="Calibri"/>
                <a:cs typeface="Times New Roman"/>
              </a:rPr>
              <a:t>Εξέλιξη γνωστικών και </a:t>
            </a:r>
            <a:r>
              <a:rPr lang="el-GR" sz="1800" dirty="0" err="1" smtClean="0">
                <a:solidFill>
                  <a:srgbClr val="A24D44"/>
                </a:solidFill>
                <a:latin typeface="Times New Roman"/>
                <a:ea typeface="Calibri"/>
                <a:cs typeface="Times New Roman"/>
              </a:rPr>
              <a:t>μεταγνωστικών</a:t>
            </a:r>
            <a:r>
              <a:rPr lang="el-GR" sz="1800" dirty="0" smtClean="0">
                <a:solidFill>
                  <a:srgbClr val="A24D44"/>
                </a:solidFill>
                <a:latin typeface="Times New Roman"/>
                <a:ea typeface="Calibri"/>
                <a:cs typeface="Times New Roman"/>
              </a:rPr>
              <a:t> ικανοτήτων </a:t>
            </a:r>
            <a:r>
              <a:rPr lang="el-GR" sz="1800" dirty="0" smtClean="0">
                <a:latin typeface="Times New Roman"/>
                <a:ea typeface="Calibri"/>
              </a:rPr>
              <a:t>των παιδιών μέσω της δημιουργίας μαθηματικών προβλημάτων (</a:t>
            </a:r>
            <a:r>
              <a:rPr lang="el-GR" sz="1800" dirty="0" err="1" smtClean="0">
                <a:latin typeface="Times New Roman"/>
                <a:ea typeface="Calibri"/>
              </a:rPr>
              <a:t>English</a:t>
            </a:r>
            <a:r>
              <a:rPr lang="el-GR" sz="1800" dirty="0" smtClean="0">
                <a:latin typeface="Times New Roman"/>
                <a:ea typeface="Calibri"/>
              </a:rPr>
              <a:t> και </a:t>
            </a:r>
            <a:r>
              <a:rPr lang="el-GR" sz="1800" dirty="0" err="1" smtClean="0">
                <a:latin typeface="Times New Roman"/>
                <a:ea typeface="Calibri"/>
              </a:rPr>
              <a:t>Halford</a:t>
            </a:r>
            <a:r>
              <a:rPr lang="el-GR" sz="1800" dirty="0" smtClean="0">
                <a:latin typeface="Times New Roman"/>
                <a:ea typeface="Calibri"/>
              </a:rPr>
              <a:t>, 1995)</a:t>
            </a:r>
            <a:r>
              <a:rPr lang="en-US" sz="1800" dirty="0" smtClean="0">
                <a:latin typeface="Times New Roman"/>
                <a:ea typeface="Calibri"/>
              </a:rPr>
              <a:t>.</a:t>
            </a:r>
            <a:r>
              <a:rPr lang="el-GR" sz="1800" dirty="0" smtClean="0">
                <a:latin typeface="Times New Roman"/>
                <a:ea typeface="Calibri"/>
              </a:rPr>
              <a:t> </a:t>
            </a:r>
          </a:p>
          <a:p>
            <a:pPr algn="just"/>
            <a:r>
              <a:rPr lang="el-GR" sz="1800" dirty="0" smtClean="0">
                <a:solidFill>
                  <a:srgbClr val="A24D44"/>
                </a:solidFill>
                <a:latin typeface="Times New Roman"/>
                <a:ea typeface="Calibri"/>
                <a:cs typeface="Times New Roman"/>
              </a:rPr>
              <a:t>Επίδραση μαθητικής επίδοσης </a:t>
            </a:r>
            <a:r>
              <a:rPr lang="el-GR" sz="1800" dirty="0" smtClean="0">
                <a:latin typeface="Times New Roman"/>
                <a:ea typeface="Calibri"/>
              </a:rPr>
              <a:t>στην ικανότητα ΚΜΠ από τους μαθητές (Krutetskii,1976; </a:t>
            </a:r>
            <a:r>
              <a:rPr lang="el-GR" sz="1800" dirty="0" err="1" smtClean="0">
                <a:latin typeface="Times New Roman"/>
                <a:ea typeface="Calibri"/>
              </a:rPr>
              <a:t>Leung</a:t>
            </a:r>
            <a:r>
              <a:rPr lang="el-GR" sz="1800" dirty="0" smtClean="0">
                <a:latin typeface="Times New Roman"/>
                <a:ea typeface="Calibri"/>
              </a:rPr>
              <a:t>, 1993)</a:t>
            </a:r>
            <a:r>
              <a:rPr lang="en-US" sz="1800" dirty="0" smtClean="0">
                <a:latin typeface="Times New Roman"/>
                <a:ea typeface="Calibri"/>
              </a:rPr>
              <a:t>.</a:t>
            </a:r>
            <a:endParaRPr lang="el-GR" sz="1800" dirty="0" smtClean="0">
              <a:latin typeface="Times New Roman"/>
              <a:ea typeface="Calibri"/>
            </a:endParaRPr>
          </a:p>
          <a:p>
            <a:pPr algn="just"/>
            <a:r>
              <a:rPr lang="el-GR" sz="1800" dirty="0" smtClean="0">
                <a:solidFill>
                  <a:srgbClr val="000000"/>
                </a:solidFill>
                <a:latin typeface="Times New Roman"/>
                <a:ea typeface="Calibri"/>
              </a:rPr>
              <a:t>Στην </a:t>
            </a:r>
            <a:r>
              <a:rPr lang="el-GR" sz="1800" dirty="0">
                <a:solidFill>
                  <a:srgbClr val="000000"/>
                </a:solidFill>
                <a:latin typeface="Times New Roman"/>
                <a:ea typeface="Calibri"/>
              </a:rPr>
              <a:t>Ελλάδα </a:t>
            </a:r>
            <a:r>
              <a:rPr lang="el-GR" sz="1800" dirty="0">
                <a:solidFill>
                  <a:srgbClr val="A24D44"/>
                </a:solidFill>
                <a:latin typeface="Times New Roman"/>
                <a:ea typeface="Calibri"/>
                <a:cs typeface="Times New Roman"/>
              </a:rPr>
              <a:t>δεν έχει διερευνηθεί επαρκώς </a:t>
            </a:r>
            <a:r>
              <a:rPr lang="el-GR" sz="1800" dirty="0">
                <a:latin typeface="Times New Roman"/>
                <a:ea typeface="Calibri"/>
              </a:rPr>
              <a:t>η επίδοση των μαθητών σε προβλήματα </a:t>
            </a:r>
            <a:r>
              <a:rPr lang="el-GR" sz="1800" dirty="0" smtClean="0">
                <a:latin typeface="Times New Roman"/>
                <a:ea typeface="Calibri"/>
              </a:rPr>
              <a:t>ΚΜΠ</a:t>
            </a:r>
            <a:r>
              <a:rPr lang="en-US" sz="1800" dirty="0" smtClean="0">
                <a:latin typeface="Times New Roman"/>
                <a:ea typeface="Calibri"/>
              </a:rPr>
              <a:t>.</a:t>
            </a:r>
            <a:endParaRPr lang="el-GR" sz="1800" dirty="0"/>
          </a:p>
        </p:txBody>
      </p:sp>
      <p:sp>
        <p:nvSpPr>
          <p:cNvPr id="4" name="Title 1"/>
          <p:cNvSpPr>
            <a:spLocks noGrp="1"/>
          </p:cNvSpPr>
          <p:nvPr>
            <p:ph type="title"/>
          </p:nvPr>
        </p:nvSpPr>
        <p:spPr>
          <a:xfrm>
            <a:off x="611560" y="0"/>
            <a:ext cx="4546848" cy="576064"/>
          </a:xfrm>
        </p:spPr>
        <p:txBody>
          <a:bodyPr>
            <a:normAutofit/>
          </a:bodyPr>
          <a:lstStyle/>
          <a:p>
            <a:r>
              <a:rPr lang="el-GR" sz="1800" b="1" u="sng" dirty="0"/>
              <a:t>ΚΕΦΑΛΑΙΟ </a:t>
            </a:r>
            <a:r>
              <a:rPr lang="el-GR" sz="1800" b="1" u="sng" dirty="0" smtClean="0"/>
              <a:t>1</a:t>
            </a:r>
            <a:r>
              <a:rPr lang="el-GR" sz="1800" u="sng" dirty="0" smtClean="0"/>
              <a:t>: </a:t>
            </a:r>
            <a:r>
              <a:rPr lang="el-GR" sz="1800" b="1" u="sng" dirty="0" smtClean="0"/>
              <a:t>ΕΙΣΑΓΩΓΗ</a:t>
            </a:r>
            <a:endParaRPr lang="el-GR" sz="1800" u="sng"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par>
                          <p:cTn id="8" fill="hold">
                            <p:stCondLst>
                              <p:cond delay="12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3347864" y="116632"/>
            <a:ext cx="1860253" cy="646331"/>
          </a:xfrm>
          <a:prstGeom prst="rect">
            <a:avLst/>
          </a:prstGeom>
        </p:spPr>
        <p:txBody>
          <a:bodyPr wrap="none">
            <a:spAutoFit/>
          </a:bodyPr>
          <a:lstStyle/>
          <a:p>
            <a:r>
              <a:rPr lang="el-GR" b="1" u="sng" dirty="0" smtClean="0">
                <a:solidFill>
                  <a:srgbClr val="4F81BD"/>
                </a:solidFill>
                <a:latin typeface="Times New Roman"/>
                <a:ea typeface="Times New Roman"/>
                <a:cs typeface="Times New Roman"/>
              </a:rPr>
              <a:t>ΒΙΒΛΙΟΓΡΑΦΙΑ</a:t>
            </a:r>
            <a:endParaRPr lang="en-US" b="1" u="sng" dirty="0" smtClean="0">
              <a:solidFill>
                <a:srgbClr val="4F81BD"/>
              </a:solidFill>
              <a:latin typeface="Times New Roman"/>
              <a:ea typeface="Times New Roman"/>
              <a:cs typeface="Times New Roman"/>
            </a:endParaRPr>
          </a:p>
          <a:p>
            <a:endParaRPr lang="el-GR" b="1" u="sng" cap="small" dirty="0">
              <a:solidFill>
                <a:schemeClr val="tx2"/>
              </a:solidFill>
              <a:latin typeface="+mj-lt"/>
              <a:ea typeface="+mj-ea"/>
              <a:cs typeface="+mj-cs"/>
            </a:endParaRPr>
          </a:p>
        </p:txBody>
      </p:sp>
      <p:sp>
        <p:nvSpPr>
          <p:cNvPr id="3" name="TextBox 2"/>
          <p:cNvSpPr txBox="1"/>
          <p:nvPr/>
        </p:nvSpPr>
        <p:spPr>
          <a:xfrm>
            <a:off x="642910" y="714357"/>
            <a:ext cx="7745514" cy="4954113"/>
          </a:xfrm>
          <a:prstGeom prst="rect">
            <a:avLst/>
          </a:prstGeom>
          <a:noFill/>
        </p:spPr>
        <p:txBody>
          <a:bodyPr wrap="square" rtlCol="0">
            <a:spAutoFit/>
          </a:bodyPr>
          <a:lstStyle/>
          <a:p>
            <a:pPr marL="285750" indent="-285750" algn="just">
              <a:lnSpc>
                <a:spcPct val="135000"/>
              </a:lnSpc>
              <a:spcBef>
                <a:spcPts val="600"/>
              </a:spcBef>
              <a:buClr>
                <a:srgbClr val="A24D44"/>
              </a:buClr>
              <a:buFont typeface="Arial" pitchFamily="34" charset="0"/>
              <a:buChar char="•"/>
            </a:pPr>
            <a:r>
              <a:rPr lang="en-US" sz="1700" dirty="0" err="1" smtClean="0">
                <a:latin typeface="Times New Roman"/>
                <a:ea typeface="Calibri"/>
                <a:cs typeface="Times New Roman"/>
              </a:rPr>
              <a:t>Christou</a:t>
            </a:r>
            <a:r>
              <a:rPr lang="en-US" sz="1700" dirty="0" smtClean="0">
                <a:latin typeface="Times New Roman"/>
                <a:ea typeface="Calibri"/>
                <a:cs typeface="Times New Roman"/>
              </a:rPr>
              <a:t>, C., </a:t>
            </a:r>
            <a:r>
              <a:rPr lang="en-US" sz="1700" dirty="0" err="1" smtClean="0">
                <a:latin typeface="Times New Roman"/>
                <a:ea typeface="Calibri"/>
                <a:cs typeface="Times New Roman"/>
              </a:rPr>
              <a:t>Mousoulides</a:t>
            </a:r>
            <a:r>
              <a:rPr lang="en-US" sz="1700" dirty="0" smtClean="0">
                <a:latin typeface="Times New Roman"/>
                <a:ea typeface="Calibri"/>
                <a:cs typeface="Times New Roman"/>
              </a:rPr>
              <a:t>, N., </a:t>
            </a:r>
            <a:r>
              <a:rPr lang="en-US" sz="1700" dirty="0" err="1" smtClean="0">
                <a:latin typeface="Times New Roman"/>
                <a:ea typeface="Calibri"/>
                <a:cs typeface="Times New Roman"/>
              </a:rPr>
              <a:t>Pittalis</a:t>
            </a:r>
            <a:r>
              <a:rPr lang="en-US" sz="1700" dirty="0" smtClean="0">
                <a:latin typeface="Times New Roman"/>
                <a:ea typeface="Calibri"/>
                <a:cs typeface="Times New Roman"/>
              </a:rPr>
              <a:t>, M., </a:t>
            </a:r>
            <a:r>
              <a:rPr lang="en-US" sz="1700" dirty="0" err="1" smtClean="0">
                <a:latin typeface="Times New Roman"/>
                <a:ea typeface="Calibri"/>
                <a:cs typeface="Times New Roman"/>
              </a:rPr>
              <a:t>Pitta-Pantazi</a:t>
            </a:r>
            <a:r>
              <a:rPr lang="en-US" sz="1700" dirty="0" smtClean="0">
                <a:latin typeface="Times New Roman"/>
                <a:ea typeface="Calibri"/>
                <a:cs typeface="Times New Roman"/>
              </a:rPr>
              <a:t>, D. &amp; </a:t>
            </a:r>
            <a:r>
              <a:rPr lang="en-US" sz="1700" dirty="0" err="1" smtClean="0">
                <a:latin typeface="Times New Roman"/>
                <a:ea typeface="Calibri"/>
                <a:cs typeface="Times New Roman"/>
              </a:rPr>
              <a:t>Sriraman</a:t>
            </a:r>
            <a:r>
              <a:rPr lang="en-US" sz="1700" dirty="0" smtClean="0">
                <a:latin typeface="Times New Roman"/>
                <a:ea typeface="Calibri"/>
                <a:cs typeface="Times New Roman"/>
              </a:rPr>
              <a:t>, B. (2005). An Empirical Taxonomy of </a:t>
            </a:r>
            <a:r>
              <a:rPr lang="el-GR" sz="1700" dirty="0" smtClean="0">
                <a:latin typeface="Times New Roman"/>
                <a:ea typeface="Calibri"/>
                <a:cs typeface="Times New Roman"/>
              </a:rPr>
              <a:t> </a:t>
            </a:r>
            <a:r>
              <a:rPr lang="en-US" sz="1700" dirty="0" smtClean="0">
                <a:latin typeface="Times New Roman"/>
                <a:ea typeface="Calibri"/>
                <a:cs typeface="Times New Roman"/>
              </a:rPr>
              <a:t>Problem Posing Processes. </a:t>
            </a:r>
            <a:r>
              <a:rPr lang="en-US" sz="1700" i="1" dirty="0" smtClean="0">
                <a:latin typeface="Times New Roman"/>
                <a:ea typeface="Calibri"/>
                <a:cs typeface="Times New Roman"/>
              </a:rPr>
              <a:t>ZDM</a:t>
            </a:r>
            <a:r>
              <a:rPr lang="en-US" sz="1700" dirty="0" smtClean="0">
                <a:latin typeface="Times New Roman"/>
                <a:ea typeface="Calibri"/>
                <a:cs typeface="Times New Roman"/>
              </a:rPr>
              <a:t>. 37(3): 149-158. </a:t>
            </a:r>
            <a:endParaRPr lang="el-GR" sz="1700" dirty="0" smtClean="0">
              <a:latin typeface="Times New Roman"/>
              <a:ea typeface="Calibri"/>
              <a:cs typeface="Times New Roman"/>
            </a:endParaRPr>
          </a:p>
          <a:p>
            <a:pPr marL="285750" indent="-285750" algn="just">
              <a:lnSpc>
                <a:spcPct val="135000"/>
              </a:lnSpc>
              <a:spcBef>
                <a:spcPts val="600"/>
              </a:spcBef>
              <a:buClr>
                <a:srgbClr val="A24D44"/>
              </a:buClr>
              <a:buFont typeface="Arial" pitchFamily="34" charset="0"/>
              <a:buChar char="•"/>
            </a:pPr>
            <a:r>
              <a:rPr lang="en-US" sz="1700" dirty="0" err="1" smtClean="0">
                <a:latin typeface="Times New Roman"/>
                <a:ea typeface="Calibri"/>
                <a:cs typeface="Times New Roman"/>
              </a:rPr>
              <a:t>Crespo</a:t>
            </a:r>
            <a:r>
              <a:rPr lang="en-US" sz="1700" dirty="0" smtClean="0">
                <a:latin typeface="Times New Roman"/>
                <a:ea typeface="Calibri"/>
                <a:cs typeface="Times New Roman"/>
              </a:rPr>
              <a:t>, S. &amp; Sinclair, N. (2008). What Makes a Problem Mathematically Interesting? Inviting Prospective Teachers to Pose Better Problems. </a:t>
            </a:r>
            <a:r>
              <a:rPr lang="en-US" sz="1700" i="1" dirty="0" smtClean="0">
                <a:latin typeface="Times New Roman"/>
                <a:ea typeface="Calibri"/>
                <a:cs typeface="Times New Roman"/>
              </a:rPr>
              <a:t>Journal of Mathematics Teacher Education</a:t>
            </a:r>
            <a:r>
              <a:rPr lang="en-US" sz="1700" dirty="0" smtClean="0">
                <a:latin typeface="Times New Roman"/>
                <a:ea typeface="Calibri"/>
                <a:cs typeface="Times New Roman"/>
              </a:rPr>
              <a:t>. 11(5): 395–415. </a:t>
            </a:r>
            <a:endParaRPr lang="el-GR" sz="1700" dirty="0" smtClean="0">
              <a:latin typeface="Times New Roman"/>
              <a:ea typeface="Calibri"/>
              <a:cs typeface="Times New Roman"/>
            </a:endParaRPr>
          </a:p>
          <a:p>
            <a:pPr marL="285750" indent="-285750" algn="just">
              <a:lnSpc>
                <a:spcPct val="135000"/>
              </a:lnSpc>
              <a:spcBef>
                <a:spcPts val="600"/>
              </a:spcBef>
              <a:buClr>
                <a:srgbClr val="A24D44"/>
              </a:buClr>
              <a:buFont typeface="Arial" pitchFamily="34" charset="0"/>
              <a:buChar char="•"/>
            </a:pPr>
            <a:r>
              <a:rPr lang="en-US" sz="1700" dirty="0" smtClean="0">
                <a:latin typeface="Times New Roman"/>
                <a:ea typeface="Calibri"/>
                <a:cs typeface="Times New Roman"/>
              </a:rPr>
              <a:t>English, L.D., &amp; </a:t>
            </a:r>
            <a:r>
              <a:rPr lang="en-US" sz="1700" dirty="0" err="1" smtClean="0">
                <a:latin typeface="Times New Roman"/>
                <a:ea typeface="Calibri"/>
                <a:cs typeface="Times New Roman"/>
              </a:rPr>
              <a:t>Halford</a:t>
            </a:r>
            <a:r>
              <a:rPr lang="en-US" sz="1700" dirty="0" smtClean="0">
                <a:latin typeface="Times New Roman"/>
                <a:ea typeface="Calibri"/>
                <a:cs typeface="Times New Roman"/>
              </a:rPr>
              <a:t>, G..S. (1995). </a:t>
            </a:r>
            <a:r>
              <a:rPr lang="en-US" sz="1700" i="1" dirty="0" smtClean="0">
                <a:latin typeface="Times New Roman"/>
                <a:ea typeface="Calibri"/>
                <a:cs typeface="Times New Roman"/>
              </a:rPr>
              <a:t>Mathematics Education: Models and processes</a:t>
            </a:r>
            <a:r>
              <a:rPr lang="en-US" sz="1700" dirty="0" smtClean="0">
                <a:latin typeface="Times New Roman"/>
                <a:ea typeface="Calibri"/>
                <a:cs typeface="Times New Roman"/>
              </a:rPr>
              <a:t>. Mahwah, NJ: Lawrence Erlbaum.</a:t>
            </a:r>
            <a:endParaRPr lang="el-GR" sz="1700" dirty="0" smtClean="0">
              <a:latin typeface="Times New Roman"/>
              <a:ea typeface="Calibri"/>
              <a:cs typeface="Times New Roman"/>
            </a:endParaRPr>
          </a:p>
          <a:p>
            <a:pPr marL="285750" indent="-285750" algn="just">
              <a:lnSpc>
                <a:spcPct val="135000"/>
              </a:lnSpc>
              <a:spcBef>
                <a:spcPts val="600"/>
              </a:spcBef>
              <a:buClr>
                <a:srgbClr val="A24D44"/>
              </a:buClr>
              <a:buFont typeface="Arial" pitchFamily="34" charset="0"/>
              <a:buChar char="•"/>
            </a:pPr>
            <a:r>
              <a:rPr lang="en-US" sz="1700" dirty="0" err="1" smtClean="0">
                <a:latin typeface="Times New Roman"/>
                <a:ea typeface="Calibri"/>
                <a:cs typeface="Times New Roman"/>
              </a:rPr>
              <a:t>Koichu</a:t>
            </a:r>
            <a:r>
              <a:rPr lang="en-US" sz="1700" dirty="0" smtClean="0">
                <a:latin typeface="Times New Roman"/>
                <a:ea typeface="Calibri"/>
                <a:cs typeface="Times New Roman"/>
              </a:rPr>
              <a:t>, B. &amp; </a:t>
            </a:r>
            <a:r>
              <a:rPr lang="en-US" sz="1700" dirty="0" err="1" smtClean="0">
                <a:latin typeface="Times New Roman"/>
                <a:ea typeface="Calibri"/>
                <a:cs typeface="Times New Roman"/>
              </a:rPr>
              <a:t>Kontorovich</a:t>
            </a:r>
            <a:r>
              <a:rPr lang="en-US" sz="1700" dirty="0" smtClean="0">
                <a:latin typeface="Times New Roman"/>
                <a:ea typeface="Calibri"/>
                <a:cs typeface="Times New Roman"/>
              </a:rPr>
              <a:t>, I. (2013). Dissecting Success Stories on Mathematical Problem Posing: A Case of the Billiard Task. </a:t>
            </a:r>
            <a:r>
              <a:rPr lang="en-US" sz="1700" i="1" dirty="0" smtClean="0">
                <a:latin typeface="Times New Roman"/>
                <a:ea typeface="Calibri"/>
                <a:cs typeface="Times New Roman"/>
              </a:rPr>
              <a:t>Educational Studies in Mathematics</a:t>
            </a:r>
            <a:r>
              <a:rPr lang="en-US" sz="1700" dirty="0" smtClean="0">
                <a:latin typeface="Times New Roman"/>
                <a:ea typeface="Calibri"/>
                <a:cs typeface="Times New Roman"/>
              </a:rPr>
              <a:t>. 83(1): 71–86. </a:t>
            </a:r>
            <a:endParaRPr lang="el-GR" sz="1700" dirty="0" smtClean="0">
              <a:latin typeface="Times New Roman"/>
              <a:ea typeface="Calibri"/>
              <a:cs typeface="Times New Roman"/>
            </a:endParaRPr>
          </a:p>
          <a:p>
            <a:pPr marL="285750" indent="-285750" algn="just">
              <a:lnSpc>
                <a:spcPct val="135000"/>
              </a:lnSpc>
              <a:spcBef>
                <a:spcPts val="600"/>
              </a:spcBef>
              <a:buClr>
                <a:srgbClr val="A24D44"/>
              </a:buClr>
              <a:buFont typeface="Arial" pitchFamily="34" charset="0"/>
              <a:buChar char="•"/>
            </a:pPr>
            <a:r>
              <a:rPr lang="en-US" sz="1700" dirty="0" err="1" smtClean="0">
                <a:latin typeface="Times New Roman"/>
                <a:ea typeface="Calibri"/>
                <a:cs typeface="Times New Roman"/>
              </a:rPr>
              <a:t>Kontorovich</a:t>
            </a:r>
            <a:r>
              <a:rPr lang="en-US" sz="1700" dirty="0" smtClean="0">
                <a:latin typeface="Times New Roman"/>
                <a:ea typeface="Calibri"/>
                <a:cs typeface="Times New Roman"/>
              </a:rPr>
              <a:t>, </a:t>
            </a:r>
            <a:r>
              <a:rPr lang="el-GR" sz="1700" dirty="0" smtClean="0">
                <a:latin typeface="Times New Roman"/>
                <a:ea typeface="Calibri"/>
                <a:cs typeface="Times New Roman"/>
              </a:rPr>
              <a:t>Ι</a:t>
            </a:r>
            <a:r>
              <a:rPr lang="en-US" sz="1700" dirty="0" smtClean="0">
                <a:latin typeface="Times New Roman"/>
                <a:ea typeface="Calibri"/>
                <a:cs typeface="Times New Roman"/>
              </a:rPr>
              <a:t>., </a:t>
            </a:r>
            <a:r>
              <a:rPr lang="en-US" sz="1700" dirty="0" err="1" smtClean="0">
                <a:latin typeface="Times New Roman"/>
                <a:ea typeface="Calibri"/>
                <a:cs typeface="Times New Roman"/>
              </a:rPr>
              <a:t>Koichu</a:t>
            </a:r>
            <a:r>
              <a:rPr lang="en-US" sz="1700" dirty="0" smtClean="0">
                <a:latin typeface="Times New Roman"/>
                <a:ea typeface="Calibri"/>
                <a:cs typeface="Times New Roman"/>
              </a:rPr>
              <a:t>, </a:t>
            </a:r>
            <a:r>
              <a:rPr lang="el-GR" sz="1700" dirty="0" smtClean="0">
                <a:latin typeface="Times New Roman"/>
                <a:ea typeface="Calibri"/>
                <a:cs typeface="Times New Roman"/>
              </a:rPr>
              <a:t>Β</a:t>
            </a:r>
            <a:r>
              <a:rPr lang="en-US" sz="1700" dirty="0" smtClean="0">
                <a:latin typeface="Times New Roman"/>
                <a:ea typeface="Calibri"/>
                <a:cs typeface="Times New Roman"/>
              </a:rPr>
              <a:t>., </a:t>
            </a:r>
            <a:r>
              <a:rPr lang="en-US" sz="1700" dirty="0" err="1" smtClean="0">
                <a:latin typeface="Times New Roman"/>
                <a:ea typeface="Calibri"/>
                <a:cs typeface="Times New Roman"/>
              </a:rPr>
              <a:t>Leikin</a:t>
            </a:r>
            <a:r>
              <a:rPr lang="en-US" sz="1700" dirty="0" smtClean="0">
                <a:latin typeface="Times New Roman"/>
                <a:ea typeface="Calibri"/>
                <a:cs typeface="Times New Roman"/>
              </a:rPr>
              <a:t>, R. &amp; Berman, </a:t>
            </a:r>
            <a:r>
              <a:rPr lang="el-GR" sz="1700" dirty="0" smtClean="0">
                <a:latin typeface="Times New Roman"/>
                <a:ea typeface="Calibri"/>
                <a:cs typeface="Times New Roman"/>
              </a:rPr>
              <a:t>Α</a:t>
            </a:r>
            <a:r>
              <a:rPr lang="en-US" sz="1700" dirty="0" smtClean="0">
                <a:latin typeface="Times New Roman"/>
                <a:ea typeface="Calibri"/>
                <a:cs typeface="Times New Roman"/>
              </a:rPr>
              <a:t>. (2012). An Exploratory Framework for Handling the Complexity of Mathematical Problem Posing in Small Groups. </a:t>
            </a:r>
            <a:r>
              <a:rPr lang="en-US" sz="1700" i="1" dirty="0" smtClean="0">
                <a:latin typeface="Times New Roman"/>
                <a:ea typeface="Calibri"/>
                <a:cs typeface="Times New Roman"/>
              </a:rPr>
              <a:t>Journal of Mathematical Behavior. </a:t>
            </a:r>
            <a:r>
              <a:rPr lang="en-US" sz="1700" dirty="0" smtClean="0">
                <a:latin typeface="Times New Roman"/>
                <a:ea typeface="Calibri"/>
                <a:cs typeface="Times New Roman"/>
              </a:rPr>
              <a:t>31(1): 149-161. </a:t>
            </a:r>
            <a:endParaRPr lang="el-GR" sz="1700" dirty="0" smtClean="0">
              <a:latin typeface="Times New Roman"/>
              <a:ea typeface="Calibri"/>
              <a:cs typeface="Times New Roman"/>
            </a:endParaRPr>
          </a:p>
        </p:txBody>
      </p:sp>
    </p:spTree>
    <p:extLst>
      <p:ext uri="{BB962C8B-B14F-4D97-AF65-F5344CB8AC3E}">
        <p14:creationId xmlns:p14="http://schemas.microsoft.com/office/powerpoint/2010/main" val="388213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3347864" y="116632"/>
            <a:ext cx="1868268" cy="646331"/>
          </a:xfrm>
          <a:prstGeom prst="rect">
            <a:avLst/>
          </a:prstGeom>
        </p:spPr>
        <p:txBody>
          <a:bodyPr wrap="none">
            <a:spAutoFit/>
          </a:bodyPr>
          <a:lstStyle/>
          <a:p>
            <a:r>
              <a:rPr lang="el-GR" b="1" u="sng" dirty="0" smtClean="0">
                <a:solidFill>
                  <a:srgbClr val="4F81BD"/>
                </a:solidFill>
                <a:latin typeface="Times New Roman"/>
                <a:ea typeface="Times New Roman"/>
                <a:cs typeface="Times New Roman"/>
              </a:rPr>
              <a:t>ΒΙΒΛΙΟΓΡΑΦΙΑ</a:t>
            </a:r>
            <a:endParaRPr lang="en-US" b="1" u="sng" dirty="0" smtClean="0">
              <a:solidFill>
                <a:srgbClr val="4F81BD"/>
              </a:solidFill>
              <a:latin typeface="Times New Roman"/>
              <a:ea typeface="Times New Roman"/>
              <a:cs typeface="Times New Roman"/>
            </a:endParaRPr>
          </a:p>
          <a:p>
            <a:endParaRPr lang="el-GR" b="1" u="sng" dirty="0">
              <a:solidFill>
                <a:srgbClr val="4F81BD"/>
              </a:solidFill>
              <a:latin typeface="Times New Roman"/>
              <a:ea typeface="Times New Roman"/>
              <a:cs typeface="Times New Roman"/>
            </a:endParaRPr>
          </a:p>
        </p:txBody>
      </p:sp>
      <p:sp>
        <p:nvSpPr>
          <p:cNvPr id="3" name="TextBox 2"/>
          <p:cNvSpPr txBox="1"/>
          <p:nvPr/>
        </p:nvSpPr>
        <p:spPr>
          <a:xfrm>
            <a:off x="642910" y="714356"/>
            <a:ext cx="7816952" cy="4561249"/>
          </a:xfrm>
          <a:prstGeom prst="rect">
            <a:avLst/>
          </a:prstGeom>
          <a:noFill/>
        </p:spPr>
        <p:txBody>
          <a:bodyPr wrap="square" rtlCol="0">
            <a:spAutoFit/>
          </a:bodyPr>
          <a:lstStyle/>
          <a:p>
            <a:pPr marL="285750" indent="-285750" algn="just">
              <a:lnSpc>
                <a:spcPct val="135000"/>
              </a:lnSpc>
              <a:spcBef>
                <a:spcPts val="600"/>
              </a:spcBef>
              <a:buClr>
                <a:srgbClr val="A24D44"/>
              </a:buClr>
              <a:buFont typeface="Arial" pitchFamily="34" charset="0"/>
              <a:buChar char="•"/>
            </a:pPr>
            <a:r>
              <a:rPr lang="en-US" sz="1700" dirty="0" err="1" smtClean="0">
                <a:latin typeface="Times New Roman"/>
                <a:ea typeface="Calibri"/>
                <a:cs typeface="Times New Roman"/>
              </a:rPr>
              <a:t>Krutetskii</a:t>
            </a:r>
            <a:r>
              <a:rPr lang="en-US" sz="1700" dirty="0" smtClean="0">
                <a:latin typeface="Times New Roman"/>
                <a:ea typeface="Calibri"/>
                <a:cs typeface="Times New Roman"/>
              </a:rPr>
              <a:t>, V. A. (1976). </a:t>
            </a:r>
            <a:r>
              <a:rPr lang="en-US" sz="1700" i="1" dirty="0" smtClean="0">
                <a:latin typeface="Times New Roman"/>
                <a:ea typeface="Calibri"/>
                <a:cs typeface="Times New Roman"/>
              </a:rPr>
              <a:t>The Psychology of Mathematical Abilities in School Children</a:t>
            </a:r>
            <a:r>
              <a:rPr lang="en-US" sz="1700" dirty="0" smtClean="0">
                <a:latin typeface="Times New Roman"/>
                <a:ea typeface="Calibri"/>
                <a:cs typeface="Times New Roman"/>
              </a:rPr>
              <a:t>. Chicago, USA: The University of Chicago Press.</a:t>
            </a:r>
            <a:endParaRPr lang="el-GR" sz="1700" dirty="0" smtClean="0">
              <a:latin typeface="Times New Roman"/>
              <a:ea typeface="Calibri"/>
              <a:cs typeface="Times New Roman"/>
            </a:endParaRPr>
          </a:p>
          <a:p>
            <a:pPr marL="285750" indent="-285750" algn="just">
              <a:lnSpc>
                <a:spcPct val="135000"/>
              </a:lnSpc>
              <a:spcBef>
                <a:spcPts val="600"/>
              </a:spcBef>
              <a:buClr>
                <a:srgbClr val="A24D44"/>
              </a:buClr>
              <a:buFont typeface="Arial" pitchFamily="34" charset="0"/>
              <a:buChar char="•"/>
            </a:pPr>
            <a:r>
              <a:rPr lang="en-US" sz="1700" dirty="0" smtClean="0">
                <a:latin typeface="Times New Roman"/>
                <a:ea typeface="Calibri"/>
                <a:cs typeface="Times New Roman"/>
              </a:rPr>
              <a:t>Leung, S.S. (1993). Mathematical Problem Posing: The Influence of Task Formats, Mathematics Knowledge, and Creative Thinking. In I. </a:t>
            </a:r>
            <a:r>
              <a:rPr lang="en-US" sz="1700" dirty="0" err="1" smtClean="0">
                <a:latin typeface="Times New Roman"/>
                <a:ea typeface="Calibri"/>
                <a:cs typeface="Times New Roman"/>
              </a:rPr>
              <a:t>Hirabayashi</a:t>
            </a:r>
            <a:r>
              <a:rPr lang="en-US" sz="1700" dirty="0" smtClean="0">
                <a:latin typeface="Times New Roman"/>
                <a:ea typeface="Calibri"/>
                <a:cs typeface="Times New Roman"/>
              </a:rPr>
              <a:t>, N. </a:t>
            </a:r>
            <a:r>
              <a:rPr lang="en-US" sz="1700" dirty="0" err="1" smtClean="0">
                <a:latin typeface="Times New Roman"/>
                <a:ea typeface="Calibri"/>
                <a:cs typeface="Times New Roman"/>
              </a:rPr>
              <a:t>Nahda</a:t>
            </a:r>
            <a:r>
              <a:rPr lang="en-US" sz="1700" dirty="0" smtClean="0">
                <a:latin typeface="Times New Roman"/>
                <a:ea typeface="Calibri"/>
                <a:cs typeface="Times New Roman"/>
              </a:rPr>
              <a:t>, K. </a:t>
            </a:r>
            <a:r>
              <a:rPr lang="en-US" sz="1700" dirty="0" err="1" smtClean="0">
                <a:latin typeface="Times New Roman"/>
                <a:ea typeface="Calibri"/>
                <a:cs typeface="Times New Roman"/>
              </a:rPr>
              <a:t>Shigematsu</a:t>
            </a:r>
            <a:r>
              <a:rPr lang="en-US" sz="1700" dirty="0" smtClean="0">
                <a:latin typeface="Times New Roman"/>
                <a:ea typeface="Calibri"/>
                <a:cs typeface="Times New Roman"/>
              </a:rPr>
              <a:t>, &amp; F. Lin (Eds.), Proceedings of the Seventeenth Annual Meeting of the International Group for the Psychology of Mathematics Education, Volume III (pp. 33 - 40). Tsukuba, Japan.</a:t>
            </a:r>
            <a:endParaRPr lang="el-GR" sz="1700" dirty="0" smtClean="0">
              <a:latin typeface="Times New Roman"/>
              <a:ea typeface="Calibri"/>
              <a:cs typeface="Times New Roman"/>
            </a:endParaRPr>
          </a:p>
          <a:p>
            <a:pPr marL="285750" indent="-285750" algn="just">
              <a:lnSpc>
                <a:spcPct val="135000"/>
              </a:lnSpc>
              <a:spcBef>
                <a:spcPts val="600"/>
              </a:spcBef>
              <a:buClr>
                <a:srgbClr val="A24D44"/>
              </a:buClr>
              <a:buFont typeface="Arial" pitchFamily="34" charset="0"/>
              <a:buChar char="•"/>
            </a:pPr>
            <a:r>
              <a:rPr lang="en-GB" sz="1700" dirty="0" smtClean="0">
                <a:latin typeface="Times New Roman"/>
                <a:ea typeface="Calibri"/>
                <a:cs typeface="Times New Roman"/>
              </a:rPr>
              <a:t>Leung, S. S. &amp; Silver, E. A. (1997). </a:t>
            </a:r>
            <a:r>
              <a:rPr lang="en-US" sz="1700" dirty="0" smtClean="0">
                <a:latin typeface="Times New Roman"/>
                <a:ea typeface="Calibri"/>
                <a:cs typeface="Times New Roman"/>
              </a:rPr>
              <a:t>The Role of Task Format, Mathematics Knowledge, and Creative Thinking on the Arithmetic Problem Posing of Prospective Elementary School Teachers. </a:t>
            </a:r>
            <a:r>
              <a:rPr lang="en-US" sz="1700" i="1" dirty="0" smtClean="0">
                <a:latin typeface="Times New Roman"/>
                <a:ea typeface="Calibri"/>
                <a:cs typeface="Times New Roman"/>
              </a:rPr>
              <a:t>Mathematics Education Research Journal</a:t>
            </a:r>
            <a:r>
              <a:rPr lang="en-US" sz="1700" dirty="0" smtClean="0">
                <a:latin typeface="Times New Roman"/>
                <a:ea typeface="Calibri"/>
                <a:cs typeface="Times New Roman"/>
              </a:rPr>
              <a:t>.</a:t>
            </a:r>
            <a:r>
              <a:rPr lang="el-GR" sz="1700" dirty="0" smtClean="0">
                <a:latin typeface="Times New Roman"/>
                <a:ea typeface="Calibri"/>
                <a:cs typeface="Times New Roman"/>
              </a:rPr>
              <a:t> </a:t>
            </a:r>
            <a:r>
              <a:rPr lang="en-US" sz="1700" dirty="0" smtClean="0">
                <a:latin typeface="Times New Roman"/>
                <a:ea typeface="Calibri"/>
                <a:cs typeface="Times New Roman"/>
              </a:rPr>
              <a:t>9(1): 5–24. </a:t>
            </a:r>
            <a:endParaRPr lang="el-GR" sz="1700" dirty="0" smtClean="0">
              <a:latin typeface="Times New Roman"/>
              <a:ea typeface="Calibri"/>
              <a:cs typeface="Times New Roman"/>
            </a:endParaRPr>
          </a:p>
          <a:p>
            <a:pPr marL="285750" indent="-285750" algn="just">
              <a:lnSpc>
                <a:spcPct val="135000"/>
              </a:lnSpc>
              <a:spcBef>
                <a:spcPts val="600"/>
              </a:spcBef>
              <a:buClr>
                <a:srgbClr val="A24D44"/>
              </a:buClr>
              <a:buFont typeface="Arial" pitchFamily="34" charset="0"/>
              <a:buChar char="•"/>
            </a:pPr>
            <a:r>
              <a:rPr lang="en-US" sz="1700" dirty="0" smtClean="0">
                <a:latin typeface="Times New Roman"/>
                <a:ea typeface="Calibri"/>
                <a:cs typeface="Times New Roman"/>
              </a:rPr>
              <a:t>Silver, E. A. (1994). On mathematical Problem Posing. </a:t>
            </a:r>
            <a:r>
              <a:rPr lang="en-US" sz="1700" i="1" dirty="0" smtClean="0">
                <a:latin typeface="Times New Roman"/>
                <a:ea typeface="Calibri"/>
                <a:cs typeface="Times New Roman"/>
              </a:rPr>
              <a:t>For the Learning of Mathematics.</a:t>
            </a:r>
            <a:r>
              <a:rPr lang="en-US" sz="1700" dirty="0" smtClean="0">
                <a:latin typeface="Times New Roman"/>
                <a:ea typeface="Calibri"/>
                <a:cs typeface="Times New Roman"/>
              </a:rPr>
              <a:t> 14(1): 19-28. </a:t>
            </a:r>
            <a:endParaRPr lang="el-GR" sz="1400" dirty="0" smtClean="0">
              <a:latin typeface="Times New Roman"/>
              <a:ea typeface="Calibri"/>
              <a:cs typeface="Times New Roman"/>
            </a:endParaRPr>
          </a:p>
        </p:txBody>
      </p:sp>
    </p:spTree>
    <p:extLst>
      <p:ext uri="{BB962C8B-B14F-4D97-AF65-F5344CB8AC3E}">
        <p14:creationId xmlns:p14="http://schemas.microsoft.com/office/powerpoint/2010/main" val="388213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714348" y="2143116"/>
            <a:ext cx="7826730" cy="1754326"/>
          </a:xfrm>
          <a:prstGeom prst="rect">
            <a:avLst/>
          </a:prstGeom>
          <a:noFill/>
        </p:spPr>
        <p:txBody>
          <a:bodyPr wrap="square" lIns="91440" tIns="45720" rIns="91440" bIns="45720">
            <a:spAutoFit/>
          </a:bodyPr>
          <a:lstStyle/>
          <a:p>
            <a:pPr algn="ctr"/>
            <a:r>
              <a:rPr lang="el-GR" sz="5400" b="1" cap="none" spc="0" dirty="0" smtClean="0">
                <a:ln w="18000">
                  <a:noFill/>
                  <a:prstDash val="solid"/>
                  <a:miter lim="800000"/>
                </a:ln>
                <a:solidFill>
                  <a:schemeClr val="accent1">
                    <a:lumMod val="75000"/>
                  </a:schemeClr>
                </a:solidFill>
                <a:effectLst>
                  <a:outerShdw blurRad="25500" dist="23000" dir="7020000" algn="tl">
                    <a:srgbClr val="000000">
                      <a:alpha val="50000"/>
                    </a:srgbClr>
                  </a:outerShdw>
                </a:effectLst>
              </a:rPr>
              <a:t>Σας ευχαριστώ </a:t>
            </a:r>
          </a:p>
          <a:p>
            <a:pPr algn="ctr"/>
            <a:r>
              <a:rPr lang="el-GR" sz="5400" b="1" cap="none" spc="0" dirty="0" smtClean="0">
                <a:ln w="18000">
                  <a:noFill/>
                  <a:prstDash val="solid"/>
                  <a:miter lim="800000"/>
                </a:ln>
                <a:solidFill>
                  <a:schemeClr val="accent1">
                    <a:lumMod val="75000"/>
                  </a:schemeClr>
                </a:solidFill>
                <a:effectLst>
                  <a:outerShdw blurRad="25500" dist="23000" dir="7020000" algn="tl">
                    <a:srgbClr val="000000">
                      <a:alpha val="50000"/>
                    </a:srgbClr>
                  </a:outerShdw>
                </a:effectLst>
              </a:rPr>
              <a:t>για την προσοχή σας!</a:t>
            </a:r>
            <a:endParaRPr lang="el-GR" sz="5400" b="1" cap="none" spc="0" dirty="0">
              <a:ln w="18000">
                <a:noFill/>
                <a:prstDash val="solid"/>
                <a:miter lim="800000"/>
              </a:ln>
              <a:solidFill>
                <a:schemeClr val="accent1">
                  <a:lumMod val="75000"/>
                </a:schemeClr>
              </a:solidFill>
              <a:effectLst>
                <a:outerShdw blurRad="25500" dist="23000" dir="7020000" algn="tl">
                  <a:srgbClr val="000000">
                    <a:alpha val="50000"/>
                  </a:srgbClr>
                </a:outerShdw>
              </a:effectLst>
            </a:endParaRPr>
          </a:p>
        </p:txBody>
      </p:sp>
      <p:pic>
        <p:nvPicPr>
          <p:cNvPr id="3" name="Picture 4" descr="http://3.bp.blogspot.com/-aI6oTk5xTzI/UGM6hpNSxxI/AAAAAAAABHY/8j_gtBcZsx8/s200/Uoa_logo.png"/>
          <p:cNvPicPr>
            <a:picLocks noChangeAspect="1" noChangeArrowheads="1"/>
          </p:cNvPicPr>
          <p:nvPr/>
        </p:nvPicPr>
        <p:blipFill>
          <a:blip r:embed="rId2" cstate="print"/>
          <a:srcRect/>
          <a:stretch>
            <a:fillRect/>
          </a:stretch>
        </p:blipFill>
        <p:spPr bwMode="auto">
          <a:xfrm>
            <a:off x="7435301" y="5000636"/>
            <a:ext cx="1149984" cy="1657893"/>
          </a:xfrm>
          <a:prstGeom prst="rect">
            <a:avLst/>
          </a:prstGeom>
          <a:noFill/>
        </p:spPr>
      </p:pic>
      <p:pic>
        <p:nvPicPr>
          <p:cNvPr id="1026" name="Picture 2"/>
          <p:cNvPicPr>
            <a:picLocks noChangeAspect="1" noChangeArrowheads="1"/>
          </p:cNvPicPr>
          <p:nvPr/>
        </p:nvPicPr>
        <p:blipFill>
          <a:blip r:embed="rId3"/>
          <a:srcRect/>
          <a:stretch>
            <a:fillRect/>
          </a:stretch>
        </p:blipFill>
        <p:spPr bwMode="auto">
          <a:xfrm rot="10800000">
            <a:off x="3695700" y="0"/>
            <a:ext cx="5448300" cy="1247775"/>
          </a:xfrm>
          <a:prstGeom prst="rect">
            <a:avLst/>
          </a:prstGeom>
          <a:noFill/>
          <a:ln w="9525">
            <a:noFill/>
            <a:miter lim="800000"/>
            <a:headEnd/>
            <a:tailEnd/>
          </a:ln>
          <a:effectLst/>
        </p:spPr>
      </p:pic>
    </p:spTree>
    <p:extLst>
      <p:ext uri="{BB962C8B-B14F-4D97-AF65-F5344CB8AC3E}">
        <p14:creationId xmlns:p14="http://schemas.microsoft.com/office/powerpoint/2010/main" val="83432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47"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1472" y="1000108"/>
            <a:ext cx="7929618" cy="4873752"/>
          </a:xfrm>
        </p:spPr>
        <p:txBody>
          <a:bodyPr>
            <a:normAutofit fontScale="92500" lnSpcReduction="10000"/>
          </a:bodyPr>
          <a:lstStyle/>
          <a:p>
            <a:pPr marL="342900" lvl="0" indent="-342900" algn="just">
              <a:lnSpc>
                <a:spcPct val="150000"/>
              </a:lnSpc>
              <a:buFont typeface="Wingdings" panose="05000000000000000000" pitchFamily="2" charset="2"/>
              <a:buChar char="v"/>
            </a:pPr>
            <a:r>
              <a:rPr lang="el-GR" sz="2400" dirty="0">
                <a:latin typeface="Times New Roman"/>
                <a:ea typeface="Times New Roman"/>
              </a:rPr>
              <a:t>Ποια είναι η επίδοση των μαθητών Ε΄ και ΣΤ΄ δημοτικού στις δραστηριότητες κατασκευής μαθηματικών προβλημάτων;</a:t>
            </a:r>
            <a:endParaRPr lang="el-GR" sz="1600" dirty="0">
              <a:latin typeface="Times New Roman"/>
              <a:ea typeface="Times New Roman"/>
            </a:endParaRPr>
          </a:p>
          <a:p>
            <a:pPr marL="342900" indent="-342900" algn="just">
              <a:lnSpc>
                <a:spcPct val="150000"/>
              </a:lnSpc>
              <a:buFont typeface="Wingdings" panose="05000000000000000000" pitchFamily="2" charset="2"/>
              <a:buChar char="v"/>
            </a:pPr>
            <a:r>
              <a:rPr lang="el-GR" sz="2400" dirty="0">
                <a:latin typeface="Times New Roman"/>
                <a:ea typeface="Times New Roman"/>
              </a:rPr>
              <a:t>Επηρεάζεται η επίδοση και η ικανότητα των μαθητών από τον τρόπο που τους ζητείται η επίλυση μιας δραστηριότητας (δομημένο, </a:t>
            </a:r>
            <a:r>
              <a:rPr lang="el-GR" sz="2400" dirty="0" err="1">
                <a:latin typeface="Times New Roman"/>
                <a:ea typeface="Times New Roman"/>
              </a:rPr>
              <a:t>ημι</a:t>
            </a:r>
            <a:r>
              <a:rPr lang="el-GR" sz="2400" dirty="0">
                <a:latin typeface="Times New Roman"/>
                <a:ea typeface="Times New Roman"/>
              </a:rPr>
              <a:t>-δομημένο, ελεύθερο περιβάλλον); </a:t>
            </a:r>
            <a:endParaRPr lang="el-GR" sz="1600" dirty="0">
              <a:latin typeface="Times New Roman"/>
              <a:ea typeface="Times New Roman"/>
            </a:endParaRPr>
          </a:p>
          <a:p>
            <a:pPr marL="342900" lvl="0" indent="-342900" algn="just">
              <a:lnSpc>
                <a:spcPct val="150000"/>
              </a:lnSpc>
              <a:spcAft>
                <a:spcPts val="1000"/>
              </a:spcAft>
              <a:buFont typeface="Wingdings" panose="05000000000000000000" pitchFamily="2" charset="2"/>
              <a:buChar char="v"/>
            </a:pPr>
            <a:r>
              <a:rPr lang="el-GR" sz="2400" dirty="0">
                <a:latin typeface="Times New Roman"/>
                <a:ea typeface="Times New Roman"/>
              </a:rPr>
              <a:t>Τι είδους μαθηματικές δεξιότητες επιδεικνύουν οι μαθητές κατά την κατασκευή μαθηματικών προβλημάτων;</a:t>
            </a:r>
            <a:endParaRPr lang="el-GR" sz="1600" dirty="0">
              <a:latin typeface="Times New Roman"/>
              <a:ea typeface="Times New Roman"/>
            </a:endParaRPr>
          </a:p>
          <a:p>
            <a:pPr marL="342900" indent="-342900" algn="just">
              <a:lnSpc>
                <a:spcPct val="150000"/>
              </a:lnSpc>
              <a:spcAft>
                <a:spcPts val="1000"/>
              </a:spcAft>
              <a:buFont typeface="Wingdings" panose="05000000000000000000" pitchFamily="2" charset="2"/>
              <a:buChar char="v"/>
            </a:pPr>
            <a:r>
              <a:rPr lang="el-GR" sz="2400" dirty="0">
                <a:latin typeface="Times New Roman"/>
                <a:ea typeface="Times New Roman"/>
              </a:rPr>
              <a:t>Όταν οι μαθητές δεν έχουν περιορισμούς, τι είδους προβλήματα κατασκευάζουν (απλά ή σύνθετα);</a:t>
            </a:r>
            <a:endParaRPr lang="el-GR" sz="1600" dirty="0">
              <a:latin typeface="Times New Roman"/>
              <a:ea typeface="Times New Roman"/>
            </a:endParaRPr>
          </a:p>
          <a:p>
            <a:pPr>
              <a:buClr>
                <a:srgbClr val="A24D44"/>
              </a:buClr>
            </a:pPr>
            <a:endParaRPr lang="el-GR" sz="2200" dirty="0"/>
          </a:p>
        </p:txBody>
      </p:sp>
      <p:sp>
        <p:nvSpPr>
          <p:cNvPr id="4" name="3 - Ορθογώνιο"/>
          <p:cNvSpPr/>
          <p:nvPr/>
        </p:nvSpPr>
        <p:spPr>
          <a:xfrm>
            <a:off x="642910" y="214290"/>
            <a:ext cx="3370867" cy="369332"/>
          </a:xfrm>
          <a:prstGeom prst="rect">
            <a:avLst/>
          </a:prstGeom>
        </p:spPr>
        <p:txBody>
          <a:bodyPr wrap="square">
            <a:spAutoFit/>
          </a:bodyPr>
          <a:lstStyle/>
          <a:p>
            <a:pPr lvl="0" algn="just">
              <a:spcAft>
                <a:spcPts val="600"/>
              </a:spcAft>
              <a:buClr>
                <a:srgbClr val="FE8637"/>
              </a:buClr>
            </a:pPr>
            <a:r>
              <a:rPr lang="el-GR" b="1" dirty="0" smtClean="0">
                <a:solidFill>
                  <a:srgbClr val="4F81BD"/>
                </a:solidFill>
                <a:latin typeface="Times New Roman"/>
                <a:ea typeface="Times New Roman"/>
                <a:cs typeface="Times New Roman"/>
              </a:rPr>
              <a:t>ΕΡΕΥΝΗΤΙΚΑ ΕΡΩΤΗΜΑΤΑ </a:t>
            </a:r>
            <a:endParaRPr lang="el-GR" dirty="0">
              <a:solidFill>
                <a:prstClr val="black"/>
              </a:solidFill>
              <a:latin typeface="Calibri"/>
              <a:ea typeface="Calibri"/>
              <a:cs typeface="Times New Roman"/>
            </a:endParaRPr>
          </a:p>
        </p:txBody>
      </p:sp>
    </p:spTree>
    <p:extLst>
      <p:ext uri="{BB962C8B-B14F-4D97-AF65-F5344CB8AC3E}">
        <p14:creationId xmlns:p14="http://schemas.microsoft.com/office/powerpoint/2010/main" val="157860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142984"/>
            <a:ext cx="7355160" cy="4572032"/>
          </a:xfrm>
        </p:spPr>
        <p:txBody>
          <a:bodyPr>
            <a:normAutofit/>
          </a:bodyPr>
          <a:lstStyle/>
          <a:p>
            <a:pPr marL="266700" indent="-266700" algn="just">
              <a:lnSpc>
                <a:spcPct val="115000"/>
              </a:lnSpc>
              <a:spcBef>
                <a:spcPts val="0"/>
              </a:spcBef>
              <a:buClr>
                <a:srgbClr val="A24D44"/>
              </a:buClr>
            </a:pPr>
            <a:r>
              <a:rPr lang="el-GR" sz="1800" dirty="0" smtClean="0">
                <a:latin typeface="Times New Roman"/>
                <a:ea typeface="Calibri"/>
                <a:cs typeface="Times New Roman"/>
              </a:rPr>
              <a:t>Η παραγωγή προβλημάτων αποτελεί την παράλληλη κατασκευή </a:t>
            </a:r>
            <a:r>
              <a:rPr lang="el-GR" sz="1800" dirty="0" smtClean="0">
                <a:solidFill>
                  <a:srgbClr val="A24D44"/>
                </a:solidFill>
                <a:latin typeface="Times New Roman"/>
                <a:ea typeface="Calibri"/>
                <a:cs typeface="Times New Roman"/>
              </a:rPr>
              <a:t>νέων προβλημάτων</a:t>
            </a:r>
            <a:r>
              <a:rPr lang="el-GR" sz="1800" dirty="0" smtClean="0">
                <a:latin typeface="Times New Roman"/>
                <a:ea typeface="Calibri"/>
                <a:cs typeface="Times New Roman"/>
              </a:rPr>
              <a:t>, βασιζόμενων σε ένα μαθηματικό πλαίσιο</a:t>
            </a:r>
            <a:r>
              <a:rPr lang="en-US" sz="1800" dirty="0" smtClean="0">
                <a:latin typeface="Times New Roman"/>
                <a:ea typeface="Calibri"/>
                <a:cs typeface="Times New Roman"/>
              </a:rPr>
              <a:t>,</a:t>
            </a:r>
            <a:r>
              <a:rPr lang="el-GR" sz="1800" dirty="0" smtClean="0">
                <a:latin typeface="Times New Roman"/>
                <a:ea typeface="Calibri"/>
                <a:cs typeface="Times New Roman"/>
              </a:rPr>
              <a:t> καθώς και στην </a:t>
            </a:r>
            <a:r>
              <a:rPr lang="el-GR" sz="1800" dirty="0" smtClean="0">
                <a:solidFill>
                  <a:srgbClr val="A24D44"/>
                </a:solidFill>
                <a:latin typeface="Times New Roman"/>
                <a:ea typeface="Calibri"/>
                <a:cs typeface="Times New Roman"/>
              </a:rPr>
              <a:t>ανακατασκευή ενός προγενέστερου προβλήματος</a:t>
            </a:r>
            <a:r>
              <a:rPr lang="el-GR" sz="1800" dirty="0" smtClean="0">
                <a:latin typeface="Times New Roman"/>
                <a:ea typeface="Calibri"/>
                <a:cs typeface="Times New Roman"/>
              </a:rPr>
              <a:t>. Η παραγωγή και η επεξεργασία-αναδιαμόρφωση ενός προβλήματος πρέπει να αποτελούν δύο ξεχωριστές διαδικασίες. Η οριοθέτηση της κατασκευής του προβλήματος βασίζεται σε τρεις βασικές έννοιες οι οποίες είναι </a:t>
            </a:r>
            <a:r>
              <a:rPr lang="el-GR" sz="1800" dirty="0" smtClean="0">
                <a:solidFill>
                  <a:srgbClr val="A24D44"/>
                </a:solidFill>
                <a:latin typeface="Times New Roman"/>
                <a:ea typeface="Calibri"/>
                <a:cs typeface="Times New Roman"/>
              </a:rPr>
              <a:t>η κατάσταση, το πρόβλημα και η αναδιαμόρφωση και παραγωγή προβλήματος </a:t>
            </a:r>
            <a:r>
              <a:rPr lang="el-GR" sz="1800" dirty="0" smtClean="0">
                <a:latin typeface="Times New Roman"/>
                <a:ea typeface="Calibri"/>
                <a:cs typeface="Times New Roman"/>
              </a:rPr>
              <a:t>(</a:t>
            </a:r>
            <a:r>
              <a:rPr lang="en-US" sz="1800" dirty="0" smtClean="0">
                <a:latin typeface="Times New Roman"/>
                <a:ea typeface="Calibri"/>
                <a:cs typeface="Times New Roman"/>
              </a:rPr>
              <a:t>Silver, </a:t>
            </a:r>
            <a:r>
              <a:rPr lang="el-GR" sz="1800" dirty="0" smtClean="0">
                <a:latin typeface="Times New Roman"/>
                <a:ea typeface="Calibri"/>
                <a:cs typeface="Times New Roman"/>
              </a:rPr>
              <a:t>1994).</a:t>
            </a:r>
          </a:p>
          <a:p>
            <a:pPr marL="266700" indent="-266700" algn="just">
              <a:lnSpc>
                <a:spcPct val="115000"/>
              </a:lnSpc>
              <a:spcBef>
                <a:spcPts val="0"/>
              </a:spcBef>
              <a:buClr>
                <a:srgbClr val="A24D44"/>
              </a:buClr>
            </a:pPr>
            <a:endParaRPr lang="el-GR" sz="1800" dirty="0" smtClean="0">
              <a:latin typeface="Times New Roman"/>
              <a:ea typeface="Calibri"/>
              <a:cs typeface="Times New Roman"/>
            </a:endParaRPr>
          </a:p>
          <a:p>
            <a:pPr marL="266700" indent="-266700" algn="just">
              <a:lnSpc>
                <a:spcPct val="115000"/>
              </a:lnSpc>
              <a:spcBef>
                <a:spcPts val="0"/>
              </a:spcBef>
              <a:buClr>
                <a:srgbClr val="A24D44"/>
              </a:buClr>
            </a:pPr>
            <a:r>
              <a:rPr lang="el-GR" sz="1800" dirty="0" smtClean="0">
                <a:latin typeface="Times New Roman"/>
                <a:ea typeface="Calibri"/>
                <a:cs typeface="Times New Roman"/>
              </a:rPr>
              <a:t>Η </a:t>
            </a:r>
            <a:r>
              <a:rPr lang="el-GR" sz="1800" dirty="0" smtClean="0">
                <a:latin typeface="Times New Roman"/>
                <a:ea typeface="Calibri"/>
                <a:cs typeface="Times New Roman"/>
              </a:rPr>
              <a:t>διαδικασία όπου οι μαθητές μπορούν να οριοθετούν προσωπικά συμπεράσματα </a:t>
            </a:r>
            <a:r>
              <a:rPr lang="el-GR" sz="1800" dirty="0" smtClean="0">
                <a:solidFill>
                  <a:srgbClr val="A24D44"/>
                </a:solidFill>
                <a:latin typeface="Times New Roman"/>
                <a:ea typeface="Calibri"/>
                <a:cs typeface="Times New Roman"/>
              </a:rPr>
              <a:t>από πραγματικές καταστάσεις </a:t>
            </a:r>
            <a:r>
              <a:rPr lang="el-GR" sz="1800" dirty="0" smtClean="0">
                <a:latin typeface="Times New Roman"/>
                <a:ea typeface="Calibri"/>
                <a:cs typeface="Times New Roman"/>
              </a:rPr>
              <a:t>σε μαθηματικά προβλήματα με τη χρήση της λογικής (</a:t>
            </a:r>
            <a:r>
              <a:rPr lang="el-GR" sz="1800" dirty="0" err="1" smtClean="0">
                <a:latin typeface="Times New Roman"/>
                <a:ea typeface="Calibri"/>
                <a:cs typeface="Times New Roman"/>
              </a:rPr>
              <a:t>Crespo</a:t>
            </a:r>
            <a:r>
              <a:rPr lang="el-GR" sz="1800" dirty="0" smtClean="0">
                <a:latin typeface="Times New Roman"/>
                <a:ea typeface="Calibri"/>
                <a:cs typeface="Times New Roman"/>
              </a:rPr>
              <a:t> &amp; </a:t>
            </a:r>
            <a:r>
              <a:rPr lang="el-GR" sz="1800" dirty="0" err="1" smtClean="0">
                <a:latin typeface="Times New Roman"/>
                <a:ea typeface="Calibri"/>
                <a:cs typeface="Times New Roman"/>
              </a:rPr>
              <a:t>Sinclair</a:t>
            </a:r>
            <a:r>
              <a:rPr lang="el-GR" sz="1800" dirty="0" smtClean="0">
                <a:latin typeface="Times New Roman"/>
                <a:ea typeface="Calibri"/>
                <a:cs typeface="Times New Roman"/>
              </a:rPr>
              <a:t>, 2008; </a:t>
            </a:r>
            <a:r>
              <a:rPr lang="el-GR" sz="1800" dirty="0" err="1" smtClean="0">
                <a:latin typeface="Times New Roman"/>
                <a:ea typeface="Calibri"/>
                <a:cs typeface="Times New Roman"/>
              </a:rPr>
              <a:t>Koichu</a:t>
            </a:r>
            <a:r>
              <a:rPr lang="el-GR" sz="1800" dirty="0" smtClean="0">
                <a:latin typeface="Times New Roman"/>
                <a:ea typeface="Calibri"/>
                <a:cs typeface="Times New Roman"/>
              </a:rPr>
              <a:t> &amp; </a:t>
            </a:r>
            <a:r>
              <a:rPr lang="el-GR" sz="1800" dirty="0" err="1" smtClean="0">
                <a:latin typeface="Times New Roman"/>
                <a:ea typeface="Calibri"/>
                <a:cs typeface="Times New Roman"/>
              </a:rPr>
              <a:t>Kontorovich</a:t>
            </a:r>
            <a:r>
              <a:rPr lang="el-GR" sz="1800" dirty="0" smtClean="0">
                <a:latin typeface="Times New Roman"/>
                <a:ea typeface="Calibri"/>
                <a:cs typeface="Times New Roman"/>
              </a:rPr>
              <a:t>, 2013)</a:t>
            </a:r>
            <a:r>
              <a:rPr lang="en-US" sz="1800" dirty="0" smtClean="0">
                <a:latin typeface="Times New Roman"/>
                <a:ea typeface="Calibri"/>
                <a:cs typeface="Times New Roman"/>
              </a:rPr>
              <a:t>.</a:t>
            </a:r>
            <a:endParaRPr lang="el-GR" sz="1800" dirty="0"/>
          </a:p>
        </p:txBody>
      </p:sp>
      <p:sp>
        <p:nvSpPr>
          <p:cNvPr id="2" name="Title 1"/>
          <p:cNvSpPr>
            <a:spLocks noGrp="1"/>
          </p:cNvSpPr>
          <p:nvPr>
            <p:ph type="title"/>
          </p:nvPr>
        </p:nvSpPr>
        <p:spPr>
          <a:xfrm>
            <a:off x="642910" y="16933"/>
            <a:ext cx="6773914" cy="504056"/>
          </a:xfrm>
        </p:spPr>
        <p:txBody>
          <a:bodyPr>
            <a:normAutofit/>
          </a:bodyPr>
          <a:lstStyle/>
          <a:p>
            <a:pPr>
              <a:lnSpc>
                <a:spcPct val="115000"/>
              </a:lnSpc>
              <a:spcAft>
                <a:spcPts val="600"/>
              </a:spcAft>
            </a:pPr>
            <a:r>
              <a:rPr lang="el-GR" sz="1800" u="sng" dirty="0" smtClean="0"/>
              <a:t>ΚΕΦΑΛΑΙΟ 2: ΑΝΑΣΚΟΠΗΣΗ </a:t>
            </a:r>
            <a:r>
              <a:rPr lang="el-GR" sz="1800" u="sng" dirty="0"/>
              <a:t>ΤΗΣ ΒΙΒΛΙΟΓΡΑΦΙΑΣ</a:t>
            </a:r>
          </a:p>
        </p:txBody>
      </p:sp>
      <p:sp>
        <p:nvSpPr>
          <p:cNvPr id="4" name="3 - Ορθογώνιο"/>
          <p:cNvSpPr/>
          <p:nvPr/>
        </p:nvSpPr>
        <p:spPr>
          <a:xfrm>
            <a:off x="642910" y="500042"/>
            <a:ext cx="6000776" cy="410882"/>
          </a:xfrm>
          <a:prstGeom prst="rect">
            <a:avLst/>
          </a:prstGeom>
        </p:spPr>
        <p:txBody>
          <a:bodyPr wrap="square">
            <a:spAutoFit/>
          </a:bodyPr>
          <a:lstStyle/>
          <a:p>
            <a:pPr marL="266700" indent="-266700" algn="just">
              <a:lnSpc>
                <a:spcPct val="115000"/>
              </a:lnSpc>
              <a:spcAft>
                <a:spcPts val="600"/>
              </a:spcAft>
              <a:buNone/>
            </a:pPr>
            <a:r>
              <a:rPr lang="el-GR" b="1" dirty="0" smtClean="0">
                <a:solidFill>
                  <a:srgbClr val="4F81BD"/>
                </a:solidFill>
                <a:latin typeface="Times New Roman"/>
                <a:ea typeface="Times New Roman"/>
              </a:rPr>
              <a:t>ΚΑΤΑΣΚΕΥΗ ΜΑΘΗΜΑΤΙΚΩΝ ΠΡΟΒΛΗΜΑΤΩΝ</a:t>
            </a:r>
            <a:endParaRPr lang="el-GR" dirty="0" smtClean="0">
              <a:latin typeface="Times New Roman"/>
              <a:ea typeface="Calibri"/>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par>
                          <p:cTn id="8" fill="hold">
                            <p:stCondLst>
                              <p:cond delay="1500"/>
                            </p:stCondLst>
                            <p:childTnLst>
                              <p:par>
                                <p:cTn id="9" presetID="5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42910" y="188640"/>
            <a:ext cx="7961538" cy="740030"/>
          </a:xfrm>
        </p:spPr>
        <p:txBody>
          <a:bodyPr>
            <a:noAutofit/>
          </a:bodyPr>
          <a:lstStyle/>
          <a:p>
            <a:pPr marL="0" indent="0" algn="just">
              <a:spcAft>
                <a:spcPts val="600"/>
              </a:spcAft>
              <a:buNone/>
            </a:pPr>
            <a:r>
              <a:rPr lang="el-GR" sz="1800" b="1" dirty="0">
                <a:solidFill>
                  <a:srgbClr val="4F81BD"/>
                </a:solidFill>
                <a:latin typeface="Times New Roman"/>
                <a:ea typeface="Times New Roman"/>
              </a:rPr>
              <a:t>ΣΤΡΑΤΗΓΙΚΕΣ </a:t>
            </a:r>
            <a:r>
              <a:rPr lang="el-GR" sz="1800" b="1" dirty="0" smtClean="0">
                <a:solidFill>
                  <a:srgbClr val="4F81BD"/>
                </a:solidFill>
                <a:latin typeface="Times New Roman"/>
                <a:ea typeface="Times New Roman"/>
              </a:rPr>
              <a:t>ΚΑΤΑΣΚΕΥΗΣ ΜΑΘΗΜΑΤΙΚΩΝ ΠΡΟΒΛΗΜΑΤΩΝ</a:t>
            </a:r>
          </a:p>
          <a:p>
            <a:pPr algn="just">
              <a:spcAft>
                <a:spcPts val="600"/>
              </a:spcAft>
              <a:buNone/>
            </a:pPr>
            <a:endParaRPr lang="el-GR" sz="1800" dirty="0" smtClean="0">
              <a:latin typeface="Times New Roman"/>
              <a:ea typeface="Calibri"/>
            </a:endParaRPr>
          </a:p>
          <a:p>
            <a:pPr marL="0" indent="0" algn="just">
              <a:spcAft>
                <a:spcPts val="600"/>
              </a:spcAft>
              <a:buNone/>
            </a:pPr>
            <a:r>
              <a:rPr lang="el-GR" sz="1800" dirty="0" smtClean="0">
                <a:latin typeface="Times New Roman"/>
                <a:ea typeface="Calibri"/>
                <a:cs typeface="Times New Roman"/>
              </a:rPr>
              <a:t>     </a:t>
            </a:r>
            <a:endParaRPr lang="el-GR" sz="1800" b="1" dirty="0" smtClean="0">
              <a:solidFill>
                <a:srgbClr val="4F81BD"/>
              </a:solidFill>
              <a:latin typeface="Times New Roman"/>
              <a:ea typeface="Times New Roman"/>
            </a:endParaRPr>
          </a:p>
        </p:txBody>
      </p:sp>
      <p:sp>
        <p:nvSpPr>
          <p:cNvPr id="6" name="Θέση περιεχομένου 2"/>
          <p:cNvSpPr txBox="1">
            <a:spLocks/>
          </p:cNvSpPr>
          <p:nvPr/>
        </p:nvSpPr>
        <p:spPr>
          <a:xfrm>
            <a:off x="714348" y="785794"/>
            <a:ext cx="7929618" cy="518457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just">
              <a:spcAft>
                <a:spcPts val="600"/>
              </a:spcAft>
              <a:buClr>
                <a:srgbClr val="FE8637"/>
              </a:buClr>
              <a:buNone/>
            </a:pPr>
            <a:r>
              <a:rPr lang="el-GR" sz="1800" dirty="0" smtClean="0">
                <a:solidFill>
                  <a:prstClr val="black"/>
                </a:solidFill>
                <a:latin typeface="Times New Roman"/>
                <a:ea typeface="Calibri"/>
                <a:cs typeface="Times New Roman"/>
              </a:rPr>
              <a:t>Σ</a:t>
            </a:r>
            <a:r>
              <a:rPr lang="el-GR" sz="1800" dirty="0" smtClean="0">
                <a:latin typeface="Times New Roman"/>
                <a:ea typeface="Calibri"/>
              </a:rPr>
              <a:t>ύμφωνα με τους </a:t>
            </a:r>
            <a:r>
              <a:rPr lang="el-GR" sz="1800" dirty="0" err="1" smtClean="0">
                <a:latin typeface="Times New Roman"/>
                <a:ea typeface="Calibri"/>
              </a:rPr>
              <a:t>Koichu</a:t>
            </a:r>
            <a:r>
              <a:rPr lang="el-GR" sz="1800" dirty="0" smtClean="0">
                <a:latin typeface="Times New Roman"/>
                <a:ea typeface="Calibri"/>
              </a:rPr>
              <a:t> και </a:t>
            </a:r>
            <a:r>
              <a:rPr lang="el-GR" sz="1800" dirty="0" err="1" smtClean="0">
                <a:latin typeface="Times New Roman"/>
                <a:ea typeface="Calibri"/>
              </a:rPr>
              <a:t>Kontorovich</a:t>
            </a:r>
            <a:r>
              <a:rPr lang="el-GR" sz="1800" dirty="0" smtClean="0">
                <a:latin typeface="Times New Roman"/>
                <a:ea typeface="Calibri"/>
              </a:rPr>
              <a:t> (2013) και </a:t>
            </a:r>
            <a:r>
              <a:rPr lang="el-GR" sz="1800" dirty="0" err="1" smtClean="0">
                <a:latin typeface="Times New Roman"/>
                <a:ea typeface="Calibri"/>
              </a:rPr>
              <a:t>Kontorovich</a:t>
            </a:r>
            <a:r>
              <a:rPr lang="el-GR" sz="1800" dirty="0" smtClean="0">
                <a:latin typeface="Times New Roman"/>
                <a:ea typeface="Calibri"/>
              </a:rPr>
              <a:t> </a:t>
            </a:r>
            <a:r>
              <a:rPr lang="en-US" sz="1800" dirty="0" smtClean="0">
                <a:latin typeface="Times New Roman"/>
                <a:ea typeface="Calibri"/>
              </a:rPr>
              <a:t>et al</a:t>
            </a:r>
            <a:r>
              <a:rPr lang="el-GR" sz="1800" dirty="0" smtClean="0">
                <a:latin typeface="Times New Roman"/>
                <a:ea typeface="Calibri"/>
              </a:rPr>
              <a:t>. (2012) οι στρατηγικές που ακολουθούνται για την κατασκευή ενός μαθηματικού προβλήματος είναι οι εξής:</a:t>
            </a:r>
            <a:endParaRPr lang="el-GR" sz="1800" dirty="0">
              <a:latin typeface="Times New Roman"/>
              <a:ea typeface="Calibri"/>
            </a:endParaRPr>
          </a:p>
          <a:p>
            <a:pPr marL="342900" lvl="0" indent="-342900">
              <a:buClr>
                <a:srgbClr val="A24D44"/>
              </a:buClr>
              <a:buFont typeface="Wingdings" pitchFamily="2" charset="2"/>
              <a:buChar char="v"/>
            </a:pPr>
            <a:r>
              <a:rPr lang="el-GR" sz="1800" dirty="0" smtClean="0">
                <a:latin typeface="Times New Roman" pitchFamily="18" charset="0"/>
                <a:cs typeface="Times New Roman" pitchFamily="18" charset="0"/>
              </a:rPr>
              <a:t>Η </a:t>
            </a:r>
            <a:r>
              <a:rPr lang="el-GR" sz="1800" dirty="0" smtClean="0">
                <a:solidFill>
                  <a:srgbClr val="A24D44"/>
                </a:solidFill>
                <a:latin typeface="Times New Roman"/>
                <a:ea typeface="Calibri"/>
              </a:rPr>
              <a:t>μεταβολή περιορισμών </a:t>
            </a:r>
            <a:r>
              <a:rPr lang="el-GR" sz="1800" dirty="0" smtClean="0">
                <a:latin typeface="Times New Roman" pitchFamily="18" charset="0"/>
                <a:cs typeface="Times New Roman" pitchFamily="18" charset="0"/>
              </a:rPr>
              <a:t>μέσα από την κατασκευή νέων προβλημάτων τροποποιώντας τις συνθήκες ή τις υποθέσεις του προβλήματος (</a:t>
            </a:r>
            <a:r>
              <a:rPr lang="el-GR" sz="1800" dirty="0" err="1" smtClean="0">
                <a:latin typeface="Times New Roman" pitchFamily="18" charset="0"/>
                <a:cs typeface="Times New Roman" pitchFamily="18" charset="0"/>
              </a:rPr>
              <a:t>What</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if</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not</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strategy</a:t>
            </a:r>
            <a:r>
              <a:rPr lang="el-GR" sz="1800" dirty="0" smtClean="0">
                <a:latin typeface="Times New Roman" pitchFamily="18" charset="0"/>
                <a:cs typeface="Times New Roman" pitchFamily="18" charset="0"/>
              </a:rPr>
              <a:t>).</a:t>
            </a:r>
          </a:p>
          <a:p>
            <a:pPr marL="342900" lvl="0" indent="-342900">
              <a:buClr>
                <a:srgbClr val="A24D44"/>
              </a:buClr>
              <a:buFont typeface="Wingdings" pitchFamily="2" charset="2"/>
              <a:buChar char="v"/>
            </a:pPr>
            <a:r>
              <a:rPr lang="el-GR" sz="1800" dirty="0" smtClean="0">
                <a:latin typeface="Times New Roman" pitchFamily="18" charset="0"/>
                <a:cs typeface="Times New Roman" pitchFamily="18" charset="0"/>
              </a:rPr>
              <a:t>Η </a:t>
            </a:r>
            <a:r>
              <a:rPr lang="el-GR" sz="1800" dirty="0" smtClean="0">
                <a:solidFill>
                  <a:srgbClr val="A24D44"/>
                </a:solidFill>
                <a:latin typeface="Times New Roman"/>
                <a:ea typeface="Calibri"/>
              </a:rPr>
              <a:t>μεταβολή των ζητούμενων </a:t>
            </a:r>
            <a:r>
              <a:rPr lang="el-GR" sz="1800" dirty="0" smtClean="0">
                <a:latin typeface="Times New Roman" pitchFamily="18" charset="0"/>
                <a:cs typeface="Times New Roman" pitchFamily="18" charset="0"/>
              </a:rPr>
              <a:t>του προβλήματος με σταθερά δεδομένα. </a:t>
            </a:r>
          </a:p>
          <a:p>
            <a:pPr marL="342900" lvl="0" indent="-342900">
              <a:buClr>
                <a:srgbClr val="A24D44"/>
              </a:buClr>
              <a:buFont typeface="Wingdings" pitchFamily="2" charset="2"/>
              <a:buChar char="v"/>
            </a:pPr>
            <a:r>
              <a:rPr lang="el-GR" sz="1800" dirty="0" smtClean="0">
                <a:latin typeface="Times New Roman" pitchFamily="18" charset="0"/>
                <a:cs typeface="Times New Roman" pitchFamily="18" charset="0"/>
              </a:rPr>
              <a:t>Η κατασκευή του προβλήματος </a:t>
            </a:r>
            <a:r>
              <a:rPr lang="el-GR" sz="1800" dirty="0" smtClean="0">
                <a:solidFill>
                  <a:srgbClr val="A24D44"/>
                </a:solidFill>
                <a:latin typeface="Times New Roman"/>
                <a:ea typeface="Calibri"/>
              </a:rPr>
              <a:t>με τη χρήση των υπαρχόντων δεδομένων </a:t>
            </a:r>
            <a:r>
              <a:rPr lang="el-GR" sz="1800" dirty="0" smtClean="0">
                <a:latin typeface="Times New Roman" pitchFamily="18" charset="0"/>
                <a:cs typeface="Times New Roman" pitchFamily="18" charset="0"/>
              </a:rPr>
              <a:t>και </a:t>
            </a:r>
            <a:r>
              <a:rPr lang="el-GR" sz="1800" dirty="0" smtClean="0">
                <a:solidFill>
                  <a:srgbClr val="A24D44"/>
                </a:solidFill>
                <a:latin typeface="Times New Roman" pitchFamily="18" charset="0"/>
                <a:cs typeface="Times New Roman" pitchFamily="18" charset="0"/>
              </a:rPr>
              <a:t>ζητούμενων</a:t>
            </a:r>
            <a:r>
              <a:rPr lang="el-GR" sz="1800" dirty="0" smtClean="0">
                <a:latin typeface="Times New Roman" pitchFamily="18" charset="0"/>
                <a:cs typeface="Times New Roman" pitchFamily="18" charset="0"/>
              </a:rPr>
              <a:t>.</a:t>
            </a:r>
          </a:p>
          <a:p>
            <a:pPr marL="342900" lvl="0" indent="-342900">
              <a:buClr>
                <a:srgbClr val="A24D44"/>
              </a:buClr>
              <a:buFont typeface="Wingdings" pitchFamily="2" charset="2"/>
              <a:buChar char="v"/>
            </a:pPr>
            <a:r>
              <a:rPr lang="el-GR" sz="1800" dirty="0" smtClean="0">
                <a:latin typeface="Times New Roman" pitchFamily="18" charset="0"/>
                <a:cs typeface="Times New Roman" pitchFamily="18" charset="0"/>
              </a:rPr>
              <a:t>Η επέκταση ενός προβλήματος, ώστε η επίλυση του νέου προβλήματος να </a:t>
            </a:r>
            <a:r>
              <a:rPr lang="el-GR" sz="1800" dirty="0" smtClean="0">
                <a:solidFill>
                  <a:srgbClr val="A24D44"/>
                </a:solidFill>
                <a:latin typeface="Times New Roman"/>
                <a:ea typeface="Calibri"/>
              </a:rPr>
              <a:t>χρειάζεται την λύση του δοθέντος</a:t>
            </a:r>
            <a:r>
              <a:rPr lang="el-GR" sz="1800" dirty="0" smtClean="0">
                <a:latin typeface="Times New Roman"/>
                <a:ea typeface="Calibri"/>
              </a:rPr>
              <a:t>.</a:t>
            </a:r>
          </a:p>
          <a:p>
            <a:pPr marL="342900" lvl="0" indent="-342900">
              <a:buClr>
                <a:srgbClr val="A24D44"/>
              </a:buClr>
              <a:buFont typeface="Wingdings" pitchFamily="2" charset="2"/>
              <a:buChar char="v"/>
            </a:pPr>
            <a:r>
              <a:rPr lang="el-GR" sz="1800" dirty="0" smtClean="0">
                <a:latin typeface="Times New Roman" pitchFamily="18" charset="0"/>
                <a:cs typeface="Times New Roman" pitchFamily="18" charset="0"/>
              </a:rPr>
              <a:t>Η παραγωγή πολλών παραδειγμάτων και η </a:t>
            </a:r>
            <a:r>
              <a:rPr lang="el-GR" sz="1800" dirty="0" smtClean="0">
                <a:solidFill>
                  <a:srgbClr val="A24D44"/>
                </a:solidFill>
                <a:latin typeface="Times New Roman"/>
                <a:ea typeface="Calibri"/>
              </a:rPr>
              <a:t>ανάληψη νέων δεδομένων βασισμένων σε αυτά</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data</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driven</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reasoning</a:t>
            </a:r>
            <a:r>
              <a:rPr lang="el-GR" sz="1800" dirty="0" smtClean="0">
                <a:latin typeface="Times New Roman" pitchFamily="18" charset="0"/>
                <a:cs typeface="Times New Roman" pitchFamily="18" charset="0"/>
              </a:rPr>
              <a:t>).</a:t>
            </a:r>
          </a:p>
          <a:p>
            <a:pPr marL="342900" lvl="0" indent="-342900">
              <a:buClr>
                <a:srgbClr val="A24D44"/>
              </a:buClr>
              <a:buFont typeface="Wingdings" pitchFamily="2" charset="2"/>
              <a:buChar char="v"/>
            </a:pPr>
            <a:r>
              <a:rPr lang="el-GR" sz="1800" dirty="0" smtClean="0">
                <a:latin typeface="Times New Roman" pitchFamily="18" charset="0"/>
                <a:cs typeface="Times New Roman" pitchFamily="18" charset="0"/>
              </a:rPr>
              <a:t>Η </a:t>
            </a:r>
            <a:r>
              <a:rPr lang="el-GR" sz="1800" dirty="0" smtClean="0">
                <a:solidFill>
                  <a:srgbClr val="A24D44"/>
                </a:solidFill>
                <a:latin typeface="Times New Roman"/>
                <a:ea typeface="Calibri"/>
              </a:rPr>
              <a:t>καταγραφή υποθέσεων και η ανάδειξη ιδεών σε νέες καταστάσεις</a:t>
            </a:r>
            <a:r>
              <a:rPr lang="el-GR" sz="1800" dirty="0" smtClean="0">
                <a:latin typeface="Times New Roman" pitchFamily="18" charset="0"/>
                <a:cs typeface="Times New Roman" pitchFamily="18" charset="0"/>
              </a:rPr>
              <a:t>, </a:t>
            </a:r>
            <a:r>
              <a:rPr lang="el-GR" sz="1800" dirty="0" smtClean="0">
                <a:latin typeface="Times New Roman"/>
                <a:ea typeface="Calibri"/>
              </a:rPr>
              <a:t>ακόμα και σε περίπτωση που ο κατασκευαστής δεν είναι απόλυτος για το πού θέλει να οδηγήσουν τα αποτελέσματα του προβλήματος (</a:t>
            </a:r>
            <a:r>
              <a:rPr lang="el-GR" sz="1800" dirty="0" err="1" smtClean="0">
                <a:latin typeface="Times New Roman"/>
                <a:ea typeface="Calibri"/>
              </a:rPr>
              <a:t>hypothesis</a:t>
            </a:r>
            <a:r>
              <a:rPr lang="el-GR" sz="1800" dirty="0" smtClean="0">
                <a:latin typeface="Times New Roman"/>
                <a:ea typeface="Calibri"/>
              </a:rPr>
              <a:t>-</a:t>
            </a:r>
            <a:r>
              <a:rPr lang="el-GR" sz="1800" dirty="0" err="1" smtClean="0">
                <a:latin typeface="Times New Roman"/>
                <a:ea typeface="Calibri"/>
              </a:rPr>
              <a:t>driven</a:t>
            </a:r>
            <a:r>
              <a:rPr lang="el-GR" sz="1800" dirty="0" smtClean="0">
                <a:latin typeface="Times New Roman"/>
                <a:ea typeface="Calibri"/>
              </a:rPr>
              <a:t> </a:t>
            </a:r>
            <a:r>
              <a:rPr lang="el-GR" sz="1800" dirty="0" err="1" smtClean="0">
                <a:latin typeface="Times New Roman"/>
                <a:ea typeface="Calibri"/>
              </a:rPr>
              <a:t>reasoning</a:t>
            </a:r>
            <a:r>
              <a:rPr lang="el-GR" sz="1800" dirty="0" smtClean="0">
                <a:latin typeface="Times New Roman"/>
                <a:ea typeface="Calibri"/>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714348" y="737320"/>
            <a:ext cx="7929618" cy="4977696"/>
          </a:xfrm>
        </p:spPr>
        <p:txBody>
          <a:bodyPr>
            <a:normAutofit/>
          </a:bodyPr>
          <a:lstStyle/>
          <a:p>
            <a:pPr marL="0" indent="0" algn="just">
              <a:buNone/>
            </a:pPr>
            <a:r>
              <a:rPr lang="el-GR" sz="1800" dirty="0" smtClean="0">
                <a:latin typeface="Times New Roman"/>
                <a:ea typeface="Calibri"/>
              </a:rPr>
              <a:t>Τα σχολικά βιβλία και τα τετράδια εργασιών από τις τάξεις της Ε΄ και ΣΤ΄ δημοτικού, πραγματοποιούν εκτενή αναφορά για τη σημασία της επίλυσης προβλημάτων (μαθηματικών προβλημάτων και προβληματικών καταστάσεων) στη μαθησιακή διαδικασία. Ωστόσο, </a:t>
            </a:r>
            <a:r>
              <a:rPr lang="el-GR" sz="1800" dirty="0" smtClean="0">
                <a:solidFill>
                  <a:srgbClr val="A24D44"/>
                </a:solidFill>
                <a:latin typeface="Times New Roman"/>
                <a:ea typeface="Calibri"/>
              </a:rPr>
              <a:t>η ΚΜΠ από τους μαθητές κατέχει ελάχιστο μέρος των στόχων των σχολικών εγχειριδίων</a:t>
            </a:r>
            <a:r>
              <a:rPr lang="el-GR" sz="1800" dirty="0" smtClean="0">
                <a:latin typeface="Times New Roman"/>
                <a:ea typeface="Calibri"/>
              </a:rPr>
              <a:t>, ενώ σε πολλές περιπτώσεις αυτή η μικρή εξάσκηση για διατύπωση προβλημάτων παραλείπεται από τους δασκάλους.</a:t>
            </a:r>
          </a:p>
          <a:p>
            <a:pPr algn="just">
              <a:buNone/>
            </a:pPr>
            <a:endParaRPr lang="el-GR" sz="500" b="1" dirty="0" smtClean="0">
              <a:solidFill>
                <a:srgbClr val="4F81BD"/>
              </a:solidFill>
              <a:latin typeface="Times New Roman"/>
              <a:ea typeface="Times New Roman"/>
            </a:endParaRPr>
          </a:p>
          <a:p>
            <a:pPr algn="just">
              <a:buNone/>
            </a:pPr>
            <a:endParaRPr lang="el-GR" sz="500" b="1" dirty="0" smtClean="0">
              <a:solidFill>
                <a:srgbClr val="4F81BD"/>
              </a:solidFill>
              <a:latin typeface="Times New Roman"/>
              <a:ea typeface="Times New Roman"/>
            </a:endParaRPr>
          </a:p>
          <a:p>
            <a:pPr marL="0" indent="0" algn="just">
              <a:buNone/>
            </a:pPr>
            <a:r>
              <a:rPr lang="el-GR" sz="1800" b="1" dirty="0" smtClean="0">
                <a:solidFill>
                  <a:srgbClr val="4F81BD"/>
                </a:solidFill>
                <a:latin typeface="Times New Roman"/>
                <a:ea typeface="Times New Roman"/>
              </a:rPr>
              <a:t>Η σημασία της ΚΜΠ κατά τη διδασκαλία:</a:t>
            </a:r>
          </a:p>
          <a:p>
            <a:pPr marL="342900" indent="-342900" algn="just">
              <a:buClr>
                <a:srgbClr val="A24D44"/>
              </a:buClr>
              <a:buFont typeface="Courier New" pitchFamily="49" charset="0"/>
              <a:buChar char="o"/>
            </a:pPr>
            <a:r>
              <a:rPr lang="el-GR" sz="1800" dirty="0" smtClean="0">
                <a:latin typeface="Times New Roman"/>
                <a:ea typeface="Calibri"/>
              </a:rPr>
              <a:t>Οι μαθητές μαθαίνουν να </a:t>
            </a:r>
            <a:r>
              <a:rPr lang="el-GR" sz="1800" dirty="0" smtClean="0">
                <a:solidFill>
                  <a:srgbClr val="A24D44"/>
                </a:solidFill>
                <a:latin typeface="Times New Roman"/>
                <a:ea typeface="Calibri"/>
              </a:rPr>
              <a:t>αντιλαμβάνονται το πρόβλημα καλύτερα </a:t>
            </a:r>
            <a:r>
              <a:rPr lang="el-GR" sz="1800" dirty="0" smtClean="0">
                <a:latin typeface="Times New Roman"/>
                <a:ea typeface="Calibri"/>
              </a:rPr>
              <a:t>και γίνονται πιο δημιουργικοί</a:t>
            </a:r>
            <a:r>
              <a:rPr lang="el-GR" sz="1800" dirty="0">
                <a:latin typeface="Times New Roman"/>
                <a:ea typeface="Calibri"/>
              </a:rPr>
              <a:t>.</a:t>
            </a:r>
            <a:r>
              <a:rPr lang="en-US" sz="1800" dirty="0">
                <a:latin typeface="Times New Roman"/>
                <a:ea typeface="Calibri"/>
              </a:rPr>
              <a:t> </a:t>
            </a:r>
            <a:r>
              <a:rPr lang="el-GR" sz="1800" dirty="0">
                <a:latin typeface="Times New Roman"/>
                <a:ea typeface="Calibri"/>
              </a:rPr>
              <a:t>(</a:t>
            </a:r>
            <a:r>
              <a:rPr lang="el-GR" sz="1800" dirty="0" err="1">
                <a:latin typeface="Times New Roman"/>
                <a:ea typeface="Calibri"/>
              </a:rPr>
              <a:t>Stoyanova</a:t>
            </a:r>
            <a:r>
              <a:rPr lang="el-GR" sz="1800" dirty="0">
                <a:latin typeface="Times New Roman"/>
                <a:ea typeface="Calibri"/>
              </a:rPr>
              <a:t>, 1997</a:t>
            </a:r>
            <a:r>
              <a:rPr lang="en-US" sz="1800" dirty="0">
                <a:latin typeface="Times New Roman"/>
                <a:ea typeface="Calibri"/>
              </a:rPr>
              <a:t>)</a:t>
            </a:r>
            <a:endParaRPr lang="el-GR" sz="1800" dirty="0">
              <a:latin typeface="Times New Roman"/>
              <a:ea typeface="Calibri"/>
            </a:endParaRPr>
          </a:p>
          <a:p>
            <a:pPr marL="342900" indent="-342900" algn="just">
              <a:buClr>
                <a:srgbClr val="A24D44"/>
              </a:buClr>
              <a:buFont typeface="Courier New" pitchFamily="49" charset="0"/>
              <a:buChar char="o"/>
            </a:pPr>
            <a:r>
              <a:rPr lang="el-GR" sz="1800" dirty="0" smtClean="0">
                <a:latin typeface="Times New Roman"/>
                <a:ea typeface="Calibri"/>
              </a:rPr>
              <a:t>Οι μαθητές λύνοντας μόνο τα προβλήματα από το βιβλίο </a:t>
            </a:r>
            <a:r>
              <a:rPr lang="el-GR" sz="1800" dirty="0" smtClean="0">
                <a:solidFill>
                  <a:srgbClr val="A24D44"/>
                </a:solidFill>
                <a:latin typeface="Times New Roman"/>
                <a:ea typeface="Calibri"/>
              </a:rPr>
              <a:t>δε δείχνουν τον ίδιο ενθουσιασμό</a:t>
            </a:r>
            <a:r>
              <a:rPr lang="el-GR" sz="1800" dirty="0" smtClean="0">
                <a:latin typeface="Times New Roman"/>
                <a:ea typeface="Calibri"/>
              </a:rPr>
              <a:t> και πολλές φορές </a:t>
            </a:r>
            <a:r>
              <a:rPr lang="el-GR" sz="1800" dirty="0" smtClean="0">
                <a:solidFill>
                  <a:srgbClr val="A24D44"/>
                </a:solidFill>
                <a:latin typeface="Times New Roman"/>
                <a:ea typeface="Calibri"/>
              </a:rPr>
              <a:t>χάνεται το ενδιαφέρον </a:t>
            </a:r>
            <a:r>
              <a:rPr lang="el-GR" sz="1800" dirty="0" smtClean="0">
                <a:latin typeface="Times New Roman"/>
                <a:ea typeface="Calibri"/>
              </a:rPr>
              <a:t>τους, σε αντίθεση με το να δημιουργούν τα δικά τους προβλήματα μέσα από τις προσωπικές τους εμπειρίες.</a:t>
            </a:r>
            <a:r>
              <a:rPr lang="en-US" sz="1800" dirty="0" smtClean="0">
                <a:latin typeface="Times New Roman"/>
                <a:ea typeface="Calibri"/>
              </a:rPr>
              <a:t> </a:t>
            </a:r>
            <a:r>
              <a:rPr lang="en-US" sz="1800" dirty="0">
                <a:latin typeface="Times New Roman"/>
                <a:ea typeface="Calibri"/>
              </a:rPr>
              <a:t>(</a:t>
            </a:r>
            <a:r>
              <a:rPr lang="en-US" sz="1800" dirty="0" err="1">
                <a:latin typeface="Times New Roman"/>
                <a:ea typeface="Calibri"/>
              </a:rPr>
              <a:t>Karetal</a:t>
            </a:r>
            <a:r>
              <a:rPr lang="el-GR" sz="1800" dirty="0">
                <a:latin typeface="Times New Roman"/>
                <a:ea typeface="Calibri"/>
              </a:rPr>
              <a:t>, 2010). </a:t>
            </a:r>
          </a:p>
          <a:p>
            <a:pPr marL="342900" indent="-342900" algn="just">
              <a:buClr>
                <a:srgbClr val="A24D44"/>
              </a:buClr>
              <a:buFont typeface="Courier New" pitchFamily="49" charset="0"/>
              <a:buChar char="o"/>
            </a:pPr>
            <a:r>
              <a:rPr lang="el-GR" sz="1800" dirty="0" smtClean="0">
                <a:latin typeface="Times New Roman"/>
                <a:ea typeface="Calibri"/>
              </a:rPr>
              <a:t>Μέσα από την ΚΜΠ </a:t>
            </a:r>
            <a:r>
              <a:rPr lang="el-GR" sz="1800" dirty="0" smtClean="0">
                <a:solidFill>
                  <a:srgbClr val="A24D44"/>
                </a:solidFill>
                <a:latin typeface="Times New Roman"/>
                <a:ea typeface="Calibri"/>
              </a:rPr>
              <a:t>διαφαίνονται οι αδυναμίες των μαθητών </a:t>
            </a:r>
            <a:r>
              <a:rPr lang="el-GR" sz="1800" dirty="0" smtClean="0">
                <a:latin typeface="Times New Roman"/>
                <a:ea typeface="Calibri"/>
              </a:rPr>
              <a:t>και ο δάσκαλος μπορεί να αντιληφθεί καλύτερα πού υστερούν και τι θα πρέπει να τονίσει ξανά ώστε να γίνει αντιληπτός.</a:t>
            </a:r>
            <a:r>
              <a:rPr lang="el-GR" sz="1800" dirty="0">
                <a:latin typeface="Times New Roman"/>
                <a:ea typeface="Calibri"/>
              </a:rPr>
              <a:t> (</a:t>
            </a:r>
            <a:r>
              <a:rPr lang="en-US" sz="1800" dirty="0" err="1">
                <a:latin typeface="Times New Roman"/>
                <a:ea typeface="Calibri"/>
              </a:rPr>
              <a:t>Caietal</a:t>
            </a:r>
            <a:r>
              <a:rPr lang="el-GR" sz="1800" dirty="0">
                <a:latin typeface="Times New Roman"/>
                <a:ea typeface="Calibri"/>
              </a:rPr>
              <a:t>, 2005; </a:t>
            </a:r>
            <a:r>
              <a:rPr lang="en-US" sz="1800" dirty="0" err="1">
                <a:latin typeface="Times New Roman"/>
                <a:ea typeface="Calibri"/>
              </a:rPr>
              <a:t>Mamona</a:t>
            </a:r>
            <a:r>
              <a:rPr lang="el-GR" sz="1800" dirty="0">
                <a:latin typeface="Times New Roman"/>
                <a:ea typeface="Calibri"/>
              </a:rPr>
              <a:t>-</a:t>
            </a:r>
            <a:r>
              <a:rPr lang="en-US" sz="1800" dirty="0">
                <a:latin typeface="Times New Roman"/>
                <a:ea typeface="Calibri"/>
              </a:rPr>
              <a:t>Downs </a:t>
            </a:r>
            <a:r>
              <a:rPr lang="el-GR" sz="1800" dirty="0">
                <a:latin typeface="Times New Roman"/>
                <a:ea typeface="Calibri"/>
              </a:rPr>
              <a:t>&amp; </a:t>
            </a:r>
            <a:r>
              <a:rPr lang="en-US" sz="1800" dirty="0">
                <a:latin typeface="Times New Roman"/>
                <a:ea typeface="Calibri"/>
              </a:rPr>
              <a:t>Downs</a:t>
            </a:r>
            <a:r>
              <a:rPr lang="el-GR" sz="1800" dirty="0">
                <a:latin typeface="Times New Roman"/>
                <a:ea typeface="Calibri"/>
              </a:rPr>
              <a:t>, 2005). </a:t>
            </a:r>
          </a:p>
        </p:txBody>
      </p:sp>
      <p:sp>
        <p:nvSpPr>
          <p:cNvPr id="3" name="2 - Ορθογώνιο"/>
          <p:cNvSpPr/>
          <p:nvPr/>
        </p:nvSpPr>
        <p:spPr>
          <a:xfrm>
            <a:off x="642910" y="214290"/>
            <a:ext cx="5715024" cy="369332"/>
          </a:xfrm>
          <a:prstGeom prst="rect">
            <a:avLst/>
          </a:prstGeom>
        </p:spPr>
        <p:txBody>
          <a:bodyPr wrap="square">
            <a:spAutoFit/>
          </a:bodyPr>
          <a:lstStyle/>
          <a:p>
            <a:pPr>
              <a:spcAft>
                <a:spcPts val="600"/>
              </a:spcAft>
            </a:pPr>
            <a:r>
              <a:rPr lang="el-GR" b="1" dirty="0" smtClean="0">
                <a:solidFill>
                  <a:srgbClr val="4F81BD"/>
                </a:solidFill>
                <a:latin typeface="Times New Roman"/>
                <a:ea typeface="Times New Roman"/>
              </a:rPr>
              <a:t>ΚΜΠ ΚΑΤΑ ΤΗ ΔΙΔΑΣΚΑΛΙΑ ΤΩΝ ΜΑΘΗΤΩΝ</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764704"/>
            <a:ext cx="8712968" cy="4462760"/>
          </a:xfrm>
          <a:prstGeom prst="rect">
            <a:avLst/>
          </a:prstGeom>
          <a:noFill/>
        </p:spPr>
        <p:txBody>
          <a:bodyPr wrap="square" rtlCol="0">
            <a:spAutoFit/>
          </a:bodyPr>
          <a:lstStyle/>
          <a:p>
            <a:pPr algn="just">
              <a:spcBef>
                <a:spcPts val="400"/>
              </a:spcBef>
              <a:buClr>
                <a:schemeClr val="accent1"/>
              </a:buClr>
              <a:buSzPct val="68000"/>
            </a:pPr>
            <a:r>
              <a:rPr lang="el-GR" b="1" dirty="0">
                <a:solidFill>
                  <a:srgbClr val="4F81BD"/>
                </a:solidFill>
                <a:latin typeface="Times New Roman"/>
                <a:ea typeface="Times New Roman"/>
              </a:rPr>
              <a:t>Οι δυσκολίες που αντιμετωπίζουν οι μαθητές κατά την ΚΜΠ</a:t>
            </a:r>
          </a:p>
          <a:p>
            <a:endParaRPr lang="el-GR" sz="1400" dirty="0"/>
          </a:p>
          <a:p>
            <a:pPr algn="just">
              <a:spcAft>
                <a:spcPts val="0"/>
              </a:spcAft>
            </a:pPr>
            <a:r>
              <a:rPr lang="el-GR" dirty="0">
                <a:latin typeface="Times New Roman"/>
                <a:ea typeface="Calibri"/>
              </a:rPr>
              <a:t>Τα προβλήματα που παρουσιάζονται κατά την κατασκευή μαθηματικών προβλημάτων είναι το κατά πόσο είναι </a:t>
            </a:r>
            <a:r>
              <a:rPr lang="el-GR" dirty="0">
                <a:solidFill>
                  <a:srgbClr val="A24D44"/>
                </a:solidFill>
                <a:latin typeface="Times New Roman"/>
                <a:ea typeface="Calibri"/>
                <a:cs typeface="Times New Roman"/>
              </a:rPr>
              <a:t>δύσκολο</a:t>
            </a:r>
            <a:r>
              <a:rPr lang="el-GR" dirty="0">
                <a:latin typeface="Times New Roman"/>
                <a:ea typeface="Calibri"/>
              </a:rPr>
              <a:t> το πρόβλημα που κατασκευάζουν, αλλά κυρίως το εάν είναι </a:t>
            </a:r>
            <a:r>
              <a:rPr lang="el-GR" dirty="0">
                <a:solidFill>
                  <a:srgbClr val="A24D44"/>
                </a:solidFill>
                <a:latin typeface="Times New Roman"/>
                <a:ea typeface="Calibri"/>
                <a:cs typeface="Times New Roman"/>
              </a:rPr>
              <a:t>επιλύσιμο</a:t>
            </a:r>
            <a:r>
              <a:rPr lang="el-GR" dirty="0">
                <a:solidFill>
                  <a:srgbClr val="FF0000"/>
                </a:solidFill>
                <a:latin typeface="Times New Roman"/>
                <a:ea typeface="Calibri"/>
              </a:rPr>
              <a:t> </a:t>
            </a:r>
            <a:r>
              <a:rPr lang="el-GR" dirty="0">
                <a:latin typeface="Times New Roman"/>
                <a:ea typeface="Calibri"/>
              </a:rPr>
              <a:t>και </a:t>
            </a:r>
            <a:r>
              <a:rPr lang="el-GR" dirty="0">
                <a:solidFill>
                  <a:srgbClr val="A24D44"/>
                </a:solidFill>
                <a:latin typeface="Times New Roman"/>
                <a:ea typeface="Calibri"/>
                <a:cs typeface="Times New Roman"/>
              </a:rPr>
              <a:t>κατανοητό. </a:t>
            </a:r>
          </a:p>
          <a:p>
            <a:pPr marL="285750" indent="-285750" algn="just">
              <a:buFont typeface="Wingdings" panose="05000000000000000000" pitchFamily="2" charset="2"/>
              <a:buChar char="Ø"/>
            </a:pPr>
            <a:r>
              <a:rPr lang="el-GR" dirty="0">
                <a:latin typeface="Times New Roman"/>
                <a:ea typeface="Calibri"/>
              </a:rPr>
              <a:t>Οι ελλείψεις που έχουν οι μαθητές στα μαθηματικά και η </a:t>
            </a:r>
            <a:r>
              <a:rPr lang="el-GR" dirty="0">
                <a:solidFill>
                  <a:srgbClr val="A24D44"/>
                </a:solidFill>
                <a:latin typeface="Times New Roman"/>
                <a:ea typeface="Calibri"/>
                <a:cs typeface="Times New Roman"/>
              </a:rPr>
              <a:t>μη σωστή κατανόηση της διδακτέας ύλης </a:t>
            </a:r>
            <a:r>
              <a:rPr lang="el-GR" dirty="0">
                <a:latin typeface="Times New Roman"/>
                <a:ea typeface="Calibri"/>
              </a:rPr>
              <a:t>είναι ένας βασικός παράγοντας που εμποδίζει τους μαθητές από τη δημιουργία νέων μαθηματικών προβλημάτων. </a:t>
            </a:r>
            <a:endParaRPr lang="el-GR" dirty="0" smtClean="0">
              <a:latin typeface="Times New Roman"/>
              <a:ea typeface="Calibri"/>
            </a:endParaRPr>
          </a:p>
          <a:p>
            <a:pPr marL="285750" indent="-285750" algn="just">
              <a:buFont typeface="Wingdings" panose="05000000000000000000" pitchFamily="2" charset="2"/>
              <a:buChar char="Ø"/>
            </a:pPr>
            <a:r>
              <a:rPr lang="el-GR" dirty="0" smtClean="0">
                <a:latin typeface="Times New Roman"/>
                <a:ea typeface="Calibri"/>
              </a:rPr>
              <a:t>Οι </a:t>
            </a:r>
            <a:r>
              <a:rPr lang="el-GR" dirty="0">
                <a:latin typeface="Times New Roman"/>
                <a:ea typeface="Calibri"/>
              </a:rPr>
              <a:t>μαθητές </a:t>
            </a:r>
            <a:r>
              <a:rPr lang="el-GR" dirty="0">
                <a:solidFill>
                  <a:srgbClr val="A24D44"/>
                </a:solidFill>
                <a:latin typeface="Times New Roman"/>
                <a:ea typeface="Calibri"/>
                <a:cs typeface="Times New Roman"/>
              </a:rPr>
              <a:t>δυσκολεύονται να ενσωματώσουν τις εμπειρίες </a:t>
            </a:r>
            <a:r>
              <a:rPr lang="el-GR" dirty="0">
                <a:latin typeface="Times New Roman"/>
                <a:ea typeface="Calibri"/>
              </a:rPr>
              <a:t>που διαθέτουν μέσα στα προβλήματα που μπορεί να δημιουργήσουν. </a:t>
            </a:r>
            <a:endParaRPr lang="el-GR" dirty="0" smtClean="0">
              <a:latin typeface="Times New Roman"/>
              <a:ea typeface="Calibri"/>
            </a:endParaRPr>
          </a:p>
          <a:p>
            <a:pPr marL="285750" indent="-285750" algn="just">
              <a:spcAft>
                <a:spcPts val="0"/>
              </a:spcAft>
              <a:buFont typeface="Wingdings" panose="05000000000000000000" pitchFamily="2" charset="2"/>
              <a:buChar char="Ø"/>
            </a:pPr>
            <a:r>
              <a:rPr lang="el-GR" dirty="0" smtClean="0">
                <a:latin typeface="Times New Roman"/>
                <a:ea typeface="Calibri"/>
              </a:rPr>
              <a:t>Η </a:t>
            </a:r>
            <a:r>
              <a:rPr lang="el-GR" dirty="0">
                <a:latin typeface="Times New Roman"/>
                <a:ea typeface="Calibri"/>
              </a:rPr>
              <a:t>ανικανότητα των μαθητών να κατασκευάσουν σωστά διατυπωμένα προβλήματα, καθώς </a:t>
            </a:r>
            <a:r>
              <a:rPr lang="el-GR" dirty="0">
                <a:solidFill>
                  <a:srgbClr val="A24D44"/>
                </a:solidFill>
                <a:latin typeface="Times New Roman"/>
                <a:ea typeface="Calibri"/>
                <a:cs typeface="Times New Roman"/>
              </a:rPr>
              <a:t>αδυνατούν να εκφράσουν ορθά </a:t>
            </a:r>
            <a:r>
              <a:rPr lang="el-GR" dirty="0">
                <a:latin typeface="Times New Roman"/>
                <a:ea typeface="Calibri"/>
              </a:rPr>
              <a:t>τη δομή του προβλήματος ή </a:t>
            </a:r>
            <a:r>
              <a:rPr lang="el-GR" dirty="0">
                <a:solidFill>
                  <a:srgbClr val="A24D44"/>
                </a:solidFill>
                <a:latin typeface="Times New Roman"/>
                <a:ea typeface="Calibri"/>
                <a:cs typeface="Times New Roman"/>
              </a:rPr>
              <a:t>να θέσουν τα σωστά ερωτήματα </a:t>
            </a:r>
            <a:r>
              <a:rPr lang="el-GR" dirty="0">
                <a:latin typeface="Times New Roman"/>
                <a:ea typeface="Calibri"/>
              </a:rPr>
              <a:t>βάσει των δεδομένων που παρέχουν (</a:t>
            </a:r>
            <a:r>
              <a:rPr lang="el-GR" dirty="0" err="1">
                <a:latin typeface="Times New Roman"/>
                <a:ea typeface="Calibri"/>
              </a:rPr>
              <a:t>Singer</a:t>
            </a:r>
            <a:r>
              <a:rPr lang="el-GR" dirty="0">
                <a:latin typeface="Times New Roman"/>
                <a:ea typeface="Calibri"/>
              </a:rPr>
              <a:t> </a:t>
            </a:r>
            <a:r>
              <a:rPr lang="el-GR" dirty="0" err="1">
                <a:latin typeface="Times New Roman"/>
                <a:ea typeface="Calibri"/>
              </a:rPr>
              <a:t>et</a:t>
            </a:r>
            <a:r>
              <a:rPr lang="el-GR" dirty="0">
                <a:latin typeface="Times New Roman"/>
                <a:ea typeface="Calibri"/>
              </a:rPr>
              <a:t> </a:t>
            </a:r>
            <a:r>
              <a:rPr lang="el-GR" dirty="0" err="1">
                <a:latin typeface="Times New Roman"/>
                <a:ea typeface="Calibri"/>
              </a:rPr>
              <a:t>al</a:t>
            </a:r>
            <a:r>
              <a:rPr lang="el-GR" dirty="0">
                <a:latin typeface="Times New Roman"/>
                <a:ea typeface="Calibri"/>
              </a:rPr>
              <a:t>., 2015).</a:t>
            </a:r>
          </a:p>
          <a:p>
            <a:pPr algn="just">
              <a:spcAft>
                <a:spcPts val="0"/>
              </a:spcAft>
            </a:pPr>
            <a:r>
              <a:rPr lang="el-GR" dirty="0">
                <a:latin typeface="Times New Roman"/>
                <a:ea typeface="Calibri"/>
              </a:rPr>
              <a:t>Έχει παρατηρηθεί ότι τα παιδιά δυσκολεύονται κυρίως όταν πρέπει να δημιουργήσουν προβλήματα σε ελεύθερο </a:t>
            </a:r>
            <a:r>
              <a:rPr lang="el-GR" dirty="0" smtClean="0">
                <a:latin typeface="Times New Roman"/>
                <a:ea typeface="Calibri"/>
              </a:rPr>
              <a:t>περιβάλλον (</a:t>
            </a:r>
            <a:r>
              <a:rPr lang="el-GR" dirty="0" err="1">
                <a:latin typeface="Times New Roman"/>
                <a:ea typeface="Calibri"/>
              </a:rPr>
              <a:t>Stoyanova</a:t>
            </a:r>
            <a:r>
              <a:rPr lang="el-GR" dirty="0">
                <a:latin typeface="Times New Roman"/>
                <a:ea typeface="Calibri"/>
              </a:rPr>
              <a:t>, 1997).</a:t>
            </a:r>
          </a:p>
          <a:p>
            <a:endParaRPr lang="el-GR" dirty="0"/>
          </a:p>
        </p:txBody>
      </p:sp>
    </p:spTree>
    <p:extLst>
      <p:ext uri="{BB962C8B-B14F-4D97-AF65-F5344CB8AC3E}">
        <p14:creationId xmlns:p14="http://schemas.microsoft.com/office/powerpoint/2010/main" val="215208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158" y="428604"/>
            <a:ext cx="8286808" cy="6048672"/>
          </a:xfrm>
        </p:spPr>
        <p:txBody>
          <a:bodyPr>
            <a:noAutofit/>
          </a:bodyPr>
          <a:lstStyle/>
          <a:p>
            <a:pPr marL="365125" indent="0" algn="just">
              <a:lnSpc>
                <a:spcPct val="115000"/>
              </a:lnSpc>
              <a:spcBef>
                <a:spcPts val="0"/>
              </a:spcBef>
              <a:buNone/>
            </a:pPr>
            <a:r>
              <a:rPr lang="el-GR" sz="1800" b="1" dirty="0" smtClean="0">
                <a:solidFill>
                  <a:srgbClr val="4F81BD"/>
                </a:solidFill>
                <a:latin typeface="Times New Roman"/>
                <a:ea typeface="Times New Roman"/>
              </a:rPr>
              <a:t>ΕΠΙΛΟΓΗ ΕΡΕΥΝΗΤΙΚΗΣ ΜΕΘΟΔΟΥ</a:t>
            </a:r>
          </a:p>
          <a:p>
            <a:pPr marL="365125" indent="0" algn="just">
              <a:lnSpc>
                <a:spcPct val="115000"/>
              </a:lnSpc>
              <a:spcBef>
                <a:spcPts val="0"/>
              </a:spcBef>
              <a:buNone/>
            </a:pPr>
            <a:endParaRPr lang="el-GR" sz="800" b="1" dirty="0" smtClean="0">
              <a:solidFill>
                <a:srgbClr val="4F81BD"/>
              </a:solidFill>
              <a:latin typeface="Times New Roman"/>
              <a:ea typeface="Times New Roman"/>
            </a:endParaRPr>
          </a:p>
          <a:p>
            <a:pPr marL="711200" indent="-285750" algn="just">
              <a:lnSpc>
                <a:spcPct val="115000"/>
              </a:lnSpc>
              <a:spcAft>
                <a:spcPts val="600"/>
              </a:spcAft>
              <a:buClr>
                <a:srgbClr val="A24D44"/>
              </a:buClr>
              <a:buFont typeface="Wingdings" pitchFamily="2" charset="2"/>
              <a:buChar char="q"/>
            </a:pPr>
            <a:r>
              <a:rPr lang="el-GR" sz="1800" dirty="0" smtClean="0">
                <a:latin typeface="Times New Roman"/>
                <a:ea typeface="Calibri"/>
                <a:cs typeface="Times New Roman"/>
              </a:rPr>
              <a:t>Διεξαγωγή </a:t>
            </a:r>
            <a:r>
              <a:rPr lang="el-GR" sz="1800" dirty="0" smtClean="0">
                <a:solidFill>
                  <a:srgbClr val="A24D44"/>
                </a:solidFill>
                <a:latin typeface="Times New Roman"/>
                <a:ea typeface="Calibri"/>
                <a:cs typeface="Times New Roman"/>
              </a:rPr>
              <a:t>ποσοτικής έρευνας</a:t>
            </a:r>
            <a:r>
              <a:rPr lang="el-GR" sz="1800" dirty="0" smtClean="0">
                <a:latin typeface="Times New Roman"/>
                <a:ea typeface="Calibri"/>
                <a:cs typeface="Times New Roman"/>
              </a:rPr>
              <a:t>.</a:t>
            </a:r>
          </a:p>
          <a:p>
            <a:pPr marL="711200" indent="-285750" algn="just">
              <a:lnSpc>
                <a:spcPct val="115000"/>
              </a:lnSpc>
              <a:spcAft>
                <a:spcPts val="600"/>
              </a:spcAft>
              <a:buClr>
                <a:srgbClr val="A24D44"/>
              </a:buClr>
              <a:buFont typeface="Wingdings" pitchFamily="2" charset="2"/>
              <a:buChar char="q"/>
            </a:pPr>
            <a:r>
              <a:rPr lang="el-GR" sz="1800" dirty="0" smtClean="0">
                <a:latin typeface="Times New Roman"/>
                <a:ea typeface="Calibri"/>
              </a:rPr>
              <a:t>Βασικό </a:t>
            </a:r>
            <a:r>
              <a:rPr lang="el-GR" sz="1800" dirty="0">
                <a:latin typeface="Times New Roman"/>
                <a:ea typeface="Calibri"/>
              </a:rPr>
              <a:t>εργαλείο </a:t>
            </a:r>
            <a:r>
              <a:rPr lang="el-GR" sz="1800" dirty="0" smtClean="0">
                <a:latin typeface="Times New Roman"/>
                <a:ea typeface="Calibri"/>
              </a:rPr>
              <a:t>συλλογής δεδομένων της ικανότητας των μαθητών </a:t>
            </a:r>
            <a:r>
              <a:rPr lang="el-GR" sz="1800" dirty="0">
                <a:latin typeface="Times New Roman"/>
                <a:ea typeface="Calibri"/>
              </a:rPr>
              <a:t>στην </a:t>
            </a:r>
            <a:r>
              <a:rPr lang="el-GR" sz="1800" dirty="0" smtClean="0">
                <a:latin typeface="Times New Roman"/>
                <a:ea typeface="Calibri"/>
              </a:rPr>
              <a:t>ΚΜΠ αποτέλεσε το </a:t>
            </a:r>
            <a:r>
              <a:rPr lang="el-GR" sz="1800" dirty="0" smtClean="0">
                <a:solidFill>
                  <a:srgbClr val="A24D44"/>
                </a:solidFill>
                <a:latin typeface="Times New Roman"/>
                <a:ea typeface="Calibri"/>
              </a:rPr>
              <a:t>ερωτηματολόγιο</a:t>
            </a:r>
            <a:r>
              <a:rPr lang="el-GR" sz="1800" dirty="0" smtClean="0">
                <a:latin typeface="Times New Roman"/>
                <a:ea typeface="Calibri"/>
              </a:rPr>
              <a:t>.</a:t>
            </a:r>
          </a:p>
          <a:p>
            <a:pPr marL="711200" indent="-285750" algn="just">
              <a:lnSpc>
                <a:spcPct val="115000"/>
              </a:lnSpc>
              <a:spcAft>
                <a:spcPts val="600"/>
              </a:spcAft>
              <a:buClr>
                <a:srgbClr val="A24D44"/>
              </a:buClr>
              <a:buFont typeface="Wingdings" pitchFamily="2" charset="2"/>
              <a:buChar char="q"/>
            </a:pPr>
            <a:r>
              <a:rPr lang="el-GR" sz="1800" dirty="0" smtClean="0">
                <a:solidFill>
                  <a:srgbClr val="A24D44"/>
                </a:solidFill>
                <a:latin typeface="Times New Roman"/>
                <a:ea typeface="Calibri"/>
                <a:cs typeface="Times New Roman"/>
              </a:rPr>
              <a:t>Παρουσίαση </a:t>
            </a:r>
            <a:r>
              <a:rPr lang="el-GR" sz="1800" dirty="0">
                <a:solidFill>
                  <a:srgbClr val="A24D44"/>
                </a:solidFill>
                <a:latin typeface="Times New Roman"/>
                <a:ea typeface="Calibri"/>
                <a:cs typeface="Times New Roman"/>
              </a:rPr>
              <a:t>των προβλημάτων </a:t>
            </a:r>
            <a:r>
              <a:rPr lang="el-GR" sz="1800" dirty="0" smtClean="0">
                <a:latin typeface="Times New Roman"/>
                <a:ea typeface="Calibri"/>
                <a:cs typeface="Times New Roman"/>
              </a:rPr>
              <a:t>ΚΜΠ του </a:t>
            </a:r>
            <a:r>
              <a:rPr lang="el-GR" sz="1800" dirty="0">
                <a:latin typeface="Times New Roman"/>
                <a:ea typeface="Calibri"/>
                <a:cs typeface="Times New Roman"/>
              </a:rPr>
              <a:t>ερωτηματολογίου </a:t>
            </a:r>
            <a:r>
              <a:rPr lang="el-GR" sz="1800" dirty="0" smtClean="0">
                <a:latin typeface="Times New Roman"/>
                <a:ea typeface="Calibri"/>
                <a:cs typeface="Times New Roman"/>
              </a:rPr>
              <a:t>στους </a:t>
            </a:r>
            <a:r>
              <a:rPr lang="el-GR" sz="1800" dirty="0">
                <a:latin typeface="Times New Roman"/>
                <a:ea typeface="Calibri"/>
                <a:cs typeface="Times New Roman"/>
              </a:rPr>
              <a:t>μαθητές </a:t>
            </a:r>
            <a:r>
              <a:rPr lang="el-GR" sz="1800" dirty="0">
                <a:solidFill>
                  <a:srgbClr val="A24D44"/>
                </a:solidFill>
                <a:latin typeface="Times New Roman"/>
                <a:ea typeface="Calibri"/>
                <a:cs typeface="Times New Roman"/>
              </a:rPr>
              <a:t>με χρονικό </a:t>
            </a:r>
            <a:r>
              <a:rPr lang="el-GR" sz="1800" dirty="0" smtClean="0">
                <a:solidFill>
                  <a:srgbClr val="A24D44"/>
                </a:solidFill>
                <a:latin typeface="Times New Roman"/>
                <a:ea typeface="Calibri"/>
                <a:cs typeface="Times New Roman"/>
              </a:rPr>
              <a:t>περιορισμό</a:t>
            </a:r>
            <a:r>
              <a:rPr lang="el-GR" sz="1800" dirty="0" smtClean="0">
                <a:latin typeface="Times New Roman"/>
                <a:ea typeface="Calibri"/>
                <a:cs typeface="Times New Roman"/>
              </a:rPr>
              <a:t>.</a:t>
            </a:r>
          </a:p>
          <a:p>
            <a:pPr indent="0" algn="just">
              <a:lnSpc>
                <a:spcPct val="115000"/>
              </a:lnSpc>
              <a:buNone/>
            </a:pPr>
            <a:endParaRPr lang="el-GR" sz="2000" b="1" dirty="0">
              <a:solidFill>
                <a:srgbClr val="4F81BD"/>
              </a:solidFill>
              <a:latin typeface="Times New Roman"/>
              <a:ea typeface="Times New Roman"/>
            </a:endParaRPr>
          </a:p>
          <a:p>
            <a:pPr marL="365125" indent="0" algn="just">
              <a:lnSpc>
                <a:spcPct val="115000"/>
              </a:lnSpc>
              <a:spcBef>
                <a:spcPts val="0"/>
              </a:spcBef>
              <a:buNone/>
            </a:pPr>
            <a:r>
              <a:rPr lang="el-GR" sz="1800" b="1" dirty="0" smtClean="0">
                <a:solidFill>
                  <a:srgbClr val="4F81BD"/>
                </a:solidFill>
                <a:latin typeface="Times New Roman"/>
                <a:ea typeface="Times New Roman"/>
              </a:rPr>
              <a:t>ΚΑΤΑΣΚΕΥΗ ΕΡΩΤΗΜΑΤΟΛΟΓΙΟΥ</a:t>
            </a:r>
          </a:p>
          <a:p>
            <a:pPr marL="365125" indent="0" algn="just">
              <a:lnSpc>
                <a:spcPct val="115000"/>
              </a:lnSpc>
              <a:spcBef>
                <a:spcPts val="0"/>
              </a:spcBef>
              <a:buNone/>
            </a:pPr>
            <a:endParaRPr lang="el-GR" sz="800" b="1" dirty="0">
              <a:solidFill>
                <a:srgbClr val="4F81BD"/>
              </a:solidFill>
              <a:latin typeface="Times New Roman"/>
              <a:ea typeface="Times New Roman"/>
            </a:endParaRPr>
          </a:p>
          <a:p>
            <a:pPr marL="711200" indent="-285750" algn="just">
              <a:lnSpc>
                <a:spcPct val="115000"/>
              </a:lnSpc>
              <a:spcAft>
                <a:spcPts val="600"/>
              </a:spcAft>
              <a:buClr>
                <a:srgbClr val="A24D44"/>
              </a:buClr>
              <a:buFont typeface="Wingdings" pitchFamily="2" charset="2"/>
              <a:buChar char="q"/>
            </a:pPr>
            <a:r>
              <a:rPr lang="el-GR" sz="1800" dirty="0" smtClean="0">
                <a:latin typeface="Times New Roman"/>
                <a:ea typeface="Calibri"/>
              </a:rPr>
              <a:t>Επιλέχθηκαν </a:t>
            </a:r>
            <a:r>
              <a:rPr lang="el-GR" sz="1800" dirty="0">
                <a:solidFill>
                  <a:srgbClr val="A24D44"/>
                </a:solidFill>
                <a:latin typeface="Times New Roman"/>
                <a:ea typeface="Calibri"/>
              </a:rPr>
              <a:t>δέκα λεκτικά προβλήματα </a:t>
            </a:r>
            <a:r>
              <a:rPr lang="el-GR" sz="1800" dirty="0" smtClean="0">
                <a:latin typeface="Times New Roman"/>
                <a:ea typeface="Calibri"/>
              </a:rPr>
              <a:t>ΚΜΠ βάσει της έρευνας των </a:t>
            </a:r>
            <a:r>
              <a:rPr lang="en-US" sz="1800" dirty="0" err="1" smtClean="0">
                <a:latin typeface="Times New Roman"/>
                <a:ea typeface="Calibri"/>
              </a:rPr>
              <a:t>Christou</a:t>
            </a:r>
            <a:r>
              <a:rPr lang="en-US" sz="1800" dirty="0" smtClean="0">
                <a:latin typeface="Times New Roman"/>
                <a:ea typeface="Calibri"/>
              </a:rPr>
              <a:t> et al</a:t>
            </a:r>
            <a:r>
              <a:rPr lang="el-GR" sz="1800" dirty="0" smtClean="0">
                <a:latin typeface="Times New Roman"/>
                <a:ea typeface="Calibri"/>
              </a:rPr>
              <a:t>. (2005), </a:t>
            </a:r>
            <a:r>
              <a:rPr lang="el-GR" sz="1800" dirty="0">
                <a:latin typeface="Times New Roman"/>
                <a:ea typeface="Calibri"/>
              </a:rPr>
              <a:t>ώστε να αντιπροσωπευτούν </a:t>
            </a:r>
            <a:r>
              <a:rPr lang="el-GR" sz="1800" dirty="0" smtClean="0">
                <a:latin typeface="Times New Roman"/>
                <a:ea typeface="Calibri"/>
              </a:rPr>
              <a:t>όλα τα είδη κατασκευής μαθηματικών προβλημάτων.</a:t>
            </a:r>
          </a:p>
          <a:p>
            <a:pPr marL="711200" indent="-285750" algn="just">
              <a:lnSpc>
                <a:spcPct val="115000"/>
              </a:lnSpc>
              <a:spcAft>
                <a:spcPts val="600"/>
              </a:spcAft>
              <a:buClr>
                <a:srgbClr val="A24D44"/>
              </a:buClr>
              <a:buFont typeface="Wingdings" pitchFamily="2" charset="2"/>
              <a:buChar char="q"/>
            </a:pPr>
            <a:r>
              <a:rPr lang="el-GR" sz="1800" dirty="0" smtClean="0">
                <a:latin typeface="Times New Roman"/>
                <a:ea typeface="Calibri"/>
              </a:rPr>
              <a:t>Διαμόρφωση των ερωτηματολογίων βάσει των αποτελεσμάτων της  </a:t>
            </a:r>
            <a:r>
              <a:rPr lang="el-GR" sz="1800" dirty="0" smtClean="0">
                <a:solidFill>
                  <a:srgbClr val="A24D44"/>
                </a:solidFill>
                <a:latin typeface="Times New Roman"/>
                <a:ea typeface="Calibri"/>
              </a:rPr>
              <a:t>πιλοτικής έρευνας </a:t>
            </a:r>
            <a:r>
              <a:rPr lang="el-GR" sz="1800" dirty="0" smtClean="0">
                <a:latin typeface="Times New Roman"/>
                <a:ea typeface="Calibri"/>
              </a:rPr>
              <a:t>που πραγματοποιήθηκε σε 2 μαθητές της </a:t>
            </a:r>
            <a:r>
              <a:rPr lang="el-GR" sz="1800" dirty="0">
                <a:latin typeface="Times New Roman"/>
                <a:ea typeface="Calibri"/>
              </a:rPr>
              <a:t>Ε΄ </a:t>
            </a:r>
            <a:r>
              <a:rPr lang="el-GR" sz="1800" dirty="0" smtClean="0">
                <a:latin typeface="Times New Roman"/>
                <a:ea typeface="Calibri"/>
              </a:rPr>
              <a:t>και ΣΤ΄ δημοτικού.</a:t>
            </a:r>
            <a:endParaRPr lang="en-US" sz="1800" dirty="0">
              <a:latin typeface="Calibri"/>
              <a:ea typeface="Calibri"/>
              <a:cs typeface="Times New Roman"/>
            </a:endParaRPr>
          </a:p>
        </p:txBody>
      </p:sp>
      <p:sp>
        <p:nvSpPr>
          <p:cNvPr id="2" name="Τίτλος 1"/>
          <p:cNvSpPr>
            <a:spLocks noGrp="1"/>
          </p:cNvSpPr>
          <p:nvPr>
            <p:ph type="title"/>
          </p:nvPr>
        </p:nvSpPr>
        <p:spPr>
          <a:xfrm>
            <a:off x="642910" y="0"/>
            <a:ext cx="6531722" cy="387424"/>
          </a:xfrm>
        </p:spPr>
        <p:txBody>
          <a:bodyPr>
            <a:normAutofit/>
          </a:bodyPr>
          <a:lstStyle/>
          <a:p>
            <a:pPr>
              <a:spcBef>
                <a:spcPts val="600"/>
              </a:spcBef>
              <a:spcAft>
                <a:spcPts val="600"/>
              </a:spcAft>
            </a:pPr>
            <a:r>
              <a:rPr lang="el-GR" sz="1800" b="1" u="sng" dirty="0"/>
              <a:t>ΚΕΦΑΛΑΙΟ 3: ΜΕΘΟΔΟΛΟΓΙΑ ΤΗΣ </a:t>
            </a:r>
            <a:r>
              <a:rPr lang="el-GR" sz="1800" b="1" u="sng" dirty="0" smtClean="0"/>
              <a:t>ΕΡΕΥΝΑΣ</a:t>
            </a:r>
            <a:endParaRPr lang="el-GR" sz="1800" dirty="0"/>
          </a:p>
        </p:txBody>
      </p:sp>
    </p:spTree>
    <p:extLst>
      <p:ext uri="{BB962C8B-B14F-4D97-AF65-F5344CB8AC3E}">
        <p14:creationId xmlns:p14="http://schemas.microsoft.com/office/powerpoint/2010/main" val="116558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1"/>
          <p:cNvSpPr>
            <a:spLocks noGrp="1"/>
          </p:cNvSpPr>
          <p:nvPr>
            <p:ph idx="1"/>
          </p:nvPr>
        </p:nvSpPr>
        <p:spPr>
          <a:xfrm>
            <a:off x="571472" y="571480"/>
            <a:ext cx="8215370" cy="5715040"/>
          </a:xfrm>
        </p:spPr>
        <p:txBody>
          <a:bodyPr>
            <a:normAutofit fontScale="92500" lnSpcReduction="10000"/>
          </a:bodyPr>
          <a:lstStyle/>
          <a:p>
            <a:pPr marL="342900" lvl="0" indent="-342900" algn="just">
              <a:lnSpc>
                <a:spcPct val="115000"/>
              </a:lnSpc>
              <a:spcAft>
                <a:spcPts val="600"/>
              </a:spcAft>
              <a:buClr>
                <a:srgbClr val="A24D44"/>
              </a:buClr>
              <a:buFont typeface="Wingdings"/>
              <a:buChar char=""/>
            </a:pPr>
            <a:r>
              <a:rPr lang="el-GR" sz="1800" i="1" dirty="0" smtClean="0">
                <a:latin typeface="Times New Roman"/>
                <a:ea typeface="Times New Roman"/>
                <a:cs typeface="Times New Roman"/>
              </a:rPr>
              <a:t>Πρόβλημα 1: «Φτιάξε ένα πρόβλημα για να δοκιμάσεις τον διπλανό σου!» </a:t>
            </a:r>
            <a:r>
              <a:rPr lang="el-GR" sz="1800" dirty="0" smtClean="0">
                <a:latin typeface="Times New Roman"/>
                <a:ea typeface="Calibri"/>
              </a:rPr>
              <a:t>→ πρόβλημα </a:t>
            </a:r>
            <a:r>
              <a:rPr lang="el-GR" sz="1800" dirty="0" smtClean="0">
                <a:solidFill>
                  <a:srgbClr val="A24D44"/>
                </a:solidFill>
                <a:latin typeface="Times New Roman"/>
                <a:ea typeface="Calibri"/>
              </a:rPr>
              <a:t>ελεύθερου περιβάλλοντος </a:t>
            </a:r>
            <a:endParaRPr lang="el-GR" sz="1800" dirty="0">
              <a:solidFill>
                <a:srgbClr val="A24D44"/>
              </a:solidFill>
              <a:latin typeface="Calibri"/>
              <a:ea typeface="Calibri"/>
              <a:cs typeface="Times New Roman"/>
            </a:endParaRPr>
          </a:p>
          <a:p>
            <a:pPr marL="342900" lvl="0" indent="-342900" algn="just">
              <a:lnSpc>
                <a:spcPct val="115000"/>
              </a:lnSpc>
              <a:spcAft>
                <a:spcPts val="600"/>
              </a:spcAft>
              <a:buClr>
                <a:srgbClr val="A24D44"/>
              </a:buClr>
              <a:buFont typeface="Wingdings"/>
              <a:buChar char=""/>
            </a:pPr>
            <a:r>
              <a:rPr lang="el-GR" sz="1800" i="1" dirty="0">
                <a:latin typeface="Times New Roman"/>
                <a:ea typeface="Times New Roman"/>
                <a:cs typeface="Times New Roman"/>
              </a:rPr>
              <a:t>Πρόβλημα 2: </a:t>
            </a:r>
            <a:r>
              <a:rPr lang="el-GR" sz="1800" i="1" dirty="0" smtClean="0">
                <a:latin typeface="Times New Roman"/>
                <a:ea typeface="Times New Roman"/>
                <a:cs typeface="Times New Roman"/>
              </a:rPr>
              <a:t>«Κατασκεύασε ένα πρόβλημα κατάλληλο για έναν μαθηματικό διαγωνισμό»</a:t>
            </a:r>
            <a:r>
              <a:rPr lang="el-GR" sz="1800" dirty="0" smtClean="0">
                <a:solidFill>
                  <a:prstClr val="black"/>
                </a:solidFill>
                <a:latin typeface="Times New Roman"/>
                <a:ea typeface="Calibri"/>
              </a:rPr>
              <a:t> →</a:t>
            </a:r>
            <a:r>
              <a:rPr lang="el-GR" sz="1800" dirty="0">
                <a:latin typeface="Times New Roman"/>
                <a:ea typeface="Calibri"/>
              </a:rPr>
              <a:t> </a:t>
            </a:r>
            <a:r>
              <a:rPr lang="el-GR" sz="1800" dirty="0">
                <a:solidFill>
                  <a:prstClr val="black"/>
                </a:solidFill>
                <a:latin typeface="Times New Roman"/>
                <a:ea typeface="Calibri"/>
              </a:rPr>
              <a:t>πρόβλημα </a:t>
            </a:r>
            <a:r>
              <a:rPr lang="el-GR" sz="1800" dirty="0" smtClean="0">
                <a:solidFill>
                  <a:srgbClr val="A24D44"/>
                </a:solidFill>
                <a:latin typeface="Times New Roman"/>
                <a:ea typeface="Calibri"/>
              </a:rPr>
              <a:t>ελεύθερου περιβάλλοντος </a:t>
            </a:r>
            <a:endParaRPr lang="el-GR" sz="1800" dirty="0">
              <a:solidFill>
                <a:srgbClr val="A24D44"/>
              </a:solidFill>
              <a:latin typeface="Calibri"/>
              <a:ea typeface="Calibri"/>
              <a:cs typeface="Times New Roman"/>
            </a:endParaRPr>
          </a:p>
          <a:p>
            <a:pPr marL="342900" lvl="0" indent="-342900" algn="just">
              <a:lnSpc>
                <a:spcPct val="115000"/>
              </a:lnSpc>
              <a:spcAft>
                <a:spcPts val="600"/>
              </a:spcAft>
              <a:buClr>
                <a:srgbClr val="A24D44"/>
              </a:buClr>
              <a:buFont typeface="Wingdings"/>
              <a:buChar char=""/>
            </a:pPr>
            <a:r>
              <a:rPr lang="el-GR" sz="1800" i="1" dirty="0">
                <a:latin typeface="Times New Roman"/>
                <a:ea typeface="Times New Roman"/>
                <a:cs typeface="Times New Roman"/>
              </a:rPr>
              <a:t>Πρόβλημα 3: </a:t>
            </a:r>
            <a:r>
              <a:rPr lang="el-GR" sz="1800" i="1" dirty="0" smtClean="0">
                <a:latin typeface="Times New Roman"/>
                <a:ea typeface="Times New Roman"/>
                <a:cs typeface="Times New Roman"/>
              </a:rPr>
              <a:t>«Συμπλήρωσε την ερώτηση και την αριθμητική παράσταση στην παρακάτω πρόταση, έτσι ώστε το πρόβλημα που θα προκύψει να έχει απάντηση «385 μολύβια». «Ο Αλέξης έχει 180 μολύβια, ενώ ο Χρήστος έχει 25 μολύβια περισσότερα από τον Αλέξη» </a:t>
            </a:r>
            <a:r>
              <a:rPr lang="el-GR" sz="1800" dirty="0" smtClean="0">
                <a:solidFill>
                  <a:prstClr val="black"/>
                </a:solidFill>
                <a:latin typeface="Times New Roman"/>
                <a:ea typeface="Calibri"/>
              </a:rPr>
              <a:t>→</a:t>
            </a:r>
            <a:r>
              <a:rPr lang="el-GR" sz="1800" dirty="0">
                <a:latin typeface="Times New Roman"/>
                <a:ea typeface="Calibri"/>
              </a:rPr>
              <a:t> πρόβλημα </a:t>
            </a:r>
            <a:r>
              <a:rPr lang="el-GR" sz="1800" dirty="0" smtClean="0">
                <a:solidFill>
                  <a:srgbClr val="A24D44"/>
                </a:solidFill>
                <a:latin typeface="Times New Roman"/>
                <a:ea typeface="Calibri"/>
              </a:rPr>
              <a:t>δομημένου περιβάλλοντος </a:t>
            </a:r>
            <a:r>
              <a:rPr lang="el-GR" sz="1800" dirty="0" smtClean="0">
                <a:latin typeface="Times New Roman"/>
                <a:ea typeface="Calibri"/>
              </a:rPr>
              <a:t>με </a:t>
            </a:r>
            <a:r>
              <a:rPr lang="el-GR" sz="1800" dirty="0" smtClean="0">
                <a:solidFill>
                  <a:srgbClr val="428A8E"/>
                </a:solidFill>
                <a:latin typeface="Times New Roman"/>
                <a:ea typeface="Calibri"/>
              </a:rPr>
              <a:t>επιλογή και διαλογή ποσοτικών πληροφοριών (</a:t>
            </a:r>
            <a:r>
              <a:rPr lang="el-GR" sz="1800" dirty="0" err="1" smtClean="0">
                <a:solidFill>
                  <a:srgbClr val="428A8E"/>
                </a:solidFill>
                <a:latin typeface="Times New Roman"/>
                <a:ea typeface="Calibri"/>
              </a:rPr>
              <a:t>selecting</a:t>
            </a:r>
            <a:r>
              <a:rPr lang="el-GR" sz="1800" dirty="0" smtClean="0">
                <a:solidFill>
                  <a:srgbClr val="428A8E"/>
                </a:solidFill>
                <a:latin typeface="Times New Roman"/>
                <a:ea typeface="Calibri"/>
              </a:rPr>
              <a:t>)</a:t>
            </a:r>
            <a:endParaRPr lang="el-GR" sz="1800" dirty="0">
              <a:solidFill>
                <a:srgbClr val="428A8E"/>
              </a:solidFill>
              <a:latin typeface="Times New Roman"/>
              <a:ea typeface="Calibri"/>
            </a:endParaRPr>
          </a:p>
          <a:p>
            <a:pPr marL="342900" lvl="0" indent="-342900" algn="just">
              <a:lnSpc>
                <a:spcPct val="115000"/>
              </a:lnSpc>
              <a:spcAft>
                <a:spcPts val="600"/>
              </a:spcAft>
              <a:buClr>
                <a:srgbClr val="A24D44"/>
              </a:buClr>
              <a:buFont typeface="Wingdings"/>
              <a:buChar char=""/>
            </a:pPr>
            <a:r>
              <a:rPr lang="el-GR" sz="1800" i="1" dirty="0">
                <a:latin typeface="Times New Roman"/>
                <a:ea typeface="Times New Roman"/>
                <a:cs typeface="Times New Roman"/>
              </a:rPr>
              <a:t>Πρόβλημα 4: </a:t>
            </a:r>
            <a:r>
              <a:rPr lang="el-GR" sz="1800" i="1" dirty="0" smtClean="0">
                <a:latin typeface="Times New Roman"/>
                <a:ea typeface="Times New Roman"/>
                <a:cs typeface="Times New Roman"/>
              </a:rPr>
              <a:t>«Κάνε την ίδια διαδικασία και για την παρακάτω πρόταση, έτσι ώστε το πρόβλημα που θα προκύψει να έχει απάντηση «75ευρώ». «Ο Ιάσονας είχε 150 ευρώ. Η μητέρα του έδωσε λίγα ευρώ ακόμα. Αφού αγόρασε ένα βιβλίο που κόστιζε 25 ευρώ, του έμειναν 200 ευρώ» →</a:t>
            </a:r>
            <a:r>
              <a:rPr lang="el-GR" sz="1800" i="1" dirty="0">
                <a:latin typeface="Times New Roman"/>
                <a:ea typeface="Times New Roman"/>
                <a:cs typeface="Times New Roman"/>
              </a:rPr>
              <a:t> </a:t>
            </a:r>
            <a:r>
              <a:rPr lang="el-GR" sz="1800" dirty="0" smtClean="0">
                <a:latin typeface="Times New Roman"/>
                <a:ea typeface="Calibri"/>
              </a:rPr>
              <a:t>πρόβλημα </a:t>
            </a:r>
            <a:r>
              <a:rPr lang="el-GR" sz="1800" dirty="0" smtClean="0">
                <a:solidFill>
                  <a:srgbClr val="A24D44"/>
                </a:solidFill>
                <a:latin typeface="Times New Roman"/>
                <a:ea typeface="Calibri"/>
              </a:rPr>
              <a:t>δομημένου περιβάλλοντος </a:t>
            </a:r>
            <a:r>
              <a:rPr lang="el-GR" sz="1800" dirty="0" smtClean="0">
                <a:latin typeface="Times New Roman"/>
                <a:ea typeface="Calibri"/>
              </a:rPr>
              <a:t>με </a:t>
            </a:r>
            <a:r>
              <a:rPr lang="el-GR" sz="1800" dirty="0" smtClean="0">
                <a:solidFill>
                  <a:srgbClr val="428A8E"/>
                </a:solidFill>
                <a:latin typeface="Times New Roman"/>
                <a:ea typeface="Calibri"/>
              </a:rPr>
              <a:t>επιλογή και διαλογή ποσοτικών πληροφοριών (</a:t>
            </a:r>
            <a:r>
              <a:rPr lang="el-GR" sz="1800" dirty="0" err="1" smtClean="0">
                <a:solidFill>
                  <a:srgbClr val="428A8E"/>
                </a:solidFill>
                <a:latin typeface="Times New Roman"/>
                <a:ea typeface="Calibri"/>
              </a:rPr>
              <a:t>selecting</a:t>
            </a:r>
            <a:r>
              <a:rPr lang="el-GR" sz="1800" dirty="0" smtClean="0">
                <a:solidFill>
                  <a:srgbClr val="428A8E"/>
                </a:solidFill>
                <a:latin typeface="Times New Roman"/>
                <a:ea typeface="Calibri"/>
              </a:rPr>
              <a:t>)</a:t>
            </a:r>
            <a:endParaRPr lang="el-GR" sz="1800" dirty="0">
              <a:solidFill>
                <a:srgbClr val="428A8E"/>
              </a:solidFill>
              <a:latin typeface="Times New Roman"/>
              <a:ea typeface="Calibri"/>
            </a:endParaRPr>
          </a:p>
          <a:p>
            <a:pPr marL="342900" indent="-342900" algn="just">
              <a:lnSpc>
                <a:spcPct val="115000"/>
              </a:lnSpc>
              <a:spcAft>
                <a:spcPts val="600"/>
              </a:spcAft>
              <a:buClr>
                <a:srgbClr val="A24D44"/>
              </a:buClr>
              <a:buFont typeface="Wingdings"/>
              <a:buChar char=""/>
            </a:pPr>
            <a:r>
              <a:rPr lang="el-GR" sz="1800" i="1" dirty="0">
                <a:latin typeface="Times New Roman"/>
                <a:ea typeface="Times New Roman"/>
                <a:cs typeface="Times New Roman"/>
              </a:rPr>
              <a:t>Πρόβλημα 5: </a:t>
            </a:r>
            <a:r>
              <a:rPr lang="el-GR" sz="1800" i="1" dirty="0" smtClean="0">
                <a:latin typeface="Times New Roman"/>
                <a:ea typeface="Times New Roman"/>
                <a:cs typeface="Times New Roman"/>
              </a:rPr>
              <a:t>«Κατασκεύασε ένα πρόβλημα που θα βασίζεται στο παρακάτω διάγραμμα και για την επίλυσή του θα απαιτείται μια πρόσθεση και μια αφαίρεση» </a:t>
            </a:r>
            <a:r>
              <a:rPr lang="el-GR" sz="1800" dirty="0" smtClean="0">
                <a:solidFill>
                  <a:prstClr val="black"/>
                </a:solidFill>
                <a:latin typeface="Times New Roman"/>
                <a:ea typeface="Calibri"/>
              </a:rPr>
              <a:t>→</a:t>
            </a:r>
            <a:r>
              <a:rPr lang="el-GR" sz="1800" dirty="0">
                <a:latin typeface="Times New Roman"/>
                <a:ea typeface="Calibri"/>
              </a:rPr>
              <a:t> πρόβλημα</a:t>
            </a:r>
            <a:r>
              <a:rPr lang="el-GR" sz="1800" dirty="0">
                <a:solidFill>
                  <a:srgbClr val="A24D44"/>
                </a:solidFill>
                <a:latin typeface="Times New Roman"/>
                <a:ea typeface="Calibri"/>
              </a:rPr>
              <a:t> </a:t>
            </a:r>
            <a:r>
              <a:rPr lang="el-GR" sz="1800" dirty="0" err="1" smtClean="0">
                <a:solidFill>
                  <a:srgbClr val="A24D44"/>
                </a:solidFill>
                <a:latin typeface="Times New Roman"/>
                <a:ea typeface="Calibri"/>
              </a:rPr>
              <a:t>ημι</a:t>
            </a:r>
            <a:r>
              <a:rPr lang="el-GR" sz="1800" dirty="0" smtClean="0">
                <a:solidFill>
                  <a:srgbClr val="A24D44"/>
                </a:solidFill>
                <a:latin typeface="Times New Roman"/>
                <a:ea typeface="Calibri"/>
              </a:rPr>
              <a:t>-δομημένου περιβάλλοντος</a:t>
            </a:r>
            <a:r>
              <a:rPr lang="el-GR" sz="1800" dirty="0" smtClean="0">
                <a:solidFill>
                  <a:schemeClr val="accent3">
                    <a:lumMod val="60000"/>
                    <a:lumOff val="40000"/>
                  </a:schemeClr>
                </a:solidFill>
                <a:latin typeface="Times New Roman"/>
                <a:ea typeface="Calibri"/>
              </a:rPr>
              <a:t> </a:t>
            </a:r>
            <a:r>
              <a:rPr lang="el-GR" sz="1800" dirty="0" smtClean="0">
                <a:latin typeface="Times New Roman"/>
                <a:ea typeface="Calibri"/>
              </a:rPr>
              <a:t>με</a:t>
            </a:r>
            <a:r>
              <a:rPr lang="el-GR" sz="1800" dirty="0" smtClean="0">
                <a:solidFill>
                  <a:schemeClr val="accent3">
                    <a:lumMod val="60000"/>
                    <a:lumOff val="40000"/>
                  </a:schemeClr>
                </a:solidFill>
                <a:latin typeface="Times New Roman"/>
                <a:ea typeface="Calibri"/>
              </a:rPr>
              <a:t> </a:t>
            </a:r>
            <a:r>
              <a:rPr lang="el-GR" sz="1800" dirty="0" smtClean="0">
                <a:solidFill>
                  <a:srgbClr val="428A8E"/>
                </a:solidFill>
                <a:latin typeface="Times New Roman"/>
                <a:ea typeface="Calibri"/>
              </a:rPr>
              <a:t>μετάφραση ποσοτικών πληροφοριών από μία μορφή σε άλλη (</a:t>
            </a:r>
            <a:r>
              <a:rPr lang="el-GR" sz="1800" dirty="0" err="1" smtClean="0">
                <a:solidFill>
                  <a:srgbClr val="428A8E"/>
                </a:solidFill>
                <a:latin typeface="Times New Roman"/>
                <a:ea typeface="Calibri"/>
              </a:rPr>
              <a:t>translating</a:t>
            </a:r>
            <a:r>
              <a:rPr lang="el-GR" sz="1800" dirty="0" smtClean="0">
                <a:solidFill>
                  <a:srgbClr val="428A8E"/>
                </a:solidFill>
                <a:latin typeface="Times New Roman"/>
                <a:ea typeface="Calibri"/>
              </a:rPr>
              <a:t>)</a:t>
            </a:r>
          </a:p>
          <a:p>
            <a:pPr marL="0" indent="0" algn="just">
              <a:spcAft>
                <a:spcPts val="600"/>
              </a:spcAft>
              <a:buNone/>
            </a:pPr>
            <a:endParaRPr lang="el-GR" sz="1800" b="1" dirty="0">
              <a:solidFill>
                <a:srgbClr val="4F81BD"/>
              </a:solidFill>
              <a:latin typeface="Times New Roman"/>
              <a:ea typeface="Times New Roman"/>
              <a:cs typeface="Times New Roman"/>
            </a:endParaRPr>
          </a:p>
          <a:p>
            <a:pPr marL="0" indent="0">
              <a:spcAft>
                <a:spcPts val="600"/>
              </a:spcAft>
              <a:buNone/>
            </a:pPr>
            <a:endParaRPr lang="el-GR" sz="1800" b="1" dirty="0" smtClean="0">
              <a:solidFill>
                <a:srgbClr val="4F81BD"/>
              </a:solidFill>
              <a:latin typeface="Times New Roman"/>
              <a:ea typeface="Times New Roman"/>
            </a:endParaRPr>
          </a:p>
        </p:txBody>
      </p:sp>
      <p:sp>
        <p:nvSpPr>
          <p:cNvPr id="3" name="2 - Ορθογώνιο"/>
          <p:cNvSpPr/>
          <p:nvPr/>
        </p:nvSpPr>
        <p:spPr>
          <a:xfrm>
            <a:off x="571472" y="142852"/>
            <a:ext cx="4284827" cy="369332"/>
          </a:xfrm>
          <a:prstGeom prst="rect">
            <a:avLst/>
          </a:prstGeom>
        </p:spPr>
        <p:txBody>
          <a:bodyPr wrap="none">
            <a:spAutoFit/>
          </a:bodyPr>
          <a:lstStyle/>
          <a:p>
            <a:pPr algn="just">
              <a:spcAft>
                <a:spcPts val="600"/>
              </a:spcAft>
            </a:pPr>
            <a:r>
              <a:rPr lang="el-GR" b="1" dirty="0" smtClean="0">
                <a:solidFill>
                  <a:srgbClr val="4F81BD"/>
                </a:solidFill>
                <a:latin typeface="Times New Roman"/>
                <a:ea typeface="Calibri"/>
                <a:cs typeface="Times New Roman"/>
              </a:rPr>
              <a:t>ΠΡΟΒΛΗΜΑΤΑ ΕΡΩΤΗΜΑΤΟΛΟΓΙΟΥ</a:t>
            </a:r>
          </a:p>
        </p:txBody>
      </p:sp>
    </p:spTree>
    <p:extLst>
      <p:ext uri="{BB962C8B-B14F-4D97-AF65-F5344CB8AC3E}">
        <p14:creationId xmlns:p14="http://schemas.microsoft.com/office/powerpoint/2010/main" val="3972865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Προσαρμοσμένος 14">
      <a:dk1>
        <a:srgbClr val="262626"/>
      </a:dk1>
      <a:lt1>
        <a:sysClr val="window" lastClr="FFFFFF"/>
      </a:lt1>
      <a:dk2>
        <a:srgbClr val="3E4F68"/>
      </a:dk2>
      <a:lt2>
        <a:srgbClr val="EEECE1"/>
      </a:lt2>
      <a:accent1>
        <a:srgbClr val="4F81BD"/>
      </a:accent1>
      <a:accent2>
        <a:srgbClr val="C0504D"/>
      </a:accent2>
      <a:accent3>
        <a:srgbClr val="102C33"/>
      </a:accent3>
      <a:accent4>
        <a:srgbClr val="205867"/>
      </a:accent4>
      <a:accent5>
        <a:srgbClr val="4BACC6"/>
      </a:accent5>
      <a:accent6>
        <a:srgbClr val="F79646"/>
      </a:accent6>
      <a:hlink>
        <a:srgbClr val="0000FF"/>
      </a:hlink>
      <a:folHlink>
        <a:srgbClr val="800080"/>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2456</TotalTime>
  <Words>3237</Words>
  <Application>Microsoft Office PowerPoint</Application>
  <PresentationFormat>Προβολή στην οθόνη (4:3)</PresentationFormat>
  <Paragraphs>480</Paragraphs>
  <Slides>22</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Συγκέντρωση</vt:lpstr>
      <vt:lpstr>ΕΘΝΙΚΟ ΚΑΙ ΚΑΠΟΔΙΣΤΡΙΑΚΟ ΠΑΝΕΠΙΣΤΗΜΙΟ ΑΘΗΝΩΝ ΠΑΙΔΑΓΩΓΙΚΟ ΤΜΗΜΑ ΔΗΜΟΤΙΚΗΣ ΕΚΠΑΙΔΕΥΣΗΣ   ΠΡΟΓΡΑΜΜΑ ΜΕΤΑΠΤΥΧΙΑΚΩΝ ΣΠΟΥΔΩΝ ΤΟΜΕΑΣ ΜΑΘΗΜΑΤΙΚΩΝ ΚΑΙ ΠΛΗΡΟΦΟΡΙΚΗΣ ΚΑΤΕΥΘΥΝΣΗ: ΜΑΘΗΜΑΤΙΚΑ ΣΤΗΝ ΕΚΠΑΙΔΕΥΣΗ ΥΠΟΚΑΤΕΥΘΥΝΣΗ: ΔΙΔΑΚΤΙΚΗ ΤΩΝ ΜΑΘΗΜΑΤΙΚΩΝ </vt:lpstr>
      <vt:lpstr>ΚΕΦΑΛΑΙΟ 1: ΕΙΣΑΓΩΓΗ</vt:lpstr>
      <vt:lpstr>Παρουσίαση του PowerPoint</vt:lpstr>
      <vt:lpstr>ΚΕΦΑΛΑΙΟ 2: ΑΝΑΣΚΟΠΗΣΗ ΤΗΣ ΒΙΒΛΙΟΓΡΑΦΙΑΣ</vt:lpstr>
      <vt:lpstr>Παρουσίαση του PowerPoint</vt:lpstr>
      <vt:lpstr>Παρουσίαση του PowerPoint</vt:lpstr>
      <vt:lpstr>Παρουσίαση του PowerPoint</vt:lpstr>
      <vt:lpstr>ΚΕΦΑΛΑΙΟ 3: ΜΕΘΟΔΟΛΟΓΙΑ ΤΗΣ ΕΡΕΥΝΑΣ</vt:lpstr>
      <vt:lpstr>Παρουσίαση του PowerPoint</vt:lpstr>
      <vt:lpstr>Παρουσίαση του PowerPoint</vt:lpstr>
      <vt:lpstr>Παρουσίαση του PowerPoint</vt:lpstr>
      <vt:lpstr>ΚΕΦΑΛΑΙΟ 4: ΑΠΟΤΕΛΕΣΜΑΤΑ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ΕΘΝΙΚΟ ΚΑΙ ΚΑΠΟΔΙΣΤΡΙΑΚΟ ΠΑΝΕΠΙΣΤΗΜΙΟ ΑΘΗΝΩΝ  ΠΑΙΔΑΓΩΓΙΚΟ ΤΜΗΜΑ ΔΗΜΟΤΙΚΗΣ ΕΚΠΑΙΔΕΥΣΗΣ  ΠΡΟΓΡΑΜΜΑ ΜΕΤΑΠΤΥΧΙΑΚΩΝ ΣΠΟΥΔΩΝ  ΤΟΜΕΑΣ ΜΑΘΗΜΑΤΙΚΩΝ</dc:title>
  <dc:creator/>
  <cp:lastModifiedBy>lambros karagiannis</cp:lastModifiedBy>
  <cp:revision>367</cp:revision>
  <dcterms:created xsi:type="dcterms:W3CDTF">2015-01-26T16:20:44Z</dcterms:created>
  <dcterms:modified xsi:type="dcterms:W3CDTF">2018-06-13T07:55:13Z</dcterms:modified>
</cp:coreProperties>
</file>