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55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19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157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88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32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1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50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12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97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21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07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1564-5A19-4C54-A5FF-668DBAC8AE9D}" type="datetimeFigureOut">
              <a:rPr lang="el-GR" smtClean="0"/>
              <a:t>28/1/2022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D542-1D41-4381-BCAD-703810F770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6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Παραμύθι για τους </a:t>
            </a:r>
            <a:br>
              <a:rPr lang="el-GR" dirty="0" smtClean="0"/>
            </a:br>
            <a:r>
              <a:rPr lang="el-GR" dirty="0" smtClean="0"/>
              <a:t>Τρεις Ιεράρχες</a:t>
            </a:r>
            <a:endParaRPr lang="el-GR" dirty="0"/>
          </a:p>
        </p:txBody>
      </p:sp>
      <p:pic>
        <p:nvPicPr>
          <p:cNvPr id="1026" name="Picture 2" descr="Οι τρεις Ιεράρχες (για παιδιά) | Πεμπτουσ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688632" cy="32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4572000" y="1700808"/>
            <a:ext cx="3744416" cy="2808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Ο Μέγας Βασίλειος από την Καισαρεία</a:t>
            </a:r>
            <a:endParaRPr lang="el-GR" sz="3200" dirty="0"/>
          </a:p>
        </p:txBody>
      </p:sp>
      <p:pic>
        <p:nvPicPr>
          <p:cNvPr id="10242" name="Picture 2" descr="Ο Αϊ-Βασίλης από την Καισαρεία | Σχολικές δράσει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2736304" cy="53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171306" y="1700808"/>
            <a:ext cx="4752528" cy="29509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 δεύτερος λεγόταν Γρηγόριος και επειδή δίδασκε πάντα τον λόγο του Θεού, τον ονόμασαν Θεολόγο.</a:t>
            </a:r>
            <a:endParaRPr lang="el-GR" sz="2400" dirty="0"/>
          </a:p>
        </p:txBody>
      </p:sp>
      <p:pic>
        <p:nvPicPr>
          <p:cNvPr id="11270" name="Picture 6" descr="Άγιος Γρηγόριος ο Θεολόγος - Ενωμένη Ρωμηοσύν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544175" cy="49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Ὁ Βίος τοῦ Ἁγίου Ἰωάννου τοῦ Χρυσοστόμου Ἀρχιεπισκόπου Κωνσταντινουπόλεω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80728"/>
            <a:ext cx="35943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79512" y="620688"/>
            <a:ext cx="4555767" cy="47525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 τρίτος ήταν ο Ιωάννης. Μιλούσε τόσο όμορφα στους ανθρώπους για την αγάπη και την καλοσύνη που τα </a:t>
            </a:r>
            <a:r>
              <a:rPr lang="el-GR" sz="2400" dirty="0" smtClean="0"/>
              <a:t>λόγια του </a:t>
            </a:r>
            <a:r>
              <a:rPr lang="el-GR" sz="2400" dirty="0" smtClean="0"/>
              <a:t>έμοιαζαν με πολύτιμο χρυσάφι! Για αυτό τον λόγο τον ονόμασαν Χρυσόστομο.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606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467544" y="225357"/>
            <a:ext cx="8208912" cy="19074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Οι τρεις τους πήραν ένα όνομα!</a:t>
            </a:r>
          </a:p>
          <a:p>
            <a:pPr algn="ctr"/>
            <a:r>
              <a:rPr lang="el-GR" sz="3200" dirty="0" smtClean="0"/>
              <a:t>Ονομάστηκαν Ιεράρχες και Πατέρες της Εκκλησίας!</a:t>
            </a:r>
            <a:endParaRPr lang="el-GR" sz="3200" dirty="0"/>
          </a:p>
        </p:txBody>
      </p:sp>
      <p:pic>
        <p:nvPicPr>
          <p:cNvPr id="13314" name="Picture 2" descr="Η γιορτή των Τριών Ιεραρχών (γράφει ο θεολόγος Τριαντάφυλλος Σπανός) - Λαός  Του Αλμυρο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636912"/>
            <a:ext cx="7000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467544" y="225357"/>
            <a:ext cx="8208912" cy="19074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Οι Τρεις Ιεράρχες αγαπούσαν πολύ τους ανθρώπους και τους δίδαξαν όσα σημαντικά ήξεραν. Έγραψαν πολλά βιβλία.</a:t>
            </a:r>
            <a:endParaRPr lang="el-GR" sz="2400" dirty="0"/>
          </a:p>
        </p:txBody>
      </p:sp>
      <p:pic>
        <p:nvPicPr>
          <p:cNvPr id="14338" name="Picture 2" descr="30 Ιανουαρίου: Οι τρεις Ιεράρχες - Ποιοι ήταν, και γιατί είναι προστάτες  των γραμμάτων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68" y="2564904"/>
            <a:ext cx="5148064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467544" y="225357"/>
            <a:ext cx="8208912" cy="19074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Γιορτάζουν κάθε χρόνο στις 30 Ιανουαρίου.</a:t>
            </a:r>
          </a:p>
          <a:p>
            <a:pPr algn="ctr"/>
            <a:r>
              <a:rPr lang="el-GR" sz="2400" dirty="0" smtClean="0"/>
              <a:t>Είναι οι προστάτες των γραμμάτων, των δασκάλων και των μαθητών!</a:t>
            </a:r>
            <a:endParaRPr lang="el-GR" sz="2400" dirty="0"/>
          </a:p>
        </p:txBody>
      </p:sp>
      <p:pic>
        <p:nvPicPr>
          <p:cNvPr id="15362" name="Picture 2" descr="Οι τρεις Ιεράρχες (για παιδιά) | Πεμπτουσ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184576" cy="42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Ο κόσμος του παιδιού: Οικογενειακό τραπέζι: Τα παιδιά που τρώνε μαζί με  τους γονείς έχουν λιγότερο άγχος | Εφημερίδα Πρωιν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48351" cy="57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4788024" y="1027018"/>
            <a:ext cx="3312368" cy="19530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Πήρα λοιπόν, την απόφαση να διαβάζω πολλά βιβλία!</a:t>
            </a:r>
            <a:endParaRPr lang="el-GR" sz="2400" dirty="0"/>
          </a:p>
        </p:txBody>
      </p:sp>
      <p:sp>
        <p:nvSpPr>
          <p:cNvPr id="2" name="Επεξήγηση με παραλληλόγραμμο 1"/>
          <p:cNvSpPr/>
          <p:nvPr/>
        </p:nvSpPr>
        <p:spPr>
          <a:xfrm>
            <a:off x="1115616" y="1027018"/>
            <a:ext cx="2520280" cy="13218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Μπράβο, Μιχάλη!</a:t>
            </a:r>
          </a:p>
          <a:p>
            <a:pPr algn="ctr"/>
            <a:r>
              <a:rPr lang="el-GR" sz="2400" dirty="0" smtClean="0"/>
              <a:t>Σπουδαία απόφαση!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700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323528" y="404664"/>
            <a:ext cx="8568952" cy="6048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Οι </a:t>
            </a:r>
            <a:r>
              <a:rPr lang="el-GR" sz="3600" b="1" dirty="0" smtClean="0"/>
              <a:t>Τρεις </a:t>
            </a:r>
            <a:r>
              <a:rPr lang="el-GR" sz="3600" b="1" dirty="0"/>
              <a:t>Ιεράρχες</a:t>
            </a:r>
          </a:p>
          <a:p>
            <a:pPr algn="ctr"/>
            <a:r>
              <a:rPr lang="el-GR" sz="3600" b="1" dirty="0"/>
              <a:t> </a:t>
            </a:r>
          </a:p>
          <a:p>
            <a:pPr algn="ctr"/>
            <a:r>
              <a:rPr lang="el-GR" sz="3600" b="1" dirty="0"/>
              <a:t>Τα χεράκια μου σταυρώνω,</a:t>
            </a:r>
          </a:p>
          <a:p>
            <a:pPr algn="ctr"/>
            <a:r>
              <a:rPr lang="el-GR" sz="3600" b="1" dirty="0"/>
              <a:t>τη φωνούλα μου υψώνω</a:t>
            </a:r>
          </a:p>
          <a:p>
            <a:pPr algn="ctr"/>
            <a:r>
              <a:rPr lang="el-GR" sz="3600" b="1" dirty="0"/>
              <a:t>και σας παρακαλώ θερμά</a:t>
            </a:r>
          </a:p>
          <a:p>
            <a:pPr algn="ctr"/>
            <a:r>
              <a:rPr lang="el-GR" sz="3600" b="1" dirty="0"/>
              <a:t>Ιεράρχες ταπεινά ...</a:t>
            </a:r>
          </a:p>
          <a:p>
            <a:pPr algn="ctr"/>
            <a:r>
              <a:rPr lang="el-GR" sz="3600" b="1" dirty="0"/>
              <a:t>Εσείς που είστε οι φωστήρες</a:t>
            </a:r>
          </a:p>
          <a:p>
            <a:pPr algn="ctr"/>
            <a:r>
              <a:rPr lang="el-GR" sz="3600" b="1" dirty="0"/>
              <a:t>και του κόσμου οι σωτήρες</a:t>
            </a:r>
          </a:p>
          <a:p>
            <a:pPr algn="ctr"/>
            <a:r>
              <a:rPr lang="el-GR" sz="3600" b="1" dirty="0"/>
              <a:t>φωτίστε κι εμένα, το μικρό,</a:t>
            </a:r>
          </a:p>
          <a:p>
            <a:pPr algn="ctr"/>
            <a:r>
              <a:rPr lang="el-GR" sz="3600" b="1" dirty="0"/>
              <a:t>να είμαι πρώτο στο σχολειό!</a:t>
            </a:r>
          </a:p>
        </p:txBody>
      </p:sp>
    </p:spTree>
    <p:extLst>
      <p:ext uri="{BB962C8B-B14F-4D97-AF65-F5344CB8AC3E}">
        <p14:creationId xmlns:p14="http://schemas.microsoft.com/office/powerpoint/2010/main" val="344734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miling woman vector illustration Clipar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316"/>
            <a:ext cx="2232248" cy="28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2722534" y="240579"/>
            <a:ext cx="3911918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Δε θα βγεις να παίξεις σήμερα, Μιχάλη;</a:t>
            </a:r>
            <a:endParaRPr lang="el-GR" sz="2400" dirty="0"/>
          </a:p>
        </p:txBody>
      </p:sp>
      <p:pic>
        <p:nvPicPr>
          <p:cNvPr id="2054" name="Picture 6" descr="το παιδί διαβάζει απεικόνιση αποθεμάτων. εικονογραφία από - 17941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44090"/>
            <a:ext cx="3037206" cy="34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Ελλειψοειδής επεξήγηση 7"/>
          <p:cNvSpPr/>
          <p:nvPr/>
        </p:nvSpPr>
        <p:spPr>
          <a:xfrm>
            <a:off x="6012160" y="1916832"/>
            <a:ext cx="2967430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Θα διαβάσω πρώτα τα μαθήματά μου!</a:t>
            </a:r>
            <a:endParaRPr lang="el-GR" sz="2400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395536" y="3429000"/>
            <a:ext cx="3240360" cy="3168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Όλοι σήμερα στο σπίτι  δεν μπορούν να πιστέψουν στα μάτια τους!</a:t>
            </a:r>
          </a:p>
          <a:p>
            <a:pPr algn="ctr"/>
            <a:r>
              <a:rPr lang="el-GR" sz="2400" b="1" dirty="0" smtClean="0"/>
              <a:t>Ο Μιχάλης διαβάζει!!!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7963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611560" y="548680"/>
            <a:ext cx="4248472" cy="5688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Ποιος δεν τον ήξερε τον Μιχάλη …</a:t>
            </a:r>
          </a:p>
          <a:p>
            <a:pPr algn="ctr"/>
            <a:r>
              <a:rPr lang="el-GR" sz="3200" b="1" dirty="0" smtClean="0"/>
              <a:t>Ήταν ο καπετάν φασαρίας του σπιτιού!</a:t>
            </a:r>
          </a:p>
          <a:p>
            <a:pPr algn="ctr"/>
            <a:r>
              <a:rPr lang="el-GR" sz="3200" b="1" dirty="0" smtClean="0"/>
              <a:t>Μόλις γύριζε από το σχολείο … αμέσως το έριχνε στο παιχνίδι.</a:t>
            </a:r>
          </a:p>
          <a:p>
            <a:pPr algn="ctr"/>
            <a:r>
              <a:rPr lang="el-GR" sz="3200" b="1" dirty="0" smtClean="0"/>
              <a:t>Πού μυαλό για διάβασμα …</a:t>
            </a:r>
          </a:p>
          <a:p>
            <a:pPr algn="ctr"/>
            <a:r>
              <a:rPr lang="el-GR" sz="3200" b="1" dirty="0" smtClean="0"/>
              <a:t>Σήμερα όμως …</a:t>
            </a:r>
            <a:endParaRPr lang="el-GR" sz="3200" b="1" dirty="0"/>
          </a:p>
        </p:txBody>
      </p:sp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84182"/>
            <a:ext cx="3592793" cy="42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395536" y="260648"/>
            <a:ext cx="828092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Όλοι περίμεναν με αγωνία να μάθουν  τι συμβαίνει, ώσπου στο τραπέζι ο Μιχάλης είπε:</a:t>
            </a:r>
            <a:endParaRPr lang="el-GR" sz="2400" dirty="0"/>
          </a:p>
        </p:txBody>
      </p:sp>
      <p:pic>
        <p:nvPicPr>
          <p:cNvPr id="4098" name="Picture 2" descr="Ο κόσμος του παιδιού: Οικογενειακό τραπέζι: Τα παιδιά που τρώνε μαζί με  τους γονείς έχουν λιγότερο άγχος | Εφημερίδα Πρωιν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21" y="2276872"/>
            <a:ext cx="6381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4860032" y="1628800"/>
            <a:ext cx="3816424" cy="21923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Θέλετε να σας πω μια ιστορία που μας είπε η κυρία σήμερα στο σχολείο;</a:t>
            </a:r>
            <a:endParaRPr lang="el-GR" sz="24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1260345" y="2564904"/>
            <a:ext cx="2232248" cy="77604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Και βέβαια!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3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Ο κόσμος του παιδιού: Οικογενειακό τραπέζι: Τα παιδιά που τρώνε μαζί με  τους γονείς έχουν λιγότερο άγχος | Εφημερίδα Πρωιν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63817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3275856" y="476672"/>
            <a:ext cx="5400600" cy="33444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Ήταν κάποτε τρεις μαθητές που τους άρεσε πάρα πολύ  </a:t>
            </a:r>
            <a:r>
              <a:rPr lang="el-GR" sz="2400" dirty="0" smtClean="0"/>
              <a:t>να </a:t>
            </a:r>
            <a:r>
              <a:rPr lang="el-GR" sz="2400" dirty="0" smtClean="0"/>
              <a:t>διαβάζουν. Τους άρεσε τόσο πολύ που ακόμα και όταν τα άλλα παιδιά έπαιζαν, εκείνα προτιμούσαν να διαβάζουν 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228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Ο κόσμος του παιδιού: Οικογενειακό τραπέζι: Τα παιδιά που τρώνε μαζί με  τους γονείς έχουν λιγότερο άγχος | Εφημερίδα Πρωιν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984776" cy="4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3491880" y="836712"/>
            <a:ext cx="5400600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Οι συμμαθητές τους </a:t>
            </a:r>
            <a:r>
              <a:rPr lang="el-GR" sz="2400" dirty="0" err="1" smtClean="0"/>
              <a:t>τους</a:t>
            </a:r>
            <a:r>
              <a:rPr lang="el-GR" sz="2400" dirty="0" smtClean="0"/>
              <a:t> θαύμαζαν και οι δάσκαλοί τους έλεγαν πως όταν μεγαλώσουν, θα γίνουν σπουδαίοι άνθρωποι.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228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171306" y="1700808"/>
            <a:ext cx="4752528" cy="295090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Πέρασαν τα χρόνια και τα τρία αγόρια μεγάλωσαν. Ο ένας λεγόταν Βασίλειος και έγινε σπουδαίος ρήτορας και συγγραφέας.</a:t>
            </a:r>
            <a:endParaRPr lang="el-GR" sz="2400" dirty="0"/>
          </a:p>
        </p:txBody>
      </p:sp>
      <p:pic>
        <p:nvPicPr>
          <p:cNvPr id="5122" name="Picture 2" descr="Ο Έλληνας Άγιος Βασίλης και ο Αμερικανός Santa Claus: Τo who is who του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33799"/>
            <a:ext cx="3455682" cy="466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Βασιλειάδα - Η πολιτεία της αγάπης - Άννα Ιακώβου | Άννα Ιακώβ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62" y="1988840"/>
            <a:ext cx="61446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179512" y="213048"/>
            <a:ext cx="5779876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Είχε τόσο μεγάλη αγάπη για τους φτωχούς που έφτιαξε μια ολόκληρη πόλη για αυτούς γεμάτη ιδρύματα: νοσοκομεία, ορφανοτροφεία, γηροκομεία, πτωχοκομεία …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094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Βασιλειάδα - Η πολιτεία της αγάπης - Άννα Ιακώβου | Άννα Ιακώβ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07449"/>
            <a:ext cx="6372200" cy="477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Ελλειψοειδής επεξήγηση 2"/>
          <p:cNvSpPr/>
          <p:nvPr/>
        </p:nvSpPr>
        <p:spPr>
          <a:xfrm>
            <a:off x="179512" y="213048"/>
            <a:ext cx="5040560" cy="22078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Την πόλη αυτή την ονόμασαν </a:t>
            </a:r>
            <a:r>
              <a:rPr lang="el-GR" sz="2400" dirty="0" err="1" smtClean="0"/>
              <a:t>Βασιλειάδα</a:t>
            </a:r>
            <a:r>
              <a:rPr lang="el-GR" sz="2400" dirty="0" smtClean="0"/>
              <a:t> και τον Βασίλειο για τα σπουδαία έργα που έκανε, τον είπαν Μέγα.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315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345</Words>
  <Application>Microsoft Office PowerPoint</Application>
  <PresentationFormat>Προβολή στην οθόνη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Παραμύθι για τους  Τρεις Ιεράρχες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τους  Τρεις Ιεράρχες</dc:title>
  <dc:creator>Windows User</dc:creator>
  <cp:lastModifiedBy>Windows User</cp:lastModifiedBy>
  <cp:revision>17</cp:revision>
  <dcterms:created xsi:type="dcterms:W3CDTF">2022-01-27T11:36:46Z</dcterms:created>
  <dcterms:modified xsi:type="dcterms:W3CDTF">2022-01-28T10:10:09Z</dcterms:modified>
</cp:coreProperties>
</file>