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1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6" d="100"/>
          <a:sy n="86" d="100"/>
        </p:scale>
        <p:origin x="4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337655-7936-4766-8598-E7B6843BD437}" type="datetimeFigureOut">
              <a:rPr lang="el-GR" smtClean="0"/>
              <a:t>17/4/2026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104756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337655-7936-4766-8598-E7B6843BD437}" type="datetimeFigureOut">
              <a:rPr lang="el-GR" smtClean="0"/>
              <a:t>17/4/2026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641028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337655-7936-4766-8598-E7B6843BD437}" type="datetimeFigureOut">
              <a:rPr lang="el-GR" smtClean="0"/>
              <a:t>17/4/2026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237653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337655-7936-4766-8598-E7B6843BD437}" type="datetimeFigureOut">
              <a:rPr lang="el-GR" smtClean="0"/>
              <a:t>17/4/2026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F0BF37-C486-4D86-BBE6-6CC7EBED4D0B}" type="slidenum">
              <a:rPr lang="el-GR" smtClean="0"/>
              <a:t>‹#›</a:t>
            </a:fld>
            <a:endParaRPr lang="el-G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73418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337655-7936-4766-8598-E7B6843BD437}" type="datetimeFigureOut">
              <a:rPr lang="el-GR" smtClean="0"/>
              <a:t>17/4/2026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3992486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C337655-7936-4766-8598-E7B6843BD437}" type="datetimeFigureOut">
              <a:rPr lang="el-GR" smtClean="0"/>
              <a:t>17/4/2026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80450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C337655-7936-4766-8598-E7B6843BD437}" type="datetimeFigureOut">
              <a:rPr lang="el-GR" smtClean="0"/>
              <a:t>17/4/2026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2010016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337655-7936-4766-8598-E7B6843BD437}" type="datetimeFigureOut">
              <a:rPr lang="el-GR" smtClean="0"/>
              <a:t>17/4/2026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533255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337655-7936-4766-8598-E7B6843BD437}" type="datetimeFigureOut">
              <a:rPr lang="el-GR" smtClean="0"/>
              <a:t>17/4/2026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93824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337655-7936-4766-8598-E7B6843BD437}" type="datetimeFigureOut">
              <a:rPr lang="el-GR" smtClean="0"/>
              <a:t>17/4/2026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3020525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337655-7936-4766-8598-E7B6843BD437}" type="datetimeFigureOut">
              <a:rPr lang="el-GR" smtClean="0"/>
              <a:t>17/4/2026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1027694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337655-7936-4766-8598-E7B6843BD437}" type="datetimeFigureOut">
              <a:rPr lang="el-GR" smtClean="0"/>
              <a:t>17/4/2026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2284570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337655-7936-4766-8598-E7B6843BD437}" type="datetimeFigureOut">
              <a:rPr lang="el-GR" smtClean="0"/>
              <a:t>17/4/2026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2845949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337655-7936-4766-8598-E7B6843BD437}" type="datetimeFigureOut">
              <a:rPr lang="el-GR" smtClean="0"/>
              <a:t>17/4/2026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249891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C337655-7936-4766-8598-E7B6843BD437}" type="datetimeFigureOut">
              <a:rPr lang="el-GR" smtClean="0"/>
              <a:t>17/4/2026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216408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337655-7936-4766-8598-E7B6843BD437}" type="datetimeFigureOut">
              <a:rPr lang="el-GR" smtClean="0"/>
              <a:t>17/4/2026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252151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337655-7936-4766-8598-E7B6843BD437}" type="datetimeFigureOut">
              <a:rPr lang="el-GR" smtClean="0"/>
              <a:t>17/4/2026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F0BF37-C486-4D86-BBE6-6CC7EBED4D0B}" type="slidenum">
              <a:rPr lang="el-GR" smtClean="0"/>
              <a:t>‹#›</a:t>
            </a:fld>
            <a:endParaRPr lang="el-GR"/>
          </a:p>
        </p:txBody>
      </p:sp>
    </p:spTree>
    <p:extLst>
      <p:ext uri="{BB962C8B-B14F-4D97-AF65-F5344CB8AC3E}">
        <p14:creationId xmlns:p14="http://schemas.microsoft.com/office/powerpoint/2010/main" val="264240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5070">
              <a:srgbClr val="D0A5E1"/>
            </a:gs>
            <a:gs pos="56000">
              <a:srgbClr val="F5E1EE"/>
            </a:gs>
            <a:gs pos="78500">
              <a:srgbClr val="B7B2BA"/>
            </a:gs>
            <a:gs pos="100000">
              <a:srgbClr val="B5ABBB"/>
            </a:gs>
            <a:gs pos="8621">
              <a:schemeClr val="accent6"/>
            </a:gs>
            <a:gs pos="10000">
              <a:schemeClr val="accent6"/>
            </a:gs>
            <a:gs pos="10000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CC337655-7936-4766-8598-E7B6843BD437}" type="datetimeFigureOut">
              <a:rPr lang="el-GR" smtClean="0"/>
              <a:t>17/4/2026</a:t>
            </a:fld>
            <a:endParaRPr lang="el-G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l-G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F3F0BF37-C486-4D86-BBE6-6CC7EBED4D0B}" type="slidenum">
              <a:rPr lang="el-GR" smtClean="0"/>
              <a:t>‹#›</a:t>
            </a:fld>
            <a:endParaRPr lang="el-GR"/>
          </a:p>
        </p:txBody>
      </p:sp>
    </p:spTree>
    <p:extLst>
      <p:ext uri="{BB962C8B-B14F-4D97-AF65-F5344CB8AC3E}">
        <p14:creationId xmlns:p14="http://schemas.microsoft.com/office/powerpoint/2010/main" val="209302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4633" y="4661807"/>
            <a:ext cx="3090553" cy="1347948"/>
          </a:xfrm>
        </p:spPr>
        <p:txBody>
          <a:bodyPr>
            <a:normAutofit/>
          </a:bodyPr>
          <a:lstStyle/>
          <a:p>
            <a:br>
              <a:rPr lang="el-GR" sz="2400" dirty="0"/>
            </a:br>
            <a:br>
              <a:rPr lang="el-GR" sz="2400" dirty="0"/>
            </a:br>
            <a:endParaRPr lang="el-GR" sz="2400" dirty="0"/>
          </a:p>
        </p:txBody>
      </p:sp>
      <p:sp>
        <p:nvSpPr>
          <p:cNvPr id="3" name="Subtitle 2"/>
          <p:cNvSpPr>
            <a:spLocks noGrp="1"/>
          </p:cNvSpPr>
          <p:nvPr>
            <p:ph type="subTitle" idx="1"/>
          </p:nvPr>
        </p:nvSpPr>
        <p:spPr>
          <a:xfrm>
            <a:off x="1628548" y="2277835"/>
            <a:ext cx="8689976" cy="1371599"/>
          </a:xfrm>
        </p:spPr>
        <p:txBody>
          <a:bodyPr>
            <a:noAutofit/>
          </a:bodyPr>
          <a:lstStyle/>
          <a:p>
            <a:r>
              <a:rPr lang="el-GR" sz="2400" dirty="0">
                <a:solidFill>
                  <a:schemeClr val="tx1"/>
                </a:solidFill>
              </a:rPr>
              <a:t>λαμπρινη γιωτα</a:t>
            </a:r>
          </a:p>
          <a:p>
            <a:br>
              <a:rPr lang="el-GR" sz="2400" dirty="0">
                <a:solidFill>
                  <a:schemeClr val="tx1"/>
                </a:solidFill>
              </a:rPr>
            </a:br>
            <a:r>
              <a:rPr lang="el-GR" sz="2400" dirty="0">
                <a:solidFill>
                  <a:schemeClr val="tx1"/>
                </a:solidFill>
              </a:rPr>
              <a:t>ΠΟΛΙΤΙΣΤΙΚΟ προγραμμα: «παμε βιβΛιοθηκη»</a:t>
            </a:r>
            <a:br>
              <a:rPr lang="el-GR" sz="2400" dirty="0">
                <a:solidFill>
                  <a:schemeClr val="tx1"/>
                </a:solidFill>
              </a:rPr>
            </a:br>
            <a:br>
              <a:rPr lang="el-GR" sz="2400" dirty="0">
                <a:solidFill>
                  <a:schemeClr val="tx1"/>
                </a:solidFill>
              </a:rPr>
            </a:br>
            <a:r>
              <a:rPr lang="el-GR" sz="2400" dirty="0">
                <a:solidFill>
                  <a:schemeClr val="tx1"/>
                </a:solidFill>
              </a:rPr>
              <a:t>ΑΦΙΕΡΩΜΑ ΣΤΗ ΡΕΙΤΣΕΛ ΡΕΝΕ</a:t>
            </a:r>
            <a:br>
              <a:rPr lang="el-GR" sz="2400" dirty="0">
                <a:solidFill>
                  <a:schemeClr val="tx1"/>
                </a:solidFill>
              </a:rPr>
            </a:br>
            <a:endParaRPr lang="el-GR" sz="2400" dirty="0">
              <a:solidFill>
                <a:schemeClr val="tx1"/>
              </a:solidFill>
            </a:endParaRPr>
          </a:p>
        </p:txBody>
      </p:sp>
    </p:spTree>
    <p:extLst>
      <p:ext uri="{BB962C8B-B14F-4D97-AF65-F5344CB8AC3E}">
        <p14:creationId xmlns:p14="http://schemas.microsoft.com/office/powerpoint/2010/main" val="381704841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85667"/>
            <a:ext cx="10364451" cy="1596177"/>
          </a:xfrm>
        </p:spPr>
        <p:txBody>
          <a:bodyPr>
            <a:normAutofit/>
          </a:bodyPr>
          <a:lstStyle/>
          <a:p>
            <a:r>
              <a:rPr lang="el-GR" sz="2800" dirty="0"/>
              <a:t>Η συγγραφεαΣ</a:t>
            </a:r>
            <a:br>
              <a:rPr lang="el-GR" sz="2800" dirty="0"/>
            </a:br>
            <a:endParaRPr lang="el-GR" sz="2800" dirty="0"/>
          </a:p>
        </p:txBody>
      </p:sp>
      <p:sp>
        <p:nvSpPr>
          <p:cNvPr id="3" name="Content Placeholder 2"/>
          <p:cNvSpPr>
            <a:spLocks noGrp="1"/>
          </p:cNvSpPr>
          <p:nvPr>
            <p:ph sz="quarter" idx="13"/>
          </p:nvPr>
        </p:nvSpPr>
        <p:spPr>
          <a:xfrm>
            <a:off x="315258" y="1133204"/>
            <a:ext cx="10363826" cy="3181101"/>
          </a:xfrm>
        </p:spPr>
        <p:txBody>
          <a:bodyPr>
            <a:normAutofit fontScale="92500"/>
          </a:bodyPr>
          <a:lstStyle/>
          <a:p>
            <a:pPr marL="0" indent="0">
              <a:buNone/>
            </a:pPr>
            <a:r>
              <a:rPr lang="el-GR" dirty="0"/>
              <a:t>Η Ρειτσελ Ρενε Ρασελ ειναι η Αμερικανιδα συγγραφεας και εικονογραφος της παγκοσμιας επιτυχιας «Το Ημερολογιο μιας Ξενερωτης» και «Οι Περιπετειες του Μαξ Κραμπλι». Παρολο που ειναι δικηγορος στο επαγγελμα, στραφηκε στη συγγραφη παιδικων βιβλιων εμπνεομενη απο τις σχολικες εμπειριες των δυο κορων της, της εριν και της Νικι, οι οποιες πλεον συνεργαζονται μαζι της στο γραψιμο και το σχεδιο</a:t>
            </a:r>
          </a:p>
          <a:p>
            <a:pPr marL="0" indent="0">
              <a:buNone/>
            </a:pPr>
            <a:r>
              <a:rPr lang="el-GR" dirty="0"/>
              <a:t> Στη δημιουργια των βιβλιων της συνεργαζεται στενα με τις δυο κορες της, την εριν και τη Νικι, οι οποιες βοηθουν στη συγγραφη και την εικονογραφηση. Μαλιστα, η πρωταγωνιστρια του «Ημερολογιου μιας Ξενερωτης» πηρε το ονομα της από την κορη της, Νικι. </a:t>
            </a:r>
          </a:p>
          <a:p>
            <a:pPr marL="0" indent="0">
              <a:buNone/>
            </a:pPr>
            <a:endParaRPr lang="el-GR" dirty="0"/>
          </a:p>
          <a:p>
            <a:pPr marL="0" indent="0">
              <a:buNone/>
            </a:pPr>
            <a:endParaRPr lang="el-GR" dirty="0"/>
          </a:p>
          <a:p>
            <a:pPr marL="0" indent="0">
              <a:buNone/>
            </a:pPr>
            <a:endParaRPr lang="el-GR" dirty="0"/>
          </a:p>
        </p:txBody>
      </p:sp>
      <p:pic>
        <p:nvPicPr>
          <p:cNvPr id="4" name="Picture 3"/>
          <p:cNvPicPr>
            <a:picLocks noChangeAspect="1"/>
          </p:cNvPicPr>
          <p:nvPr/>
        </p:nvPicPr>
        <p:blipFill>
          <a:blip r:embed="rId2"/>
          <a:stretch>
            <a:fillRect/>
          </a:stretch>
        </p:blipFill>
        <p:spPr>
          <a:xfrm>
            <a:off x="0" y="4166846"/>
            <a:ext cx="2611211" cy="2624652"/>
          </a:xfrm>
          <a:prstGeom prst="rect">
            <a:avLst/>
          </a:prstGeom>
        </p:spPr>
      </p:pic>
    </p:spTree>
    <p:extLst>
      <p:ext uri="{BB962C8B-B14F-4D97-AF65-F5344CB8AC3E}">
        <p14:creationId xmlns:p14="http://schemas.microsoft.com/office/powerpoint/2010/main" val="93263562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50" y="169482"/>
            <a:ext cx="10364451" cy="1596177"/>
          </a:xfrm>
        </p:spPr>
        <p:txBody>
          <a:bodyPr>
            <a:normAutofit/>
          </a:bodyPr>
          <a:lstStyle/>
          <a:p>
            <a:r>
              <a:rPr lang="el-GR" sz="2800" dirty="0"/>
              <a:t>«το ημερπλογιο μιασ</a:t>
            </a:r>
            <a:br>
              <a:rPr lang="el-GR" sz="2800" dirty="0"/>
            </a:br>
            <a:r>
              <a:rPr lang="el-GR" sz="2800" dirty="0"/>
              <a:t>ξενερωτησ»</a:t>
            </a:r>
          </a:p>
        </p:txBody>
      </p:sp>
      <p:sp>
        <p:nvSpPr>
          <p:cNvPr id="3" name="Content Placeholder 2"/>
          <p:cNvSpPr>
            <a:spLocks noGrp="1"/>
          </p:cNvSpPr>
          <p:nvPr>
            <p:ph sz="quarter" idx="13"/>
          </p:nvPr>
        </p:nvSpPr>
        <p:spPr>
          <a:xfrm>
            <a:off x="913150" y="1656800"/>
            <a:ext cx="10363826" cy="3424107"/>
          </a:xfrm>
        </p:spPr>
        <p:txBody>
          <a:bodyPr>
            <a:normAutofit fontScale="92500"/>
          </a:bodyPr>
          <a:lstStyle/>
          <a:p>
            <a:r>
              <a:rPr lang="el-GR" b="1" dirty="0"/>
              <a:t>Το Ημερολογιο μιας Ξενερωτης (Dork Diaries)</a:t>
            </a:r>
            <a:br>
              <a:rPr lang="el-GR" dirty="0"/>
            </a:br>
            <a:r>
              <a:rPr lang="el-GR" dirty="0"/>
              <a:t>Η σειρα αυτη ειναι η πιο διασημη δημιουργια της συγγραφεως. Πρωταγωνιστρια ειναι η 14χρονη Νικι Μαξγουελ, η οποια μετακομιζει σε ενα νεο, ακριβο ιδιωτικο σχολειο οπου νιωθει εντελως «ξενερωτη» αναμεσα σε πλουσιους και δημοφιλεις συμμαθητες. Τα βιβλια ειναι γραμμενα σε μορφη ημερολογιου και περιλαμβανουν πολλα σκιτσα, κομικς και χειρογραφες σημειωσεις. Η ιστορια εστιαζει στις περιπετειες της Νικι με τις κολλητες της, τη Χλοη και τη Ζοι, τον ερωτα της για τον Μπραντον και την αιωνια κοντρα της με την κακια και δημοφιλη Μακενζι Χολιστερ. Μεχρι σημερα εχουν κυκλοφορησει πανω από 15 βασικοι τομοι, σημειωνοντας τεραστια επιτυχια παγκοσμιως.</a:t>
            </a:r>
          </a:p>
        </p:txBody>
      </p:sp>
    </p:spTree>
    <p:extLst>
      <p:ext uri="{BB962C8B-B14F-4D97-AF65-F5344CB8AC3E}">
        <p14:creationId xmlns:p14="http://schemas.microsoft.com/office/powerpoint/2010/main" val="24307627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495" y="-318743"/>
            <a:ext cx="10364451" cy="1596177"/>
          </a:xfrm>
        </p:spPr>
        <p:txBody>
          <a:bodyPr>
            <a:normAutofit/>
          </a:bodyPr>
          <a:lstStyle/>
          <a:p>
            <a:r>
              <a:rPr lang="el-GR" sz="2800" dirty="0"/>
              <a:t>Εικονεσ από τα βιβλια ΤΗΣ</a:t>
            </a:r>
          </a:p>
        </p:txBody>
      </p:sp>
      <p:pic>
        <p:nvPicPr>
          <p:cNvPr id="4" name="Content Placeholder 3"/>
          <p:cNvPicPr>
            <a:picLocks noGrp="1" noChangeAspect="1"/>
          </p:cNvPicPr>
          <p:nvPr>
            <p:ph sz="quarter" idx="13"/>
          </p:nvPr>
        </p:nvPicPr>
        <p:blipFill>
          <a:blip r:embed="rId2"/>
          <a:stretch>
            <a:fillRect/>
          </a:stretch>
        </p:blipFill>
        <p:spPr>
          <a:xfrm>
            <a:off x="338636" y="1123502"/>
            <a:ext cx="1260751" cy="1835830"/>
          </a:xfrm>
          <a:prstGeom prst="rect">
            <a:avLst/>
          </a:prstGeom>
        </p:spPr>
      </p:pic>
      <p:pic>
        <p:nvPicPr>
          <p:cNvPr id="5" name="Picture 4"/>
          <p:cNvPicPr>
            <a:picLocks noChangeAspect="1"/>
          </p:cNvPicPr>
          <p:nvPr/>
        </p:nvPicPr>
        <p:blipFill>
          <a:blip r:embed="rId3"/>
          <a:stretch>
            <a:fillRect/>
          </a:stretch>
        </p:blipFill>
        <p:spPr>
          <a:xfrm>
            <a:off x="1996301" y="1123501"/>
            <a:ext cx="1295446" cy="1835832"/>
          </a:xfrm>
          <a:prstGeom prst="rect">
            <a:avLst/>
          </a:prstGeom>
        </p:spPr>
      </p:pic>
      <p:pic>
        <p:nvPicPr>
          <p:cNvPr id="11" name="Picture 10"/>
          <p:cNvPicPr>
            <a:picLocks noChangeAspect="1"/>
          </p:cNvPicPr>
          <p:nvPr/>
        </p:nvPicPr>
        <p:blipFill>
          <a:blip r:embed="rId4"/>
          <a:stretch>
            <a:fillRect/>
          </a:stretch>
        </p:blipFill>
        <p:spPr>
          <a:xfrm>
            <a:off x="10651561" y="1026156"/>
            <a:ext cx="1396611" cy="1950891"/>
          </a:xfrm>
          <a:prstGeom prst="rect">
            <a:avLst/>
          </a:prstGeom>
        </p:spPr>
      </p:pic>
      <p:pic>
        <p:nvPicPr>
          <p:cNvPr id="12" name="Picture 11"/>
          <p:cNvPicPr>
            <a:picLocks noChangeAspect="1"/>
          </p:cNvPicPr>
          <p:nvPr/>
        </p:nvPicPr>
        <p:blipFill>
          <a:blip r:embed="rId5"/>
          <a:stretch>
            <a:fillRect/>
          </a:stretch>
        </p:blipFill>
        <p:spPr>
          <a:xfrm>
            <a:off x="3681271" y="1123500"/>
            <a:ext cx="1812844" cy="1835832"/>
          </a:xfrm>
          <a:prstGeom prst="rect">
            <a:avLst/>
          </a:prstGeom>
        </p:spPr>
      </p:pic>
      <p:pic>
        <p:nvPicPr>
          <p:cNvPr id="13" name="Picture 12"/>
          <p:cNvPicPr>
            <a:picLocks noChangeAspect="1"/>
          </p:cNvPicPr>
          <p:nvPr/>
        </p:nvPicPr>
        <p:blipFill>
          <a:blip r:embed="rId6"/>
          <a:stretch>
            <a:fillRect/>
          </a:stretch>
        </p:blipFill>
        <p:spPr>
          <a:xfrm>
            <a:off x="7518245" y="1043873"/>
            <a:ext cx="1389395" cy="1915459"/>
          </a:xfrm>
          <a:prstGeom prst="rect">
            <a:avLst/>
          </a:prstGeom>
        </p:spPr>
      </p:pic>
      <p:pic>
        <p:nvPicPr>
          <p:cNvPr id="14" name="Picture 13"/>
          <p:cNvPicPr>
            <a:picLocks noChangeAspect="1"/>
          </p:cNvPicPr>
          <p:nvPr/>
        </p:nvPicPr>
        <p:blipFill>
          <a:blip r:embed="rId7"/>
          <a:stretch>
            <a:fillRect/>
          </a:stretch>
        </p:blipFill>
        <p:spPr>
          <a:xfrm>
            <a:off x="9147499" y="1043873"/>
            <a:ext cx="1294943" cy="1923916"/>
          </a:xfrm>
          <a:prstGeom prst="rect">
            <a:avLst/>
          </a:prstGeom>
        </p:spPr>
      </p:pic>
      <p:pic>
        <p:nvPicPr>
          <p:cNvPr id="15" name="Picture 14"/>
          <p:cNvPicPr>
            <a:picLocks noChangeAspect="1"/>
          </p:cNvPicPr>
          <p:nvPr/>
        </p:nvPicPr>
        <p:blipFill>
          <a:blip r:embed="rId8"/>
          <a:stretch>
            <a:fillRect/>
          </a:stretch>
        </p:blipFill>
        <p:spPr>
          <a:xfrm>
            <a:off x="5760721" y="1123500"/>
            <a:ext cx="1335150" cy="1835832"/>
          </a:xfrm>
          <a:prstGeom prst="rect">
            <a:avLst/>
          </a:prstGeom>
        </p:spPr>
      </p:pic>
      <p:pic>
        <p:nvPicPr>
          <p:cNvPr id="16" name="Picture 15"/>
          <p:cNvPicPr>
            <a:picLocks noChangeAspect="1"/>
          </p:cNvPicPr>
          <p:nvPr/>
        </p:nvPicPr>
        <p:blipFill>
          <a:blip r:embed="rId9"/>
          <a:stretch>
            <a:fillRect/>
          </a:stretch>
        </p:blipFill>
        <p:spPr>
          <a:xfrm>
            <a:off x="272104" y="3116476"/>
            <a:ext cx="1309536" cy="1950891"/>
          </a:xfrm>
          <a:prstGeom prst="rect">
            <a:avLst/>
          </a:prstGeom>
        </p:spPr>
      </p:pic>
      <p:pic>
        <p:nvPicPr>
          <p:cNvPr id="17" name="Picture 16"/>
          <p:cNvPicPr>
            <a:picLocks noChangeAspect="1"/>
          </p:cNvPicPr>
          <p:nvPr/>
        </p:nvPicPr>
        <p:blipFill>
          <a:blip r:embed="rId10"/>
          <a:stretch>
            <a:fillRect/>
          </a:stretch>
        </p:blipFill>
        <p:spPr>
          <a:xfrm>
            <a:off x="1766148" y="3116476"/>
            <a:ext cx="1525599" cy="1950891"/>
          </a:xfrm>
          <a:prstGeom prst="rect">
            <a:avLst/>
          </a:prstGeom>
        </p:spPr>
      </p:pic>
      <p:pic>
        <p:nvPicPr>
          <p:cNvPr id="18" name="Picture 17"/>
          <p:cNvPicPr>
            <a:picLocks noChangeAspect="1"/>
          </p:cNvPicPr>
          <p:nvPr/>
        </p:nvPicPr>
        <p:blipFill>
          <a:blip r:embed="rId11"/>
          <a:stretch>
            <a:fillRect/>
          </a:stretch>
        </p:blipFill>
        <p:spPr>
          <a:xfrm>
            <a:off x="3481978" y="3100323"/>
            <a:ext cx="1989015" cy="1943597"/>
          </a:xfrm>
          <a:prstGeom prst="rect">
            <a:avLst/>
          </a:prstGeom>
        </p:spPr>
      </p:pic>
      <p:pic>
        <p:nvPicPr>
          <p:cNvPr id="19" name="Picture 18"/>
          <p:cNvPicPr>
            <a:picLocks noChangeAspect="1"/>
          </p:cNvPicPr>
          <p:nvPr/>
        </p:nvPicPr>
        <p:blipFill>
          <a:blip r:embed="rId12"/>
          <a:stretch>
            <a:fillRect/>
          </a:stretch>
        </p:blipFill>
        <p:spPr>
          <a:xfrm>
            <a:off x="5664125" y="3096153"/>
            <a:ext cx="1382555" cy="2029103"/>
          </a:xfrm>
          <a:prstGeom prst="rect">
            <a:avLst/>
          </a:prstGeom>
        </p:spPr>
      </p:pic>
      <p:pic>
        <p:nvPicPr>
          <p:cNvPr id="20" name="Picture 19"/>
          <p:cNvPicPr>
            <a:picLocks noChangeAspect="1"/>
          </p:cNvPicPr>
          <p:nvPr/>
        </p:nvPicPr>
        <p:blipFill>
          <a:blip r:embed="rId13"/>
          <a:stretch>
            <a:fillRect/>
          </a:stretch>
        </p:blipFill>
        <p:spPr>
          <a:xfrm>
            <a:off x="7239812" y="3096153"/>
            <a:ext cx="1446131" cy="2029103"/>
          </a:xfrm>
          <a:prstGeom prst="rect">
            <a:avLst/>
          </a:prstGeom>
        </p:spPr>
      </p:pic>
      <p:pic>
        <p:nvPicPr>
          <p:cNvPr id="21" name="Picture 20"/>
          <p:cNvPicPr>
            <a:picLocks noChangeAspect="1"/>
          </p:cNvPicPr>
          <p:nvPr/>
        </p:nvPicPr>
        <p:blipFill>
          <a:blip r:embed="rId14"/>
          <a:stretch>
            <a:fillRect/>
          </a:stretch>
        </p:blipFill>
        <p:spPr>
          <a:xfrm>
            <a:off x="8879075" y="3087741"/>
            <a:ext cx="1460159" cy="2029103"/>
          </a:xfrm>
          <a:prstGeom prst="rect">
            <a:avLst/>
          </a:prstGeom>
        </p:spPr>
      </p:pic>
      <p:pic>
        <p:nvPicPr>
          <p:cNvPr id="23" name="Picture 22"/>
          <p:cNvPicPr>
            <a:picLocks noChangeAspect="1"/>
          </p:cNvPicPr>
          <p:nvPr/>
        </p:nvPicPr>
        <p:blipFill>
          <a:blip r:embed="rId15"/>
          <a:stretch>
            <a:fillRect/>
          </a:stretch>
        </p:blipFill>
        <p:spPr>
          <a:xfrm>
            <a:off x="10454762" y="3087741"/>
            <a:ext cx="1395995" cy="2095604"/>
          </a:xfrm>
          <a:prstGeom prst="rect">
            <a:avLst/>
          </a:prstGeom>
        </p:spPr>
      </p:pic>
      <p:pic>
        <p:nvPicPr>
          <p:cNvPr id="24" name="Picture 23"/>
          <p:cNvPicPr>
            <a:picLocks noChangeAspect="1"/>
          </p:cNvPicPr>
          <p:nvPr/>
        </p:nvPicPr>
        <p:blipFill>
          <a:blip r:embed="rId16"/>
          <a:stretch>
            <a:fillRect/>
          </a:stretch>
        </p:blipFill>
        <p:spPr>
          <a:xfrm>
            <a:off x="295048" y="5125256"/>
            <a:ext cx="1263647" cy="1744298"/>
          </a:xfrm>
          <a:prstGeom prst="rect">
            <a:avLst/>
          </a:prstGeom>
        </p:spPr>
      </p:pic>
      <p:pic>
        <p:nvPicPr>
          <p:cNvPr id="25" name="Picture 24"/>
          <p:cNvPicPr>
            <a:picLocks noChangeAspect="1"/>
          </p:cNvPicPr>
          <p:nvPr/>
        </p:nvPicPr>
        <p:blipFill>
          <a:blip r:embed="rId17"/>
          <a:stretch>
            <a:fillRect/>
          </a:stretch>
        </p:blipFill>
        <p:spPr>
          <a:xfrm>
            <a:off x="1783992" y="5129772"/>
            <a:ext cx="1257201" cy="1728228"/>
          </a:xfrm>
          <a:prstGeom prst="rect">
            <a:avLst/>
          </a:prstGeom>
        </p:spPr>
      </p:pic>
    </p:spTree>
    <p:extLst>
      <p:ext uri="{BB962C8B-B14F-4D97-AF65-F5344CB8AC3E}">
        <p14:creationId xmlns:p14="http://schemas.microsoft.com/office/powerpoint/2010/main" val="22802781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1"/>
            <a:ext cx="10364451" cy="1188720"/>
          </a:xfrm>
        </p:spPr>
        <p:txBody>
          <a:bodyPr>
            <a:normAutofit/>
          </a:bodyPr>
          <a:lstStyle/>
          <a:p>
            <a:r>
              <a:rPr lang="el-GR" sz="2800" dirty="0"/>
              <a:t>ΟΙ περιπετειΕσ του</a:t>
            </a:r>
            <a:br>
              <a:rPr lang="el-GR" sz="2800" dirty="0"/>
            </a:br>
            <a:r>
              <a:rPr lang="el-GR" sz="2800" dirty="0"/>
              <a:t>μαξ γκραμπιλι</a:t>
            </a:r>
          </a:p>
        </p:txBody>
      </p:sp>
      <p:sp>
        <p:nvSpPr>
          <p:cNvPr id="3" name="Content Placeholder 2"/>
          <p:cNvSpPr>
            <a:spLocks noGrp="1"/>
          </p:cNvSpPr>
          <p:nvPr>
            <p:ph sz="quarter" idx="13"/>
          </p:nvPr>
        </p:nvSpPr>
        <p:spPr>
          <a:xfrm>
            <a:off x="805708" y="1469317"/>
            <a:ext cx="10363826" cy="3424107"/>
          </a:xfrm>
        </p:spPr>
        <p:txBody>
          <a:bodyPr>
            <a:normAutofit fontScale="92500" lnSpcReduction="20000"/>
          </a:bodyPr>
          <a:lstStyle/>
          <a:p>
            <a:r>
              <a:rPr lang="el-GR" dirty="0"/>
              <a:t>Η δευτερη μεγαλη σειρα της, «Οι Περιπετειες του Μαξ Κραμπλι», ακολουθει τον Μαξ, εναν λατρη των κομικς με ασθμα, που αφηνει την κατ’ οικον διδασκαλια για να αντιμετωπισει τις προκλησεις του δημοσιου γυμνασιου. Η ζωη του εκει ειναι καθε αλλο παρα ευκολη, καθως ο σχολικος νταης, ο Νταγκ, τον κλειδωνει συνεχως στο ντουλαπι του. Παρα τις κρισεις πανικου και την ελλειψη παραδοσιακων «υπερδυναμεων», ο Μαξ καταληγει συχνα παγιδευμενος στο σχολειο μετΑ το περας των μαθηματων, οπου προσπαθει να αποτρεψει διαρρηξεις και να γινει ο ηρωας που παντα ονειρευοταν. Με τη βοηθεια της πανεξυπνης φΙλης του, Εριν, η οποια ειναι «ξεφτερι» στους υπολογιστες, ο Μαξ μπλεκει σε απιθανες και κωμικες καταστασεις, σε μια ιστορια που διαδραματιζεται στον ιδιο κοσμο με αυτον της Νικι Μαξγουελ (της «Ξενερωτης»), διατηρωντας το χαρακτηριστικο στυλ με τα σκιτσα και τη χειρογραφη γραμματοσειρα.</a:t>
            </a:r>
          </a:p>
        </p:txBody>
      </p:sp>
    </p:spTree>
    <p:extLst>
      <p:ext uri="{BB962C8B-B14F-4D97-AF65-F5344CB8AC3E}">
        <p14:creationId xmlns:p14="http://schemas.microsoft.com/office/powerpoint/2010/main" val="1320372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Εικονεσ από τα βιβλια ΤΗΣ</a:t>
            </a:r>
          </a:p>
        </p:txBody>
      </p:sp>
      <p:pic>
        <p:nvPicPr>
          <p:cNvPr id="5" name="Content Placeholder 4"/>
          <p:cNvPicPr>
            <a:picLocks noGrp="1" noChangeAspect="1"/>
          </p:cNvPicPr>
          <p:nvPr>
            <p:ph sz="quarter" idx="13"/>
          </p:nvPr>
        </p:nvPicPr>
        <p:blipFill>
          <a:blip r:embed="rId2"/>
          <a:stretch>
            <a:fillRect/>
          </a:stretch>
        </p:blipFill>
        <p:spPr>
          <a:xfrm>
            <a:off x="4180114" y="2354073"/>
            <a:ext cx="2317683" cy="3454073"/>
          </a:xfrm>
          <a:prstGeom prst="rect">
            <a:avLst/>
          </a:prstGeom>
        </p:spPr>
      </p:pic>
      <p:pic>
        <p:nvPicPr>
          <p:cNvPr id="4" name="Picture 3"/>
          <p:cNvPicPr>
            <a:picLocks noChangeAspect="1"/>
          </p:cNvPicPr>
          <p:nvPr/>
        </p:nvPicPr>
        <p:blipFill>
          <a:blip r:embed="rId3"/>
          <a:stretch>
            <a:fillRect/>
          </a:stretch>
        </p:blipFill>
        <p:spPr>
          <a:xfrm>
            <a:off x="2021051" y="2363538"/>
            <a:ext cx="2159063" cy="3435904"/>
          </a:xfrm>
          <a:prstGeom prst="rect">
            <a:avLst/>
          </a:prstGeom>
        </p:spPr>
      </p:pic>
      <p:pic>
        <p:nvPicPr>
          <p:cNvPr id="6" name="Picture 5"/>
          <p:cNvPicPr>
            <a:picLocks noChangeAspect="1"/>
          </p:cNvPicPr>
          <p:nvPr/>
        </p:nvPicPr>
        <p:blipFill>
          <a:blip r:embed="rId4"/>
          <a:stretch>
            <a:fillRect/>
          </a:stretch>
        </p:blipFill>
        <p:spPr>
          <a:xfrm>
            <a:off x="6497797" y="2363538"/>
            <a:ext cx="2972774" cy="3464981"/>
          </a:xfrm>
          <a:prstGeom prst="rect">
            <a:avLst/>
          </a:prstGeom>
        </p:spPr>
      </p:pic>
    </p:spTree>
    <p:extLst>
      <p:ext uri="{BB962C8B-B14F-4D97-AF65-F5344CB8AC3E}">
        <p14:creationId xmlns:p14="http://schemas.microsoft.com/office/powerpoint/2010/main" val="11099704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67283"/>
            <a:ext cx="10364451" cy="1596177"/>
          </a:xfrm>
        </p:spPr>
        <p:txBody>
          <a:bodyPr/>
          <a:lstStyle/>
          <a:p>
            <a:r>
              <a:rPr lang="el-GR" i="1" dirty="0"/>
              <a:t>ΟΜΟΡΦΑ ΜΥΝΗΜΑΤΑ</a:t>
            </a:r>
          </a:p>
        </p:txBody>
      </p:sp>
      <p:sp>
        <p:nvSpPr>
          <p:cNvPr id="3" name="Content Placeholder 2"/>
          <p:cNvSpPr>
            <a:spLocks noGrp="1"/>
          </p:cNvSpPr>
          <p:nvPr>
            <p:ph sz="quarter" idx="13"/>
          </p:nvPr>
        </p:nvSpPr>
        <p:spPr>
          <a:xfrm>
            <a:off x="783771" y="1150613"/>
            <a:ext cx="10363826" cy="4343951"/>
          </a:xfrm>
        </p:spPr>
        <p:txBody>
          <a:bodyPr>
            <a:normAutofit/>
          </a:bodyPr>
          <a:lstStyle/>
          <a:p>
            <a:r>
              <a:rPr lang="el-GR" dirty="0"/>
              <a:t>ΕΙναι εντΑξει να εΙσαι διαφορετικΟς: Δεν χρειΑζεται να εΙσαι ο «δημοφιλΗς» ή ο «τΕλειος» για να εΙσαι ο Ηρωας της δικής σου ιστορΙας. Οι ατΕλειες και οι ιδιαιτερΟτητες εΙναι αυτΕς που μας κΑνουν μοναδικοΥς.</a:t>
            </a:r>
          </a:p>
          <a:p>
            <a:r>
              <a:rPr lang="el-GR" dirty="0"/>
              <a:t>Η δΥναμη της επιμονΗς: Ο Μαξ και η ΝΙκι (από την ΞενΕρωτη) αντιμετωπΙΖουν συνεχΩς ατυχΙες και δυσκολΙες. Το μΗνυμα εΙναι να μην τα παρατΑς, ακομα και οταν νιωθεις οτι ολα πανε στραβα.</a:t>
            </a:r>
          </a:p>
          <a:p>
            <a:r>
              <a:rPr lang="el-GR" dirty="0"/>
              <a:t>Η αξια της φιλιας: Οι αληθινοι φιλοι ειναι αυτοι που σε στηριζουν στα δυσκολα και σε αποδεχονται με ολα σου τα ελαττωματα.</a:t>
            </a:r>
          </a:p>
          <a:p>
            <a:r>
              <a:rPr lang="el-GR" dirty="0"/>
              <a:t>Αντιμετωπιση του εκφοβισμου (bullying): Μεσα απο το χιουμορ, τα βιβλια δειχνουν πως να αντιμετωπιζεις τους νταηδες με εξυπναδα και αυτοπεποΙθηση, αντΙ για βΙα.</a:t>
            </a:r>
          </a:p>
        </p:txBody>
      </p:sp>
    </p:spTree>
    <p:extLst>
      <p:ext uri="{BB962C8B-B14F-4D97-AF65-F5344CB8AC3E}">
        <p14:creationId xmlns:p14="http://schemas.microsoft.com/office/powerpoint/2010/main" val="24334532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0"/>
            <a:ext cx="10364451" cy="1596177"/>
          </a:xfrm>
        </p:spPr>
        <p:txBody>
          <a:bodyPr>
            <a:normAutofit/>
          </a:bodyPr>
          <a:lstStyle/>
          <a:p>
            <a:r>
              <a:rPr lang="el-GR" sz="2800" b="1" i="1" dirty="0"/>
              <a:t>Τα βραβεια τησ</a:t>
            </a:r>
          </a:p>
        </p:txBody>
      </p:sp>
      <p:sp>
        <p:nvSpPr>
          <p:cNvPr id="3" name="Content Placeholder 2"/>
          <p:cNvSpPr>
            <a:spLocks noGrp="1"/>
          </p:cNvSpPr>
          <p:nvPr>
            <p:ph sz="quarter" idx="13"/>
          </p:nvPr>
        </p:nvSpPr>
        <p:spPr>
          <a:xfrm>
            <a:off x="366767" y="1494065"/>
            <a:ext cx="10363826" cy="4359728"/>
          </a:xfrm>
        </p:spPr>
        <p:txBody>
          <a:bodyPr>
            <a:normAutofit fontScale="85000" lnSpcReduction="10000"/>
          </a:bodyPr>
          <a:lstStyle/>
          <a:p>
            <a:r>
              <a:rPr lang="el-GR" dirty="0"/>
              <a:t>Οι κυριΟτερες διακρΙσεις της περιλαμβΑνουν:</a:t>
            </a:r>
          </a:p>
          <a:p>
            <a:r>
              <a:rPr lang="en-US" dirty="0"/>
              <a:t>Children's Choice Book Awards: </a:t>
            </a:r>
            <a:r>
              <a:rPr lang="el-GR" dirty="0"/>
              <a:t>Εχει κερδΙσει δΥο φορΕς το βραβεΙο «ΒιβλΙο της ΧρονιΑς» (στην κατηγορΙα για παιδιΑ 5ης-6ης δημοτικοΥ) για τη σειρΑ </a:t>
            </a:r>
            <a:r>
              <a:rPr lang="en-US" dirty="0"/>
              <a:t>Dork Diaries. </a:t>
            </a:r>
            <a:r>
              <a:rPr lang="el-GR" dirty="0"/>
              <a:t>ΕπΙσης, η σειρΑ Οι ΠεριπΕτειες του Μαξ ΚρΑμπλι Εχει βραβευτεΙ με το </a:t>
            </a:r>
            <a:r>
              <a:rPr lang="en-US" dirty="0"/>
              <a:t>Kids' Book Choice Award.</a:t>
            </a:r>
          </a:p>
          <a:p>
            <a:r>
              <a:rPr lang="en-US" dirty="0"/>
              <a:t>NAACP Image Award: </a:t>
            </a:r>
            <a:r>
              <a:rPr lang="el-GR" dirty="0"/>
              <a:t>Το 2015, το 8ο βιβλΙο της σειρΑς </a:t>
            </a:r>
            <a:r>
              <a:rPr lang="en-US" dirty="0"/>
              <a:t>Dork Diaries («Tales from a Not-So-Happily Ever After») </a:t>
            </a:r>
            <a:r>
              <a:rPr lang="el-GR" dirty="0"/>
              <a:t>κΕρδισε το της λΙστας βραβεΙο </a:t>
            </a:r>
            <a:r>
              <a:rPr lang="en-US" dirty="0"/>
              <a:t>Outstanding Literary Work for Children.</a:t>
            </a:r>
          </a:p>
          <a:p>
            <a:r>
              <a:rPr lang="en-US" dirty="0"/>
              <a:t>Milner Award: </a:t>
            </a:r>
            <a:r>
              <a:rPr lang="el-GR" dirty="0"/>
              <a:t>Το 2014, η συγγραφΕας τιμΗθηκε με το </a:t>
            </a:r>
            <a:r>
              <a:rPr lang="en-US" dirty="0"/>
              <a:t>Milner Award for Children's Literature, </a:t>
            </a:r>
            <a:r>
              <a:rPr lang="el-GR" dirty="0"/>
              <a:t>Ενα βραβεΙο που δΙνεται απΟ την πΟΛη της ΑτλΑντα κατΟπιν ψηφοφορΙας των παιδιΩν.</a:t>
            </a:r>
          </a:p>
          <a:p>
            <a:r>
              <a:rPr lang="en-US" dirty="0"/>
              <a:t>Nickelodeon Kids' Choice Awards: </a:t>
            </a:r>
            <a:r>
              <a:rPr lang="el-GR" dirty="0"/>
              <a:t>Η σειρΑ </a:t>
            </a:r>
            <a:r>
              <a:rPr lang="en-US" dirty="0"/>
              <a:t>Dork Diaries </a:t>
            </a:r>
            <a:r>
              <a:rPr lang="el-GR" dirty="0"/>
              <a:t>Εχει λΑβει υποψηφιΟτητα για το βραβεΙο «ΑγαπημΕνο ΒιβλΙο».</a:t>
            </a:r>
          </a:p>
          <a:p>
            <a:r>
              <a:rPr lang="el-GR" dirty="0"/>
              <a:t>ΛΙΣτες </a:t>
            </a:r>
            <a:r>
              <a:rPr lang="en-US" dirty="0"/>
              <a:t>Best-Sellers: </a:t>
            </a:r>
            <a:r>
              <a:rPr lang="el-GR" dirty="0"/>
              <a:t>Τα βιβλΙα της βρΙσκονται σταθερΑ στην κορυφΗ των </a:t>
            </a:r>
            <a:r>
              <a:rPr lang="en-US" dirty="0"/>
              <a:t>New York Times Best Sellers </a:t>
            </a:r>
            <a:r>
              <a:rPr lang="el-GR" dirty="0"/>
              <a:t>για παιδικΕς σειρΕς, Εχοντας παραμεΙνει εκεΙ για πΑνω απΟ 300 εβδομΑδες.</a:t>
            </a:r>
          </a:p>
        </p:txBody>
      </p:sp>
    </p:spTree>
    <p:extLst>
      <p:ext uri="{BB962C8B-B14F-4D97-AF65-F5344CB8AC3E}">
        <p14:creationId xmlns:p14="http://schemas.microsoft.com/office/powerpoint/2010/main" val="1437450965"/>
      </p:ext>
    </p:extLst>
  </p:cSld>
  <p:clrMapOvr>
    <a:masterClrMapping/>
  </p:clrMapOvr>
  <p:transition spd="slow">
    <p:comb/>
  </p:transition>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279</TotalTime>
  <Words>745</Words>
  <Application>Microsoft Office PowerPoint</Application>
  <PresentationFormat>Widescreen</PresentationFormat>
  <Paragraphs>25</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Tw Cen MT</vt:lpstr>
      <vt:lpstr>Droplet</vt:lpstr>
      <vt:lpstr>  </vt:lpstr>
      <vt:lpstr>Η συγγραφεαΣ </vt:lpstr>
      <vt:lpstr>«το ημερπλογιο μιασ ξενερωτησ»</vt:lpstr>
      <vt:lpstr>Εικονεσ από τα βιβλια ΤΗΣ</vt:lpstr>
      <vt:lpstr>ΟΙ περιπετειΕσ του μαξ γκραμπιλι</vt:lpstr>
      <vt:lpstr>Εικονεσ από τα βιβλια ΤΗΣ</vt:lpstr>
      <vt:lpstr>ΟΜΟΡΦΑ ΜΥΝΗΜΑΤΑ</vt:lpstr>
      <vt:lpstr>Τα βραβεια τησ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Giorgos Giotas</dc:creator>
  <cp:lastModifiedBy>Despina Kyriakou</cp:lastModifiedBy>
  <cp:revision>19</cp:revision>
  <dcterms:created xsi:type="dcterms:W3CDTF">2026-03-16T13:19:27Z</dcterms:created>
  <dcterms:modified xsi:type="dcterms:W3CDTF">2026-04-17T07:42:13Z</dcterms:modified>
</cp:coreProperties>
</file>