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9" d="100"/>
          <a:sy n="79" d="100"/>
        </p:scale>
        <p:origin x="101" y="1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6DD13C5B-75C1-47A9-E24E-57247A780A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4CE88E88-CF46-970E-C71D-0E89817CA5E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73494C8A-394C-6F6A-4ACC-DB1175EE42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4624FB-2B39-4FD0-8066-C5F4466A7D44}" type="datetimeFigureOut">
              <a:rPr lang="el-GR" smtClean="0"/>
              <a:t>15/11/2025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730EFB99-88F6-0107-92E4-5CFC386311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E5818C6F-CA8D-81A6-15F6-5A79DF54B1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4FAA59-9F40-4871-90A5-47E8CBD8D00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9511715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B85372A4-F274-2AC9-10CB-FDF38E2260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173D8E82-FF61-33CF-E041-0DB5349BF19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4C6C1A87-D97C-D7E2-D635-E3891FE233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4624FB-2B39-4FD0-8066-C5F4466A7D44}" type="datetimeFigureOut">
              <a:rPr lang="el-GR" smtClean="0"/>
              <a:t>15/11/2025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61B9077B-1DAA-0054-E2F4-025C002FBE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BE2E3792-4EBF-38C0-56DF-50A95C3B0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4FAA59-9F40-4871-90A5-47E8CBD8D00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6132486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>
            <a:extLst>
              <a:ext uri="{FF2B5EF4-FFF2-40B4-BE49-F238E27FC236}">
                <a16:creationId xmlns:a16="http://schemas.microsoft.com/office/drawing/2014/main" id="{9C679496-064D-FFE4-575C-1838EE2CBCD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51820FB8-32C9-2E2C-5AE9-1FC659611A5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9189A6BF-DBE5-F956-AB33-3CBDCF370F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4624FB-2B39-4FD0-8066-C5F4466A7D44}" type="datetimeFigureOut">
              <a:rPr lang="el-GR" smtClean="0"/>
              <a:t>15/11/2025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80FBF767-0302-56C0-7B14-77BEE75E3C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93504F58-946C-7EDC-650A-1163E23370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4FAA59-9F40-4871-90A5-47E8CBD8D00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8825779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7F661C14-94EE-1016-B08E-F49BA0F2D3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E4773208-6453-C26E-54D8-B1DF1F9DEC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56751E3F-B947-3107-E8F9-D8EB753B6A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4624FB-2B39-4FD0-8066-C5F4466A7D44}" type="datetimeFigureOut">
              <a:rPr lang="el-GR" smtClean="0"/>
              <a:t>15/11/2025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7A5C61BA-E510-A60B-532D-44645A11C6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1A160B78-B429-946E-A52B-36E26B7313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4FAA59-9F40-4871-90A5-47E8CBD8D00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6665195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894AAA8E-BD9A-AAF7-897A-45DF0A9609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67B68EA2-5EDF-0C88-B257-A859AC58DF4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12C13EA0-3238-1DBA-7CB5-5D06F7A50E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4624FB-2B39-4FD0-8066-C5F4466A7D44}" type="datetimeFigureOut">
              <a:rPr lang="el-GR" smtClean="0"/>
              <a:t>15/11/2025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D64302EB-0352-F088-271B-1D57295EAE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F00E76AE-BE18-1C81-8B52-02A03050E6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4FAA59-9F40-4871-90A5-47E8CBD8D00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3439165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43C2C844-1485-41A9-1897-91904412D9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C7481B19-A34F-BFCA-0160-B41AE688F66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B98F0270-C099-EC4E-94FB-F6B83A8E16C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B8E5E36A-565F-2D4C-8A9C-B8609255F9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4624FB-2B39-4FD0-8066-C5F4466A7D44}" type="datetimeFigureOut">
              <a:rPr lang="el-GR" smtClean="0"/>
              <a:t>15/11/2025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BDFFF130-C025-AAC3-6642-72B6273F76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FD1CFB05-201C-2322-D1B1-104C74EB62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4FAA59-9F40-4871-90A5-47E8CBD8D00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5780244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C4208C3C-8B16-CFFC-E949-8523576683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F7592A95-4897-5B42-9A81-2A2163F30F5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C1ED15EE-4D65-E92D-A36F-E6CA870AAE2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5" name="Θέση κειμένου 4">
            <a:extLst>
              <a:ext uri="{FF2B5EF4-FFF2-40B4-BE49-F238E27FC236}">
                <a16:creationId xmlns:a16="http://schemas.microsoft.com/office/drawing/2014/main" id="{5A9D4D5E-DEC4-0C53-121F-67D2B9DE0C7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6" name="Θέση περιεχομένου 5">
            <a:extLst>
              <a:ext uri="{FF2B5EF4-FFF2-40B4-BE49-F238E27FC236}">
                <a16:creationId xmlns:a16="http://schemas.microsoft.com/office/drawing/2014/main" id="{F4DC8388-E688-22B0-E54F-EF245E409C3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7" name="Θέση ημερομηνίας 6">
            <a:extLst>
              <a:ext uri="{FF2B5EF4-FFF2-40B4-BE49-F238E27FC236}">
                <a16:creationId xmlns:a16="http://schemas.microsoft.com/office/drawing/2014/main" id="{958F157E-7A20-FB8E-0618-28532256AE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4624FB-2B39-4FD0-8066-C5F4466A7D44}" type="datetimeFigureOut">
              <a:rPr lang="el-GR" smtClean="0"/>
              <a:t>15/11/2025</a:t>
            </a:fld>
            <a:endParaRPr lang="el-GR"/>
          </a:p>
        </p:txBody>
      </p:sp>
      <p:sp>
        <p:nvSpPr>
          <p:cNvPr id="8" name="Θέση υποσέλιδου 7">
            <a:extLst>
              <a:ext uri="{FF2B5EF4-FFF2-40B4-BE49-F238E27FC236}">
                <a16:creationId xmlns:a16="http://schemas.microsoft.com/office/drawing/2014/main" id="{4334070F-B4F9-E81D-A36B-061DFE1C29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Θέση αριθμού διαφάνειας 8">
            <a:extLst>
              <a:ext uri="{FF2B5EF4-FFF2-40B4-BE49-F238E27FC236}">
                <a16:creationId xmlns:a16="http://schemas.microsoft.com/office/drawing/2014/main" id="{53181E9E-F8BA-4FCC-CF40-1816EAB52F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4FAA59-9F40-4871-90A5-47E8CBD8D00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8163378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16DC58E4-570A-6604-B545-B493D1467D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ημερομηνίας 2">
            <a:extLst>
              <a:ext uri="{FF2B5EF4-FFF2-40B4-BE49-F238E27FC236}">
                <a16:creationId xmlns:a16="http://schemas.microsoft.com/office/drawing/2014/main" id="{A4E1A493-0600-F983-4355-99CB0710BE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4624FB-2B39-4FD0-8066-C5F4466A7D44}" type="datetimeFigureOut">
              <a:rPr lang="el-GR" smtClean="0"/>
              <a:t>15/11/2025</a:t>
            </a:fld>
            <a:endParaRPr lang="el-GR"/>
          </a:p>
        </p:txBody>
      </p:sp>
      <p:sp>
        <p:nvSpPr>
          <p:cNvPr id="4" name="Θέση υποσέλιδου 3">
            <a:extLst>
              <a:ext uri="{FF2B5EF4-FFF2-40B4-BE49-F238E27FC236}">
                <a16:creationId xmlns:a16="http://schemas.microsoft.com/office/drawing/2014/main" id="{EA752C79-39E4-6E5A-B563-2D626CDBA5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Θέση αριθμού διαφάνειας 4">
            <a:extLst>
              <a:ext uri="{FF2B5EF4-FFF2-40B4-BE49-F238E27FC236}">
                <a16:creationId xmlns:a16="http://schemas.microsoft.com/office/drawing/2014/main" id="{6A5D4D10-5B6D-D91F-755C-717BF220EA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4FAA59-9F40-4871-90A5-47E8CBD8D00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7728392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>
            <a:extLst>
              <a:ext uri="{FF2B5EF4-FFF2-40B4-BE49-F238E27FC236}">
                <a16:creationId xmlns:a16="http://schemas.microsoft.com/office/drawing/2014/main" id="{9D0AF74B-D384-F86A-4D53-DEFCF6CE5E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4624FB-2B39-4FD0-8066-C5F4466A7D44}" type="datetimeFigureOut">
              <a:rPr lang="el-GR" smtClean="0"/>
              <a:t>15/11/2025</a:t>
            </a:fld>
            <a:endParaRPr lang="el-GR"/>
          </a:p>
        </p:txBody>
      </p:sp>
      <p:sp>
        <p:nvSpPr>
          <p:cNvPr id="3" name="Θέση υποσέλιδου 2">
            <a:extLst>
              <a:ext uri="{FF2B5EF4-FFF2-40B4-BE49-F238E27FC236}">
                <a16:creationId xmlns:a16="http://schemas.microsoft.com/office/drawing/2014/main" id="{46B942C1-9CD0-7EE4-8857-4F1982FE48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>
            <a:extLst>
              <a:ext uri="{FF2B5EF4-FFF2-40B4-BE49-F238E27FC236}">
                <a16:creationId xmlns:a16="http://schemas.microsoft.com/office/drawing/2014/main" id="{E24BCAB8-1140-D9D5-ECA6-48E56F9FAB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4FAA59-9F40-4871-90A5-47E8CBD8D00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9666314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E6B9F26C-D19A-7F72-3804-E7E4432EFE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520CE207-4F16-2879-ABAE-9A11D7E338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82D88705-6E46-1890-6878-BC77E74C2AB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4265782D-FA83-59B0-F4C4-E61DC6AE9B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4624FB-2B39-4FD0-8066-C5F4466A7D44}" type="datetimeFigureOut">
              <a:rPr lang="el-GR" smtClean="0"/>
              <a:t>15/11/2025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6D986835-718C-265D-C2FF-B7C4A54240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32441E9A-5829-FAD6-EE35-7CE04B88E4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4FAA59-9F40-4871-90A5-47E8CBD8D00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7885003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AF3FA500-48B2-6C5D-80DE-C78D1224BF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εικόνας 2">
            <a:extLst>
              <a:ext uri="{FF2B5EF4-FFF2-40B4-BE49-F238E27FC236}">
                <a16:creationId xmlns:a16="http://schemas.microsoft.com/office/drawing/2014/main" id="{C5F5D280-4DFD-0745-6327-877481634FE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4FCDA101-55B5-A850-D3AA-394247F3181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A176499E-C4A3-D3A9-1B71-80F10C82DF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4624FB-2B39-4FD0-8066-C5F4466A7D44}" type="datetimeFigureOut">
              <a:rPr lang="el-GR" smtClean="0"/>
              <a:t>15/11/2025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07D47D64-1147-C86D-B895-4D14B0B192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C6A58CD9-1FDC-80BC-DC17-AB6647B7BD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4FAA59-9F40-4871-90A5-47E8CBD8D00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220129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>
            <a:extLst>
              <a:ext uri="{FF2B5EF4-FFF2-40B4-BE49-F238E27FC236}">
                <a16:creationId xmlns:a16="http://schemas.microsoft.com/office/drawing/2014/main" id="{9CB8B253-49F3-534F-CCB1-07770B7DAC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9AB39880-0E9B-16AB-2EEF-7B4744811FC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79A4533D-89DD-9427-0BAE-3EAD5BA04C4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4624FB-2B39-4FD0-8066-C5F4466A7D44}" type="datetimeFigureOut">
              <a:rPr lang="el-GR" smtClean="0"/>
              <a:t>15/11/2025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6333A382-77CE-135E-8DEF-10F944F5128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3F41A6DF-10DA-42DA-7743-D80D471ACC2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4FAA59-9F40-4871-90A5-47E8CBD8D00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1460986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DF22258C-4C3A-DC40-118F-72B334CC8F1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/>
              <a:t>Κοινωνικά Δίκτυα</a:t>
            </a:r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3387F936-0C7C-BC07-C5B5-FABE6E43881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l-GR" b="1" dirty="0"/>
              <a:t>Κοινωνικά Δίκτυα – Συνεργασία &amp; Ασφάλεια στο Διαδίκτυο</a:t>
            </a:r>
            <a:endParaRPr lang="el-GR" dirty="0"/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7357262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6E963388-96D7-F324-829D-35F2A78596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/>
              <a:t>Μειονεκτήματα &amp; Κίνδυνοι (2)</a:t>
            </a:r>
            <a:br>
              <a:rPr lang="el-GR" dirty="0"/>
            </a:br>
            <a:endParaRPr lang="el-GR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85C8D4EC-EA9C-D08D-5754-F099C37CD6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/>
            <a:r>
              <a:rPr lang="el-GR" b="1" dirty="0"/>
              <a:t>Παραχώρηση προσωπικών δεδομένων σε εταιρείες:</a:t>
            </a:r>
            <a:endParaRPr lang="el-GR" dirty="0"/>
          </a:p>
          <a:p>
            <a:pPr lvl="1"/>
            <a:r>
              <a:rPr lang="el-GR" dirty="0"/>
              <a:t>αποδοχή όρων χρήσης χωρίς να τους διαβάζουμε</a:t>
            </a:r>
          </a:p>
          <a:p>
            <a:pPr lvl="1"/>
            <a:r>
              <a:rPr lang="el-GR" dirty="0"/>
              <a:t>χρήση δεδομένων για </a:t>
            </a:r>
            <a:r>
              <a:rPr lang="el-GR" dirty="0" err="1"/>
              <a:t>στοχευμένη</a:t>
            </a:r>
            <a:r>
              <a:rPr lang="el-GR" dirty="0"/>
              <a:t> διαφήμιση.</a:t>
            </a:r>
          </a:p>
          <a:p>
            <a:pPr lvl="0"/>
            <a:r>
              <a:rPr lang="el-GR" b="1" dirty="0"/>
              <a:t>Εξαπάτηση – </a:t>
            </a:r>
            <a:r>
              <a:rPr lang="el-GR" b="1" dirty="0" err="1"/>
              <a:t>Phishing</a:t>
            </a:r>
            <a:r>
              <a:rPr lang="el-GR" b="1" dirty="0"/>
              <a:t> – Κλοπή ταυτότητας:</a:t>
            </a:r>
            <a:endParaRPr lang="el-GR" dirty="0"/>
          </a:p>
          <a:p>
            <a:pPr lvl="1"/>
            <a:r>
              <a:rPr lang="el-GR" dirty="0"/>
              <a:t>ψεύτικα προφίλ</a:t>
            </a:r>
          </a:p>
          <a:p>
            <a:pPr lvl="1"/>
            <a:r>
              <a:rPr lang="el-GR" dirty="0"/>
              <a:t>μηνύματα που μοιάζουν με τράπεζες/εταιρείες</a:t>
            </a:r>
          </a:p>
          <a:p>
            <a:pPr lvl="1"/>
            <a:r>
              <a:rPr lang="el-GR" dirty="0"/>
              <a:t>στόχος: κωδικοί, στοιχεία καρτών.</a:t>
            </a:r>
          </a:p>
          <a:p>
            <a:pPr lvl="0"/>
            <a:r>
              <a:rPr lang="el-GR" b="1" dirty="0"/>
              <a:t>Ηλεκτρονικός Εκφοβισμός (</a:t>
            </a:r>
            <a:r>
              <a:rPr lang="el-GR" b="1" dirty="0" err="1"/>
              <a:t>Cyberbullying</a:t>
            </a:r>
            <a:r>
              <a:rPr lang="el-GR" b="1" dirty="0"/>
              <a:t>):</a:t>
            </a:r>
            <a:endParaRPr lang="el-GR" dirty="0"/>
          </a:p>
          <a:p>
            <a:pPr lvl="1"/>
            <a:r>
              <a:rPr lang="el-GR" dirty="0"/>
              <a:t>κοροϊδευτικά σχόλια, επεξεργασμένες φωτογραφίες</a:t>
            </a:r>
          </a:p>
          <a:p>
            <a:pPr lvl="1"/>
            <a:r>
              <a:rPr lang="el-GR" dirty="0"/>
              <a:t>αποκλεισμός από ομάδες</a:t>
            </a:r>
          </a:p>
          <a:p>
            <a:pPr lvl="1"/>
            <a:r>
              <a:rPr lang="el-GR" dirty="0"/>
              <a:t>μεγάλη ψυχολογική πίεση για το θύμα.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30965579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597A29EE-0C56-34F2-1237-2AC1A769D6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/>
              <a:t>Πώς Προστατεύομαι στα Κοινωνικά Δίκτυα;</a:t>
            </a:r>
            <a:br>
              <a:rPr lang="el-GR" dirty="0"/>
            </a:br>
            <a:endParaRPr lang="el-GR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92426F95-AB27-8C07-E2E6-14697A33DEC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dirty="0"/>
              <a:t>Σκέφτομαι </a:t>
            </a:r>
            <a:r>
              <a:rPr lang="el-GR" b="1" dirty="0"/>
              <a:t>πριν ανεβάσω</a:t>
            </a:r>
            <a:r>
              <a:rPr lang="el-GR" dirty="0"/>
              <a:t> κάτι:</a:t>
            </a:r>
          </a:p>
          <a:p>
            <a:pPr lvl="1"/>
            <a:r>
              <a:rPr lang="el-GR" dirty="0"/>
              <a:t>«Θα ήθελα να το δει ο καθηγητής / γονιός / μελλοντικός εργοδότης;»</a:t>
            </a:r>
          </a:p>
          <a:p>
            <a:pPr lvl="0"/>
            <a:r>
              <a:rPr lang="el-GR" b="1" dirty="0"/>
              <a:t>Περιορίζω</a:t>
            </a:r>
            <a:r>
              <a:rPr lang="el-GR" dirty="0"/>
              <a:t> προσωπικές πληροφορίες (τοποθεσία, σχολείο, τηλέφωνο).</a:t>
            </a:r>
          </a:p>
          <a:p>
            <a:pPr lvl="0"/>
            <a:r>
              <a:rPr lang="el-GR" dirty="0"/>
              <a:t>Ελέγχω τις </a:t>
            </a:r>
            <a:r>
              <a:rPr lang="el-GR" b="1" dirty="0"/>
              <a:t>ρυθμίσεις απορρήτου</a:t>
            </a:r>
            <a:r>
              <a:rPr lang="el-GR" dirty="0"/>
              <a:t> (ποιος βλέπει τι).</a:t>
            </a:r>
          </a:p>
          <a:p>
            <a:pPr lvl="0"/>
            <a:r>
              <a:rPr lang="el-GR" dirty="0"/>
              <a:t>Δέχομαι αιτήματα φιλίας μόνο από </a:t>
            </a:r>
            <a:r>
              <a:rPr lang="el-GR" b="1" dirty="0"/>
              <a:t>άτομα που γνωρίζω</a:t>
            </a:r>
            <a:r>
              <a:rPr lang="el-GR" dirty="0"/>
              <a:t>.</a:t>
            </a:r>
          </a:p>
          <a:p>
            <a:pPr lvl="0"/>
            <a:r>
              <a:rPr lang="el-GR" dirty="0"/>
              <a:t>Δεν δίνω </a:t>
            </a:r>
            <a:r>
              <a:rPr lang="el-GR" b="1" dirty="0"/>
              <a:t>κωδικούς</a:t>
            </a:r>
            <a:r>
              <a:rPr lang="el-GR" dirty="0"/>
              <a:t> σε κανέναν.</a:t>
            </a:r>
          </a:p>
          <a:p>
            <a:pPr lvl="0"/>
            <a:r>
              <a:rPr lang="el-GR" dirty="0"/>
              <a:t>Αν δω παρενόχληση → </a:t>
            </a:r>
            <a:r>
              <a:rPr lang="el-GR" b="1" dirty="0"/>
              <a:t>αναφορά, μπλοκάρισμα, ενημέρωση ενηλίκου</a:t>
            </a:r>
            <a:r>
              <a:rPr lang="el-GR" dirty="0"/>
              <a:t>.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24777121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14200514-4FAA-3C95-79AA-48294A264E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 err="1"/>
              <a:t>Netiquette</a:t>
            </a:r>
            <a:r>
              <a:rPr lang="el-GR" b="1" dirty="0"/>
              <a:t> (Κανόνες Συμπεριφοράς)</a:t>
            </a:r>
            <a:endParaRPr lang="el-GR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F014F449-8A70-4343-C243-F41B39912C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dirty="0"/>
              <a:t>Σεβόμαστε τους άλλους, όπως και στην πραγματική ζωή.</a:t>
            </a:r>
          </a:p>
          <a:p>
            <a:pPr lvl="0"/>
            <a:r>
              <a:rPr lang="el-GR" dirty="0"/>
              <a:t>Δεν γράφουμε προσβλητικά σχόλια.</a:t>
            </a:r>
          </a:p>
          <a:p>
            <a:pPr lvl="0"/>
            <a:r>
              <a:rPr lang="el-GR" dirty="0"/>
              <a:t>Δεν ανεβάζουμε ποτέ φωτογραφίες άλλων χωρίς άδεια.</a:t>
            </a:r>
          </a:p>
          <a:p>
            <a:pPr lvl="0"/>
            <a:r>
              <a:rPr lang="el-GR" dirty="0"/>
              <a:t>Δεν συμμετέχουμε σε «αστεία» που πληγώνουν κάποιον.</a:t>
            </a:r>
          </a:p>
          <a:p>
            <a:pPr lvl="0"/>
            <a:r>
              <a:rPr lang="el-GR" dirty="0"/>
              <a:t>Σκεφτόμαστε ότι «το Διαδίκτυο είναι μια μεγάλη πλατεία» – δεν είμαστε μόνοι μας.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40478882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B7538646-94AD-0272-E256-785F79ECBC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/>
              <a:t>Μικρό Συμπέρασμα</a:t>
            </a:r>
            <a:br>
              <a:rPr lang="el-GR" dirty="0"/>
            </a:br>
            <a:endParaRPr lang="el-GR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C862DE40-36E5-9243-4F1E-9DC5BD1771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/>
            <a:r>
              <a:rPr lang="el-GR" dirty="0"/>
              <a:t>Τα κοινωνικά δίκτυα είναι </a:t>
            </a:r>
            <a:r>
              <a:rPr lang="el-GR" b="1" dirty="0"/>
              <a:t>χρήσιμα εργαλεία</a:t>
            </a:r>
            <a:r>
              <a:rPr lang="el-GR" dirty="0"/>
              <a:t> επικοινωνίας, συνεργασίας &amp; ενημέρωσης.</a:t>
            </a:r>
          </a:p>
          <a:p>
            <a:pPr lvl="0"/>
            <a:r>
              <a:rPr lang="el-GR" dirty="0"/>
              <a:t>Παράλληλα όμως κρύβουν </a:t>
            </a:r>
            <a:r>
              <a:rPr lang="el-GR" b="1" dirty="0"/>
              <a:t>κινδύνους</a:t>
            </a:r>
            <a:r>
              <a:rPr lang="el-GR" dirty="0"/>
              <a:t>:</a:t>
            </a:r>
          </a:p>
          <a:p>
            <a:pPr lvl="1"/>
            <a:r>
              <a:rPr lang="el-GR" dirty="0"/>
              <a:t>προσωπικά δεδομένα</a:t>
            </a:r>
          </a:p>
          <a:p>
            <a:pPr lvl="1"/>
            <a:r>
              <a:rPr lang="el-GR" dirty="0"/>
              <a:t>εξαπάτηση</a:t>
            </a:r>
          </a:p>
          <a:p>
            <a:pPr lvl="1"/>
            <a:r>
              <a:rPr lang="el-GR" dirty="0"/>
              <a:t>ηλεκτρονικός εκφοβισμός.</a:t>
            </a:r>
          </a:p>
          <a:p>
            <a:pPr lvl="0"/>
            <a:r>
              <a:rPr lang="el-GR" dirty="0"/>
              <a:t>Το κλειδί είναι:</a:t>
            </a:r>
            <a:br>
              <a:rPr lang="el-GR" dirty="0"/>
            </a:br>
            <a:r>
              <a:rPr lang="el-GR" b="1" dirty="0"/>
              <a:t>Σωστή χρήση + Προσοχή + Σεβασμός στους άλλους.</a:t>
            </a:r>
            <a:endParaRPr lang="el-GR" dirty="0"/>
          </a:p>
          <a:p>
            <a:r>
              <a:rPr lang="el-GR" b="1" dirty="0"/>
              <a:t>Θυμήσου!!!!</a:t>
            </a:r>
            <a:br>
              <a:rPr lang="el-GR" dirty="0"/>
            </a:br>
            <a:r>
              <a:rPr lang="el-GR" dirty="0"/>
              <a:t>«Το θέμα δεν είναι να τα κόψουμε, αλλά να τα χρησιμοποιούμε έξυπνα και με ασφάλεια.»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6631598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2C6CCCD5-3EB1-DCF6-023C-8F64FE03F6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Τι είναι Κοινωνικό Δίκτυο;</a:t>
            </a:r>
            <a:br>
              <a:rPr lang="el-GR" dirty="0"/>
            </a:br>
            <a:endParaRPr lang="el-GR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81B8623F-189A-3EDC-5006-853094AF23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endParaRPr lang="el-GR" dirty="0"/>
          </a:p>
          <a:p>
            <a:pPr lvl="0"/>
            <a:r>
              <a:rPr lang="el-GR" dirty="0"/>
              <a:t>Στην καθημερινή ζωή: ομάδα ανθρώπων που </a:t>
            </a:r>
            <a:r>
              <a:rPr lang="el-GR" b="1" dirty="0"/>
              <a:t>επικοινωνούν και </a:t>
            </a:r>
            <a:r>
              <a:rPr lang="el-GR" b="1" dirty="0" err="1"/>
              <a:t>αλληλεπιδρούν</a:t>
            </a:r>
            <a:r>
              <a:rPr lang="el-GR" dirty="0"/>
              <a:t> μεταξύ τους.</a:t>
            </a:r>
          </a:p>
          <a:p>
            <a:pPr lvl="0"/>
            <a:r>
              <a:rPr lang="el-GR" dirty="0"/>
              <a:t>Στο διαδίκτυο: </a:t>
            </a:r>
            <a:r>
              <a:rPr lang="el-GR" b="1" dirty="0"/>
              <a:t>ηλεκτρονική πλατφόρμα</a:t>
            </a:r>
            <a:r>
              <a:rPr lang="el-GR" dirty="0"/>
              <a:t> όπου οι χρήστες:</a:t>
            </a:r>
          </a:p>
          <a:p>
            <a:pPr lvl="1"/>
            <a:r>
              <a:rPr lang="el-GR" dirty="0"/>
              <a:t>φτιάχνουν </a:t>
            </a:r>
            <a:r>
              <a:rPr lang="el-GR" b="1" dirty="0"/>
              <a:t>προφίλ</a:t>
            </a:r>
            <a:endParaRPr lang="el-GR" dirty="0"/>
          </a:p>
          <a:p>
            <a:pPr lvl="1"/>
            <a:r>
              <a:rPr lang="el-GR" dirty="0"/>
              <a:t>συνδέονται με άλλους χρήστες</a:t>
            </a:r>
          </a:p>
          <a:p>
            <a:pPr lvl="1"/>
            <a:r>
              <a:rPr lang="el-GR" dirty="0"/>
              <a:t>ανταλλάσσουν μηνύματα, φωτογραφίες, βίντεο κτλ.</a:t>
            </a:r>
          </a:p>
          <a:p>
            <a:pPr lvl="0"/>
            <a:r>
              <a:rPr lang="el-GR" dirty="0"/>
              <a:t>Παράδειγμα</a:t>
            </a:r>
            <a:r>
              <a:rPr lang="en-US" dirty="0"/>
              <a:t>: Instagram, TikTok, Facebook, YouTube, Twitter/X.</a:t>
            </a:r>
            <a:endParaRPr lang="el-GR" dirty="0"/>
          </a:p>
          <a:p>
            <a:pPr marL="0" indent="0">
              <a:buNone/>
            </a:pPr>
            <a:r>
              <a:rPr lang="el-GR" b="1" dirty="0"/>
              <a:t>Θυμήσου!!!!</a:t>
            </a:r>
            <a:br>
              <a:rPr lang="el-GR" dirty="0"/>
            </a:br>
            <a:r>
              <a:rPr lang="el-GR" dirty="0"/>
              <a:t>«Δίκτυο δεν σημαίνει μόνο καλώδια, αλλά και άνθρωποι που συνδέονται μεταξύ τους. Στο διαδίκτυο αυτό γίνεται μέσα από πλατφόρμες όπως το </a:t>
            </a:r>
            <a:r>
              <a:rPr lang="el-GR" dirty="0" err="1"/>
              <a:t>Instagram</a:t>
            </a:r>
            <a:r>
              <a:rPr lang="el-GR" dirty="0"/>
              <a:t> ή το </a:t>
            </a:r>
            <a:r>
              <a:rPr lang="el-GR" dirty="0" err="1"/>
              <a:t>TikTok</a:t>
            </a:r>
            <a:r>
              <a:rPr lang="el-GR" dirty="0"/>
              <a:t>.»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560040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D86FD280-D2FE-09B6-E0F1-9C2B2A7FD6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/>
              <a:t>Βασική Ορολογία</a:t>
            </a:r>
            <a:br>
              <a:rPr lang="el-GR" dirty="0"/>
            </a:br>
            <a:endParaRPr lang="el-GR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77B6CA4B-A990-E4DB-436C-E7B8FF994A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667250"/>
          </a:xfrm>
        </p:spPr>
        <p:txBody>
          <a:bodyPr/>
          <a:lstStyle/>
          <a:p>
            <a:pPr lvl="0"/>
            <a:r>
              <a:rPr lang="el-GR" b="1" dirty="0"/>
              <a:t>Κοινωνικά Δίκτυα</a:t>
            </a:r>
            <a:r>
              <a:rPr lang="el-GR" dirty="0"/>
              <a:t>: οι κοινότητες χρηστών στο διαδίκτυο.</a:t>
            </a:r>
          </a:p>
          <a:p>
            <a:pPr lvl="0"/>
            <a:r>
              <a:rPr lang="el-GR" b="1" dirty="0"/>
              <a:t>Ιστοσελίδες Κοινωνικής Δικτύωσης</a:t>
            </a:r>
            <a:r>
              <a:rPr lang="el-GR" dirty="0"/>
              <a:t>: πλατφόρμες όπως Facebook, </a:t>
            </a:r>
            <a:r>
              <a:rPr lang="el-GR" dirty="0" err="1"/>
              <a:t>Instagram</a:t>
            </a:r>
            <a:r>
              <a:rPr lang="el-GR" dirty="0"/>
              <a:t> κ.λπ.</a:t>
            </a:r>
          </a:p>
          <a:p>
            <a:pPr lvl="0"/>
            <a:r>
              <a:rPr lang="el-GR" b="1" dirty="0"/>
              <a:t>Προφίλ Χρήστη</a:t>
            </a:r>
            <a:r>
              <a:rPr lang="el-GR" dirty="0"/>
              <a:t>: η “ψηφιακή ταυτότητά” μας (όνομα, φωτογραφία, ενδιαφέροντα).</a:t>
            </a:r>
          </a:p>
          <a:p>
            <a:pPr lvl="0"/>
            <a:r>
              <a:rPr lang="el-GR" b="1" dirty="0"/>
              <a:t>Προσωπικά Δεδομένα</a:t>
            </a:r>
            <a:r>
              <a:rPr lang="el-GR" dirty="0"/>
              <a:t>: πληροφορίες όπως:</a:t>
            </a:r>
          </a:p>
          <a:p>
            <a:pPr lvl="1"/>
            <a:r>
              <a:rPr lang="el-GR" dirty="0"/>
              <a:t>ονοματεπώνυμο</a:t>
            </a:r>
          </a:p>
          <a:p>
            <a:pPr lvl="1"/>
            <a:r>
              <a:rPr lang="el-GR" dirty="0"/>
              <a:t>ημερομηνία γέννησης</a:t>
            </a:r>
          </a:p>
          <a:p>
            <a:pPr lvl="1"/>
            <a:r>
              <a:rPr lang="el-GR" dirty="0"/>
              <a:t>σχολείο, πόλη</a:t>
            </a:r>
          </a:p>
          <a:p>
            <a:pPr lvl="1"/>
            <a:r>
              <a:rPr lang="el-GR" dirty="0"/>
              <a:t>φωτογραφίες, βίντεο, </a:t>
            </a:r>
            <a:r>
              <a:rPr lang="el-GR" dirty="0" err="1"/>
              <a:t>likes</a:t>
            </a:r>
            <a:r>
              <a:rPr lang="el-GR" dirty="0"/>
              <a:t>.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4016461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68446357-7E85-B26E-0FBC-DBEB807B75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/>
              <a:t>Πώς λειτουργούν τα Κοινωνικά Δίκτυα;</a:t>
            </a:r>
            <a:br>
              <a:rPr lang="el-GR" dirty="0"/>
            </a:br>
            <a:endParaRPr lang="el-GR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E717CF05-6FDD-E70F-5220-1CE2ADE3F2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lvl="0"/>
            <a:r>
              <a:rPr lang="el-GR" dirty="0"/>
              <a:t>Ο χρήστης </a:t>
            </a:r>
            <a:r>
              <a:rPr lang="el-GR" b="1" dirty="0"/>
              <a:t>εγγράφεται</a:t>
            </a:r>
            <a:r>
              <a:rPr lang="el-GR" dirty="0"/>
              <a:t> και δημιουργεί </a:t>
            </a:r>
            <a:r>
              <a:rPr lang="el-GR" b="1" dirty="0"/>
              <a:t>λογαριασμό / προφίλ</a:t>
            </a:r>
            <a:r>
              <a:rPr lang="el-GR" dirty="0"/>
              <a:t>.</a:t>
            </a:r>
          </a:p>
          <a:p>
            <a:pPr lvl="0"/>
            <a:r>
              <a:rPr lang="el-GR" dirty="0"/>
              <a:t>Προσθέτει στοιχεία (όσα </a:t>
            </a:r>
            <a:r>
              <a:rPr lang="el-GR" b="1" dirty="0"/>
              <a:t>θέλει</a:t>
            </a:r>
            <a:r>
              <a:rPr lang="el-GR" dirty="0"/>
              <a:t> να εμφανίζονται).</a:t>
            </a:r>
          </a:p>
          <a:p>
            <a:pPr lvl="0"/>
            <a:r>
              <a:rPr lang="el-GR" dirty="0"/>
              <a:t>Κάνει </a:t>
            </a:r>
            <a:r>
              <a:rPr lang="el-GR" b="1" dirty="0"/>
              <a:t>αίτημα φιλίας / </a:t>
            </a:r>
            <a:r>
              <a:rPr lang="el-GR" b="1" dirty="0" err="1"/>
              <a:t>follow</a:t>
            </a:r>
            <a:r>
              <a:rPr lang="el-GR" dirty="0"/>
              <a:t> σε άλλους χρήστες.</a:t>
            </a:r>
          </a:p>
          <a:p>
            <a:pPr lvl="0"/>
            <a:r>
              <a:rPr lang="el-GR" dirty="0"/>
              <a:t>Μπορεί να:</a:t>
            </a:r>
          </a:p>
          <a:p>
            <a:pPr lvl="1"/>
            <a:r>
              <a:rPr lang="el-GR" dirty="0"/>
              <a:t>κάνει </a:t>
            </a:r>
            <a:r>
              <a:rPr lang="el-GR" b="1" dirty="0"/>
              <a:t>αναρτήσεις</a:t>
            </a:r>
            <a:r>
              <a:rPr lang="el-GR" dirty="0"/>
              <a:t> (</a:t>
            </a:r>
            <a:r>
              <a:rPr lang="el-GR" dirty="0" err="1"/>
              <a:t>posts</a:t>
            </a:r>
            <a:r>
              <a:rPr lang="el-GR" dirty="0"/>
              <a:t>)</a:t>
            </a:r>
          </a:p>
          <a:p>
            <a:pPr lvl="1"/>
            <a:r>
              <a:rPr lang="el-GR" dirty="0"/>
              <a:t>ανεβάζει </a:t>
            </a:r>
            <a:r>
              <a:rPr lang="el-GR" b="1" dirty="0"/>
              <a:t>φωτογραφίες και βίντεο</a:t>
            </a:r>
            <a:endParaRPr lang="el-GR" dirty="0"/>
          </a:p>
          <a:p>
            <a:pPr lvl="1"/>
            <a:r>
              <a:rPr lang="el-GR" dirty="0"/>
              <a:t>κάνει </a:t>
            </a:r>
            <a:r>
              <a:rPr lang="el-GR" b="1" dirty="0" err="1"/>
              <a:t>like</a:t>
            </a:r>
            <a:r>
              <a:rPr lang="el-GR" dirty="0"/>
              <a:t>, σχόλια, κοινοποιήσεις.</a:t>
            </a:r>
          </a:p>
          <a:p>
            <a:pPr lvl="0"/>
            <a:r>
              <a:rPr lang="el-GR" dirty="0"/>
              <a:t>Όσο πιο ενεργός χρήστης → τόσο πιο «δημοφιλές» προφίλ.</a:t>
            </a:r>
          </a:p>
          <a:p>
            <a:r>
              <a:rPr lang="el-GR" b="1" dirty="0"/>
              <a:t>Θυμήσου!!!</a:t>
            </a:r>
            <a:br>
              <a:rPr lang="el-GR" dirty="0"/>
            </a:br>
            <a:r>
              <a:rPr lang="el-GR" dirty="0"/>
              <a:t>«Το περιεχόμενο στις πλατφόρμες δεν το φτιάχνει η εταιρεία, αλλά εμείς οι ίδιοι με τις αναρτήσεις μας.»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7174843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1414DC60-5392-B8E3-5DC9-A1EFEFF2CD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/>
              <a:t>Κατηγορίες Κοινωνικών Δικτύων (1)</a:t>
            </a:r>
            <a:endParaRPr lang="el-GR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DBE78683-FB81-3BE4-EBFC-6B64AF2798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b="1" dirty="0"/>
              <a:t>Ιστοσελίδες Κοινωνικής Δικτύωσης (Social </a:t>
            </a:r>
            <a:r>
              <a:rPr lang="el-GR" b="1" dirty="0" err="1"/>
              <a:t>Networks</a:t>
            </a:r>
            <a:r>
              <a:rPr lang="el-GR" b="1" dirty="0"/>
              <a:t>)</a:t>
            </a:r>
            <a:endParaRPr lang="el-GR" dirty="0"/>
          </a:p>
          <a:p>
            <a:pPr lvl="1"/>
            <a:r>
              <a:rPr lang="el-GR" dirty="0"/>
              <a:t>Facebook, </a:t>
            </a:r>
            <a:r>
              <a:rPr lang="el-GR" dirty="0" err="1"/>
              <a:t>Instagram</a:t>
            </a:r>
            <a:r>
              <a:rPr lang="el-GR" dirty="0"/>
              <a:t>, VK, </a:t>
            </a:r>
            <a:r>
              <a:rPr lang="el-GR" dirty="0" err="1"/>
              <a:t>renren</a:t>
            </a:r>
            <a:endParaRPr lang="el-GR" dirty="0"/>
          </a:p>
          <a:p>
            <a:pPr lvl="1"/>
            <a:r>
              <a:rPr lang="el-GR" dirty="0"/>
              <a:t>Επικοινωνία με φίλους, ομάδες, σελίδες.</a:t>
            </a:r>
          </a:p>
          <a:p>
            <a:pPr lvl="0"/>
            <a:r>
              <a:rPr lang="el-GR" b="1" dirty="0" err="1"/>
              <a:t>Στοχευμένα</a:t>
            </a:r>
            <a:r>
              <a:rPr lang="el-GR" b="1" dirty="0"/>
              <a:t> δίκτυα:</a:t>
            </a:r>
            <a:endParaRPr lang="el-GR" dirty="0"/>
          </a:p>
          <a:p>
            <a:pPr lvl="1"/>
            <a:r>
              <a:rPr lang="el-GR" b="1" dirty="0"/>
              <a:t>LinkedIn</a:t>
            </a:r>
            <a:r>
              <a:rPr lang="el-GR" dirty="0"/>
              <a:t> – επαγγελματική δικτύωση</a:t>
            </a:r>
          </a:p>
          <a:p>
            <a:pPr lvl="1"/>
            <a:r>
              <a:rPr lang="el-GR" b="1" dirty="0" err="1"/>
              <a:t>ResearchGate</a:t>
            </a:r>
            <a:r>
              <a:rPr lang="el-GR" dirty="0"/>
              <a:t> – επιστημονική / ερευνητική δικτύωση</a:t>
            </a:r>
          </a:p>
          <a:p>
            <a:pPr lvl="1"/>
            <a:r>
              <a:rPr lang="el-GR" b="1" dirty="0" err="1"/>
              <a:t>Edmodo</a:t>
            </a:r>
            <a:r>
              <a:rPr lang="el-GR" b="1" dirty="0"/>
              <a:t>, </a:t>
            </a:r>
            <a:r>
              <a:rPr lang="el-GR" b="1" dirty="0" err="1"/>
              <a:t>Schoology</a:t>
            </a:r>
            <a:r>
              <a:rPr lang="el-GR" dirty="0"/>
              <a:t> – σχολικό περιβάλλον</a:t>
            </a:r>
          </a:p>
          <a:p>
            <a:pPr marL="0" indent="0">
              <a:buNone/>
            </a:pP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3754649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78CEFFDA-A35F-0F5A-778E-FDAC917A60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/>
              <a:t>Κατηγορίες Κοινωνικών Δικτύων (2)</a:t>
            </a:r>
            <a:br>
              <a:rPr lang="el-GR" dirty="0"/>
            </a:br>
            <a:endParaRPr lang="el-GR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61FF1E6C-5076-3680-961D-982A2FA1BC5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b="1" dirty="0" err="1"/>
              <a:t>Μικρο-ιστολόγια</a:t>
            </a:r>
            <a:r>
              <a:rPr lang="el-GR" b="1" dirty="0"/>
              <a:t> (</a:t>
            </a:r>
            <a:r>
              <a:rPr lang="el-GR" b="1" dirty="0" err="1"/>
              <a:t>microblogs</a:t>
            </a:r>
            <a:r>
              <a:rPr lang="el-GR" b="1" dirty="0"/>
              <a:t>):</a:t>
            </a:r>
            <a:endParaRPr lang="el-GR" dirty="0"/>
          </a:p>
          <a:p>
            <a:pPr lvl="1"/>
            <a:r>
              <a:rPr lang="el-GR" b="1" dirty="0"/>
              <a:t>Twitter/X</a:t>
            </a:r>
            <a:r>
              <a:rPr lang="el-GR" dirty="0"/>
              <a:t> – μικρά μηνύματα (</a:t>
            </a:r>
            <a:r>
              <a:rPr lang="el-GR" dirty="0" err="1"/>
              <a:t>tweets</a:t>
            </a:r>
            <a:r>
              <a:rPr lang="el-GR" dirty="0"/>
              <a:t>), γρήγορη ενημέρωση.</a:t>
            </a:r>
          </a:p>
          <a:p>
            <a:pPr lvl="0"/>
            <a:r>
              <a:rPr lang="el-GR" b="1" dirty="0" err="1"/>
              <a:t>Ιστολόγια</a:t>
            </a:r>
            <a:r>
              <a:rPr lang="el-GR" b="1" dirty="0"/>
              <a:t> (</a:t>
            </a:r>
            <a:r>
              <a:rPr lang="el-GR" b="1" dirty="0" err="1"/>
              <a:t>blogs</a:t>
            </a:r>
            <a:r>
              <a:rPr lang="el-GR" b="1" dirty="0"/>
              <a:t>):</a:t>
            </a:r>
            <a:endParaRPr lang="el-GR" dirty="0"/>
          </a:p>
          <a:p>
            <a:pPr lvl="1"/>
            <a:r>
              <a:rPr lang="el-GR" dirty="0"/>
              <a:t>διαδικτυακά ημερολόγια</a:t>
            </a:r>
          </a:p>
          <a:p>
            <a:pPr lvl="1"/>
            <a:r>
              <a:rPr lang="el-GR" dirty="0" err="1"/>
              <a:t>Blogger</a:t>
            </a:r>
            <a:r>
              <a:rPr lang="el-GR" dirty="0"/>
              <a:t>, </a:t>
            </a:r>
            <a:r>
              <a:rPr lang="el-GR" dirty="0" err="1"/>
              <a:t>WordPress</a:t>
            </a:r>
            <a:r>
              <a:rPr lang="el-GR" dirty="0"/>
              <a:t>, blogs.sch.gr</a:t>
            </a:r>
          </a:p>
          <a:p>
            <a:pPr lvl="0"/>
            <a:r>
              <a:rPr lang="el-GR" b="1" dirty="0" err="1"/>
              <a:t>Wiki</a:t>
            </a:r>
            <a:r>
              <a:rPr lang="el-GR" b="1" dirty="0"/>
              <a:t>:</a:t>
            </a:r>
            <a:endParaRPr lang="el-GR" dirty="0"/>
          </a:p>
          <a:p>
            <a:pPr lvl="1"/>
            <a:r>
              <a:rPr lang="el-GR" dirty="0"/>
              <a:t>συνεργατική συγγραφή</a:t>
            </a:r>
          </a:p>
          <a:p>
            <a:pPr lvl="1"/>
            <a:r>
              <a:rPr lang="el-GR" dirty="0" err="1"/>
              <a:t>Wikipedia</a:t>
            </a:r>
            <a:r>
              <a:rPr lang="el-GR" dirty="0"/>
              <a:t>, εκπαιδευτικά </a:t>
            </a:r>
            <a:r>
              <a:rPr lang="el-GR" dirty="0" err="1"/>
              <a:t>wiki</a:t>
            </a:r>
            <a:endParaRPr lang="el-GR" dirty="0"/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4387854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12208723-B1F9-D87F-7EF2-D78120EB46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/>
              <a:t>Κατηγορίες Κοινωνικών Δικτύων (3)</a:t>
            </a:r>
            <a:br>
              <a:rPr lang="el-GR" dirty="0"/>
            </a:br>
            <a:endParaRPr lang="el-GR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498CC38A-524F-8140-8EF4-BE0411A57A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/>
            <a:r>
              <a:rPr lang="el-GR" b="1" dirty="0"/>
              <a:t>Κοινωνικά Αγαπημένα (Social </a:t>
            </a:r>
            <a:r>
              <a:rPr lang="el-GR" b="1" dirty="0" err="1"/>
              <a:t>Bookmarking</a:t>
            </a:r>
            <a:r>
              <a:rPr lang="el-GR" b="1" dirty="0"/>
              <a:t>):</a:t>
            </a:r>
            <a:endParaRPr lang="el-GR" dirty="0"/>
          </a:p>
          <a:p>
            <a:pPr lvl="1"/>
            <a:r>
              <a:rPr lang="el-GR" dirty="0"/>
              <a:t>αποθήκευση αγαπημένων ιστοσελίδων </a:t>
            </a:r>
            <a:r>
              <a:rPr lang="el-GR" dirty="0" err="1"/>
              <a:t>online</a:t>
            </a:r>
            <a:endParaRPr lang="el-GR" dirty="0"/>
          </a:p>
          <a:p>
            <a:pPr lvl="1"/>
            <a:r>
              <a:rPr lang="el-GR" dirty="0"/>
              <a:t>διαμοιρασμός με άλλους χρήστες</a:t>
            </a:r>
          </a:p>
          <a:p>
            <a:pPr lvl="1"/>
            <a:r>
              <a:rPr lang="el-GR" dirty="0"/>
              <a:t>π.χ. </a:t>
            </a:r>
            <a:r>
              <a:rPr lang="el-GR" dirty="0" err="1"/>
              <a:t>Delicious</a:t>
            </a:r>
            <a:r>
              <a:rPr lang="el-GR" dirty="0"/>
              <a:t>, </a:t>
            </a:r>
            <a:r>
              <a:rPr lang="el-GR" dirty="0" err="1"/>
              <a:t>Diigo</a:t>
            </a:r>
            <a:endParaRPr lang="el-GR" dirty="0"/>
          </a:p>
          <a:p>
            <a:pPr lvl="0"/>
            <a:r>
              <a:rPr lang="el-GR" b="1" dirty="0"/>
              <a:t>Κοινωνικές Προτροπές (Social </a:t>
            </a:r>
            <a:r>
              <a:rPr lang="el-GR" b="1" dirty="0" err="1"/>
              <a:t>Recommendations</a:t>
            </a:r>
            <a:r>
              <a:rPr lang="el-GR" b="1" dirty="0"/>
              <a:t>):</a:t>
            </a:r>
            <a:endParaRPr lang="el-GR" dirty="0"/>
          </a:p>
          <a:p>
            <a:pPr lvl="1"/>
            <a:r>
              <a:rPr lang="el-GR" dirty="0"/>
              <a:t>προτείνουν σελίδες με βάση τα ενδιαφέροντα</a:t>
            </a:r>
          </a:p>
          <a:p>
            <a:pPr lvl="1"/>
            <a:r>
              <a:rPr lang="el-GR" dirty="0"/>
              <a:t>π.χ. </a:t>
            </a:r>
            <a:r>
              <a:rPr lang="el-GR" dirty="0" err="1"/>
              <a:t>StumbleUpon</a:t>
            </a:r>
            <a:endParaRPr lang="el-GR" dirty="0"/>
          </a:p>
          <a:p>
            <a:pPr lvl="0"/>
            <a:r>
              <a:rPr lang="el-GR" b="1" dirty="0"/>
              <a:t>Θεματικά Κοινωνικά Δίκτυα:</a:t>
            </a:r>
            <a:endParaRPr lang="el-GR" dirty="0"/>
          </a:p>
          <a:p>
            <a:pPr lvl="1"/>
            <a:r>
              <a:rPr lang="el-GR" b="1" dirty="0" err="1"/>
              <a:t>YouTube</a:t>
            </a:r>
            <a:r>
              <a:rPr lang="el-GR" dirty="0"/>
              <a:t> – βίντεο</a:t>
            </a:r>
          </a:p>
          <a:p>
            <a:pPr lvl="1"/>
            <a:r>
              <a:rPr lang="el-GR" b="1" dirty="0" err="1"/>
              <a:t>Pinterest</a:t>
            </a:r>
            <a:r>
              <a:rPr lang="el-GR" b="1" dirty="0"/>
              <a:t>, </a:t>
            </a:r>
            <a:r>
              <a:rPr lang="el-GR" b="1" dirty="0" err="1"/>
              <a:t>Flickr</a:t>
            </a:r>
            <a:r>
              <a:rPr lang="el-GR" dirty="0"/>
              <a:t> – φωτογραφίες</a:t>
            </a:r>
          </a:p>
          <a:p>
            <a:pPr lvl="1"/>
            <a:r>
              <a:rPr lang="el-GR" b="1" dirty="0"/>
              <a:t>MySpace</a:t>
            </a:r>
            <a:r>
              <a:rPr lang="el-GR" dirty="0"/>
              <a:t> – μουσική.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32557372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4EC2B3D6-F122-F649-1716-3457220DD5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/>
              <a:t>Πλεονεκτήματα Κοινωνικών Δικτύων</a:t>
            </a:r>
            <a:endParaRPr lang="el-GR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0026C4C3-5951-5937-D9A9-8E935B4990F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lvl="0"/>
            <a:r>
              <a:rPr lang="el-GR" b="1" dirty="0"/>
              <a:t>Επικοινωνία</a:t>
            </a:r>
            <a:r>
              <a:rPr lang="el-GR" dirty="0"/>
              <a:t> με ανθρώπους σε όλο τον κόσμο.</a:t>
            </a:r>
          </a:p>
          <a:p>
            <a:pPr lvl="0"/>
            <a:r>
              <a:rPr lang="el-GR" b="1" dirty="0"/>
              <a:t>Ανταλλαγή πληροφοριών</a:t>
            </a:r>
            <a:r>
              <a:rPr lang="el-GR" dirty="0"/>
              <a:t> σε πραγματικό χρόνο.</a:t>
            </a:r>
          </a:p>
          <a:p>
            <a:pPr lvl="0"/>
            <a:r>
              <a:rPr lang="el-GR" b="1" dirty="0"/>
              <a:t>Συνεργασία &amp; διαμοιρασμός υλικού</a:t>
            </a:r>
            <a:r>
              <a:rPr lang="el-GR" dirty="0"/>
              <a:t> (εργασίες, ιδέες, αρχεία).</a:t>
            </a:r>
          </a:p>
          <a:p>
            <a:pPr lvl="0"/>
            <a:r>
              <a:rPr lang="el-GR" b="1" dirty="0"/>
              <a:t>Ψυχαγωγία:</a:t>
            </a:r>
            <a:r>
              <a:rPr lang="el-GR" dirty="0"/>
              <a:t> βίντεο, φωτογραφίες, παιχνίδια, μουσική.</a:t>
            </a:r>
          </a:p>
          <a:p>
            <a:pPr lvl="0"/>
            <a:r>
              <a:rPr lang="el-GR" dirty="0"/>
              <a:t>Για </a:t>
            </a:r>
            <a:r>
              <a:rPr lang="el-GR" b="1" dirty="0"/>
              <a:t>επιχειρήσεις</a:t>
            </a:r>
            <a:r>
              <a:rPr lang="el-GR" dirty="0"/>
              <a:t>:</a:t>
            </a:r>
          </a:p>
          <a:p>
            <a:pPr lvl="1"/>
            <a:r>
              <a:rPr lang="el-GR" dirty="0"/>
              <a:t>άμεση επαφή με πελάτες</a:t>
            </a:r>
          </a:p>
          <a:p>
            <a:pPr lvl="1"/>
            <a:r>
              <a:rPr lang="el-GR" dirty="0"/>
              <a:t>προώθηση προϊόντων / υπηρεσιών</a:t>
            </a:r>
          </a:p>
          <a:p>
            <a:pPr lvl="1"/>
            <a:r>
              <a:rPr lang="el-GR" dirty="0"/>
              <a:t>μεγαλύτερο κοινό από τα κλασικά μέσα.</a:t>
            </a:r>
          </a:p>
          <a:p>
            <a:pPr marL="0" indent="0">
              <a:buNone/>
            </a:pPr>
            <a:r>
              <a:rPr lang="el-GR" b="1" dirty="0"/>
              <a:t>Θυμήσου!!!</a:t>
            </a:r>
            <a:br>
              <a:rPr lang="el-GR" dirty="0"/>
            </a:br>
            <a:r>
              <a:rPr lang="el-GR" dirty="0"/>
              <a:t>«Τα κοινωνικά δίκτυα έχουν γίνει βασικό εργαλείο στην καθημερινότητά μας, όχι μόνο για χαβαλέ αλλά και για δουλειά, ενημέρωση και εκπαίδευση.»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63462960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55D28AEF-D962-DB64-22FC-DBA49B6AC2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/>
              <a:t>Μειονεκτήματα &amp; Κίνδυνοι (1)</a:t>
            </a:r>
            <a:br>
              <a:rPr lang="el-GR" dirty="0"/>
            </a:br>
            <a:endParaRPr lang="el-GR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9561B0C3-BD01-ADDC-48EE-B2721940F3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b="1" dirty="0"/>
              <a:t>Υπερβολική ενασχόληση:</a:t>
            </a:r>
            <a:endParaRPr lang="el-GR" dirty="0"/>
          </a:p>
          <a:p>
            <a:pPr lvl="1"/>
            <a:r>
              <a:rPr lang="el-GR" dirty="0"/>
              <a:t>πολλές ώρες </a:t>
            </a:r>
            <a:r>
              <a:rPr lang="el-GR" dirty="0" err="1"/>
              <a:t>online</a:t>
            </a:r>
            <a:endParaRPr lang="el-GR" dirty="0"/>
          </a:p>
          <a:p>
            <a:pPr lvl="1"/>
            <a:r>
              <a:rPr lang="el-GR" dirty="0"/>
              <a:t>ζούμε περισσότερο στον ψηφιακό κόσμο παρά στον πραγματικό.</a:t>
            </a:r>
          </a:p>
          <a:p>
            <a:pPr lvl="0"/>
            <a:r>
              <a:rPr lang="el-GR" b="1" dirty="0"/>
              <a:t>Διαμοιρασμός προσωπικών δεδομένων:</a:t>
            </a:r>
            <a:endParaRPr lang="el-GR" dirty="0"/>
          </a:p>
          <a:p>
            <a:pPr lvl="1"/>
            <a:r>
              <a:rPr lang="el-GR" dirty="0"/>
              <a:t>φωτογραφίες, προσωπικές στιγμές, τοποθεσία</a:t>
            </a:r>
          </a:p>
          <a:p>
            <a:pPr lvl="1"/>
            <a:r>
              <a:rPr lang="el-GR" dirty="0"/>
              <a:t>ό,τι ανεβαίνει δύσκολα «εξαφανίζεται».</a:t>
            </a:r>
          </a:p>
          <a:p>
            <a:pPr lvl="0"/>
            <a:r>
              <a:rPr lang="el-GR" b="1" dirty="0"/>
              <a:t>Επιπτώσεις στο μέλλον:</a:t>
            </a:r>
            <a:endParaRPr lang="el-GR" dirty="0"/>
          </a:p>
          <a:p>
            <a:pPr lvl="1"/>
            <a:r>
              <a:rPr lang="el-GR" dirty="0"/>
              <a:t>εργοδότες/σχολές μπορεί να δουν παλιές αναρτήσεις.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838269338"/>
      </p:ext>
    </p:extLst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790</Words>
  <Application>Microsoft Office PowerPoint</Application>
  <PresentationFormat>Ευρεία οθόνη</PresentationFormat>
  <Paragraphs>112</Paragraphs>
  <Slides>13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3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13</vt:i4>
      </vt:variant>
    </vt:vector>
  </HeadingPairs>
  <TitlesOfParts>
    <vt:vector size="17" baseType="lpstr">
      <vt:lpstr>Arial</vt:lpstr>
      <vt:lpstr>Calibri</vt:lpstr>
      <vt:lpstr>Calibri Light</vt:lpstr>
      <vt:lpstr>Θέμα του Office</vt:lpstr>
      <vt:lpstr>Κοινωνικά Δίκτυα</vt:lpstr>
      <vt:lpstr>Τι είναι Κοινωνικό Δίκτυο; </vt:lpstr>
      <vt:lpstr>Βασική Ορολογία </vt:lpstr>
      <vt:lpstr>Πώς λειτουργούν τα Κοινωνικά Δίκτυα; </vt:lpstr>
      <vt:lpstr>Κατηγορίες Κοινωνικών Δικτύων (1)</vt:lpstr>
      <vt:lpstr>Κατηγορίες Κοινωνικών Δικτύων (2) </vt:lpstr>
      <vt:lpstr>Κατηγορίες Κοινωνικών Δικτύων (3) </vt:lpstr>
      <vt:lpstr>Πλεονεκτήματα Κοινωνικών Δικτύων</vt:lpstr>
      <vt:lpstr>Μειονεκτήματα &amp; Κίνδυνοι (1) </vt:lpstr>
      <vt:lpstr>Μειονεκτήματα &amp; Κίνδυνοι (2) </vt:lpstr>
      <vt:lpstr>Πώς Προστατεύομαι στα Κοινωνικά Δίκτυα; </vt:lpstr>
      <vt:lpstr>Netiquette (Κανόνες Συμπεριφοράς)</vt:lpstr>
      <vt:lpstr>Μικρό Συμπέρασμα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el anag</dc:creator>
  <cp:lastModifiedBy>el anag</cp:lastModifiedBy>
  <cp:revision>6</cp:revision>
  <dcterms:created xsi:type="dcterms:W3CDTF">2025-11-15T17:46:52Z</dcterms:created>
  <dcterms:modified xsi:type="dcterms:W3CDTF">2025-11-15T18:04:50Z</dcterms:modified>
</cp:coreProperties>
</file>