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5" r:id="rId22"/>
    <p:sldId id="286" r:id="rId23"/>
    <p:sldId id="287" r:id="rId24"/>
    <p:sldId id="278" r:id="rId25"/>
    <p:sldId id="281" r:id="rId26"/>
    <p:sldId id="284" r:id="rId27"/>
    <p:sldId id="280"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autoAdjust="0"/>
  </p:normalViewPr>
  <p:slideViewPr>
    <p:cSldViewPr snapToGrid="0">
      <p:cViewPr varScale="1">
        <p:scale>
          <a:sx n="91" d="100"/>
          <a:sy n="91" d="100"/>
        </p:scale>
        <p:origin x="278" y="77"/>
      </p:cViewPr>
      <p:guideLst>
        <p:guide orient="horz" pos="2160"/>
        <p:guide pos="3840"/>
      </p:guideLst>
    </p:cSldViewPr>
  </p:slideViewPr>
  <p:outlineViewPr>
    <p:cViewPr>
      <p:scale>
        <a:sx n="33" d="100"/>
        <a:sy n="33" d="100"/>
      </p:scale>
      <p:origin x="0" y="11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US"/>
          </a:p>
        </p:txBody>
      </p:sp>
      <p:sp>
        <p:nvSpPr>
          <p:cNvPr id="4" name="Θέση ημερομηνίας 3"/>
          <p:cNvSpPr>
            <a:spLocks noGrp="1"/>
          </p:cNvSpPr>
          <p:nvPr>
            <p:ph type="dt" sz="half" idx="10"/>
          </p:nvPr>
        </p:nvSpPr>
        <p:spPr/>
        <p:txBody>
          <a:bodyPr/>
          <a:lstStyle/>
          <a:p>
            <a:fld id="{3E221666-D477-4A9B-AED4-5872AC9F5F4D}" type="datetimeFigureOut">
              <a:rPr lang="en-US" smtClean="0"/>
              <a:t>3/13/2025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4EC3415C-A6D4-4999-BC83-CBDD83D17C13}" type="slidenum">
              <a:rPr lang="en-US" smtClean="0"/>
              <a:t>‹#›</a:t>
            </a:fld>
            <a:endParaRPr lang="en-US"/>
          </a:p>
        </p:txBody>
      </p:sp>
    </p:spTree>
    <p:extLst>
      <p:ext uri="{BB962C8B-B14F-4D97-AF65-F5344CB8AC3E}">
        <p14:creationId xmlns:p14="http://schemas.microsoft.com/office/powerpoint/2010/main" val="153470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3E221666-D477-4A9B-AED4-5872AC9F5F4D}" type="datetimeFigureOut">
              <a:rPr lang="en-US" smtClean="0"/>
              <a:t>3/13/2025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4EC3415C-A6D4-4999-BC83-CBDD83D17C13}" type="slidenum">
              <a:rPr lang="en-US" smtClean="0"/>
              <a:t>‹#›</a:t>
            </a:fld>
            <a:endParaRPr lang="en-US"/>
          </a:p>
        </p:txBody>
      </p:sp>
    </p:spTree>
    <p:extLst>
      <p:ext uri="{BB962C8B-B14F-4D97-AF65-F5344CB8AC3E}">
        <p14:creationId xmlns:p14="http://schemas.microsoft.com/office/powerpoint/2010/main" val="395341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3E221666-D477-4A9B-AED4-5872AC9F5F4D}" type="datetimeFigureOut">
              <a:rPr lang="en-US" smtClean="0"/>
              <a:t>3/13/2025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4EC3415C-A6D4-4999-BC83-CBDD83D17C13}" type="slidenum">
              <a:rPr lang="en-US" smtClean="0"/>
              <a:t>‹#›</a:t>
            </a:fld>
            <a:endParaRPr lang="en-US"/>
          </a:p>
        </p:txBody>
      </p:sp>
    </p:spTree>
    <p:extLst>
      <p:ext uri="{BB962C8B-B14F-4D97-AF65-F5344CB8AC3E}">
        <p14:creationId xmlns:p14="http://schemas.microsoft.com/office/powerpoint/2010/main" val="235656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3E221666-D477-4A9B-AED4-5872AC9F5F4D}" type="datetimeFigureOut">
              <a:rPr lang="en-US" smtClean="0"/>
              <a:t>3/13/2025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4EC3415C-A6D4-4999-BC83-CBDD83D17C13}" type="slidenum">
              <a:rPr lang="en-US" smtClean="0"/>
              <a:t>‹#›</a:t>
            </a:fld>
            <a:endParaRPr lang="en-US"/>
          </a:p>
        </p:txBody>
      </p:sp>
    </p:spTree>
    <p:extLst>
      <p:ext uri="{BB962C8B-B14F-4D97-AF65-F5344CB8AC3E}">
        <p14:creationId xmlns:p14="http://schemas.microsoft.com/office/powerpoint/2010/main" val="350742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3E221666-D477-4A9B-AED4-5872AC9F5F4D}" type="datetimeFigureOut">
              <a:rPr lang="en-US" smtClean="0"/>
              <a:t>3/13/2025</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4EC3415C-A6D4-4999-BC83-CBDD83D17C13}" type="slidenum">
              <a:rPr lang="en-US" smtClean="0"/>
              <a:t>‹#›</a:t>
            </a:fld>
            <a:endParaRPr lang="en-US"/>
          </a:p>
        </p:txBody>
      </p:sp>
    </p:spTree>
    <p:extLst>
      <p:ext uri="{BB962C8B-B14F-4D97-AF65-F5344CB8AC3E}">
        <p14:creationId xmlns:p14="http://schemas.microsoft.com/office/powerpoint/2010/main" val="306646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4"/>
          <p:cNvSpPr>
            <a:spLocks noGrp="1"/>
          </p:cNvSpPr>
          <p:nvPr>
            <p:ph type="dt" sz="half" idx="10"/>
          </p:nvPr>
        </p:nvSpPr>
        <p:spPr/>
        <p:txBody>
          <a:bodyPr/>
          <a:lstStyle/>
          <a:p>
            <a:fld id="{3E221666-D477-4A9B-AED4-5872AC9F5F4D}" type="datetimeFigureOut">
              <a:rPr lang="en-US" smtClean="0"/>
              <a:t>3/13/2025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4EC3415C-A6D4-4999-BC83-CBDD83D17C13}" type="slidenum">
              <a:rPr lang="en-US" smtClean="0"/>
              <a:t>‹#›</a:t>
            </a:fld>
            <a:endParaRPr lang="en-US"/>
          </a:p>
        </p:txBody>
      </p:sp>
    </p:spTree>
    <p:extLst>
      <p:ext uri="{BB962C8B-B14F-4D97-AF65-F5344CB8AC3E}">
        <p14:creationId xmlns:p14="http://schemas.microsoft.com/office/powerpoint/2010/main" val="142590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6"/>
          <p:cNvSpPr>
            <a:spLocks noGrp="1"/>
          </p:cNvSpPr>
          <p:nvPr>
            <p:ph type="dt" sz="half" idx="10"/>
          </p:nvPr>
        </p:nvSpPr>
        <p:spPr/>
        <p:txBody>
          <a:bodyPr/>
          <a:lstStyle/>
          <a:p>
            <a:fld id="{3E221666-D477-4A9B-AED4-5872AC9F5F4D}" type="datetimeFigureOut">
              <a:rPr lang="en-US" smtClean="0"/>
              <a:t>3/13/2025</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4EC3415C-A6D4-4999-BC83-CBDD83D17C13}" type="slidenum">
              <a:rPr lang="en-US" smtClean="0"/>
              <a:t>‹#›</a:t>
            </a:fld>
            <a:endParaRPr lang="en-US"/>
          </a:p>
        </p:txBody>
      </p:sp>
    </p:spTree>
    <p:extLst>
      <p:ext uri="{BB962C8B-B14F-4D97-AF65-F5344CB8AC3E}">
        <p14:creationId xmlns:p14="http://schemas.microsoft.com/office/powerpoint/2010/main" val="91677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ημερομηνίας 2"/>
          <p:cNvSpPr>
            <a:spLocks noGrp="1"/>
          </p:cNvSpPr>
          <p:nvPr>
            <p:ph type="dt" sz="half" idx="10"/>
          </p:nvPr>
        </p:nvSpPr>
        <p:spPr/>
        <p:txBody>
          <a:bodyPr/>
          <a:lstStyle/>
          <a:p>
            <a:fld id="{3E221666-D477-4A9B-AED4-5872AC9F5F4D}" type="datetimeFigureOut">
              <a:rPr lang="en-US" smtClean="0"/>
              <a:t>3/13/2025</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4EC3415C-A6D4-4999-BC83-CBDD83D17C13}" type="slidenum">
              <a:rPr lang="en-US" smtClean="0"/>
              <a:t>‹#›</a:t>
            </a:fld>
            <a:endParaRPr lang="en-US"/>
          </a:p>
        </p:txBody>
      </p:sp>
    </p:spTree>
    <p:extLst>
      <p:ext uri="{BB962C8B-B14F-4D97-AF65-F5344CB8AC3E}">
        <p14:creationId xmlns:p14="http://schemas.microsoft.com/office/powerpoint/2010/main" val="97190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E221666-D477-4A9B-AED4-5872AC9F5F4D}" type="datetimeFigureOut">
              <a:rPr lang="en-US" smtClean="0"/>
              <a:t>3/13/2025</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4EC3415C-A6D4-4999-BC83-CBDD83D17C13}" type="slidenum">
              <a:rPr lang="en-US" smtClean="0"/>
              <a:t>‹#›</a:t>
            </a:fld>
            <a:endParaRPr lang="en-US"/>
          </a:p>
        </p:txBody>
      </p:sp>
    </p:spTree>
    <p:extLst>
      <p:ext uri="{BB962C8B-B14F-4D97-AF65-F5344CB8AC3E}">
        <p14:creationId xmlns:p14="http://schemas.microsoft.com/office/powerpoint/2010/main" val="3090009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E221666-D477-4A9B-AED4-5872AC9F5F4D}" type="datetimeFigureOut">
              <a:rPr lang="en-US" smtClean="0"/>
              <a:t>3/13/2025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4EC3415C-A6D4-4999-BC83-CBDD83D17C13}" type="slidenum">
              <a:rPr lang="en-US" smtClean="0"/>
              <a:t>‹#›</a:t>
            </a:fld>
            <a:endParaRPr lang="en-US"/>
          </a:p>
        </p:txBody>
      </p:sp>
    </p:spTree>
    <p:extLst>
      <p:ext uri="{BB962C8B-B14F-4D97-AF65-F5344CB8AC3E}">
        <p14:creationId xmlns:p14="http://schemas.microsoft.com/office/powerpoint/2010/main" val="51361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3E221666-D477-4A9B-AED4-5872AC9F5F4D}" type="datetimeFigureOut">
              <a:rPr lang="en-US" smtClean="0"/>
              <a:t>3/13/2025</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4EC3415C-A6D4-4999-BC83-CBDD83D17C13}" type="slidenum">
              <a:rPr lang="en-US" smtClean="0"/>
              <a:t>‹#›</a:t>
            </a:fld>
            <a:endParaRPr lang="en-US"/>
          </a:p>
        </p:txBody>
      </p:sp>
    </p:spTree>
    <p:extLst>
      <p:ext uri="{BB962C8B-B14F-4D97-AF65-F5344CB8AC3E}">
        <p14:creationId xmlns:p14="http://schemas.microsoft.com/office/powerpoint/2010/main" val="3524757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21666-D477-4A9B-AED4-5872AC9F5F4D}" type="datetimeFigureOut">
              <a:rPr lang="en-US" smtClean="0"/>
              <a:t>3/13/2025</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3415C-A6D4-4999-BC83-CBDD83D17C13}" type="slidenum">
              <a:rPr lang="en-US" smtClean="0"/>
              <a:t>‹#›</a:t>
            </a:fld>
            <a:endParaRPr lang="en-US"/>
          </a:p>
        </p:txBody>
      </p:sp>
    </p:spTree>
    <p:extLst>
      <p:ext uri="{BB962C8B-B14F-4D97-AF65-F5344CB8AC3E}">
        <p14:creationId xmlns:p14="http://schemas.microsoft.com/office/powerpoint/2010/main" val="2042568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91%CE%B3%CE%B3%CE%B5%CE%B9%CE%BF%CE%B3%CF%81%CE%B1%CF%86%CE%AF%CE%B1_(%CF%84%CE%AD%CF%87%CE%BD%CE%B7)" TargetMode="External"/><Relationship Id="rId7" Type="http://schemas.openxmlformats.org/officeDocument/2006/relationships/image" Target="../media/image21.jpeg"/><Relationship Id="rId2" Type="http://schemas.openxmlformats.org/officeDocument/2006/relationships/hyperlink" Target="https://el.wikipedia.org/wiki/%CE%94%CE%B9%CE%AC%CE%BC%CE%B5%CF%84%CF%81%CE%BF%CF%82" TargetMode="External"/><Relationship Id="rId1" Type="http://schemas.openxmlformats.org/officeDocument/2006/relationships/slideLayout" Target="../slideLayouts/slideLayout7.xml"/><Relationship Id="rId6" Type="http://schemas.openxmlformats.org/officeDocument/2006/relationships/hyperlink" Target="https://el.wikipedia.org/wiki/%CE%92%CE%B1%CF%81%CF%8D%CF%84%CE%B7%CF%84%CE%B1" TargetMode="External"/><Relationship Id="rId5" Type="http://schemas.openxmlformats.org/officeDocument/2006/relationships/hyperlink" Target="https://el.wikipedia.org/wiki/%CE%8E%CF%88%CE%BF%CF%82" TargetMode="External"/><Relationship Id="rId4" Type="http://schemas.openxmlformats.org/officeDocument/2006/relationships/hyperlink" Target="https://el.wikipedia.org/wiki/%CE%9C%CE%AE%CE%BA%CE%BF%CF%8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l.wikipedia.org/wiki/%CE%91%CE%BA%CE%BF%CE%BD%CF%84%CE%B9%CF%83%CE%BC%CF%8C%CF%82" TargetMode="External"/><Relationship Id="rId7" Type="http://schemas.openxmlformats.org/officeDocument/2006/relationships/image" Target="../media/image22.png"/><Relationship Id="rId2" Type="http://schemas.openxmlformats.org/officeDocument/2006/relationships/hyperlink" Target="https://el.wikipedia.org/wiki/%CE%94%CF%8C%CF%81%CF%85" TargetMode="External"/><Relationship Id="rId1" Type="http://schemas.openxmlformats.org/officeDocument/2006/relationships/slideLayout" Target="../slideLayouts/slideLayout7.xml"/><Relationship Id="rId6" Type="http://schemas.openxmlformats.org/officeDocument/2006/relationships/hyperlink" Target="https://el.wikipedia.org/wiki/%CE%92%CE%B1%CE%BB%CE%BB%CE%AF%CF%83%CF%84%CF%81%CE%B1" TargetMode="External"/><Relationship Id="rId5" Type="http://schemas.openxmlformats.org/officeDocument/2006/relationships/hyperlink" Target="https://el.wikipedia.org/wiki/%CE%A4%CF%8C%CE%BE%CE%BF_(%CF%8C%CF%80%CE%BB%CE%BF)" TargetMode="External"/><Relationship Id="rId4" Type="http://schemas.openxmlformats.org/officeDocument/2006/relationships/hyperlink" Target="https://el.wikipedia.org/wiki/%CE%A3%CF%86%CE%B5%CE%BD%CE%B4%CF%8C%CE%BD%CE%B7_(%CF%8C%CF%80%CE%BB%CE%B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l.wikipedia.org/wiki/%CE%9A%CF%85%CE%BD%CE%AE%CE%B3%CE%B9" TargetMode="External"/><Relationship Id="rId2" Type="http://schemas.openxmlformats.org/officeDocument/2006/relationships/hyperlink" Target="https://el.wikipedia.org/wiki/%CE%92%CF%85%CE%B6%CE%AC%CE%BD%CF%84%CE%B9%CE%BF" TargetMode="Externa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s://el.wikipedia.org/wiki/%CE%A1%CF%89%CE%BC%CE%B1%CE%AF%CE%BF%CE%B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el.wikipedia.org/wiki/%CE%A0%CE%AD%CE%BD%CF%84%CE%B1%CE%B8%CE%BB%CE%BF%CE%BD"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91%CF%81%CF%87%CE%B1%CE%AF%CE%B1_%CE%9F%CE%BB%CF%85%CE%BC%CF%80%CE%AF%CE%B1" TargetMode="External"/><Relationship Id="rId2" Type="http://schemas.openxmlformats.org/officeDocument/2006/relationships/hyperlink" Target="https://el.wikipedia.org/wiki/%CE%91%CF%81%CF%87%CE%B1%CE%AF%CE%B1_%CE%95%CE%BB%CE%BB%CE%AC%CE%B4%CE%B1"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solidFill>
                  <a:srgbClr val="0070C0"/>
                </a:solidFill>
              </a:rPr>
              <a:t>Αρχαίοι ολυμπιακοί αγώνες</a:t>
            </a:r>
            <a:br>
              <a:rPr lang="el-GR" dirty="0"/>
            </a:br>
            <a:endParaRPr lang="en-US" dirty="0"/>
          </a:p>
        </p:txBody>
      </p:sp>
      <p:sp>
        <p:nvSpPr>
          <p:cNvPr id="3" name="Υπότιτλος 2"/>
          <p:cNvSpPr>
            <a:spLocks noGrp="1"/>
          </p:cNvSpPr>
          <p:nvPr>
            <p:ph type="subTitle" idx="1"/>
          </p:nvPr>
        </p:nvSpPr>
        <p:spPr/>
        <p:txBody>
          <a:bodyPr/>
          <a:lstStyle/>
          <a:p>
            <a:r>
              <a:rPr lang="el-GR" dirty="0"/>
              <a:t>Πλεμένος Γιάννης, Τζανετής Γιάννης, Ρουτζέρι Άγγελος , Π</a:t>
            </a:r>
            <a:r>
              <a:rPr lang="el-GR" dirty="0">
                <a:sym typeface="Wingdings" panose="05000000000000000000" pitchFamily="2" charset="2"/>
              </a:rPr>
              <a:t>εταλάς Μάριος, Χατζηνάκη Μαρία</a:t>
            </a:r>
            <a:endParaRPr lang="en-US" dirty="0"/>
          </a:p>
        </p:txBody>
      </p:sp>
    </p:spTree>
    <p:extLst>
      <p:ext uri="{BB962C8B-B14F-4D97-AF65-F5344CB8AC3E}">
        <p14:creationId xmlns:p14="http://schemas.microsoft.com/office/powerpoint/2010/main" val="3102674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176" y="403411"/>
            <a:ext cx="10515600" cy="1945341"/>
          </a:xfrm>
        </p:spPr>
        <p:txBody>
          <a:bodyPr>
            <a:normAutofit/>
          </a:bodyPr>
          <a:lstStyle/>
          <a:p>
            <a:r>
              <a:rPr lang="el-GR" sz="5400" b="1" dirty="0"/>
              <a:t>Αρχαίοι Ολυμπιακοί Αγώνες </a:t>
            </a:r>
          </a:p>
        </p:txBody>
      </p:sp>
      <p:sp>
        <p:nvSpPr>
          <p:cNvPr id="3" name="Subtitle 2"/>
          <p:cNvSpPr>
            <a:spLocks noGrp="1"/>
          </p:cNvSpPr>
          <p:nvPr>
            <p:ph type="subTitle" idx="4294967295"/>
          </p:nvPr>
        </p:nvSpPr>
        <p:spPr>
          <a:xfrm>
            <a:off x="4244834" y="2121834"/>
            <a:ext cx="4849813" cy="1001713"/>
          </a:xfrm>
        </p:spPr>
        <p:txBody>
          <a:bodyPr>
            <a:normAutofit/>
          </a:bodyPr>
          <a:lstStyle/>
          <a:p>
            <a:pPr marL="0" indent="0">
              <a:buNone/>
            </a:pPr>
            <a:r>
              <a:rPr lang="el-GR" sz="6600" dirty="0"/>
              <a:t>Ακόντιο</a:t>
            </a:r>
          </a:p>
        </p:txBody>
      </p:sp>
      <p:pic>
        <p:nvPicPr>
          <p:cNvPr id="1026" name="Picture 2" descr="The first Olympic champion from the Bulgarian lands 1700 years a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531" y="3173946"/>
            <a:ext cx="7184571" cy="35128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055118" y="5787238"/>
            <a:ext cx="1643463" cy="400110"/>
          </a:xfrm>
          <a:prstGeom prst="rect">
            <a:avLst/>
          </a:prstGeom>
        </p:spPr>
        <p:txBody>
          <a:bodyPr wrap="none">
            <a:spAutoFit/>
          </a:bodyPr>
          <a:lstStyle/>
          <a:p>
            <a:r>
              <a:rPr lang="el-GR" sz="2000" b="1" i="0" u="sng" dirty="0">
                <a:effectLst/>
                <a:latin typeface="Linux Libertine"/>
              </a:rPr>
              <a:t>Αλέξανδρος</a:t>
            </a:r>
          </a:p>
        </p:txBody>
      </p:sp>
      <p:sp>
        <p:nvSpPr>
          <p:cNvPr id="5" name="Rectangle 4"/>
          <p:cNvSpPr/>
          <p:nvPr/>
        </p:nvSpPr>
        <p:spPr>
          <a:xfrm>
            <a:off x="10229289" y="6187348"/>
            <a:ext cx="1335622" cy="400110"/>
          </a:xfrm>
          <a:prstGeom prst="rect">
            <a:avLst/>
          </a:prstGeom>
        </p:spPr>
        <p:txBody>
          <a:bodyPr wrap="none">
            <a:spAutoFit/>
          </a:bodyPr>
          <a:lstStyle/>
          <a:p>
            <a:r>
              <a:rPr lang="el-GR" sz="2000" b="1" i="0" u="sng" dirty="0">
                <a:solidFill>
                  <a:srgbClr val="001F27"/>
                </a:solidFill>
                <a:effectLst/>
                <a:latin typeface="Google Sans"/>
              </a:rPr>
              <a:t>Παυλίδης</a:t>
            </a:r>
            <a:endParaRPr lang="el-GR" sz="2000" b="1" u="sng" dirty="0"/>
          </a:p>
        </p:txBody>
      </p:sp>
    </p:spTree>
    <p:extLst>
      <p:ext uri="{BB962C8B-B14F-4D97-AF65-F5344CB8AC3E}">
        <p14:creationId xmlns:p14="http://schemas.microsoft.com/office/powerpoint/2010/main" val="407019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548" y="158655"/>
            <a:ext cx="6096000" cy="5262979"/>
          </a:xfrm>
          <a:prstGeom prst="rect">
            <a:avLst/>
          </a:prstGeom>
        </p:spPr>
        <p:txBody>
          <a:bodyPr>
            <a:spAutoFit/>
          </a:bodyPr>
          <a:lstStyle/>
          <a:p>
            <a:r>
              <a:rPr lang="el-GR" sz="2800" b="0" i="0" dirty="0">
                <a:solidFill>
                  <a:srgbClr val="202122"/>
                </a:solidFill>
                <a:effectLst/>
                <a:latin typeface="Arial" panose="020B0604020202020204" pitchFamily="34" charset="0"/>
              </a:rPr>
              <a:t>Το αρχαίο ακόντιο είναι ένα ξύλινο κοντάρι, μήκους περίπου 1,70 μ. και </a:t>
            </a:r>
            <a:r>
              <a:rPr lang="el-GR" sz="2800" b="0" i="0" u="none" strike="noStrike" dirty="0">
                <a:effectLst/>
                <a:latin typeface="Arial" panose="020B0604020202020204" pitchFamily="34" charset="0"/>
                <a:hlinkClick r:id="rId2" tooltip="Διάμετρος"/>
              </a:rPr>
              <a:t>διαμέτρου</a:t>
            </a:r>
            <a:r>
              <a:rPr lang="el-GR" sz="2800" b="0" i="0" dirty="0">
                <a:solidFill>
                  <a:srgbClr val="202122"/>
                </a:solidFill>
                <a:effectLst/>
                <a:latin typeface="Arial" panose="020B0604020202020204" pitchFamily="34" charset="0"/>
              </a:rPr>
              <a:t> περίπου 3,5 εκατοστών. Στη μια άκρη είναι μυτερό. Στις </a:t>
            </a:r>
            <a:r>
              <a:rPr lang="el-GR" sz="2800" b="0" i="0" u="none" strike="noStrike" dirty="0" err="1">
                <a:effectLst/>
                <a:latin typeface="Arial" panose="020B0604020202020204" pitchFamily="34" charset="0"/>
                <a:hlinkClick r:id="rId3" tooltip="Αγγειογραφία (τέχνη)"/>
              </a:rPr>
              <a:t>αγγειογραφιές</a:t>
            </a:r>
            <a:r>
              <a:rPr lang="el-GR" sz="2800" b="0" i="0" dirty="0">
                <a:solidFill>
                  <a:srgbClr val="202122"/>
                </a:solidFill>
                <a:effectLst/>
                <a:latin typeface="Arial" panose="020B0604020202020204" pitchFamily="34" charset="0"/>
              </a:rPr>
              <a:t> μάλιστα βλέπουμε ότι το </a:t>
            </a:r>
            <a:r>
              <a:rPr lang="el-GR" sz="2800" b="0" i="0" u="none" strike="noStrike" dirty="0">
                <a:effectLst/>
                <a:latin typeface="Arial" panose="020B0604020202020204" pitchFamily="34" charset="0"/>
                <a:hlinkClick r:id="rId4" tooltip="Μήκος"/>
              </a:rPr>
              <a:t>μήκος</a:t>
            </a:r>
            <a:r>
              <a:rPr lang="el-GR" sz="2800" b="0" i="0" dirty="0">
                <a:solidFill>
                  <a:srgbClr val="202122"/>
                </a:solidFill>
                <a:effectLst/>
                <a:latin typeface="Arial" panose="020B0604020202020204" pitchFamily="34" charset="0"/>
              </a:rPr>
              <a:t> του ακοντίου πλησιάζει και υπερβαίνει το </a:t>
            </a:r>
            <a:r>
              <a:rPr lang="el-GR" sz="2800" b="0" i="0" u="none" strike="noStrike" dirty="0">
                <a:effectLst/>
                <a:latin typeface="Arial" panose="020B0604020202020204" pitchFamily="34" charset="0"/>
                <a:hlinkClick r:id="rId5" tooltip="Ύψος"/>
              </a:rPr>
              <a:t>ύψος</a:t>
            </a:r>
            <a:r>
              <a:rPr lang="el-GR" sz="2800" b="0" i="0" dirty="0">
                <a:solidFill>
                  <a:srgbClr val="202122"/>
                </a:solidFill>
                <a:effectLst/>
                <a:latin typeface="Arial" panose="020B0604020202020204" pitchFamily="34" charset="0"/>
              </a:rPr>
              <a:t> του ακοντιστή. Για το </a:t>
            </a:r>
            <a:r>
              <a:rPr lang="el-GR" sz="2800" b="0" i="0" u="none" strike="noStrike" dirty="0">
                <a:effectLst/>
                <a:latin typeface="Arial" panose="020B0604020202020204" pitchFamily="34" charset="0"/>
                <a:hlinkClick r:id="rId6" tooltip="Βαρύτητα"/>
              </a:rPr>
              <a:t>βάρος</a:t>
            </a:r>
            <a:r>
              <a:rPr lang="el-GR" sz="2800" b="0" i="0" dirty="0">
                <a:solidFill>
                  <a:srgbClr val="202122"/>
                </a:solidFill>
                <a:effectLst/>
                <a:latin typeface="Arial" panose="020B0604020202020204" pitchFamily="34" charset="0"/>
              </a:rPr>
              <a:t> και το πάχος του δεν υπάρχουν σαφείς πληροφορίες. Το αγωνιστικό ακόντιο θα πρέπει να ήταν ελαφρύτερο από το δόρυ των πολεμιστών.</a:t>
            </a:r>
            <a:endParaRPr lang="el-GR" sz="2800" dirty="0"/>
          </a:p>
        </p:txBody>
      </p:sp>
      <p:pic>
        <p:nvPicPr>
          <p:cNvPr id="5122" name="Picture 2" descr="Ακόντιο Προπόνησης 600 gr - EuroAthletic.gr Προϊόντα Στίβου και Αθλητικός  Εξοπλισμός"/>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8548" y="241569"/>
            <a:ext cx="5502793" cy="6221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11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6849" y="5184298"/>
            <a:ext cx="12740640" cy="646331"/>
          </a:xfrm>
          <a:prstGeom prst="rect">
            <a:avLst/>
          </a:prstGeom>
        </p:spPr>
        <p:txBody>
          <a:bodyPr wrap="square">
            <a:spAutoFit/>
          </a:bodyPr>
          <a:lstStyle/>
          <a:p>
            <a:endParaRPr lang="el-GR" b="0" i="0" dirty="0">
              <a:solidFill>
                <a:srgbClr val="202122"/>
              </a:solidFill>
              <a:effectLst/>
              <a:latin typeface="Arial" panose="020B0604020202020204" pitchFamily="34" charset="0"/>
            </a:endParaRPr>
          </a:p>
          <a:p>
            <a:endParaRPr lang="el-GR" dirty="0"/>
          </a:p>
        </p:txBody>
      </p:sp>
      <p:sp>
        <p:nvSpPr>
          <p:cNvPr id="3" name="Rectangle 2"/>
          <p:cNvSpPr/>
          <p:nvPr/>
        </p:nvSpPr>
        <p:spPr>
          <a:xfrm>
            <a:off x="391375" y="346915"/>
            <a:ext cx="6096000" cy="4154984"/>
          </a:xfrm>
          <a:prstGeom prst="rect">
            <a:avLst/>
          </a:prstGeom>
        </p:spPr>
        <p:txBody>
          <a:bodyPr>
            <a:spAutoFit/>
          </a:bodyPr>
          <a:lstStyle/>
          <a:p>
            <a:r>
              <a:rPr lang="el-GR" sz="2400" b="0" i="0" dirty="0">
                <a:solidFill>
                  <a:srgbClr val="202122"/>
                </a:solidFill>
                <a:effectLst/>
                <a:latin typeface="Arial" panose="020B0604020202020204" pitchFamily="34" charset="0"/>
              </a:rPr>
              <a:t>Το </a:t>
            </a:r>
            <a:r>
              <a:rPr lang="el-GR" sz="2400" b="1" i="0" dirty="0">
                <a:solidFill>
                  <a:srgbClr val="202122"/>
                </a:solidFill>
                <a:effectLst/>
                <a:latin typeface="Arial" panose="020B0604020202020204" pitchFamily="34" charset="0"/>
              </a:rPr>
              <a:t>ακόντιο</a:t>
            </a:r>
            <a:r>
              <a:rPr lang="el-GR" sz="2400" b="0" i="0" dirty="0">
                <a:solidFill>
                  <a:srgbClr val="202122"/>
                </a:solidFill>
                <a:effectLst/>
                <a:latin typeface="Arial" panose="020B0604020202020204" pitchFamily="34" charset="0"/>
              </a:rPr>
              <a:t> είναι ελαφρύ </a:t>
            </a:r>
            <a:r>
              <a:rPr lang="el-GR" sz="2400" b="0" i="0" u="none" strike="noStrike" dirty="0">
                <a:effectLst/>
                <a:latin typeface="Arial" panose="020B0604020202020204" pitchFamily="34" charset="0"/>
                <a:hlinkClick r:id="rId2" tooltip="Δόρυ"/>
              </a:rPr>
              <a:t>δόρυ</a:t>
            </a:r>
            <a:r>
              <a:rPr lang="el-GR" sz="2400" b="0" i="0" dirty="0">
                <a:solidFill>
                  <a:srgbClr val="202122"/>
                </a:solidFill>
                <a:effectLst/>
                <a:latin typeface="Arial" panose="020B0604020202020204" pitchFamily="34" charset="0"/>
              </a:rPr>
              <a:t> που σχεδιάστηκε κυρίως για ρίψεις, ιστορικά ως όπλο, αλλά σήμερα κυρίως στον αθλητισμό (</a:t>
            </a:r>
            <a:r>
              <a:rPr lang="el-GR" sz="2400" b="0" i="0" u="none" strike="noStrike" dirty="0">
                <a:effectLst/>
                <a:latin typeface="Arial" panose="020B0604020202020204" pitchFamily="34" charset="0"/>
                <a:hlinkClick r:id="rId3" tooltip="Ακοντισμός"/>
              </a:rPr>
              <a:t>ακοντισμός</a:t>
            </a:r>
            <a:r>
              <a:rPr lang="el-GR" sz="2400" b="0" i="0" dirty="0">
                <a:solidFill>
                  <a:srgbClr val="202122"/>
                </a:solidFill>
                <a:effectLst/>
                <a:latin typeface="Arial" panose="020B0604020202020204" pitchFamily="34" charset="0"/>
              </a:rPr>
              <a:t>). Το ακόντιο ρίχνεται σχεδόν πάντα με το χέρι, σε αντίθεση με τη </a:t>
            </a:r>
            <a:r>
              <a:rPr lang="el-GR" sz="2400" b="0" i="0" u="none" strike="noStrike" dirty="0">
                <a:effectLst/>
                <a:latin typeface="Arial" panose="020B0604020202020204" pitchFamily="34" charset="0"/>
                <a:hlinkClick r:id="rId4" tooltip="Σφενδόνη (όπλο)"/>
              </a:rPr>
              <a:t>σφεντόνα</a:t>
            </a:r>
            <a:r>
              <a:rPr lang="el-GR" sz="2400" b="0" i="0" dirty="0">
                <a:solidFill>
                  <a:srgbClr val="202122"/>
                </a:solidFill>
                <a:effectLst/>
                <a:latin typeface="Arial" panose="020B0604020202020204" pitchFamily="34" charset="0"/>
              </a:rPr>
              <a:t>, το </a:t>
            </a:r>
            <a:r>
              <a:rPr lang="el-GR" sz="2400" b="0" i="0" u="none" strike="noStrike" dirty="0">
                <a:effectLst/>
                <a:latin typeface="Arial" panose="020B0604020202020204" pitchFamily="34" charset="0"/>
                <a:hlinkClick r:id="rId5" tooltip="Τόξο (όπλο)"/>
              </a:rPr>
              <a:t>τόξο</a:t>
            </a:r>
            <a:r>
              <a:rPr lang="el-GR" sz="2400" b="0" i="0" dirty="0">
                <a:solidFill>
                  <a:srgbClr val="202122"/>
                </a:solidFill>
                <a:effectLst/>
                <a:latin typeface="Arial" panose="020B0604020202020204" pitchFamily="34" charset="0"/>
              </a:rPr>
              <a:t> και τη </a:t>
            </a:r>
            <a:r>
              <a:rPr lang="el-GR" sz="2400" b="0" i="0" u="none" strike="noStrike" dirty="0">
                <a:effectLst/>
                <a:latin typeface="Arial" panose="020B0604020202020204" pitchFamily="34" charset="0"/>
                <a:hlinkClick r:id="rId6" tooltip="Βαλλίστρα"/>
              </a:rPr>
              <a:t>βαλλίστρα</a:t>
            </a:r>
            <a:r>
              <a:rPr lang="el-GR" sz="2400" b="0" i="0" dirty="0">
                <a:solidFill>
                  <a:srgbClr val="202122"/>
                </a:solidFill>
                <a:effectLst/>
                <a:latin typeface="Arial" panose="020B0604020202020204" pitchFamily="34" charset="0"/>
              </a:rPr>
              <a:t>, που εκτοξεύουν βλήματα με τη βοήθεια ενός μηχανισμού χειρός. Ωστόσο, υπάρχουν συσκευές που βοηθούν τον ακοντιστή στην επίτευξη μεγαλύτερης απόστασης, που ονομάζονται εκτοξευτές ακοντίων</a:t>
            </a:r>
            <a:r>
              <a:rPr lang="el-GR" b="0" i="0" dirty="0">
                <a:solidFill>
                  <a:srgbClr val="202122"/>
                </a:solidFill>
                <a:effectLst/>
                <a:latin typeface="Arial" panose="020B0604020202020204" pitchFamily="34" charset="0"/>
              </a:rPr>
              <a:t>.</a:t>
            </a:r>
            <a:endParaRPr lang="el-GR" dirty="0"/>
          </a:p>
        </p:txBody>
      </p:sp>
      <p:pic>
        <p:nvPicPr>
          <p:cNvPr id="2050" name="Picture 2" descr="Ακόντιο - Βικιπαίδεια"/>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7317" y="299383"/>
            <a:ext cx="4879974" cy="4948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01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153" y="394447"/>
            <a:ext cx="6096000" cy="5693866"/>
          </a:xfrm>
          <a:prstGeom prst="rect">
            <a:avLst/>
          </a:prstGeom>
        </p:spPr>
        <p:txBody>
          <a:bodyPr>
            <a:spAutoFit/>
          </a:bodyPr>
          <a:lstStyle/>
          <a:p>
            <a:r>
              <a:rPr lang="el-GR" sz="2800" b="0" i="0" dirty="0">
                <a:solidFill>
                  <a:srgbClr val="202122"/>
                </a:solidFill>
                <a:effectLst/>
                <a:latin typeface="Arial" panose="020B0604020202020204" pitchFamily="34" charset="0"/>
              </a:rPr>
              <a:t>Το ακόντιο χρησιμοποιήθηκε στο </a:t>
            </a:r>
            <a:r>
              <a:rPr lang="el-GR" sz="2800" b="0" i="0" u="none" strike="noStrike" dirty="0">
                <a:effectLst/>
                <a:latin typeface="Arial" panose="020B0604020202020204" pitchFamily="34" charset="0"/>
                <a:hlinkClick r:id="rId2" tooltip="Βυζάντιο"/>
              </a:rPr>
              <a:t>Βυζάντιο</a:t>
            </a:r>
            <a:r>
              <a:rPr lang="el-GR" sz="2800" b="0" i="0" dirty="0">
                <a:solidFill>
                  <a:srgbClr val="202122"/>
                </a:solidFill>
                <a:effectLst/>
                <a:latin typeface="Arial" panose="020B0604020202020204" pitchFamily="34" charset="0"/>
              </a:rPr>
              <a:t>, όπως και στις προηγούμενες εποχές ως όπλο πολεμικό, ως όργανο για το </a:t>
            </a:r>
            <a:r>
              <a:rPr lang="el-GR" sz="2800" b="0" i="0" u="none" strike="noStrike" dirty="0">
                <a:effectLst/>
                <a:latin typeface="Arial" panose="020B0604020202020204" pitchFamily="34" charset="0"/>
                <a:hlinkClick r:id="rId3" tooltip="Κυνήγι"/>
              </a:rPr>
              <a:t>κυνήγι</a:t>
            </a:r>
            <a:r>
              <a:rPr lang="el-GR" sz="2800" b="0" i="0" dirty="0">
                <a:solidFill>
                  <a:srgbClr val="202122"/>
                </a:solidFill>
                <a:effectLst/>
                <a:latin typeface="Arial" panose="020B0604020202020204" pitchFamily="34" charset="0"/>
              </a:rPr>
              <a:t> μεγάλων άγριων ζώων και ως αθλητικό όργανο. Στα Τακτικά το ακόντιο αναφέρεται ως "</a:t>
            </a:r>
            <a:r>
              <a:rPr lang="el-GR" sz="2800" b="0" i="0" dirty="0" err="1">
                <a:solidFill>
                  <a:srgbClr val="202122"/>
                </a:solidFill>
                <a:effectLst/>
                <a:latin typeface="Arial" panose="020B0604020202020204" pitchFamily="34" charset="0"/>
              </a:rPr>
              <a:t>ρικτάριν</a:t>
            </a:r>
            <a:r>
              <a:rPr lang="el-GR" sz="2800" b="0" i="0" dirty="0">
                <a:solidFill>
                  <a:srgbClr val="202122"/>
                </a:solidFill>
                <a:effectLst/>
                <a:latin typeface="Arial" panose="020B0604020202020204" pitchFamily="34" charset="0"/>
              </a:rPr>
              <a:t>" και το έριχναν μακριά. Οι </a:t>
            </a:r>
            <a:r>
              <a:rPr lang="el-GR" sz="2800" b="0" i="0" u="none" strike="noStrike" dirty="0">
                <a:effectLst/>
                <a:latin typeface="Arial" panose="020B0604020202020204" pitchFamily="34" charset="0"/>
                <a:hlinkClick r:id="rId4" tooltip="Ρωμαίοι"/>
              </a:rPr>
              <a:t>Ρωμαίοι</a:t>
            </a:r>
            <a:r>
              <a:rPr lang="el-GR" sz="2800" b="0" i="0" dirty="0">
                <a:solidFill>
                  <a:srgbClr val="202122"/>
                </a:solidFill>
                <a:effectLst/>
                <a:latin typeface="Arial" panose="020B0604020202020204" pitchFamily="34" charset="0"/>
              </a:rPr>
              <a:t> το ακόντιο το έφτιαχναν από ξύλο κρανιάς </a:t>
            </a:r>
            <a:r>
              <a:rPr lang="el-GR" sz="2800" b="0" i="0" dirty="0" err="1">
                <a:solidFill>
                  <a:srgbClr val="202122"/>
                </a:solidFill>
                <a:effectLst/>
                <a:latin typeface="Arial" panose="020B0604020202020204" pitchFamily="34" charset="0"/>
              </a:rPr>
              <a:t>καιτο</a:t>
            </a:r>
            <a:r>
              <a:rPr lang="el-GR" sz="2800" b="0" i="0" dirty="0">
                <a:solidFill>
                  <a:srgbClr val="202122"/>
                </a:solidFill>
                <a:effectLst/>
                <a:latin typeface="Arial" panose="020B0604020202020204" pitchFamily="34" charset="0"/>
              </a:rPr>
              <a:t> μήκος του ποικίλει από 1,10-2,40μ. και στους Βυζαντινούς χρόνους 2,30 μ.</a:t>
            </a:r>
            <a:endParaRPr lang="el-GR" sz="2800" baseline="30000" dirty="0">
              <a:solidFill>
                <a:srgbClr val="202122"/>
              </a:solidFill>
              <a:latin typeface="Arial" panose="020B0604020202020204" pitchFamily="34" charset="0"/>
            </a:endParaRPr>
          </a:p>
          <a:p>
            <a:endParaRPr lang="el-GR" sz="2800" dirty="0"/>
          </a:p>
        </p:txBody>
      </p:sp>
      <p:pic>
        <p:nvPicPr>
          <p:cNvPr id="6" name="Picture 5" descr="SignSpecialist.com – One-Color Decals - Javelin thrower sports action  sticker. Customize on line. TRACK_FIELD_4BL_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0493" y="304801"/>
            <a:ext cx="5086350" cy="611392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Ακόντιο Εκπαιδευτικό 700gr 27m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80179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9623" y="240756"/>
            <a:ext cx="6096000" cy="4893647"/>
          </a:xfrm>
          <a:prstGeom prst="rect">
            <a:avLst/>
          </a:prstGeom>
        </p:spPr>
        <p:txBody>
          <a:bodyPr>
            <a:spAutoFit/>
          </a:bodyPr>
          <a:lstStyle/>
          <a:p>
            <a:r>
              <a:rPr lang="el-GR" sz="2400" b="0" i="0" dirty="0">
                <a:solidFill>
                  <a:srgbClr val="202122"/>
                </a:solidFill>
                <a:effectLst/>
                <a:latin typeface="Arial" panose="020B0604020202020204" pitchFamily="34" charset="0"/>
              </a:rPr>
              <a:t>Στο </a:t>
            </a:r>
            <a:r>
              <a:rPr lang="el-GR" sz="2400" b="0" i="0" u="none" strike="noStrike" dirty="0">
                <a:effectLst/>
                <a:latin typeface="Arial" panose="020B0604020202020204" pitchFamily="34" charset="0"/>
                <a:hlinkClick r:id="rId2" tooltip="Πένταθλον"/>
              </a:rPr>
              <a:t>πένταθλο</a:t>
            </a:r>
            <a:r>
              <a:rPr lang="el-GR" sz="2400" b="0" i="0" dirty="0">
                <a:solidFill>
                  <a:srgbClr val="202122"/>
                </a:solidFill>
                <a:effectLst/>
                <a:latin typeface="Arial" panose="020B0604020202020204" pitchFamily="34" charset="0"/>
              </a:rPr>
              <a:t> χρησιμοποιούσαν ακόντιο χωρίς μεταλλική αιχμή. Το ακόντιο αυτό λεγόταν «</a:t>
            </a:r>
            <a:r>
              <a:rPr lang="el-GR" sz="2400" b="0" i="0" dirty="0" err="1">
                <a:solidFill>
                  <a:srgbClr val="202122"/>
                </a:solidFill>
                <a:effectLst/>
                <a:latin typeface="Arial" panose="020B0604020202020204" pitchFamily="34" charset="0"/>
              </a:rPr>
              <a:t>αποτομεύς</a:t>
            </a:r>
            <a:r>
              <a:rPr lang="el-GR" sz="2400" b="0" i="0" dirty="0">
                <a:solidFill>
                  <a:srgbClr val="202122"/>
                </a:solidFill>
                <a:effectLst/>
                <a:latin typeface="Arial" panose="020B0604020202020204" pitchFamily="34" charset="0"/>
              </a:rPr>
              <a:t> ή </a:t>
            </a:r>
            <a:r>
              <a:rPr lang="el-GR" sz="2400" b="0" i="0" dirty="0" err="1">
                <a:solidFill>
                  <a:srgbClr val="202122"/>
                </a:solidFill>
                <a:effectLst/>
                <a:latin typeface="Arial" panose="020B0604020202020204" pitchFamily="34" charset="0"/>
              </a:rPr>
              <a:t>αποτομάς</a:t>
            </a:r>
            <a:r>
              <a:rPr lang="el-GR" sz="2400" b="0" i="0" dirty="0">
                <a:solidFill>
                  <a:srgbClr val="202122"/>
                </a:solidFill>
                <a:effectLst/>
                <a:latin typeface="Arial" panose="020B0604020202020204" pitchFamily="34" charset="0"/>
              </a:rPr>
              <a:t>». Στις παραστάσεις που υπάρχουν σε αγγεία ή σε ανάγλυφα, απεικονίζονται ακόντια και με μεταλλική αιχμή. Τα ακόντια αυτά χρησιμοποιούνταν στο αγώνισμα ακοντισμού σε στόχο και η μεταλλική αιχμή (από σίδερο ή ορείχαλκο) βοηθούσε για να στερεωθεί το ακόντιο στον στόχο. Στο μέσο του ακοντίου υπήρχε δερμάτινη λωρίδα διπλωμένη σε θηλιά η «αγκύλη», δεμένη περίπου στο κέντρο βάρους του ακοντίου</a:t>
            </a:r>
            <a:endParaRPr lang="el-GR" sz="2400" dirty="0"/>
          </a:p>
        </p:txBody>
      </p:sp>
      <p:pic>
        <p:nvPicPr>
          <p:cNvPr id="4098" name="Picture 2" descr="Greece in time - Ακοντισμός στην Αρχαία Ελλάδα.Koιτάζοντας ένα ακόντιο,  βλέπει κανείς την εξέλιξη του ανθρώπινου είδους, αφού ήταν απο τα πρώτα  όπλα που χρησιμοποίησε ο πρωτόγονος άνθρωπος για την επιβίωση το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024" y="376518"/>
            <a:ext cx="4930588" cy="307489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Ακόντιο Εκπαιδευτικό 700gr 27m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8" descr="Ακόντιο Εκπαιδευτικό 700gr 27m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10" descr="Ακόντιο Εκπαιδευτικό 700gr 27m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41105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052" y="269964"/>
            <a:ext cx="6618514" cy="6001643"/>
          </a:xfrm>
          <a:prstGeom prst="rect">
            <a:avLst/>
          </a:prstGeom>
        </p:spPr>
        <p:txBody>
          <a:bodyPr wrap="square">
            <a:spAutoFit/>
          </a:bodyPr>
          <a:lstStyle/>
          <a:p>
            <a:r>
              <a:rPr lang="el-GR" sz="2400" b="0" i="0" dirty="0">
                <a:solidFill>
                  <a:srgbClr val="202122"/>
                </a:solidFill>
                <a:effectLst/>
                <a:latin typeface="Arial" panose="020B0604020202020204" pitchFamily="34" charset="0"/>
              </a:rPr>
              <a:t>Το ακριβές σημείο του δεσίματος της αγκύλης το ρύθμιζε ο κάθε αθλητής κατά τη δική του αντίληψη και την τεχνική που χρησιμοποιούσε. Οι αθλητές έδεναν την αγκύλη και την τύλιγαν στο κέντρο βάρους του ακοντίου, </a:t>
            </a:r>
            <a:r>
              <a:rPr lang="el-GR" sz="2400" b="0" i="0" dirty="0" err="1">
                <a:solidFill>
                  <a:srgbClr val="202122"/>
                </a:solidFill>
                <a:effectLst/>
                <a:latin typeface="Arial" panose="020B0604020202020204" pitchFamily="34" charset="0"/>
              </a:rPr>
              <a:t>γι'αυτό</a:t>
            </a:r>
            <a:r>
              <a:rPr lang="el-GR" sz="2400" b="0" i="0" dirty="0">
                <a:solidFill>
                  <a:srgbClr val="202122"/>
                </a:solidFill>
                <a:effectLst/>
                <a:latin typeface="Arial" panose="020B0604020202020204" pitchFamily="34" charset="0"/>
              </a:rPr>
              <a:t> και το ακόντιο ονομαζόταν </a:t>
            </a:r>
            <a:r>
              <a:rPr lang="el-GR" sz="2400" b="0" i="0" dirty="0" err="1">
                <a:solidFill>
                  <a:srgbClr val="202122"/>
                </a:solidFill>
                <a:effectLst/>
                <a:latin typeface="Arial" panose="020B0604020202020204" pitchFamily="34" charset="0"/>
              </a:rPr>
              <a:t>μεσάγκυλον</a:t>
            </a:r>
            <a:r>
              <a:rPr lang="el-GR" sz="2400" b="0" i="0" dirty="0">
                <a:solidFill>
                  <a:srgbClr val="202122"/>
                </a:solidFill>
                <a:effectLst/>
                <a:latin typeface="Arial" panose="020B0604020202020204" pitchFamily="34" charset="0"/>
              </a:rPr>
              <a:t>. Στη θηλειά της αγκύλης ο αθλητής περνούσε ένα η δύο δάχτυλα κρατώντας συγχρόνως με τα υπόλοιπα το ακόντιο. Είναι γεγονός ότι η αγκύλη κατά την εκσφενδόνιση λειτουργούσε ως μοχλός προώθησης αυξάνοντας τη δύναμη εκτοξεύσεως γιατί σταθεροποιούσε τη λαβή. Η αγκύλη καθώς ξετυλίγονταν προσέδιδε επίσης στο ακόντιο περιστροφική κίνηση γύρω από </a:t>
            </a:r>
            <a:r>
              <a:rPr lang="el-GR" sz="2400" b="0" i="0" dirty="0" err="1">
                <a:solidFill>
                  <a:srgbClr val="202122"/>
                </a:solidFill>
                <a:effectLst/>
                <a:latin typeface="Arial" panose="020B0604020202020204" pitchFamily="34" charset="0"/>
              </a:rPr>
              <a:t>από</a:t>
            </a:r>
            <a:r>
              <a:rPr lang="el-GR" sz="2400" b="0" i="0" dirty="0">
                <a:solidFill>
                  <a:srgbClr val="202122"/>
                </a:solidFill>
                <a:effectLst/>
                <a:latin typeface="Arial" panose="020B0604020202020204" pitchFamily="34" charset="0"/>
              </a:rPr>
              <a:t> τον άξονα που σταθεροποιούσε την πτήση.</a:t>
            </a:r>
            <a:endParaRPr lang="el-GR" sz="2400" dirty="0"/>
          </a:p>
        </p:txBody>
      </p:sp>
      <p:pic>
        <p:nvPicPr>
          <p:cNvPr id="6146" name="Picture 2" descr="Αρχαίος Ακοντισμό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1679" y="189282"/>
            <a:ext cx="2857500" cy="47339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javelin_r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159" y="5223155"/>
            <a:ext cx="33909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77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90459" y="1357299"/>
            <a:ext cx="6572296" cy="2643205"/>
          </a:xfrm>
        </p:spPr>
        <p:txBody>
          <a:bodyPr>
            <a:noAutofit/>
          </a:bodyPr>
          <a:lstStyle/>
          <a:p>
            <a:pPr>
              <a:buNone/>
            </a:pPr>
            <a:r>
              <a:rPr lang="el-GR" sz="2000" b="1" dirty="0"/>
              <a:t>	Το άλμα εις μήκος</a:t>
            </a:r>
            <a:r>
              <a:rPr lang="el-GR" sz="2000" dirty="0"/>
              <a:t> είναι ένα από τα αγωνίσματα του στίβου. </a:t>
            </a:r>
          </a:p>
          <a:p>
            <a:pPr>
              <a:buNone/>
            </a:pPr>
            <a:r>
              <a:rPr lang="el-GR" sz="2000" dirty="0"/>
              <a:t>	Οι αθλητές συνδυάζουν ταχύτητα, δύναμη και ευκινησία σε μία προσπάθεια να πηδήξουν όσο το δυνατόν πιο μακριά από σταθερό σημείο απογείωσης. </a:t>
            </a:r>
          </a:p>
        </p:txBody>
      </p:sp>
      <p:sp>
        <p:nvSpPr>
          <p:cNvPr id="4" name="1 - Τίτλος"/>
          <p:cNvSpPr txBox="1">
            <a:spLocks/>
          </p:cNvSpPr>
          <p:nvPr/>
        </p:nvSpPr>
        <p:spPr>
          <a:xfrm>
            <a:off x="952464" y="357166"/>
            <a:ext cx="10363200" cy="571504"/>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a:ln>
                  <a:noFill/>
                </a:ln>
                <a:solidFill>
                  <a:srgbClr val="FF0000"/>
                </a:solidFill>
                <a:effectLst/>
                <a:uLnTx/>
                <a:uFillTx/>
                <a:latin typeface="+mj-lt"/>
                <a:ea typeface="+mj-ea"/>
                <a:cs typeface="+mj-cs"/>
              </a:rPr>
              <a:t>Άλμα εις μήκος </a:t>
            </a:r>
          </a:p>
        </p:txBody>
      </p:sp>
      <p:sp>
        <p:nvSpPr>
          <p:cNvPr id="6" name="5 - Ορθογώνιο"/>
          <p:cNvSpPr/>
          <p:nvPr/>
        </p:nvSpPr>
        <p:spPr>
          <a:xfrm>
            <a:off x="666712" y="3571877"/>
            <a:ext cx="6381795" cy="1938992"/>
          </a:xfrm>
          <a:prstGeom prst="rect">
            <a:avLst/>
          </a:prstGeom>
        </p:spPr>
        <p:txBody>
          <a:bodyPr wrap="square">
            <a:spAutoFit/>
          </a:bodyPr>
          <a:lstStyle/>
          <a:p>
            <a:pPr>
              <a:buNone/>
            </a:pPr>
            <a:r>
              <a:rPr lang="el-GR" sz="2000" dirty="0"/>
              <a:t>Μαζί με το άλμα τριπλούν, τα δύο αγωνίσματα που μετρούν το άλμα ως απόσταση, αναφέρονται ως «οριζόντια άλματα». </a:t>
            </a:r>
          </a:p>
          <a:p>
            <a:pPr>
              <a:buNone/>
            </a:pPr>
            <a:endParaRPr lang="el-GR" sz="2000" dirty="0"/>
          </a:p>
          <a:p>
            <a:pPr>
              <a:buNone/>
            </a:pPr>
            <a:r>
              <a:rPr lang="el-GR" sz="2000" b="1" dirty="0"/>
              <a:t>Η ιστορία του αθλήματος  ξεκινά από τους Ολυμπιακούς Αγώνες της Αρχαίας Ελλάδας</a:t>
            </a:r>
            <a:r>
              <a:rPr lang="el-GR" sz="1600" dirty="0"/>
              <a:t>.</a:t>
            </a:r>
          </a:p>
        </p:txBody>
      </p:sp>
      <p:pic>
        <p:nvPicPr>
          <p:cNvPr id="1026" name="Picture 2" descr="https://atexnos-b2.fra1.digitaloceanspaces.com/2024/08/Red-figured-vase-from-the-early-fifth-century-BC-with-a-long-jumper-in-action.-He-holds-jumping-weights-in-his-hands.jpg"/>
          <p:cNvPicPr>
            <a:picLocks noChangeAspect="1" noChangeArrowheads="1"/>
          </p:cNvPicPr>
          <p:nvPr/>
        </p:nvPicPr>
        <p:blipFill>
          <a:blip r:embed="rId2"/>
          <a:srcRect/>
          <a:stretch>
            <a:fillRect/>
          </a:stretch>
        </p:blipFill>
        <p:spPr bwMode="auto">
          <a:xfrm>
            <a:off x="6953256" y="3786190"/>
            <a:ext cx="4572032" cy="2446038"/>
          </a:xfrm>
          <a:prstGeom prst="rect">
            <a:avLst/>
          </a:prstGeom>
          <a:noFill/>
          <a:ln>
            <a:solidFill>
              <a:schemeClr val="tx1">
                <a:lumMod val="75000"/>
                <a:lumOff val="25000"/>
              </a:schemeClr>
            </a:solidFill>
          </a:ln>
        </p:spPr>
      </p:pic>
      <p:pic>
        <p:nvPicPr>
          <p:cNvPr id="1028" name="Picture 4" descr="ΕΡΓΑΣΊΑ ΓΥΜΝΑΣΤΙΚΉΣ 2022-23"/>
          <p:cNvPicPr>
            <a:picLocks noChangeAspect="1" noChangeArrowheads="1"/>
          </p:cNvPicPr>
          <p:nvPr/>
        </p:nvPicPr>
        <p:blipFill>
          <a:blip r:embed="rId3"/>
          <a:srcRect/>
          <a:stretch>
            <a:fillRect/>
          </a:stretch>
        </p:blipFill>
        <p:spPr bwMode="auto">
          <a:xfrm>
            <a:off x="6953256" y="1357298"/>
            <a:ext cx="4572032" cy="2234322"/>
          </a:xfrm>
          <a:prstGeom prst="rect">
            <a:avLst/>
          </a:prstGeom>
          <a:noFill/>
          <a:ln>
            <a:solidFill>
              <a:schemeClr val="tx1">
                <a:lumMod val="75000"/>
                <a:lumOff val="25000"/>
              </a:schemeClr>
            </a:solidFill>
          </a:ln>
        </p:spPr>
      </p:pic>
    </p:spTree>
    <p:extLst>
      <p:ext uri="{BB962C8B-B14F-4D97-AF65-F5344CB8AC3E}">
        <p14:creationId xmlns:p14="http://schemas.microsoft.com/office/powerpoint/2010/main" val="135599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80960" y="571480"/>
            <a:ext cx="11049077" cy="3500462"/>
          </a:xfrm>
        </p:spPr>
        <p:txBody>
          <a:bodyPr>
            <a:noAutofit/>
          </a:bodyPr>
          <a:lstStyle/>
          <a:p>
            <a:pPr>
              <a:buNone/>
            </a:pPr>
            <a:r>
              <a:rPr lang="el-GR" sz="2000" dirty="0"/>
              <a:t>	Το άλμα εις μήκος ήταν ένα από τα πιο επίπονα αθλήματα του πεντάθλου. Δεν είναι γνωστό αν ήταν απλούν, διπλούν ή τριπλούν. </a:t>
            </a:r>
          </a:p>
          <a:p>
            <a:pPr>
              <a:buNone/>
            </a:pPr>
            <a:r>
              <a:rPr lang="el-GR" sz="2000" dirty="0"/>
              <a:t>	Το άθλημα διεξαγόταν, όπως και σήμερα σε σκάμμα που είχε μήκος 50 πόδια και ήταν γεμάτο με μαλακό χώμα για να φαίνεται το αποτύπωμα των ποδιών. </a:t>
            </a:r>
          </a:p>
          <a:p>
            <a:pPr>
              <a:buNone/>
            </a:pPr>
            <a:r>
              <a:rPr lang="el-GR" sz="2000" dirty="0"/>
              <a:t>	Στη μια άκρη του σκάμματος υπήρχε ο </a:t>
            </a:r>
            <a:r>
              <a:rPr lang="el-GR" sz="2000" b="1" dirty="0" err="1"/>
              <a:t>βατήρ</a:t>
            </a:r>
            <a:r>
              <a:rPr lang="el-GR" sz="2000" dirty="0"/>
              <a:t> ,όπου πατούσαν οι άλτες πριν πηδήξουν. Βασικό εξάρτημα για τον άλτη ήταν οι </a:t>
            </a:r>
            <a:r>
              <a:rPr lang="el-GR" sz="2000" b="1" dirty="0"/>
              <a:t>αλτήρες</a:t>
            </a:r>
            <a:r>
              <a:rPr lang="el-GR" sz="2000" dirty="0"/>
              <a:t>, βάρη λίθινα ή μολύβδινα, που κρατούσε ο άλτης με τα δύο χέρια, και τα οποία τον βοηθούσαν να πετύχει καλύτερες επιδόσεις. </a:t>
            </a:r>
          </a:p>
          <a:p>
            <a:pPr>
              <a:buNone/>
            </a:pPr>
            <a:r>
              <a:rPr lang="el-GR" sz="2000" dirty="0"/>
              <a:t>	</a:t>
            </a:r>
          </a:p>
        </p:txBody>
      </p:sp>
      <p:sp>
        <p:nvSpPr>
          <p:cNvPr id="4" name="3 - Ορθογώνιο"/>
          <p:cNvSpPr/>
          <p:nvPr/>
        </p:nvSpPr>
        <p:spPr>
          <a:xfrm>
            <a:off x="857213" y="3714753"/>
            <a:ext cx="6096000" cy="1631216"/>
          </a:xfrm>
          <a:prstGeom prst="rect">
            <a:avLst/>
          </a:prstGeom>
        </p:spPr>
        <p:txBody>
          <a:bodyPr>
            <a:spAutoFit/>
          </a:bodyPr>
          <a:lstStyle/>
          <a:p>
            <a:r>
              <a:rPr lang="el-GR" sz="2000" dirty="0"/>
              <a:t>Ο άλτης, κρατώντας τους αλτήρες έφτανε τρέχοντας μέχρι το βατήρα, όπου τους </a:t>
            </a:r>
            <a:r>
              <a:rPr lang="el-GR" sz="2000" dirty="0" err="1"/>
              <a:t>αιωρούσε</a:t>
            </a:r>
            <a:r>
              <a:rPr lang="el-GR" sz="2000" dirty="0"/>
              <a:t> πίσω – μπρός και εκτινασσόταν με τεντωμένα χέρια προς τα εμπρός: λίγο πριν προσγειωθεί, πετούσε τους αλτήρες προς τα πίσω και έπεφτε με τα πόδια κλειστά στο έδαφος.</a:t>
            </a:r>
          </a:p>
        </p:txBody>
      </p:sp>
      <p:pic>
        <p:nvPicPr>
          <p:cNvPr id="5" name="4 - Εικόνα" descr="αλτήρες.jpg"/>
          <p:cNvPicPr>
            <a:picLocks noChangeAspect="1"/>
          </p:cNvPicPr>
          <p:nvPr/>
        </p:nvPicPr>
        <p:blipFill>
          <a:blip r:embed="rId2"/>
          <a:stretch>
            <a:fillRect/>
          </a:stretch>
        </p:blipFill>
        <p:spPr>
          <a:xfrm>
            <a:off x="7143758" y="3786190"/>
            <a:ext cx="4162324" cy="2071702"/>
          </a:xfrm>
          <a:prstGeom prst="rect">
            <a:avLst/>
          </a:prstGeom>
          <a:ln>
            <a:solidFill>
              <a:schemeClr val="tx1">
                <a:lumMod val="75000"/>
                <a:lumOff val="25000"/>
              </a:schemeClr>
            </a:solidFill>
          </a:ln>
        </p:spPr>
      </p:pic>
      <p:sp>
        <p:nvSpPr>
          <p:cNvPr id="6" name="5 - TextBox"/>
          <p:cNvSpPr txBox="1"/>
          <p:nvPr/>
        </p:nvSpPr>
        <p:spPr>
          <a:xfrm>
            <a:off x="10001277" y="5929330"/>
            <a:ext cx="940707" cy="369332"/>
          </a:xfrm>
          <a:prstGeom prst="rect">
            <a:avLst/>
          </a:prstGeom>
          <a:noFill/>
        </p:spPr>
        <p:txBody>
          <a:bodyPr wrap="none" rtlCol="0">
            <a:spAutoFit/>
          </a:bodyPr>
          <a:lstStyle/>
          <a:p>
            <a:r>
              <a:rPr lang="el-GR" i="1" dirty="0"/>
              <a:t>αλτήρες</a:t>
            </a:r>
          </a:p>
        </p:txBody>
      </p:sp>
    </p:spTree>
    <p:extLst>
      <p:ext uri="{BB962C8B-B14F-4D97-AF65-F5344CB8AC3E}">
        <p14:creationId xmlns:p14="http://schemas.microsoft.com/office/powerpoint/2010/main" val="2145544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61" y="714356"/>
            <a:ext cx="11144328" cy="2500330"/>
          </a:xfrm>
        </p:spPr>
        <p:txBody>
          <a:bodyPr>
            <a:normAutofit/>
          </a:bodyPr>
          <a:lstStyle/>
          <a:p>
            <a:pPr>
              <a:buNone/>
            </a:pPr>
            <a:r>
              <a:rPr lang="el-GR" sz="2000" dirty="0"/>
              <a:t>	Το άλμα εις μήκος θεωρήθηκε ένα από τα πιο </a:t>
            </a:r>
            <a:r>
              <a:rPr lang="el-GR" sz="2000" b="1" dirty="0"/>
              <a:t>δύσκολα</a:t>
            </a:r>
            <a:r>
              <a:rPr lang="el-GR" sz="2000" dirty="0"/>
              <a:t> των αγώνων που διεξήχθησαν στους Αγώνες της Αρχαίας Ελλάδας, αφού απαιτούνταν μεγάλη δεξιοτεχνία. </a:t>
            </a:r>
          </a:p>
          <a:p>
            <a:pPr algn="just">
              <a:buNone/>
            </a:pPr>
            <a:r>
              <a:rPr lang="el-GR" sz="2000" dirty="0"/>
              <a:t>	Συχνά παιζόταν </a:t>
            </a:r>
            <a:r>
              <a:rPr lang="el-GR" sz="2000" b="1" dirty="0"/>
              <a:t>μουσική</a:t>
            </a:r>
            <a:r>
              <a:rPr lang="el-GR" sz="2000" dirty="0"/>
              <a:t> κατά τη διάρκεια του άλματος και ο Φιλόστρατος λέει ότι κατά καιρούς το άλμα συνόδευαν σωλήνες έτσι ώστε να δίνουν ρυθμό για τις περίπλοκες κινήσεις των αλτήρων από τον αθλητή. </a:t>
            </a:r>
          </a:p>
          <a:p>
            <a:pPr>
              <a:buNone/>
            </a:pPr>
            <a:r>
              <a:rPr lang="el-GR" sz="2000" dirty="0"/>
              <a:t>	</a:t>
            </a:r>
          </a:p>
        </p:txBody>
      </p:sp>
      <p:pic>
        <p:nvPicPr>
          <p:cNvPr id="3074" name="Picture 2" descr="Διονύσης Κάρδαρης Έλληνες Αθλητές"/>
          <p:cNvPicPr>
            <a:picLocks noChangeAspect="1" noChangeArrowheads="1"/>
          </p:cNvPicPr>
          <p:nvPr/>
        </p:nvPicPr>
        <p:blipFill>
          <a:blip r:embed="rId2"/>
          <a:srcRect r="8333"/>
          <a:stretch>
            <a:fillRect/>
          </a:stretch>
        </p:blipFill>
        <p:spPr bwMode="auto">
          <a:xfrm>
            <a:off x="6286503" y="3034661"/>
            <a:ext cx="4953035" cy="3070861"/>
          </a:xfrm>
          <a:prstGeom prst="rect">
            <a:avLst/>
          </a:prstGeom>
          <a:noFill/>
          <a:ln>
            <a:solidFill>
              <a:schemeClr val="tx1">
                <a:lumMod val="75000"/>
                <a:lumOff val="25000"/>
              </a:schemeClr>
            </a:solidFill>
          </a:ln>
        </p:spPr>
      </p:pic>
      <p:sp>
        <p:nvSpPr>
          <p:cNvPr id="5" name="4 - Ορθογώνιο"/>
          <p:cNvSpPr/>
          <p:nvPr/>
        </p:nvSpPr>
        <p:spPr>
          <a:xfrm>
            <a:off x="952464" y="3143249"/>
            <a:ext cx="4857741" cy="1938992"/>
          </a:xfrm>
          <a:prstGeom prst="rect">
            <a:avLst/>
          </a:prstGeom>
        </p:spPr>
        <p:txBody>
          <a:bodyPr wrap="square">
            <a:spAutoFit/>
          </a:bodyPr>
          <a:lstStyle/>
          <a:p>
            <a:r>
              <a:rPr lang="el-GR" sz="2000" dirty="0"/>
              <a:t>Ο Φιλόστρατος φέρεται να είπε: «Οι κανόνες θεωρούν το άλμα ως το πιο δύσκολο από τους αγώνες και επιτρέπουν στον άλτη να έχει πλεονεκτήματα σε ρυθμό με τη χρήση του αυλού και σε βάρος με τη χρήση του καπίστρι». </a:t>
            </a:r>
          </a:p>
        </p:txBody>
      </p:sp>
    </p:spTree>
    <p:extLst>
      <p:ext uri="{BB962C8B-B14F-4D97-AF65-F5344CB8AC3E}">
        <p14:creationId xmlns:p14="http://schemas.microsoft.com/office/powerpoint/2010/main" val="2204565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09" y="785794"/>
            <a:ext cx="6096043" cy="2286016"/>
          </a:xfrm>
        </p:spPr>
        <p:txBody>
          <a:bodyPr>
            <a:noAutofit/>
          </a:bodyPr>
          <a:lstStyle/>
          <a:p>
            <a:pPr>
              <a:buNone/>
            </a:pPr>
            <a:r>
              <a:rPr lang="el-GR" sz="2000" dirty="0"/>
              <a:t>	Οι αρχαίοι Έλληνες αθλητές που νικούσαν στους Ολυμπιακούς αγώνες έπαιρναν ως βραβείο ένα στεφάνι από ελιά  που συμβόλιζε τη νίκη και την επιτυχία.  Το στεφάνι αυτό  ήταν φτιαγμένο από κλαδιά ελιάς, τα οποία θεωρούνταν ιερά . 	</a:t>
            </a:r>
          </a:p>
          <a:p>
            <a:pPr>
              <a:buNone/>
            </a:pPr>
            <a:r>
              <a:rPr lang="el-GR" sz="2000" dirty="0"/>
              <a:t>	</a:t>
            </a:r>
          </a:p>
        </p:txBody>
      </p:sp>
      <p:pic>
        <p:nvPicPr>
          <p:cNvPr id="2050" name="Picture 2" descr="Ολυμπιακοί Αγώνες: Η ιστορία του μεγαλύτερου θεσμού του-monopoli.gr"/>
          <p:cNvPicPr>
            <a:picLocks noChangeAspect="1" noChangeArrowheads="1"/>
          </p:cNvPicPr>
          <p:nvPr/>
        </p:nvPicPr>
        <p:blipFill>
          <a:blip r:embed="rId2" cstate="print"/>
          <a:srcRect/>
          <a:stretch>
            <a:fillRect/>
          </a:stretch>
        </p:blipFill>
        <p:spPr bwMode="auto">
          <a:xfrm>
            <a:off x="6395773" y="785794"/>
            <a:ext cx="5415268" cy="2286016"/>
          </a:xfrm>
          <a:prstGeom prst="rect">
            <a:avLst/>
          </a:prstGeom>
          <a:noFill/>
          <a:ln>
            <a:solidFill>
              <a:schemeClr val="tx1">
                <a:lumMod val="75000"/>
                <a:lumOff val="25000"/>
              </a:schemeClr>
            </a:solidFill>
          </a:ln>
        </p:spPr>
      </p:pic>
      <p:sp>
        <p:nvSpPr>
          <p:cNvPr id="5" name="4 - Ορθογώνιο"/>
          <p:cNvSpPr/>
          <p:nvPr/>
        </p:nvSpPr>
        <p:spPr>
          <a:xfrm>
            <a:off x="666712" y="3643315"/>
            <a:ext cx="10953827" cy="1938992"/>
          </a:xfrm>
          <a:prstGeom prst="rect">
            <a:avLst/>
          </a:prstGeom>
        </p:spPr>
        <p:txBody>
          <a:bodyPr wrap="square">
            <a:spAutoFit/>
          </a:bodyPr>
          <a:lstStyle/>
          <a:p>
            <a:pPr algn="just">
              <a:buNone/>
            </a:pPr>
            <a:r>
              <a:rPr lang="el-GR" sz="2000" dirty="0"/>
              <a:t>Επιπλέον , οι νικητές απολάμβαναν μεγάλη τιμή και αναγνώριση στην κοινωνία τους , καθώς και διάφορα προνόμια, όπως δωρεάν σίτιση, ειδικές θέσεις σε δημόσιες εκδηλώσεις και σε ορισμένες περιπτώσεις, χρηματικά βραβεία ή δωρεές από τις πόλεις του.</a:t>
            </a:r>
          </a:p>
          <a:p>
            <a:pPr>
              <a:buNone/>
            </a:pPr>
            <a:endParaRPr lang="el-GR" sz="2000" dirty="0"/>
          </a:p>
          <a:p>
            <a:pPr algn="just">
              <a:buNone/>
            </a:pPr>
            <a:r>
              <a:rPr lang="el-GR" sz="2000" dirty="0"/>
              <a:t>Η </a:t>
            </a:r>
            <a:r>
              <a:rPr lang="el-GR" sz="2000" b="1" dirty="0"/>
              <a:t>νίκη</a:t>
            </a:r>
            <a:r>
              <a:rPr lang="el-GR" sz="2000" dirty="0"/>
              <a:t> στους Ολυμπιακούς αγώνες ήταν ένα </a:t>
            </a:r>
            <a:r>
              <a:rPr lang="el-GR" sz="2000" b="1" dirty="0"/>
              <a:t>σπουδαίο γεγονός </a:t>
            </a:r>
            <a:r>
              <a:rPr lang="el-GR" sz="2000" dirty="0"/>
              <a:t>που μπορούσε να αλλάξει τη ζωή ενός αθλητή, προσφέροντάς  του  δόξα και αναγνώριση.</a:t>
            </a:r>
          </a:p>
        </p:txBody>
      </p:sp>
    </p:spTree>
    <p:extLst>
      <p:ext uri="{BB962C8B-B14F-4D97-AF65-F5344CB8AC3E}">
        <p14:creationId xmlns:p14="http://schemas.microsoft.com/office/powerpoint/2010/main" val="48701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 y="1536911"/>
            <a:ext cx="3521034" cy="5755422"/>
          </a:xfrm>
          <a:prstGeom prst="rect">
            <a:avLst/>
          </a:prstGeom>
        </p:spPr>
        <p:txBody>
          <a:bodyPr wrap="square">
            <a:spAutoFit/>
          </a:bodyPr>
          <a:lstStyle/>
          <a:p>
            <a:pPr algn="just"/>
            <a:r>
              <a:rPr lang="el-GR" sz="1400" b="0" i="0" dirty="0">
                <a:solidFill>
                  <a:srgbClr val="202122"/>
                </a:solidFill>
                <a:effectLst/>
                <a:latin typeface="Arial" panose="020B0604020202020204" pitchFamily="34" charset="0"/>
              </a:rPr>
              <a:t>Οι Αρχαίοι Ολυμπιακοί Αγώνες, ήταν αθλητικοί αγώνες μεταξύ αγωνιζόμενων από τις ελληνικές πόλεις της αρχαιότητας και οι σημαντικότεροι από τους πανελλήνιους αγώνες της </a:t>
            </a:r>
            <a:r>
              <a:rPr lang="el-GR" sz="1400" b="0" i="0" u="none" strike="noStrike" dirty="0">
                <a:effectLst/>
                <a:latin typeface="Arial" panose="020B0604020202020204" pitchFamily="34" charset="0"/>
                <a:hlinkClick r:id="rId2" tooltip="Αρχαία Ελλάδα"/>
              </a:rPr>
              <a:t>Αρχαίας Ελλάδας</a:t>
            </a:r>
            <a:r>
              <a:rPr lang="el-GR" sz="1400" b="0" i="0" dirty="0">
                <a:solidFill>
                  <a:srgbClr val="202122"/>
                </a:solidFill>
                <a:effectLst/>
                <a:latin typeface="Arial" panose="020B0604020202020204" pitchFamily="34" charset="0"/>
              </a:rPr>
              <a:t> (οι άλλοι ήταν τα Πύθια, Νέμεα, και Ίσθμια). Διεξάγονταν στην </a:t>
            </a:r>
            <a:r>
              <a:rPr lang="el-GR" sz="1400" b="0" i="0" u="none" strike="noStrike" dirty="0">
                <a:effectLst/>
                <a:latin typeface="Arial" panose="020B0604020202020204" pitchFamily="34" charset="0"/>
                <a:hlinkClick r:id="rId3" tooltip="Αρχαία Ολυμπία"/>
              </a:rPr>
              <a:t>Αρχαία Ολυμπία</a:t>
            </a:r>
            <a:r>
              <a:rPr lang="el-GR" sz="1400" b="0" i="0" dirty="0">
                <a:solidFill>
                  <a:srgbClr val="202122"/>
                </a:solidFill>
                <a:effectLst/>
                <a:latin typeface="Arial" panose="020B0604020202020204" pitchFamily="34" charset="0"/>
              </a:rPr>
              <a:t> κάθε τέσσερα έτη από το 776 π.Χ, και διοργανώνονταν έως το 392 μ.Χ. όταν ο Βυζαντινός αυτοκράτορας Θεοδόσιος Α΄ τους κατάργησε οριστικά. Κατά τον 19ο αιώνα πραγματοποιήθηκαν 4 διοργανώσεις των Ολυμπίων στην Αθήνα, ως αναβίωση των αρχαίων Ολυμπιακών αγώνων. Από το 1896, οι σύγχρονοι αγώνες έγιναν διεθνείς και αναβίωσαν με την ονομασία Ολυμπιακοί Αγώνες, γνωστοί και ως Θερινοί Ολυμπιακοί ενώ διεξάγονται και Χειμερινοί Ολυμπιακοί Αγώνες από το 1924.</a:t>
            </a:r>
            <a:r>
              <a:rPr lang="el-GR" sz="1400" b="0" i="0" dirty="0">
                <a:effectLst/>
                <a:latin typeface="Google Sans"/>
              </a:rPr>
              <a:t> Οι νικητές των αγώνων θαυμάζονταν και γίνονταν αθάνατοι μέσα από ποιήματα και αγάλματα. Το έπαθλο για τους νικητές ήταν ένα στεφάνι από κλαδί ελιάς.</a:t>
            </a:r>
            <a:endParaRPr lang="en-US" sz="1400" dirty="0"/>
          </a:p>
          <a:p>
            <a:endParaRPr lang="en-US" dirty="0"/>
          </a:p>
        </p:txBody>
      </p:sp>
      <p:sp>
        <p:nvSpPr>
          <p:cNvPr id="3" name="Ορθογώνιο 2"/>
          <p:cNvSpPr/>
          <p:nvPr/>
        </p:nvSpPr>
        <p:spPr>
          <a:xfrm>
            <a:off x="8746177" y="1616172"/>
            <a:ext cx="3445822" cy="5262979"/>
          </a:xfrm>
          <a:prstGeom prst="rect">
            <a:avLst/>
          </a:prstGeom>
        </p:spPr>
        <p:txBody>
          <a:bodyPr wrap="square">
            <a:spAutoFit/>
          </a:bodyPr>
          <a:lstStyle/>
          <a:p>
            <a:pPr algn="just"/>
            <a:r>
              <a:rPr lang="el-GR" sz="1400" b="0" i="0" dirty="0">
                <a:solidFill>
                  <a:srgbClr val="202122"/>
                </a:solidFill>
                <a:effectLst/>
                <a:latin typeface="Arial" panose="020B0604020202020204" pitchFamily="34" charset="0"/>
              </a:rPr>
              <a:t>Είναι σχεδόν σίγουρο ότι αυτή δεν ήταν και η πρώτη φορά που γίνονταν οι αγώνες. Τότε οι αγώνες ήταν μόνο τοπικοί και διεξαγόταν μόνο ένα αγώνισμα, η διαδρομή του σταδίου. Ο αρχαίος περιηγητής Παυσανίας μνημονεύει τους κατοίκους της Ήλιδας, οι οποίοι από τα πανάρχαια χρόνια είχαν κτίσει ναό προς τιμή του Κρόνου. Κατά τη μυθική παράδοση, όταν γεννήθηκε ο Δίας, οι Ιδαίοι Δάκτυλοι ήρθαν από την Κρήτη στην Ήλιδα και έκαναν αγώνα δρόμου για το βρέφος Δία. Ο μεγαλύτερος από αυτούς, ο Ηρακλής (όχι ο συνώνυμος ήρωας), έβαλε τους άλλους αδερφούς του, τον Παιωναίο, τον Επιμήδη, τον Ιάσιο και τον Ίδα να τρέξουν, και μετά τη λήξη των αγώνων, ο Ιδαίος Ηρακλής στεφάνωσε τους νικητές με κλαδί άγριας ελιάς, ένα δέντρο που είχε φέρει από τη χώρα των Υπερβορείων. Η μυθική αυτή παράδοση έχει γίνει απόπειρα να χρονολογηθεί στα τέλη της 2ης χιλιετίας π.Χ.</a:t>
            </a:r>
            <a:endParaRPr lang="en-US" dirty="0"/>
          </a:p>
        </p:txBody>
      </p:sp>
      <p:pic>
        <p:nvPicPr>
          <p:cNvPr id="1026" name="Picture 2" descr="Φοροαπαλλαγές, σίτιση, χρήματα και άλλα έπαθλα που κέρδιζαν οι Ολυμπιονίκες  στην αρχαιότητα. Οι Σπαρτιάτες κέρδιζαν το δικαίωμα να πολεμούν δίπλα στον  βασιλιά. Γιατί ο κότινος δεν ήταν η μόνη ανταμοιβή - ΜΗΧΑΝΗ"/>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915" y="2036618"/>
            <a:ext cx="2801381" cy="308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78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a:solidFill>
                  <a:srgbClr val="FF0000"/>
                </a:solidFill>
              </a:rPr>
              <a:t>Άλμα εις μήκος</a:t>
            </a:r>
          </a:p>
        </p:txBody>
      </p:sp>
      <p:sp>
        <p:nvSpPr>
          <p:cNvPr id="3" name="2 - Θέση περιεχομένου"/>
          <p:cNvSpPr>
            <a:spLocks noGrp="1"/>
          </p:cNvSpPr>
          <p:nvPr>
            <p:ph idx="1"/>
          </p:nvPr>
        </p:nvSpPr>
        <p:spPr/>
        <p:txBody>
          <a:bodyPr>
            <a:normAutofit/>
          </a:bodyPr>
          <a:lstStyle/>
          <a:p>
            <a:pPr algn="ctr">
              <a:buNone/>
            </a:pPr>
            <a:r>
              <a:rPr lang="el-GR" sz="2400" u="sng" dirty="0"/>
              <a:t>Ομάδα Εργασίας</a:t>
            </a:r>
            <a:r>
              <a:rPr lang="el-GR" sz="2400" dirty="0"/>
              <a:t>:</a:t>
            </a:r>
          </a:p>
          <a:p>
            <a:pPr algn="ctr">
              <a:buNone/>
            </a:pPr>
            <a:r>
              <a:rPr lang="el-GR" sz="2400" dirty="0"/>
              <a:t>Βανέσα Παπαναστασίου</a:t>
            </a:r>
          </a:p>
          <a:p>
            <a:pPr algn="ctr">
              <a:buNone/>
            </a:pPr>
            <a:r>
              <a:rPr lang="el-GR" sz="2400" dirty="0"/>
              <a:t>Δήμητρα </a:t>
            </a:r>
            <a:r>
              <a:rPr lang="el-GR" sz="2400" dirty="0" err="1"/>
              <a:t>Πρασσά</a:t>
            </a:r>
            <a:endParaRPr lang="el-GR" sz="2400" dirty="0"/>
          </a:p>
          <a:p>
            <a:pPr algn="ctr">
              <a:buNone/>
            </a:pPr>
            <a:r>
              <a:rPr lang="el-GR" sz="2400" dirty="0"/>
              <a:t>Ιωάννα </a:t>
            </a:r>
            <a:r>
              <a:rPr lang="el-GR" sz="2400" dirty="0" err="1"/>
              <a:t>Τσάνι</a:t>
            </a:r>
            <a:endParaRPr lang="el-GR" sz="2400" dirty="0"/>
          </a:p>
          <a:p>
            <a:pPr algn="ctr">
              <a:buNone/>
            </a:pPr>
            <a:r>
              <a:rPr lang="el-GR" sz="2400" dirty="0"/>
              <a:t>Μυρτώ Τσίνα</a:t>
            </a:r>
          </a:p>
        </p:txBody>
      </p:sp>
    </p:spTree>
    <p:extLst>
      <p:ext uri="{BB962C8B-B14F-4D97-AF65-F5344CB8AC3E}">
        <p14:creationId xmlns:p14="http://schemas.microsoft.com/office/powerpoint/2010/main" val="2219402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619" y="471948"/>
            <a:ext cx="10471355" cy="586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07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10" y="457200"/>
            <a:ext cx="11135032" cy="5751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0269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3457"/>
            <a:ext cx="11547987" cy="620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571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7278" y="649111"/>
            <a:ext cx="6096000" cy="5909310"/>
          </a:xfrm>
          <a:prstGeom prst="rect">
            <a:avLst/>
          </a:prstGeom>
        </p:spPr>
        <p:txBody>
          <a:bodyPr>
            <a:spAutoFit/>
          </a:bodyPr>
          <a:lstStyle/>
          <a:p>
            <a:r>
              <a:rPr lang="el-GR" b="1" dirty="0"/>
              <a:t>Επίλογος 1</a:t>
            </a:r>
            <a:endParaRPr lang="el-GR" dirty="0"/>
          </a:p>
          <a:p>
            <a:r>
              <a:rPr lang="el-GR" dirty="0"/>
              <a:t>Οι Ολυμπιακοί Αγώνες στην αρχαία Ελλάδα αποτελούν ένα από τα σημαντικότερα πολιτιστικά και αθλητικά επιτεύγματα της ανθρωπότητας. Μέσα από αυτήν την έρευνά, ανακαλύψαμε ότι οι αγώνες δεν ήταν απλώς μια αθλητική διοργάνωση, αλλά μια ιερή γιορτή αφιερωμένη στον Δία, που συμβόλιζε την ειρήνη, την τιμή και την αριστεία.</a:t>
            </a:r>
            <a:endParaRPr lang="en-US" dirty="0"/>
          </a:p>
          <a:p>
            <a:endParaRPr lang="en-US" dirty="0"/>
          </a:p>
          <a:p>
            <a:r>
              <a:rPr lang="el-GR" dirty="0"/>
              <a:t>Οι αθλητές προετοιμάζονταν με αυστηρή εκπαίδευση, ενώ η νίκη στους αγώνες θεωρούνταν ύψιστη τιμή και αναγνώριση.</a:t>
            </a:r>
          </a:p>
          <a:p>
            <a:r>
              <a:rPr lang="el-GR" dirty="0"/>
              <a:t>Παράλληλα, κατανοήσαμε τη σημασία των αξιών που γεννήθηκαν τότε και συνεχίζουν να εμπνέουν τους σύγχρονους Ολυμπιακούς Αγώνες: το ευ αγωνίζεσθαι, η ευγενής άμιλλα και η επιδίωξη της αριστείας. Η κληρονομιά των αρχαίων Ολυμπιακών Αγώνων παραμένει ζωντανή, υπενθυμίζοντάς μας ότι ο αθλητισμός δεν είναι μόνο σωματική άσκηση, αλλά και μέσο πολιτιστικής έκφρασης και ειρηνικής συνύπαρξης των λαών.</a:t>
            </a:r>
          </a:p>
          <a:p>
            <a:endParaRPr lang="en-US" dirty="0"/>
          </a:p>
          <a:p>
            <a:r>
              <a:rPr lang="el-GR" dirty="0"/>
              <a:t> </a:t>
            </a:r>
          </a:p>
          <a:p>
            <a:endParaRPr lang="el-GR" dirty="0"/>
          </a:p>
        </p:txBody>
      </p:sp>
    </p:spTree>
    <p:extLst>
      <p:ext uri="{BB962C8B-B14F-4D97-AF65-F5344CB8AC3E}">
        <p14:creationId xmlns:p14="http://schemas.microsoft.com/office/powerpoint/2010/main" val="2848959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0012" y="1874766"/>
            <a:ext cx="6096000" cy="2308324"/>
          </a:xfrm>
          <a:prstGeom prst="rect">
            <a:avLst/>
          </a:prstGeom>
        </p:spPr>
        <p:txBody>
          <a:bodyPr>
            <a:spAutoFit/>
          </a:bodyPr>
          <a:lstStyle/>
          <a:p>
            <a:r>
              <a:rPr lang="el-GR" dirty="0"/>
              <a:t>Με την εργασία αυτή, αποκτήσαμε περισσότερες γνώσεις για τους αγώνες της αρχαιότητας και επίσης συνειδητοποιήσαμε τη διαχρονική τους σημασία. Οι Ολυμπιακοί Αγώνες εξακολουθούν να αποτελούν σύμβολο ενότητας, συνεργασίας και αθλητικού πνεύματος, αξίες που θα πρέπει να διατηρούμε και να προωθούμε στη σύγχρονη κοινωνία.</a:t>
            </a:r>
            <a:endParaRPr lang="en-US" dirty="0"/>
          </a:p>
          <a:p>
            <a:endParaRPr lang="en-US" dirty="0"/>
          </a:p>
          <a:p>
            <a:endParaRPr lang="el-GR" dirty="0"/>
          </a:p>
        </p:txBody>
      </p:sp>
    </p:spTree>
    <p:extLst>
      <p:ext uri="{BB962C8B-B14F-4D97-AF65-F5344CB8AC3E}">
        <p14:creationId xmlns:p14="http://schemas.microsoft.com/office/powerpoint/2010/main" val="1227029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0013" y="1107173"/>
            <a:ext cx="6096000" cy="3139321"/>
          </a:xfrm>
          <a:prstGeom prst="rect">
            <a:avLst/>
          </a:prstGeom>
        </p:spPr>
        <p:txBody>
          <a:bodyPr>
            <a:spAutoFit/>
          </a:bodyPr>
          <a:lstStyle/>
          <a:p>
            <a:r>
              <a:rPr lang="el-GR" b="1" dirty="0"/>
              <a:t>Επίλογος 2</a:t>
            </a:r>
            <a:endParaRPr lang="el-GR" dirty="0"/>
          </a:p>
          <a:p>
            <a:r>
              <a:rPr lang="el-GR" dirty="0"/>
              <a:t>Οι Ολυμπιακοί Αγώνες στην αρχαία Ελλάδα δεν ήταν απλώς μια αθλητική διοργάνωση, αλλά ένα κορυφαίο πολιτιστικό και θρησκευτικό γεγονός που συγκέντρωνε αθλητές και θεατές από ολόκληρο τον ελληνικό κόσμο. Μέσα από την εργασία μας, ερευνήσαμε τη σημασία των αγώνων, τη διαδικασία προετοιμασίας των αθλητών, τα αθλήματα που περιλαμβάνονταν στο πρόγραμμα, αλλά και τον τρόπο με τον οποίο οι Ολυμπιακοί Αγώνες συνέβαλλαν στη διαμόρφωση της ταυτότητας και των αξιών της αρχαίας ελληνικής κοινωνίας.</a:t>
            </a:r>
          </a:p>
        </p:txBody>
      </p:sp>
    </p:spTree>
    <p:extLst>
      <p:ext uri="{BB962C8B-B14F-4D97-AF65-F5344CB8AC3E}">
        <p14:creationId xmlns:p14="http://schemas.microsoft.com/office/powerpoint/2010/main" val="3475915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8284" y="1107903"/>
            <a:ext cx="6096000" cy="3139321"/>
          </a:xfrm>
          <a:prstGeom prst="rect">
            <a:avLst/>
          </a:prstGeom>
        </p:spPr>
        <p:txBody>
          <a:bodyPr>
            <a:spAutoFit/>
          </a:bodyPr>
          <a:lstStyle/>
          <a:p>
            <a:r>
              <a:rPr lang="el-GR" dirty="0"/>
              <a:t>Αυτό που μας έκανε ιδιαίτερη εντύπωση είναι ότι οι Αγώνες δεν αποτελούσαν απλώς μια ευκαιρία για τους αθλητές να αναδείξουν τη σωματική τους ικανότητα και να διεκδικήσουν τη δόξα, αλλά είχαν βαθιά θρησκευτική σημασία. Τελούνταν προς τιμήν του Δία στην Ολυμπία, έναν ιερό τόπο όπου η εκεχειρία μεταξύ των ελληνικών πόλεων ήταν απαραίτητη προϋπόθεση, δείχνοντας ότι οι Αγώνες είχαν τη δύναμη να ενώσουν ακόμα και αντιμαχόμενες πόλεις-κράτη. Αυτή η αξία της ειρήνης και της συμφιλίωσης αποτελεί ένα διαχρονικό μήνυμα που εξακολουθεί να είναι επίκαιρο ακόμα και στη σύγχρονη εποχή.</a:t>
            </a:r>
          </a:p>
        </p:txBody>
      </p:sp>
    </p:spTree>
    <p:extLst>
      <p:ext uri="{BB962C8B-B14F-4D97-AF65-F5344CB8AC3E}">
        <p14:creationId xmlns:p14="http://schemas.microsoft.com/office/powerpoint/2010/main" val="3123135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8121" y="1415553"/>
            <a:ext cx="7300451" cy="3693319"/>
          </a:xfrm>
          <a:prstGeom prst="rect">
            <a:avLst/>
          </a:prstGeom>
        </p:spPr>
        <p:txBody>
          <a:bodyPr wrap="square">
            <a:spAutoFit/>
          </a:bodyPr>
          <a:lstStyle/>
          <a:p>
            <a:r>
              <a:rPr lang="el-GR" dirty="0"/>
              <a:t>Επιπλέον, οι αρετές που καλλιεργούνταν στους Ολυμπιακούς Αγώνες της αρχαιότητας, όπως το ευ αγωνίζεσθαι, η ευγενής άμιλλα, η πειθαρχία, η επιμονή, η αφοσίωση και η ευγενής άμιλλα, εξακολουθούν να αποτελούν θεμελιώδεις αρχές του σύγχρονου αθλητισμού. Οι νικητές δεν κέρδιζαν χρήματα ή υλικά αγαθά, αλλά έναν απλό κότινο, δηλαδή ένα στεφάνι από κλαδί ελιάς, που συμβόλιζε τη μέγιστη αναγνώριση της προσπάθειάς τους και τη σύνδεσή τους με τα ιδανικά της αρετής και της ανδρείας.</a:t>
            </a:r>
          </a:p>
          <a:p>
            <a:r>
              <a:rPr lang="el-GR" dirty="0"/>
              <a:t>Οι σύγχρονοι Ολυμπιακοί Αγώνες, που αναβίωσαν το 1896, αντλούν έμπνευση από τα ιδανικά της αρχαίας Ελλάδας και συνεχίζουν να προάγουν την ενότητα και τη συνεργασία μεταξύ των λαών. Μέσα από αυτή την εργασία, αποκτήσαμε γνώσεις για τους Ολυμπιακούς Αγώνες της αρχαιότητας και κατανοήσαμε τη διαχρονική αξία τους, που εξακολουθεί να εμπνέει τον κόσμο έως σήμερα.</a:t>
            </a:r>
          </a:p>
        </p:txBody>
      </p:sp>
    </p:spTree>
    <p:extLst>
      <p:ext uri="{BB962C8B-B14F-4D97-AF65-F5344CB8AC3E}">
        <p14:creationId xmlns:p14="http://schemas.microsoft.com/office/powerpoint/2010/main" val="2478552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0245" y="1932039"/>
            <a:ext cx="6813755" cy="2031325"/>
          </a:xfrm>
          <a:prstGeom prst="rect">
            <a:avLst/>
          </a:prstGeom>
        </p:spPr>
        <p:txBody>
          <a:bodyPr wrap="square">
            <a:spAutoFit/>
          </a:bodyPr>
          <a:lstStyle/>
          <a:p>
            <a:r>
              <a:rPr lang="el-GR" dirty="0"/>
              <a:t>Επομένως, οι αρχαίοι Ολυμπιακοί Αγώνες δεν ήταν απλώς ένα αθλητικό γεγονός, αλλά μια παράδοση που αντανακλούσε τα υψηλά ιδανικά της ελληνικής παιδείας και του πολιτισμού. Αξίες όπως η αριστεία, η τιμή και η ειρήνη συνεχίζουν να μας διδάσκουν και να μας εμπνέουν, αποδεικνύοντας ότι ο αθλητισμός δεν είναι μόνο μια σωματική δραστηριότητα, αλλά και ένα μέσο που ενώνει ανθρώπους και έθνη σε μια κοινή προσπάθεια για πρόοδο και αρμονία.</a:t>
            </a:r>
          </a:p>
        </p:txBody>
      </p:sp>
    </p:spTree>
    <p:extLst>
      <p:ext uri="{BB962C8B-B14F-4D97-AF65-F5344CB8AC3E}">
        <p14:creationId xmlns:p14="http://schemas.microsoft.com/office/powerpoint/2010/main" val="1928395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65379515"/>
              </p:ext>
            </p:extLst>
          </p:nvPr>
        </p:nvGraphicFramePr>
        <p:xfrm>
          <a:off x="2231923" y="147486"/>
          <a:ext cx="7827380" cy="5869856"/>
        </p:xfrm>
        <a:graphic>
          <a:graphicData uri="http://schemas.openxmlformats.org/presentationml/2006/ole">
            <mc:AlternateContent xmlns:mc="http://schemas.openxmlformats.org/markup-compatibility/2006">
              <mc:Choice xmlns:v="urn:schemas-microsoft-com:vml" Requires="v">
                <p:oleObj name="Presentation" r:id="rId2" imgW="4570530" imgH="3427618" progId="PowerPoint.Show.12">
                  <p:embed/>
                </p:oleObj>
              </mc:Choice>
              <mc:Fallback>
                <p:oleObj name="Presentation" r:id="rId2" imgW="4570530" imgH="3427618" progId="PowerPoint.Show.12">
                  <p:embed/>
                  <p:pic>
                    <p:nvPicPr>
                      <p:cNvPr id="0" name=""/>
                      <p:cNvPicPr/>
                      <p:nvPr/>
                    </p:nvPicPr>
                    <p:blipFill>
                      <a:blip r:embed="rId3"/>
                      <a:stretch>
                        <a:fillRect/>
                      </a:stretch>
                    </p:blipFill>
                    <p:spPr>
                      <a:xfrm>
                        <a:off x="2231923" y="147486"/>
                        <a:ext cx="7827380" cy="5869856"/>
                      </a:xfrm>
                      <a:prstGeom prst="rect">
                        <a:avLst/>
                      </a:prstGeom>
                    </p:spPr>
                  </p:pic>
                </p:oleObj>
              </mc:Fallback>
            </mc:AlternateContent>
          </a:graphicData>
        </a:graphic>
      </p:graphicFrame>
    </p:spTree>
    <p:extLst>
      <p:ext uri="{BB962C8B-B14F-4D97-AF65-F5344CB8AC3E}">
        <p14:creationId xmlns:p14="http://schemas.microsoft.com/office/powerpoint/2010/main" val="2553278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578" y="661909"/>
            <a:ext cx="7644775" cy="2585323"/>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l-GR" dirty="0"/>
              <a:t>Είναι ένα από τα πιο δημοφιλή αγωνίσματα και μαχητικές πολεμικές τέχνες </a:t>
            </a:r>
          </a:p>
          <a:p>
            <a:pPr marL="285750" indent="-285750" algn="just">
              <a:lnSpc>
                <a:spcPct val="150000"/>
              </a:lnSpc>
              <a:buFont typeface="Wingdings" panose="05000000000000000000" pitchFamily="2" charset="2"/>
              <a:buChar char="§"/>
            </a:pPr>
            <a:r>
              <a:rPr lang="el-GR" dirty="0"/>
              <a:t>Στηρίζεται στην ικανότητα των αντιπάλων να αντικρούσουν μόνο με τις γροθιές τους ο ένας τον άλλο και να καταφέρουν να βγάλουν εκτός μάχης ο καθένας τον αντίπαλό του</a:t>
            </a:r>
          </a:p>
          <a:p>
            <a:pPr marL="285750" indent="-285750" algn="just">
              <a:lnSpc>
                <a:spcPct val="150000"/>
              </a:lnSpc>
              <a:buFont typeface="Wingdings" panose="05000000000000000000" pitchFamily="2" charset="2"/>
              <a:buChar char="§"/>
            </a:pPr>
            <a:r>
              <a:rPr lang="el-GR" dirty="0"/>
              <a:t>Απαγορεύονται τα χτυπήματα κάτω από τη ζώνη (δηλαδή χαμηλότερα από τους γοφούς), στην πλάτη, στο πίσω μέρος του κεφαλιού ή στον αυχένα</a:t>
            </a:r>
          </a:p>
        </p:txBody>
      </p:sp>
      <p:pic>
        <p:nvPicPr>
          <p:cNvPr id="1026" name="Picture 2"/>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8235" y="1497652"/>
            <a:ext cx="3648832" cy="171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830930" y="188640"/>
            <a:ext cx="2360133" cy="400110"/>
          </a:xfrm>
          <a:prstGeom prst="rect">
            <a:avLst/>
          </a:prstGeom>
          <a:noFill/>
        </p:spPr>
        <p:txBody>
          <a:bodyPr wrap="none" rtlCol="0">
            <a:spAutoFit/>
          </a:bodyPr>
          <a:lstStyle/>
          <a:p>
            <a:pPr algn="ctr"/>
            <a:r>
              <a:rPr lang="el-GR" sz="2000" b="1" dirty="0">
                <a:effectLst>
                  <a:outerShdw blurRad="38100" dist="38100" dir="2700000" algn="tl">
                    <a:srgbClr val="000000">
                      <a:alpha val="43137"/>
                    </a:srgbClr>
                  </a:outerShdw>
                </a:effectLst>
              </a:rPr>
              <a:t>Τι</a:t>
            </a:r>
            <a:r>
              <a:rPr lang="en-GB" sz="2000" b="1" dirty="0">
                <a:effectLst>
                  <a:outerShdw blurRad="38100" dist="38100" dir="2700000" algn="tl">
                    <a:srgbClr val="000000">
                      <a:alpha val="43137"/>
                    </a:srgbClr>
                  </a:outerShdw>
                </a:effectLst>
              </a:rPr>
              <a:t> </a:t>
            </a:r>
            <a:r>
              <a:rPr lang="el-GR" sz="2000" b="1" dirty="0">
                <a:effectLst>
                  <a:outerShdw blurRad="38100" dist="38100" dir="2700000" algn="tl">
                    <a:srgbClr val="000000">
                      <a:alpha val="43137"/>
                    </a:srgbClr>
                  </a:outerShdw>
                </a:effectLst>
              </a:rPr>
              <a:t>είναι</a:t>
            </a:r>
            <a:r>
              <a:rPr lang="en-GB" sz="2000" b="1" dirty="0">
                <a:effectLst>
                  <a:outerShdw blurRad="38100" dist="38100" dir="2700000" algn="tl">
                    <a:srgbClr val="000000">
                      <a:alpha val="43137"/>
                    </a:srgbClr>
                  </a:outerShdw>
                </a:effectLst>
              </a:rPr>
              <a:t> </a:t>
            </a:r>
            <a:r>
              <a:rPr lang="el-GR" sz="2000" b="1" dirty="0">
                <a:effectLst>
                  <a:outerShdw blurRad="38100" dist="38100" dir="2700000" algn="tl">
                    <a:srgbClr val="000000">
                      <a:alpha val="43137"/>
                    </a:srgbClr>
                  </a:outerShdw>
                </a:effectLst>
              </a:rPr>
              <a:t>η Πυγμαχία</a:t>
            </a:r>
            <a:r>
              <a:rPr lang="en-GB" sz="2000" b="1" dirty="0">
                <a:effectLst>
                  <a:outerShdw blurRad="38100" dist="38100" dir="2700000" algn="tl">
                    <a:srgbClr val="000000">
                      <a:alpha val="43137"/>
                    </a:srgbClr>
                  </a:outerShdw>
                </a:effectLst>
              </a:rPr>
              <a:t>;</a:t>
            </a:r>
            <a:endParaRPr lang="el-GR" sz="2000" b="1" dirty="0">
              <a:effectLst>
                <a:outerShdw blurRad="38100" dist="38100" dir="2700000" algn="tl">
                  <a:srgbClr val="000000">
                    <a:alpha val="43137"/>
                  </a:srgbClr>
                </a:outerShdw>
              </a:effectLst>
            </a:endParaRPr>
          </a:p>
        </p:txBody>
      </p:sp>
      <p:pic>
        <p:nvPicPr>
          <p:cNvPr id="1027"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333" y="4725144"/>
            <a:ext cx="3840427"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9964" y="4725144"/>
            <a:ext cx="384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65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9349" y="887516"/>
            <a:ext cx="6048672" cy="5078313"/>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l-GR" dirty="0"/>
              <a:t>Πρώτες απεικονίσεις πυγμαχίας βρέθηκαν στα ερείπια ενός ναού στη Σουμερία και χρονολογούνται περίπου στο 5000 π.Χ. </a:t>
            </a:r>
          </a:p>
          <a:p>
            <a:pPr marL="285750" indent="-285750" algn="just">
              <a:lnSpc>
                <a:spcPct val="150000"/>
              </a:lnSpc>
              <a:buFont typeface="Wingdings" panose="05000000000000000000" pitchFamily="2" charset="2"/>
              <a:buChar char="§"/>
            </a:pPr>
            <a:r>
              <a:rPr lang="el-GR" dirty="0"/>
              <a:t>Στην Αίγυπτο υπάρχουν απεικονίσεις πυγμαχίας του 3000 π.Χ. </a:t>
            </a:r>
          </a:p>
          <a:p>
            <a:pPr marL="285750" indent="-285750" algn="just">
              <a:lnSpc>
                <a:spcPct val="150000"/>
              </a:lnSpc>
              <a:buFont typeface="Wingdings" panose="05000000000000000000" pitchFamily="2" charset="2"/>
              <a:buChar char="§"/>
            </a:pPr>
            <a:r>
              <a:rPr lang="el-GR" dirty="0"/>
              <a:t>Η πυγμαχία (πυξ ή πυγμή) στην αρχαία Ελλάδα χρονολογείται ως άθλημα σε διοργανώσεις από τον 7ο αιώνα π.Χ.</a:t>
            </a:r>
          </a:p>
          <a:p>
            <a:pPr marL="285750" indent="-285750" algn="just">
              <a:lnSpc>
                <a:spcPct val="150000"/>
              </a:lnSpc>
              <a:buFont typeface="Wingdings" panose="05000000000000000000" pitchFamily="2" charset="2"/>
              <a:buChar char="§"/>
            </a:pPr>
            <a:r>
              <a:rPr lang="el-GR" dirty="0"/>
              <a:t>Η πυγμαχία έγινε για πρώτη φορά ολυμπιακό αγώνισμα στην αρχαιότητα το 688 π.Χ. στους 23</a:t>
            </a:r>
            <a:r>
              <a:rPr lang="el-GR" baseline="30000" dirty="0"/>
              <a:t>ους</a:t>
            </a:r>
            <a:r>
              <a:rPr lang="el-GR" dirty="0"/>
              <a:t> Ολυμπιακούς αγώνες και πρώτος ολυμπιονίκης πυγμάχος ήταν ο Ονόμαστος από τη Σμύρνη.</a:t>
            </a:r>
          </a:p>
        </p:txBody>
      </p:sp>
      <p:sp>
        <p:nvSpPr>
          <p:cNvPr id="7" name="TextBox 6"/>
          <p:cNvSpPr txBox="1"/>
          <p:nvPr/>
        </p:nvSpPr>
        <p:spPr>
          <a:xfrm>
            <a:off x="4871233" y="281386"/>
            <a:ext cx="2279535" cy="400110"/>
          </a:xfrm>
          <a:prstGeom prst="rect">
            <a:avLst/>
          </a:prstGeom>
          <a:noFill/>
        </p:spPr>
        <p:txBody>
          <a:bodyPr wrap="none" rtlCol="0">
            <a:spAutoFit/>
          </a:bodyPr>
          <a:lstStyle/>
          <a:p>
            <a:pPr algn="ctr"/>
            <a:r>
              <a:rPr lang="el-GR" sz="2000" b="1" dirty="0">
                <a:effectLst>
                  <a:outerShdw blurRad="38100" dist="38100" dir="2700000" algn="tl">
                    <a:srgbClr val="000000">
                      <a:alpha val="43137"/>
                    </a:srgbClr>
                  </a:outerShdw>
                </a:effectLst>
              </a:rPr>
              <a:t>Ιστορική αναδρομή</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461" y="1064403"/>
            <a:ext cx="2487568" cy="133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623" y="2887563"/>
            <a:ext cx="2306007" cy="294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2773" y="4623634"/>
            <a:ext cx="2398516" cy="17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6591" y="2591664"/>
            <a:ext cx="2670880" cy="180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09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0097" y="4203086"/>
            <a:ext cx="5085537" cy="738664"/>
          </a:xfrm>
          <a:prstGeom prst="rect">
            <a:avLst/>
          </a:prstGeom>
        </p:spPr>
        <p:txBody>
          <a:bodyPr wrap="square">
            <a:spAutoFit/>
          </a:bodyPr>
          <a:lstStyle/>
          <a:p>
            <a:pPr algn="just"/>
            <a:r>
              <a:rPr lang="el-GR" sz="1400" dirty="0"/>
              <a:t>Ο πρώτος γνωστός πρωταθλητής σε παγκόσμια κλίμακα ήταν ο Άγγλος Τζων Μπράουτον και είναι και αυτός που έγραψε για πρώτη φορά τους κανονισμούς του αθλήματος τον 18</a:t>
            </a:r>
            <a:r>
              <a:rPr lang="el-GR" sz="1400" baseline="30000" dirty="0"/>
              <a:t>ο</a:t>
            </a:r>
            <a:r>
              <a:rPr lang="el-GR" sz="1400" dirty="0"/>
              <a:t> αιώνα μ.Χ.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3867" y="1432158"/>
            <a:ext cx="2661767" cy="264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086" y="1390868"/>
            <a:ext cx="2344237" cy="274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1828" y="1324302"/>
            <a:ext cx="6336704" cy="341632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l-GR" dirty="0"/>
              <a:t>Κάθε αγώνας έχει γύρους που διαρκούν 3 λεπτά με διάλειμμα ενός λεπτού μεταξύ τους</a:t>
            </a:r>
          </a:p>
          <a:p>
            <a:pPr marL="285750" indent="-285750" algn="just">
              <a:lnSpc>
                <a:spcPct val="150000"/>
              </a:lnSpc>
              <a:buFont typeface="Arial" panose="020B0604020202020204" pitchFamily="34" charset="0"/>
              <a:buChar char="•"/>
            </a:pPr>
            <a:r>
              <a:rPr lang="el-GR" dirty="0"/>
              <a:t>Η νίκη καθορίζεται με διάφορους τρόπους: με νοκ-άουτ (όταν ο αθλητής πέσει κάτω και δεν καταφέρει να σηκωθεί μέσα σε 10 δευτερόλεπτα), με διακοπή του αγώνα αν εγκαταλείψει ένας από τους αντιπάλους ή με τον αποκλεισμό για αντιαθλητική συμπεριφορά (δηλαδή χτυπήματα αντίθετα με τους κανονισμούς)</a:t>
            </a:r>
          </a:p>
        </p:txBody>
      </p:sp>
      <p:sp>
        <p:nvSpPr>
          <p:cNvPr id="9" name="TextBox 8"/>
          <p:cNvSpPr txBox="1"/>
          <p:nvPr/>
        </p:nvSpPr>
        <p:spPr>
          <a:xfrm>
            <a:off x="5025084" y="436602"/>
            <a:ext cx="2191305" cy="400110"/>
          </a:xfrm>
          <a:prstGeom prst="rect">
            <a:avLst/>
          </a:prstGeom>
          <a:noFill/>
        </p:spPr>
        <p:txBody>
          <a:bodyPr wrap="none" rtlCol="0">
            <a:spAutoFit/>
          </a:bodyPr>
          <a:lstStyle/>
          <a:p>
            <a:pPr algn="ctr"/>
            <a:r>
              <a:rPr lang="el-GR" sz="2000" b="1" dirty="0">
                <a:effectLst>
                  <a:outerShdw blurRad="38100" dist="38100" dir="2700000" algn="tl">
                    <a:srgbClr val="000000">
                      <a:alpha val="43137"/>
                    </a:srgbClr>
                  </a:outerShdw>
                </a:effectLst>
              </a:rPr>
              <a:t>Αγώνες πυγμαχίας</a:t>
            </a:r>
          </a:p>
        </p:txBody>
      </p:sp>
    </p:spTree>
    <p:extLst>
      <p:ext uri="{BB962C8B-B14F-4D97-AF65-F5344CB8AC3E}">
        <p14:creationId xmlns:p14="http://schemas.microsoft.com/office/powerpoint/2010/main" val="125615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72276" y="620542"/>
            <a:ext cx="4704523" cy="3029335"/>
            <a:chOff x="729207" y="620541"/>
            <a:chExt cx="3528392" cy="3029335"/>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903" y="989873"/>
              <a:ext cx="1806962" cy="207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29207" y="3126656"/>
              <a:ext cx="3528392" cy="523220"/>
            </a:xfrm>
            <a:prstGeom prst="rect">
              <a:avLst/>
            </a:prstGeom>
          </p:spPr>
          <p:txBody>
            <a:bodyPr wrap="square">
              <a:spAutoFit/>
            </a:bodyPr>
            <a:lstStyle/>
            <a:p>
              <a:pPr algn="just"/>
              <a:r>
                <a:rPr lang="en-GB" sz="1400" dirty="0"/>
                <a:t>E</a:t>
              </a:r>
              <a:r>
                <a:rPr lang="el-GR" sz="1400" dirty="0"/>
                <a:t>κτελείται είτε με το αριστερό είτε με το δεξί</a:t>
              </a:r>
              <a:r>
                <a:rPr lang="en-GB" sz="1400" dirty="0"/>
                <a:t> </a:t>
              </a:r>
              <a:r>
                <a:rPr lang="el-GR" sz="1400" dirty="0"/>
                <a:t>χέρι, γυρίζοντας και το σώμα μαζί με το χέρι, καθώς και το πόδι.</a:t>
              </a:r>
            </a:p>
          </p:txBody>
        </p:sp>
        <p:sp>
          <p:nvSpPr>
            <p:cNvPr id="6" name="Rectangle 5"/>
            <p:cNvSpPr/>
            <p:nvPr/>
          </p:nvSpPr>
          <p:spPr>
            <a:xfrm>
              <a:off x="2083791" y="620541"/>
              <a:ext cx="516007" cy="369332"/>
            </a:xfrm>
            <a:prstGeom prst="rect">
              <a:avLst/>
            </a:prstGeom>
          </p:spPr>
          <p:txBody>
            <a:bodyPr wrap="none">
              <a:spAutoFit/>
            </a:bodyPr>
            <a:lstStyle/>
            <a:p>
              <a:r>
                <a:rPr lang="en-GB" b="1" dirty="0">
                  <a:solidFill>
                    <a:srgbClr val="FF0000"/>
                  </a:solidFill>
                </a:rPr>
                <a:t>Hook</a:t>
              </a:r>
              <a:endParaRPr lang="el-GR" dirty="0">
                <a:solidFill>
                  <a:srgbClr val="FF0000"/>
                </a:solidFill>
              </a:endParaRPr>
            </a:p>
          </p:txBody>
        </p:sp>
      </p:grpSp>
      <p:grpSp>
        <p:nvGrpSpPr>
          <p:cNvPr id="10" name="Group 9"/>
          <p:cNvGrpSpPr/>
          <p:nvPr/>
        </p:nvGrpSpPr>
        <p:grpSpPr>
          <a:xfrm>
            <a:off x="6224441" y="721542"/>
            <a:ext cx="5470371" cy="3053780"/>
            <a:chOff x="4668331" y="721542"/>
            <a:chExt cx="4102778" cy="305378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470" y="1172405"/>
              <a:ext cx="1905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68331" y="3036658"/>
              <a:ext cx="4102778" cy="738664"/>
            </a:xfrm>
            <a:prstGeom prst="rect">
              <a:avLst/>
            </a:prstGeom>
          </p:spPr>
          <p:txBody>
            <a:bodyPr wrap="square">
              <a:spAutoFit/>
            </a:bodyPr>
            <a:lstStyle/>
            <a:p>
              <a:pPr algn="just"/>
              <a:r>
                <a:rPr lang="el-GR" sz="1400" dirty="0"/>
                <a:t>Εκτελείται είτε με το αριστερό είτε με το δεξί χέρι και σκοπός του είναι να δοθεί ένα ισχυρό χτύπημα από κάτω προς τα πάνω στο σώμα του αντιπάλου.</a:t>
              </a:r>
            </a:p>
          </p:txBody>
        </p:sp>
        <p:sp>
          <p:nvSpPr>
            <p:cNvPr id="11" name="Rectangle 10"/>
            <p:cNvSpPr/>
            <p:nvPr/>
          </p:nvSpPr>
          <p:spPr>
            <a:xfrm>
              <a:off x="6129034" y="721542"/>
              <a:ext cx="806904" cy="369332"/>
            </a:xfrm>
            <a:prstGeom prst="rect">
              <a:avLst/>
            </a:prstGeom>
          </p:spPr>
          <p:txBody>
            <a:bodyPr wrap="none">
              <a:spAutoFit/>
            </a:bodyPr>
            <a:lstStyle/>
            <a:p>
              <a:r>
                <a:rPr lang="en-GB" b="1" dirty="0">
                  <a:solidFill>
                    <a:srgbClr val="FF0000"/>
                  </a:solidFill>
                </a:rPr>
                <a:t>Uppercut</a:t>
              </a:r>
              <a:endParaRPr lang="el-GR" dirty="0">
                <a:solidFill>
                  <a:srgbClr val="FF0000"/>
                </a:solidFill>
              </a:endParaRPr>
            </a:p>
          </p:txBody>
        </p:sp>
      </p:grpSp>
      <p:grpSp>
        <p:nvGrpSpPr>
          <p:cNvPr id="15" name="Group 14"/>
          <p:cNvGrpSpPr/>
          <p:nvPr/>
        </p:nvGrpSpPr>
        <p:grpSpPr>
          <a:xfrm>
            <a:off x="972277" y="3870782"/>
            <a:ext cx="4739681" cy="2673727"/>
            <a:chOff x="729207" y="3870781"/>
            <a:chExt cx="3554761" cy="2673727"/>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087" y="4240113"/>
              <a:ext cx="19050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194956" y="3870781"/>
              <a:ext cx="374141" cy="369332"/>
            </a:xfrm>
            <a:prstGeom prst="rect">
              <a:avLst/>
            </a:prstGeom>
          </p:spPr>
          <p:txBody>
            <a:bodyPr wrap="none">
              <a:spAutoFit/>
            </a:bodyPr>
            <a:lstStyle/>
            <a:p>
              <a:r>
                <a:rPr lang="en-GB" b="1" dirty="0">
                  <a:solidFill>
                    <a:srgbClr val="FF0000"/>
                  </a:solidFill>
                </a:rPr>
                <a:t>Jab</a:t>
              </a:r>
              <a:endParaRPr lang="el-GR" dirty="0">
                <a:solidFill>
                  <a:srgbClr val="FF0000"/>
                </a:solidFill>
              </a:endParaRPr>
            </a:p>
          </p:txBody>
        </p:sp>
        <p:sp>
          <p:nvSpPr>
            <p:cNvPr id="7" name="Rectangle 6"/>
            <p:cNvSpPr/>
            <p:nvPr/>
          </p:nvSpPr>
          <p:spPr>
            <a:xfrm>
              <a:off x="729207" y="6021288"/>
              <a:ext cx="3554761" cy="523220"/>
            </a:xfrm>
            <a:prstGeom prst="rect">
              <a:avLst/>
            </a:prstGeom>
          </p:spPr>
          <p:txBody>
            <a:bodyPr wrap="square">
              <a:spAutoFit/>
            </a:bodyPr>
            <a:lstStyle/>
            <a:p>
              <a:pPr algn="just"/>
              <a:r>
                <a:rPr lang="el-GR" sz="1400" dirty="0"/>
                <a:t>Είνια το απευθείας χτύπημα που εκτελείται με το μπροστινό μας χέρι</a:t>
              </a:r>
            </a:p>
          </p:txBody>
        </p:sp>
      </p:grpSp>
      <p:sp>
        <p:nvSpPr>
          <p:cNvPr id="16" name="TextBox 15"/>
          <p:cNvSpPr txBox="1"/>
          <p:nvPr/>
        </p:nvSpPr>
        <p:spPr>
          <a:xfrm>
            <a:off x="4346457" y="148570"/>
            <a:ext cx="3063211" cy="400110"/>
          </a:xfrm>
          <a:prstGeom prst="rect">
            <a:avLst/>
          </a:prstGeom>
          <a:noFill/>
        </p:spPr>
        <p:txBody>
          <a:bodyPr wrap="none" rtlCol="0">
            <a:spAutoFit/>
          </a:bodyPr>
          <a:lstStyle/>
          <a:p>
            <a:pPr algn="ctr"/>
            <a:r>
              <a:rPr lang="el-GR" sz="2000" b="1" dirty="0">
                <a:effectLst>
                  <a:outerShdw blurRad="38100" dist="38100" dir="2700000" algn="tl">
                    <a:srgbClr val="000000">
                      <a:alpha val="43137"/>
                    </a:srgbClr>
                  </a:outerShdw>
                </a:effectLst>
              </a:rPr>
              <a:t>Χτυπήματα στην πυγμαχία</a:t>
            </a:r>
          </a:p>
        </p:txBody>
      </p:sp>
      <p:grpSp>
        <p:nvGrpSpPr>
          <p:cNvPr id="17" name="Group 16"/>
          <p:cNvGrpSpPr/>
          <p:nvPr/>
        </p:nvGrpSpPr>
        <p:grpSpPr>
          <a:xfrm>
            <a:off x="6169466" y="3785056"/>
            <a:ext cx="5783185" cy="2952901"/>
            <a:chOff x="4627099" y="3699329"/>
            <a:chExt cx="4337389" cy="2952901"/>
          </a:xfrm>
        </p:grpSpPr>
        <p:pic>
          <p:nvPicPr>
            <p:cNvPr id="5126" name="Picture 6" descr="https://upload.wikimedia.org/wikipedia/commons/thumb/4/4f/Drop3.jpg/200px-Drop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7784" y="4068661"/>
              <a:ext cx="1905000" cy="18669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321170" y="3699329"/>
              <a:ext cx="518700" cy="369332"/>
            </a:xfrm>
            <a:prstGeom prst="rect">
              <a:avLst/>
            </a:prstGeom>
          </p:spPr>
          <p:txBody>
            <a:bodyPr wrap="none">
              <a:spAutoFit/>
            </a:bodyPr>
            <a:lstStyle/>
            <a:p>
              <a:r>
                <a:rPr lang="en-GB" b="1" dirty="0">
                  <a:solidFill>
                    <a:srgbClr val="FF0000"/>
                  </a:solidFill>
                </a:rPr>
                <a:t>Cross</a:t>
              </a:r>
              <a:endParaRPr lang="el-GR" dirty="0">
                <a:solidFill>
                  <a:srgbClr val="FF0000"/>
                </a:solidFill>
              </a:endParaRPr>
            </a:p>
          </p:txBody>
        </p:sp>
        <p:sp>
          <p:nvSpPr>
            <p:cNvPr id="8" name="Rectangle 7"/>
            <p:cNvSpPr/>
            <p:nvPr/>
          </p:nvSpPr>
          <p:spPr>
            <a:xfrm>
              <a:off x="4627099" y="5913566"/>
              <a:ext cx="4337389" cy="738664"/>
            </a:xfrm>
            <a:prstGeom prst="rect">
              <a:avLst/>
            </a:prstGeom>
          </p:spPr>
          <p:txBody>
            <a:bodyPr wrap="square">
              <a:spAutoFit/>
            </a:bodyPr>
            <a:lstStyle/>
            <a:p>
              <a:pPr algn="just"/>
              <a:r>
                <a:rPr lang="el-GR" sz="1400" dirty="0"/>
                <a:t>Είναι το δεξί ευθύ χτύπημα που ξεκινάει από το πηγούνι μας στρίβοντας το πόδι και προσθέτοντας βάρος στο χτύπημα που καταλήγει στον αντίπαλό μας.</a:t>
              </a:r>
            </a:p>
          </p:txBody>
        </p:sp>
      </p:grpSp>
    </p:spTree>
    <p:extLst>
      <p:ext uri="{BB962C8B-B14F-4D97-AF65-F5344CB8AC3E}">
        <p14:creationId xmlns:p14="http://schemas.microsoft.com/office/powerpoint/2010/main" val="2794466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656" y="980729"/>
            <a:ext cx="12097344" cy="2169825"/>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l-GR" dirty="0"/>
              <a:t>Η πυγμαχία είναι ένα από τα παλιότερα ολυμπιακά αθλήματα, αφού μπήκε στους αγώνες του Σεντ Λούις των ΗΠΑ το 1904 , με εξαίρεση τους αγώνες της Στοκχόλμης το 1912.</a:t>
            </a:r>
          </a:p>
          <a:p>
            <a:pPr marL="285750" indent="-285750" algn="just">
              <a:lnSpc>
                <a:spcPct val="150000"/>
              </a:lnSpc>
              <a:buFont typeface="Wingdings" panose="05000000000000000000" pitchFamily="2" charset="2"/>
              <a:buChar char="§"/>
            </a:pPr>
            <a:r>
              <a:rPr lang="el-GR" dirty="0"/>
              <a:t>Οι αθλητές της πυγμαχίας αγωνίζονται σε κατηγορίες ανάλογα με το βάρος τους. Ως το 1936 το βάρος των πυγμάχων υπολογιζόταν σε λίβρες (pounds). Από το 1948 υπολογίζεται σε χιλιόγραμμα. Από το 2004 οι κατηγορίες αυτές είναι έντεκα.</a:t>
            </a:r>
          </a:p>
          <a:p>
            <a:pPr marL="285750" indent="-285750" algn="just">
              <a:lnSpc>
                <a:spcPct val="150000"/>
              </a:lnSpc>
              <a:buFont typeface="Wingdings" panose="05000000000000000000" pitchFamily="2" charset="2"/>
              <a:buChar char="§"/>
            </a:pPr>
            <a:r>
              <a:rPr lang="el-GR" dirty="0"/>
              <a:t>Στους Ολυμπιακούς Αγώνες οι αγώνες αποτελούνται από 3 γύρους των τριών λεπτών.</a:t>
            </a:r>
          </a:p>
        </p:txBody>
      </p:sp>
      <p:sp>
        <p:nvSpPr>
          <p:cNvPr id="5" name="TextBox 4"/>
          <p:cNvSpPr txBox="1"/>
          <p:nvPr/>
        </p:nvSpPr>
        <p:spPr>
          <a:xfrm>
            <a:off x="4188511" y="415580"/>
            <a:ext cx="3836820" cy="400110"/>
          </a:xfrm>
          <a:prstGeom prst="rect">
            <a:avLst/>
          </a:prstGeom>
          <a:noFill/>
        </p:spPr>
        <p:txBody>
          <a:bodyPr wrap="none" rtlCol="0">
            <a:spAutoFit/>
          </a:bodyPr>
          <a:lstStyle/>
          <a:p>
            <a:pPr algn="ctr"/>
            <a:r>
              <a:rPr lang="el-GR" sz="2000" b="1" dirty="0">
                <a:effectLst>
                  <a:outerShdw blurRad="38100" dist="38100" dir="2700000" algn="tl">
                    <a:srgbClr val="000000">
                      <a:alpha val="43137"/>
                    </a:srgbClr>
                  </a:outerShdw>
                </a:effectLst>
              </a:rPr>
              <a:t>Πυγμαχία και Ολυμπιακοί αγώνες</a:t>
            </a:r>
          </a:p>
        </p:txBody>
      </p:sp>
      <p:pic>
        <p:nvPicPr>
          <p:cNvPr id="4099" name="Picture 3"/>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433" y="3789040"/>
            <a:ext cx="4800000"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0043" y="3825304"/>
            <a:ext cx="4800000"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915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7410" y="260648"/>
            <a:ext cx="2275688" cy="400110"/>
          </a:xfrm>
          <a:prstGeom prst="rect">
            <a:avLst/>
          </a:prstGeom>
          <a:noFill/>
        </p:spPr>
        <p:txBody>
          <a:bodyPr wrap="none" rtlCol="0">
            <a:spAutoFit/>
          </a:bodyPr>
          <a:lstStyle/>
          <a:p>
            <a:pPr algn="ctr"/>
            <a:r>
              <a:rPr lang="el-GR" sz="2000" b="1" dirty="0">
                <a:effectLst>
                  <a:outerShdw blurRad="38100" dist="38100" dir="2700000" algn="tl">
                    <a:srgbClr val="000000">
                      <a:alpha val="43137"/>
                    </a:srgbClr>
                  </a:outerShdw>
                </a:effectLst>
              </a:rPr>
              <a:t>Διάσημοι πυγμάχοι</a:t>
            </a:r>
          </a:p>
        </p:txBody>
      </p:sp>
      <p:sp>
        <p:nvSpPr>
          <p:cNvPr id="5" name="Rectangle 4"/>
          <p:cNvSpPr/>
          <p:nvPr/>
        </p:nvSpPr>
        <p:spPr>
          <a:xfrm>
            <a:off x="495836" y="980729"/>
            <a:ext cx="8064896" cy="2031325"/>
          </a:xfrm>
          <a:prstGeom prst="rect">
            <a:avLst/>
          </a:prstGeom>
        </p:spPr>
        <p:txBody>
          <a:bodyPr wrap="square">
            <a:spAutoFit/>
          </a:bodyPr>
          <a:lstStyle/>
          <a:p>
            <a:pPr algn="just"/>
            <a:r>
              <a:rPr lang="el-GR" dirty="0"/>
              <a:t>Ο </a:t>
            </a:r>
            <a:r>
              <a:rPr lang="el-GR" b="1" dirty="0"/>
              <a:t>Μοχάμεντ Άλι</a:t>
            </a:r>
            <a:r>
              <a:rPr lang="el-GR" dirty="0"/>
              <a:t> (Κάσιους Μαρσέλους Κλέι, 17 Ιανουαρίου 1942−3 Ιουνίου 2016) ήταν Αμερικανός πυγμάχος. Αποχώρησε οριστικά από την ενεργό έχοντας φτάσει συνολικά στις 56 νίκες και κατακτώντας τρεις φορές τον τίτλο του παγκόσμιου πρωταθλητή βαρέων βαρών καθώς και ένα χρυσό μετάλλιο στους Ολυμπιακούς Αγώνες του 1960. Υπήρξε ο πρώτος πυγμάχος που κατέκτησε τρεις φορές τον τίτλο του παγκόσμιου πρωταθλητή και θεωρείται ένας από τους κορυφαίους πυγμάχους όλων των εποχών.</a:t>
            </a:r>
          </a:p>
        </p:txBody>
      </p:sp>
      <p:sp>
        <p:nvSpPr>
          <p:cNvPr id="7" name="Rectangle 6"/>
          <p:cNvSpPr/>
          <p:nvPr/>
        </p:nvSpPr>
        <p:spPr>
          <a:xfrm>
            <a:off x="495837" y="3827747"/>
            <a:ext cx="8064895" cy="2031325"/>
          </a:xfrm>
          <a:prstGeom prst="rect">
            <a:avLst/>
          </a:prstGeom>
        </p:spPr>
        <p:txBody>
          <a:bodyPr wrap="square">
            <a:spAutoFit/>
          </a:bodyPr>
          <a:lstStyle/>
          <a:p>
            <a:pPr algn="just"/>
            <a:r>
              <a:rPr lang="el-GR" dirty="0"/>
              <a:t>Ο </a:t>
            </a:r>
            <a:r>
              <a:rPr lang="el-GR" b="1" dirty="0"/>
              <a:t>Μάικ Τάισον</a:t>
            </a:r>
            <a:r>
              <a:rPr lang="el-GR" dirty="0"/>
              <a:t> (30 Ιουνίου 1966) είναι Αμερικανός πυγμάχος που αποχώρησε οριστικά από το άθλημα το 2006. Ήταν πρωταθλητής βαρέων βαρών, κατακτώντας τους τίτλους WBC (1986-90, 1996-97), WBA (1987-90, 1996) και IBF (1987-90).ήταν ο νεότερος πρωταθλητής βαρέων βαρών (σε ηλικία 20 χρονών και 4 μηνών) και κατέχει και το ρεκός για το πιο γρήγορο νοκ άουτ στους Ολυμπιακούς αγώνες (8 δευτερόλεπτα).</a:t>
            </a:r>
          </a:p>
          <a:p>
            <a:pPr algn="just"/>
            <a:endParaRPr lang="el-GR"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748" y="1124744"/>
            <a:ext cx="2980245" cy="223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363" y="3781785"/>
            <a:ext cx="2208247" cy="2488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89469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TotalTime>
  <Words>2364</Words>
  <Application>Microsoft Office PowerPoint</Application>
  <PresentationFormat>Ευρεία οθόνη</PresentationFormat>
  <Paragraphs>83</Paragraphs>
  <Slides>29</Slides>
  <Notes>0</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29</vt:i4>
      </vt:variant>
    </vt:vector>
  </HeadingPairs>
  <TitlesOfParts>
    <vt:vector size="37" baseType="lpstr">
      <vt:lpstr>Arial</vt:lpstr>
      <vt:lpstr>Calibri</vt:lpstr>
      <vt:lpstr>Calibri Light</vt:lpstr>
      <vt:lpstr>Google Sans</vt:lpstr>
      <vt:lpstr>Linux Libertine</vt:lpstr>
      <vt:lpstr>Wingdings</vt:lpstr>
      <vt:lpstr>Θέμα του Office</vt:lpstr>
      <vt:lpstr>Presentation</vt:lpstr>
      <vt:lpstr>Αρχαίοι ολυμπιακοί αγώνες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Αρχαίοι Ολυμπιακοί Αγώνες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Άλμα εις μήκος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Αρχαίοι ολυμπιακοί αγώνες</dc:title>
  <dc:creator>Theodore</dc:creator>
  <cp:lastModifiedBy>ΛΑΜΠΡΟΣ ΑΘΑΝΑΣΟΠΟΥΛΟΣ</cp:lastModifiedBy>
  <cp:revision>10</cp:revision>
  <dcterms:created xsi:type="dcterms:W3CDTF">2025-02-18T12:26:28Z</dcterms:created>
  <dcterms:modified xsi:type="dcterms:W3CDTF">2025-03-13T20:19:20Z</dcterms:modified>
</cp:coreProperties>
</file>