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48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49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78A2E99D-02E6-46E5-87C4-275CE1F211E5}"/>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l-GR" sz="1200" b="0" i="0" u="none" strike="noStrike" kern="1200" cap="none" spc="0" baseline="0">
                <a:solidFill>
                  <a:srgbClr val="000000"/>
                </a:solidFill>
                <a:uFillTx/>
                <a:latin typeface="Calibri"/>
              </a:defRPr>
            </a:lvl1pPr>
          </a:lstStyle>
          <a:p>
            <a:pPr lvl="0"/>
            <a:endParaRPr lang="el-GR"/>
          </a:p>
        </p:txBody>
      </p:sp>
      <p:sp>
        <p:nvSpPr>
          <p:cNvPr id="3" name="Θέση ημερομηνίας 2">
            <a:extLst>
              <a:ext uri="{FF2B5EF4-FFF2-40B4-BE49-F238E27FC236}">
                <a16:creationId xmlns:a16="http://schemas.microsoft.com/office/drawing/2014/main" id="{DEE33D3D-A98B-47AC-B3BE-97EAFA028BCA}"/>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l-GR" sz="1200" b="0" i="0" u="none" strike="noStrike" kern="1200" cap="none" spc="0" baseline="0">
                <a:solidFill>
                  <a:srgbClr val="000000"/>
                </a:solidFill>
                <a:uFillTx/>
                <a:latin typeface="Calibri"/>
              </a:defRPr>
            </a:lvl1pPr>
          </a:lstStyle>
          <a:p>
            <a:pPr lvl="0"/>
            <a:fld id="{2FA80499-55A5-48EE-A30C-397BFC39ABBF}" type="datetime1">
              <a:rPr lang="el-GR"/>
              <a:pPr lvl="0"/>
              <a:t>7/4/2021</a:t>
            </a:fld>
            <a:endParaRPr lang="el-GR"/>
          </a:p>
        </p:txBody>
      </p:sp>
      <p:sp>
        <p:nvSpPr>
          <p:cNvPr id="4" name="Θέση εικόνας διαφάνειας 3">
            <a:extLst>
              <a:ext uri="{FF2B5EF4-FFF2-40B4-BE49-F238E27FC236}">
                <a16:creationId xmlns:a16="http://schemas.microsoft.com/office/drawing/2014/main" id="{07B27AE7-D641-4787-A95D-821106DD225B}"/>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Θέση σημειώσεων 4">
            <a:extLst>
              <a:ext uri="{FF2B5EF4-FFF2-40B4-BE49-F238E27FC236}">
                <a16:creationId xmlns:a16="http://schemas.microsoft.com/office/drawing/2014/main" id="{D6CBF5A3-48A5-4D23-BCA3-29A8AEC89676}"/>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a:extLst>
              <a:ext uri="{FF2B5EF4-FFF2-40B4-BE49-F238E27FC236}">
                <a16:creationId xmlns:a16="http://schemas.microsoft.com/office/drawing/2014/main" id="{2041B5DD-87F0-4CD6-82D7-1698C0A9CE30}"/>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l-GR" sz="1200" b="0" i="0" u="none" strike="noStrike" kern="1200" cap="none" spc="0" baseline="0">
                <a:solidFill>
                  <a:srgbClr val="000000"/>
                </a:solidFill>
                <a:uFillTx/>
                <a:latin typeface="Calibri"/>
              </a:defRPr>
            </a:lvl1pPr>
          </a:lstStyle>
          <a:p>
            <a:pPr lvl="0"/>
            <a:endParaRPr lang="el-GR"/>
          </a:p>
        </p:txBody>
      </p:sp>
      <p:sp>
        <p:nvSpPr>
          <p:cNvPr id="7" name="Θέση αριθμού διαφάνειας 6">
            <a:extLst>
              <a:ext uri="{FF2B5EF4-FFF2-40B4-BE49-F238E27FC236}">
                <a16:creationId xmlns:a16="http://schemas.microsoft.com/office/drawing/2014/main" id="{9308FE36-A5B2-4EEA-9793-FD1F88161DB6}"/>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l-GR" sz="1200" b="0" i="0" u="none" strike="noStrike" kern="1200" cap="none" spc="0" baseline="0">
                <a:solidFill>
                  <a:srgbClr val="000000"/>
                </a:solidFill>
                <a:uFillTx/>
                <a:latin typeface="Calibri"/>
              </a:defRPr>
            </a:lvl1pPr>
          </a:lstStyle>
          <a:p>
            <a:pPr lvl="0"/>
            <a:fld id="{3AFD6E49-C5CA-4C3D-9FFA-63483B04A6F3}" type="slidenum">
              <a:t>‹#›</a:t>
            </a:fld>
            <a:endParaRPr lang="el-GR"/>
          </a:p>
        </p:txBody>
      </p:sp>
    </p:spTree>
    <p:extLst>
      <p:ext uri="{BB962C8B-B14F-4D97-AF65-F5344CB8AC3E}">
        <p14:creationId xmlns:p14="http://schemas.microsoft.com/office/powerpoint/2010/main" val="149684213"/>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l-GR"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l-GR"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l-GR"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l-GR"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l-GR"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171660F0-B1C4-477D-9F22-243B78127633}"/>
              </a:ext>
            </a:extLst>
          </p:cNvPr>
          <p:cNvSpPr>
            <a:spLocks noGrp="1" noRot="1" noChangeAspect="1"/>
          </p:cNvSpPr>
          <p:nvPr>
            <p:ph type="sldImg"/>
          </p:nvPr>
        </p:nvSpPr>
        <p:spPr>
          <a:xfrm>
            <a:off x="685800" y="1143000"/>
            <a:ext cx="5486400" cy="3086100"/>
          </a:xfrm>
        </p:spPr>
      </p:sp>
      <p:sp>
        <p:nvSpPr>
          <p:cNvPr id="3" name="Θέση σημειώσεων 2">
            <a:extLst>
              <a:ext uri="{FF2B5EF4-FFF2-40B4-BE49-F238E27FC236}">
                <a16:creationId xmlns:a16="http://schemas.microsoft.com/office/drawing/2014/main" id="{6C867E24-9B72-4787-BC24-812B526E66E8}"/>
              </a:ext>
            </a:extLst>
          </p:cNvPr>
          <p:cNvSpPr txBox="1">
            <a:spLocks noGrp="1"/>
          </p:cNvSpPr>
          <p:nvPr>
            <p:ph type="body" sz="quarter" idx="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3F27C15-EA2E-49B5-B0B0-D1612434B9EE}"/>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2A3309C-A714-486C-896D-F083F41FDF02}" type="slidenum">
              <a:t>2</a:t>
            </a:fld>
            <a:endParaRPr lang="el-GR" sz="1200" b="0" i="0" u="none" strike="noStrike" kern="1200" cap="none" spc="0" baseline="0">
              <a:solidFill>
                <a:srgbClr val="000000"/>
              </a:solidFill>
              <a:uFillTx/>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8CBF20-0BAE-4386-9720-29937055772A}"/>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73BFB90-3FCF-4895-8F36-DAD89422DAD0}"/>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A8FB02EE-CB6D-4A1B-989D-5F765EDDA807}"/>
              </a:ext>
            </a:extLst>
          </p:cNvPr>
          <p:cNvSpPr txBox="1">
            <a:spLocks noGrp="1"/>
          </p:cNvSpPr>
          <p:nvPr>
            <p:ph type="dt" sz="half" idx="7"/>
          </p:nvPr>
        </p:nvSpPr>
        <p:spPr/>
        <p:txBody>
          <a:bodyPr/>
          <a:lstStyle>
            <a:lvl1pPr>
              <a:defRPr/>
            </a:lvl1pPr>
          </a:lstStyle>
          <a:p>
            <a:pPr lvl="0"/>
            <a:fld id="{1280CA7E-C2E6-42DA-B568-528C19FB51C2}" type="datetime1">
              <a:rPr lang="en-US"/>
              <a:pPr lvl="0"/>
              <a:t>4/7/2021</a:t>
            </a:fld>
            <a:endParaRPr lang="en-US"/>
          </a:p>
        </p:txBody>
      </p:sp>
      <p:sp>
        <p:nvSpPr>
          <p:cNvPr id="5" name="Θέση υποσέλιδου 4">
            <a:extLst>
              <a:ext uri="{FF2B5EF4-FFF2-40B4-BE49-F238E27FC236}">
                <a16:creationId xmlns:a16="http://schemas.microsoft.com/office/drawing/2014/main" id="{D86188F4-8EB1-435E-82B7-1D9BD8B1529E}"/>
              </a:ext>
            </a:extLst>
          </p:cNvPr>
          <p:cNvSpPr txBox="1">
            <a:spLocks noGrp="1"/>
          </p:cNvSpPr>
          <p:nvPr>
            <p:ph type="ftr" sz="quarter" idx="9"/>
          </p:nvPr>
        </p:nvSpPr>
        <p:spPr/>
        <p:txBody>
          <a:bodyPr/>
          <a:lstStyle>
            <a:lvl1pPr>
              <a:defRPr/>
            </a:lvl1pPr>
          </a:lstStyle>
          <a:p>
            <a:pPr lvl="0"/>
            <a:endParaRPr lang="en-US"/>
          </a:p>
        </p:txBody>
      </p:sp>
      <p:sp>
        <p:nvSpPr>
          <p:cNvPr id="6" name="Θέση αριθμού διαφάνειας 5">
            <a:extLst>
              <a:ext uri="{FF2B5EF4-FFF2-40B4-BE49-F238E27FC236}">
                <a16:creationId xmlns:a16="http://schemas.microsoft.com/office/drawing/2014/main" id="{71FC8BA0-CD88-4BB3-B64A-F94440101749}"/>
              </a:ext>
            </a:extLst>
          </p:cNvPr>
          <p:cNvSpPr txBox="1">
            <a:spLocks noGrp="1"/>
          </p:cNvSpPr>
          <p:nvPr>
            <p:ph type="sldNum" sz="quarter" idx="8"/>
          </p:nvPr>
        </p:nvSpPr>
        <p:spPr/>
        <p:txBody>
          <a:bodyPr/>
          <a:lstStyle>
            <a:lvl1pPr>
              <a:defRPr/>
            </a:lvl1pPr>
          </a:lstStyle>
          <a:p>
            <a:pPr lvl="0"/>
            <a:fld id="{525A304B-8F1C-4CAE-98BB-4A39193F177B}" type="slidenum">
              <a:t>‹#›</a:t>
            </a:fld>
            <a:endParaRPr lang="en-US"/>
          </a:p>
        </p:txBody>
      </p:sp>
    </p:spTree>
    <p:extLst>
      <p:ext uri="{BB962C8B-B14F-4D97-AF65-F5344CB8AC3E}">
        <p14:creationId xmlns:p14="http://schemas.microsoft.com/office/powerpoint/2010/main" val="357658146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A42033-2EE7-41CA-9584-05A0290D10D0}"/>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A08AC62-EF73-4952-9830-2913D683EED5}"/>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3A142FC-6CB8-4398-8395-F559E2D8E3B4}"/>
              </a:ext>
            </a:extLst>
          </p:cNvPr>
          <p:cNvSpPr txBox="1">
            <a:spLocks noGrp="1"/>
          </p:cNvSpPr>
          <p:nvPr>
            <p:ph type="dt" sz="half" idx="7"/>
          </p:nvPr>
        </p:nvSpPr>
        <p:spPr/>
        <p:txBody>
          <a:bodyPr/>
          <a:lstStyle>
            <a:lvl1pPr>
              <a:defRPr/>
            </a:lvl1pPr>
          </a:lstStyle>
          <a:p>
            <a:pPr lvl="0"/>
            <a:fld id="{D3CB73E5-B4C4-4181-BF2D-55BF7CBE2C89}" type="datetime1">
              <a:rPr lang="en-US"/>
              <a:pPr lvl="0"/>
              <a:t>4/7/2021</a:t>
            </a:fld>
            <a:endParaRPr lang="en-US"/>
          </a:p>
        </p:txBody>
      </p:sp>
      <p:sp>
        <p:nvSpPr>
          <p:cNvPr id="5" name="Θέση υποσέλιδου 4">
            <a:extLst>
              <a:ext uri="{FF2B5EF4-FFF2-40B4-BE49-F238E27FC236}">
                <a16:creationId xmlns:a16="http://schemas.microsoft.com/office/drawing/2014/main" id="{7A8C2F5D-0957-4F41-BE11-5CA38B4F58D5}"/>
              </a:ext>
            </a:extLst>
          </p:cNvPr>
          <p:cNvSpPr txBox="1">
            <a:spLocks noGrp="1"/>
          </p:cNvSpPr>
          <p:nvPr>
            <p:ph type="ftr" sz="quarter" idx="9"/>
          </p:nvPr>
        </p:nvSpPr>
        <p:spPr/>
        <p:txBody>
          <a:bodyPr/>
          <a:lstStyle>
            <a:lvl1pPr>
              <a:defRPr/>
            </a:lvl1pPr>
          </a:lstStyle>
          <a:p>
            <a:pPr lvl="0"/>
            <a:endParaRPr lang="en-US"/>
          </a:p>
        </p:txBody>
      </p:sp>
      <p:sp>
        <p:nvSpPr>
          <p:cNvPr id="6" name="Θέση αριθμού διαφάνειας 5">
            <a:extLst>
              <a:ext uri="{FF2B5EF4-FFF2-40B4-BE49-F238E27FC236}">
                <a16:creationId xmlns:a16="http://schemas.microsoft.com/office/drawing/2014/main" id="{83D6C85D-35C8-49B5-99A0-A47CD566B420}"/>
              </a:ext>
            </a:extLst>
          </p:cNvPr>
          <p:cNvSpPr txBox="1">
            <a:spLocks noGrp="1"/>
          </p:cNvSpPr>
          <p:nvPr>
            <p:ph type="sldNum" sz="quarter" idx="8"/>
          </p:nvPr>
        </p:nvSpPr>
        <p:spPr/>
        <p:txBody>
          <a:bodyPr/>
          <a:lstStyle>
            <a:lvl1pPr>
              <a:defRPr/>
            </a:lvl1pPr>
          </a:lstStyle>
          <a:p>
            <a:pPr lvl="0"/>
            <a:fld id="{9D42E0A6-20CC-4C3E-A6DC-0C1704F1C2C8}" type="slidenum">
              <a:t>‹#›</a:t>
            </a:fld>
            <a:endParaRPr lang="en-US"/>
          </a:p>
        </p:txBody>
      </p:sp>
    </p:spTree>
    <p:extLst>
      <p:ext uri="{BB962C8B-B14F-4D97-AF65-F5344CB8AC3E}">
        <p14:creationId xmlns:p14="http://schemas.microsoft.com/office/powerpoint/2010/main" val="3466984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04EF7AD8-56EA-4051-90D7-59ACFDCEAEEE}"/>
              </a:ext>
            </a:extLst>
          </p:cNvPr>
          <p:cNvSpPr txBox="1">
            <a:spLocks noGrp="1"/>
          </p:cNvSpPr>
          <p:nvPr>
            <p:ph type="title" orient="vert"/>
          </p:nvPr>
        </p:nvSpPr>
        <p:spPr>
          <a:xfrm>
            <a:off x="8724903" y="365129"/>
            <a:ext cx="2628899" cy="5811834"/>
          </a:xfrm>
        </p:spPr>
        <p:txBody>
          <a:bodyPr vert="eaVert"/>
          <a:lstStyle>
            <a:lvl1pPr>
              <a:defRPr/>
            </a:lvl1pPr>
          </a:lstStyle>
          <a:p>
            <a:pPr lvl="0"/>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423FD04-37C0-4505-ABB4-E78E0F6E4403}"/>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1BDE25C-A025-4798-8873-14C50FC3DD52}"/>
              </a:ext>
            </a:extLst>
          </p:cNvPr>
          <p:cNvSpPr txBox="1">
            <a:spLocks noGrp="1"/>
          </p:cNvSpPr>
          <p:nvPr>
            <p:ph type="dt" sz="half" idx="7"/>
          </p:nvPr>
        </p:nvSpPr>
        <p:spPr/>
        <p:txBody>
          <a:bodyPr/>
          <a:lstStyle>
            <a:lvl1pPr>
              <a:defRPr/>
            </a:lvl1pPr>
          </a:lstStyle>
          <a:p>
            <a:pPr lvl="0"/>
            <a:fld id="{96571D90-5046-486D-BCE3-085CCB3C0011}" type="datetime1">
              <a:rPr lang="en-US"/>
              <a:pPr lvl="0"/>
              <a:t>4/7/2021</a:t>
            </a:fld>
            <a:endParaRPr lang="en-US"/>
          </a:p>
        </p:txBody>
      </p:sp>
      <p:sp>
        <p:nvSpPr>
          <p:cNvPr id="5" name="Θέση υποσέλιδου 4">
            <a:extLst>
              <a:ext uri="{FF2B5EF4-FFF2-40B4-BE49-F238E27FC236}">
                <a16:creationId xmlns:a16="http://schemas.microsoft.com/office/drawing/2014/main" id="{A0081F64-5300-4561-8461-04EB3759628E}"/>
              </a:ext>
            </a:extLst>
          </p:cNvPr>
          <p:cNvSpPr txBox="1">
            <a:spLocks noGrp="1"/>
          </p:cNvSpPr>
          <p:nvPr>
            <p:ph type="ftr" sz="quarter" idx="9"/>
          </p:nvPr>
        </p:nvSpPr>
        <p:spPr/>
        <p:txBody>
          <a:bodyPr/>
          <a:lstStyle>
            <a:lvl1pPr>
              <a:defRPr/>
            </a:lvl1pPr>
          </a:lstStyle>
          <a:p>
            <a:pPr lvl="0"/>
            <a:endParaRPr lang="en-US"/>
          </a:p>
        </p:txBody>
      </p:sp>
      <p:sp>
        <p:nvSpPr>
          <p:cNvPr id="6" name="Θέση αριθμού διαφάνειας 5">
            <a:extLst>
              <a:ext uri="{FF2B5EF4-FFF2-40B4-BE49-F238E27FC236}">
                <a16:creationId xmlns:a16="http://schemas.microsoft.com/office/drawing/2014/main" id="{B4A6ABA4-7A9D-4175-99A0-90B92E1E11BF}"/>
              </a:ext>
            </a:extLst>
          </p:cNvPr>
          <p:cNvSpPr txBox="1">
            <a:spLocks noGrp="1"/>
          </p:cNvSpPr>
          <p:nvPr>
            <p:ph type="sldNum" sz="quarter" idx="8"/>
          </p:nvPr>
        </p:nvSpPr>
        <p:spPr/>
        <p:txBody>
          <a:bodyPr/>
          <a:lstStyle>
            <a:lvl1pPr>
              <a:defRPr/>
            </a:lvl1pPr>
          </a:lstStyle>
          <a:p>
            <a:pPr lvl="0"/>
            <a:fld id="{3943D60D-1509-449F-AAEF-7A898128D7DF}" type="slidenum">
              <a:t>‹#›</a:t>
            </a:fld>
            <a:endParaRPr lang="en-US"/>
          </a:p>
        </p:txBody>
      </p:sp>
    </p:spTree>
    <p:extLst>
      <p:ext uri="{BB962C8B-B14F-4D97-AF65-F5344CB8AC3E}">
        <p14:creationId xmlns:p14="http://schemas.microsoft.com/office/powerpoint/2010/main" val="3841085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8A620E-9B3A-4164-A5DC-622DC4E628C9}"/>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2B6AA66-A11C-4AA1-9C43-20AEFB27BDD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136DDD1-006D-4D7D-B0DA-FBA2530D661E}"/>
              </a:ext>
            </a:extLst>
          </p:cNvPr>
          <p:cNvSpPr txBox="1">
            <a:spLocks noGrp="1"/>
          </p:cNvSpPr>
          <p:nvPr>
            <p:ph type="dt" sz="half" idx="7"/>
          </p:nvPr>
        </p:nvSpPr>
        <p:spPr/>
        <p:txBody>
          <a:bodyPr/>
          <a:lstStyle>
            <a:lvl1pPr>
              <a:defRPr/>
            </a:lvl1pPr>
          </a:lstStyle>
          <a:p>
            <a:pPr lvl="0"/>
            <a:fld id="{A9BC3397-47D1-4341-AD63-6132E29DF6F4}" type="datetime1">
              <a:rPr lang="en-US"/>
              <a:pPr lvl="0"/>
              <a:t>4/7/2021</a:t>
            </a:fld>
            <a:endParaRPr lang="en-US"/>
          </a:p>
        </p:txBody>
      </p:sp>
      <p:sp>
        <p:nvSpPr>
          <p:cNvPr id="5" name="Θέση υποσέλιδου 4">
            <a:extLst>
              <a:ext uri="{FF2B5EF4-FFF2-40B4-BE49-F238E27FC236}">
                <a16:creationId xmlns:a16="http://schemas.microsoft.com/office/drawing/2014/main" id="{608E0C8F-F6E7-466C-B4C1-8E21A345993C}"/>
              </a:ext>
            </a:extLst>
          </p:cNvPr>
          <p:cNvSpPr txBox="1">
            <a:spLocks noGrp="1"/>
          </p:cNvSpPr>
          <p:nvPr>
            <p:ph type="ftr" sz="quarter" idx="9"/>
          </p:nvPr>
        </p:nvSpPr>
        <p:spPr/>
        <p:txBody>
          <a:bodyPr/>
          <a:lstStyle>
            <a:lvl1pPr>
              <a:defRPr/>
            </a:lvl1pPr>
          </a:lstStyle>
          <a:p>
            <a:pPr lvl="0"/>
            <a:endParaRPr lang="en-US"/>
          </a:p>
        </p:txBody>
      </p:sp>
      <p:sp>
        <p:nvSpPr>
          <p:cNvPr id="6" name="Θέση αριθμού διαφάνειας 5">
            <a:extLst>
              <a:ext uri="{FF2B5EF4-FFF2-40B4-BE49-F238E27FC236}">
                <a16:creationId xmlns:a16="http://schemas.microsoft.com/office/drawing/2014/main" id="{9658F033-20D9-423A-B4D5-834122CFAD1F}"/>
              </a:ext>
            </a:extLst>
          </p:cNvPr>
          <p:cNvSpPr txBox="1">
            <a:spLocks noGrp="1"/>
          </p:cNvSpPr>
          <p:nvPr>
            <p:ph type="sldNum" sz="quarter" idx="8"/>
          </p:nvPr>
        </p:nvSpPr>
        <p:spPr/>
        <p:txBody>
          <a:bodyPr/>
          <a:lstStyle>
            <a:lvl1pPr>
              <a:defRPr/>
            </a:lvl1pPr>
          </a:lstStyle>
          <a:p>
            <a:pPr lvl="0"/>
            <a:fld id="{FFC8F00C-152E-4891-B2CD-728A75D2ED1C}" type="slidenum">
              <a:t>‹#›</a:t>
            </a:fld>
            <a:endParaRPr lang="en-US"/>
          </a:p>
        </p:txBody>
      </p:sp>
    </p:spTree>
    <p:extLst>
      <p:ext uri="{BB962C8B-B14F-4D97-AF65-F5344CB8AC3E}">
        <p14:creationId xmlns:p14="http://schemas.microsoft.com/office/powerpoint/2010/main" val="398394258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6F670E-F807-44D5-B5F2-E46C7F085131}"/>
              </a:ext>
            </a:extLst>
          </p:cNvPr>
          <p:cNvSpPr txBox="1">
            <a:spLocks noGrp="1"/>
          </p:cNvSpPr>
          <p:nvPr>
            <p:ph type="title"/>
          </p:nvPr>
        </p:nvSpPr>
        <p:spPr>
          <a:xfrm>
            <a:off x="831847" y="1709735"/>
            <a:ext cx="10515600" cy="2852735"/>
          </a:xfrm>
        </p:spPr>
        <p:txBody>
          <a:bodyPr anchor="b"/>
          <a:lstStyle>
            <a:lvl1pPr>
              <a:defRPr sz="6000"/>
            </a:lvl1p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FC3F7C6-804E-43B5-BE7E-13F27645DBD8}"/>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801FBDF-61CC-4579-8C79-99FF95EB23C6}"/>
              </a:ext>
            </a:extLst>
          </p:cNvPr>
          <p:cNvSpPr txBox="1">
            <a:spLocks noGrp="1"/>
          </p:cNvSpPr>
          <p:nvPr>
            <p:ph type="dt" sz="half" idx="7"/>
          </p:nvPr>
        </p:nvSpPr>
        <p:spPr/>
        <p:txBody>
          <a:bodyPr/>
          <a:lstStyle>
            <a:lvl1pPr>
              <a:defRPr/>
            </a:lvl1pPr>
          </a:lstStyle>
          <a:p>
            <a:pPr lvl="0"/>
            <a:fld id="{9D51A3D1-03CE-4F1D-B8B3-77372E2816C3}" type="datetime1">
              <a:rPr lang="en-US"/>
              <a:pPr lvl="0"/>
              <a:t>4/7/2021</a:t>
            </a:fld>
            <a:endParaRPr lang="en-US"/>
          </a:p>
        </p:txBody>
      </p:sp>
      <p:sp>
        <p:nvSpPr>
          <p:cNvPr id="5" name="Θέση υποσέλιδου 4">
            <a:extLst>
              <a:ext uri="{FF2B5EF4-FFF2-40B4-BE49-F238E27FC236}">
                <a16:creationId xmlns:a16="http://schemas.microsoft.com/office/drawing/2014/main" id="{F2C11913-804B-44D1-AB0C-DA45AB326284}"/>
              </a:ext>
            </a:extLst>
          </p:cNvPr>
          <p:cNvSpPr txBox="1">
            <a:spLocks noGrp="1"/>
          </p:cNvSpPr>
          <p:nvPr>
            <p:ph type="ftr" sz="quarter" idx="9"/>
          </p:nvPr>
        </p:nvSpPr>
        <p:spPr/>
        <p:txBody>
          <a:bodyPr/>
          <a:lstStyle>
            <a:lvl1pPr>
              <a:defRPr/>
            </a:lvl1pPr>
          </a:lstStyle>
          <a:p>
            <a:pPr lvl="0"/>
            <a:endParaRPr lang="en-US"/>
          </a:p>
        </p:txBody>
      </p:sp>
      <p:sp>
        <p:nvSpPr>
          <p:cNvPr id="6" name="Θέση αριθμού διαφάνειας 5">
            <a:extLst>
              <a:ext uri="{FF2B5EF4-FFF2-40B4-BE49-F238E27FC236}">
                <a16:creationId xmlns:a16="http://schemas.microsoft.com/office/drawing/2014/main" id="{D6987076-FED7-4526-9333-75B809997527}"/>
              </a:ext>
            </a:extLst>
          </p:cNvPr>
          <p:cNvSpPr txBox="1">
            <a:spLocks noGrp="1"/>
          </p:cNvSpPr>
          <p:nvPr>
            <p:ph type="sldNum" sz="quarter" idx="8"/>
          </p:nvPr>
        </p:nvSpPr>
        <p:spPr/>
        <p:txBody>
          <a:bodyPr/>
          <a:lstStyle>
            <a:lvl1pPr>
              <a:defRPr/>
            </a:lvl1pPr>
          </a:lstStyle>
          <a:p>
            <a:pPr lvl="0"/>
            <a:fld id="{367289A0-FB64-4D4A-B207-75CA9B25154E}" type="slidenum">
              <a:t>‹#›</a:t>
            </a:fld>
            <a:endParaRPr lang="en-US"/>
          </a:p>
        </p:txBody>
      </p:sp>
    </p:spTree>
    <p:extLst>
      <p:ext uri="{BB962C8B-B14F-4D97-AF65-F5344CB8AC3E}">
        <p14:creationId xmlns:p14="http://schemas.microsoft.com/office/powerpoint/2010/main" val="3743225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D99BA3-048A-4DD9-B4C2-AECD8F065C33}"/>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62CDA5C-7EF7-4CD4-80EB-D128522297FF}"/>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20006EE-DB92-4DDC-ABD7-0DB433AE6EC3}"/>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F7C966D1-AE5E-4723-BABC-4F4180A71822}"/>
              </a:ext>
            </a:extLst>
          </p:cNvPr>
          <p:cNvSpPr txBox="1">
            <a:spLocks noGrp="1"/>
          </p:cNvSpPr>
          <p:nvPr>
            <p:ph type="dt" sz="half" idx="7"/>
          </p:nvPr>
        </p:nvSpPr>
        <p:spPr/>
        <p:txBody>
          <a:bodyPr/>
          <a:lstStyle>
            <a:lvl1pPr>
              <a:defRPr/>
            </a:lvl1pPr>
          </a:lstStyle>
          <a:p>
            <a:pPr lvl="0"/>
            <a:fld id="{BF4827A1-1218-4BB4-9DE6-7471974F8371}" type="datetime1">
              <a:rPr lang="en-US"/>
              <a:pPr lvl="0"/>
              <a:t>4/7/2021</a:t>
            </a:fld>
            <a:endParaRPr lang="en-US"/>
          </a:p>
        </p:txBody>
      </p:sp>
      <p:sp>
        <p:nvSpPr>
          <p:cNvPr id="6" name="Θέση υποσέλιδου 5">
            <a:extLst>
              <a:ext uri="{FF2B5EF4-FFF2-40B4-BE49-F238E27FC236}">
                <a16:creationId xmlns:a16="http://schemas.microsoft.com/office/drawing/2014/main" id="{AD32B602-ABBE-44E3-AEB7-BF7EB24FA57A}"/>
              </a:ext>
            </a:extLst>
          </p:cNvPr>
          <p:cNvSpPr txBox="1">
            <a:spLocks noGrp="1"/>
          </p:cNvSpPr>
          <p:nvPr>
            <p:ph type="ftr" sz="quarter" idx="9"/>
          </p:nvPr>
        </p:nvSpPr>
        <p:spPr/>
        <p:txBody>
          <a:bodyPr/>
          <a:lstStyle>
            <a:lvl1pPr>
              <a:defRPr/>
            </a:lvl1pPr>
          </a:lstStyle>
          <a:p>
            <a:pPr lvl="0"/>
            <a:endParaRPr lang="en-US"/>
          </a:p>
        </p:txBody>
      </p:sp>
      <p:sp>
        <p:nvSpPr>
          <p:cNvPr id="7" name="Θέση αριθμού διαφάνειας 6">
            <a:extLst>
              <a:ext uri="{FF2B5EF4-FFF2-40B4-BE49-F238E27FC236}">
                <a16:creationId xmlns:a16="http://schemas.microsoft.com/office/drawing/2014/main" id="{864A9DE8-06B4-4EBC-B9F2-CCF8CD53CE03}"/>
              </a:ext>
            </a:extLst>
          </p:cNvPr>
          <p:cNvSpPr txBox="1">
            <a:spLocks noGrp="1"/>
          </p:cNvSpPr>
          <p:nvPr>
            <p:ph type="sldNum" sz="quarter" idx="8"/>
          </p:nvPr>
        </p:nvSpPr>
        <p:spPr/>
        <p:txBody>
          <a:bodyPr/>
          <a:lstStyle>
            <a:lvl1pPr>
              <a:defRPr/>
            </a:lvl1pPr>
          </a:lstStyle>
          <a:p>
            <a:pPr lvl="0"/>
            <a:fld id="{C0F530B5-D29B-4642-BC34-37390DE9BDE2}" type="slidenum">
              <a:t>‹#›</a:t>
            </a:fld>
            <a:endParaRPr lang="en-US"/>
          </a:p>
        </p:txBody>
      </p:sp>
    </p:spTree>
    <p:extLst>
      <p:ext uri="{BB962C8B-B14F-4D97-AF65-F5344CB8AC3E}">
        <p14:creationId xmlns:p14="http://schemas.microsoft.com/office/powerpoint/2010/main" val="3781501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DCC965-9DE9-467B-9BF7-A662D187ABF9}"/>
              </a:ext>
            </a:extLst>
          </p:cNvPr>
          <p:cNvSpPr txBox="1">
            <a:spLocks noGrp="1"/>
          </p:cNvSpPr>
          <p:nvPr>
            <p:ph type="title"/>
          </p:nvPr>
        </p:nvSpPr>
        <p:spPr>
          <a:xfrm>
            <a:off x="839784" y="365129"/>
            <a:ext cx="10515600" cy="1325559"/>
          </a:xfrm>
        </p:spPr>
        <p:txBody>
          <a:bodyPr/>
          <a:lstStyle>
            <a:lvl1pPr>
              <a:defRPr/>
            </a:lvl1p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6C0D251-2B9F-4304-BF5D-C3509F38E6A1}"/>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F2EACC8C-8EC6-4F83-A220-A5C28ED96A9D}"/>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5E8C9836-633A-4658-AD89-2834F75821E3}"/>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40F0922-1DBF-4A45-9F2C-68028E6CFCF0}"/>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73760B9-13D6-41B2-918E-AEB546CA5B5C}"/>
              </a:ext>
            </a:extLst>
          </p:cNvPr>
          <p:cNvSpPr txBox="1">
            <a:spLocks noGrp="1"/>
          </p:cNvSpPr>
          <p:nvPr>
            <p:ph type="dt" sz="half" idx="7"/>
          </p:nvPr>
        </p:nvSpPr>
        <p:spPr/>
        <p:txBody>
          <a:bodyPr/>
          <a:lstStyle>
            <a:lvl1pPr>
              <a:defRPr/>
            </a:lvl1pPr>
          </a:lstStyle>
          <a:p>
            <a:pPr lvl="0"/>
            <a:fld id="{4C68E1C7-2959-4849-A7D7-6E47FA54066C}" type="datetime1">
              <a:rPr lang="en-US"/>
              <a:pPr lvl="0"/>
              <a:t>4/7/2021</a:t>
            </a:fld>
            <a:endParaRPr lang="en-US"/>
          </a:p>
        </p:txBody>
      </p:sp>
      <p:sp>
        <p:nvSpPr>
          <p:cNvPr id="8" name="Θέση υποσέλιδου 7">
            <a:extLst>
              <a:ext uri="{FF2B5EF4-FFF2-40B4-BE49-F238E27FC236}">
                <a16:creationId xmlns:a16="http://schemas.microsoft.com/office/drawing/2014/main" id="{6BDB9C7B-F988-4FE1-BDD1-58D82DA74F4B}"/>
              </a:ext>
            </a:extLst>
          </p:cNvPr>
          <p:cNvSpPr txBox="1">
            <a:spLocks noGrp="1"/>
          </p:cNvSpPr>
          <p:nvPr>
            <p:ph type="ftr" sz="quarter" idx="9"/>
          </p:nvPr>
        </p:nvSpPr>
        <p:spPr/>
        <p:txBody>
          <a:bodyPr/>
          <a:lstStyle>
            <a:lvl1pPr>
              <a:defRPr/>
            </a:lvl1pPr>
          </a:lstStyle>
          <a:p>
            <a:pPr lvl="0"/>
            <a:endParaRPr lang="en-US"/>
          </a:p>
        </p:txBody>
      </p:sp>
      <p:sp>
        <p:nvSpPr>
          <p:cNvPr id="9" name="Θέση αριθμού διαφάνειας 8">
            <a:extLst>
              <a:ext uri="{FF2B5EF4-FFF2-40B4-BE49-F238E27FC236}">
                <a16:creationId xmlns:a16="http://schemas.microsoft.com/office/drawing/2014/main" id="{7627EE59-CC51-4707-A36A-1DB333A52EE7}"/>
              </a:ext>
            </a:extLst>
          </p:cNvPr>
          <p:cNvSpPr txBox="1">
            <a:spLocks noGrp="1"/>
          </p:cNvSpPr>
          <p:nvPr>
            <p:ph type="sldNum" sz="quarter" idx="8"/>
          </p:nvPr>
        </p:nvSpPr>
        <p:spPr/>
        <p:txBody>
          <a:bodyPr/>
          <a:lstStyle>
            <a:lvl1pPr>
              <a:defRPr/>
            </a:lvl1pPr>
          </a:lstStyle>
          <a:p>
            <a:pPr lvl="0"/>
            <a:fld id="{2151B524-462C-4C47-84EE-23A87A272832}" type="slidenum">
              <a:t>‹#›</a:t>
            </a:fld>
            <a:endParaRPr lang="en-US"/>
          </a:p>
        </p:txBody>
      </p:sp>
    </p:spTree>
    <p:extLst>
      <p:ext uri="{BB962C8B-B14F-4D97-AF65-F5344CB8AC3E}">
        <p14:creationId xmlns:p14="http://schemas.microsoft.com/office/powerpoint/2010/main" val="525322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4E9445-41F0-4769-A3EB-FEFFC216AF3D}"/>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B762148-60BE-4A7D-BB84-151A17FE67EC}"/>
              </a:ext>
            </a:extLst>
          </p:cNvPr>
          <p:cNvSpPr txBox="1">
            <a:spLocks noGrp="1"/>
          </p:cNvSpPr>
          <p:nvPr>
            <p:ph type="dt" sz="half" idx="7"/>
          </p:nvPr>
        </p:nvSpPr>
        <p:spPr/>
        <p:txBody>
          <a:bodyPr/>
          <a:lstStyle>
            <a:lvl1pPr>
              <a:defRPr/>
            </a:lvl1pPr>
          </a:lstStyle>
          <a:p>
            <a:pPr lvl="0"/>
            <a:fld id="{58A26A22-A4FE-4DF7-A78B-250B576F4C3C}" type="datetime1">
              <a:rPr lang="en-US"/>
              <a:pPr lvl="0"/>
              <a:t>4/7/2021</a:t>
            </a:fld>
            <a:endParaRPr lang="en-US"/>
          </a:p>
        </p:txBody>
      </p:sp>
      <p:sp>
        <p:nvSpPr>
          <p:cNvPr id="4" name="Θέση υποσέλιδου 3">
            <a:extLst>
              <a:ext uri="{FF2B5EF4-FFF2-40B4-BE49-F238E27FC236}">
                <a16:creationId xmlns:a16="http://schemas.microsoft.com/office/drawing/2014/main" id="{6EFEFEA0-0E13-4DB9-B7C7-5AEDE8E78936}"/>
              </a:ext>
            </a:extLst>
          </p:cNvPr>
          <p:cNvSpPr txBox="1">
            <a:spLocks noGrp="1"/>
          </p:cNvSpPr>
          <p:nvPr>
            <p:ph type="ftr" sz="quarter" idx="9"/>
          </p:nvPr>
        </p:nvSpPr>
        <p:spPr/>
        <p:txBody>
          <a:bodyPr/>
          <a:lstStyle>
            <a:lvl1pPr>
              <a:defRPr/>
            </a:lvl1pPr>
          </a:lstStyle>
          <a:p>
            <a:pPr lvl="0"/>
            <a:endParaRPr lang="en-US"/>
          </a:p>
        </p:txBody>
      </p:sp>
      <p:sp>
        <p:nvSpPr>
          <p:cNvPr id="5" name="Θέση αριθμού διαφάνειας 4">
            <a:extLst>
              <a:ext uri="{FF2B5EF4-FFF2-40B4-BE49-F238E27FC236}">
                <a16:creationId xmlns:a16="http://schemas.microsoft.com/office/drawing/2014/main" id="{93C39D80-324F-4E6F-BDAC-E78308BCDDC6}"/>
              </a:ext>
            </a:extLst>
          </p:cNvPr>
          <p:cNvSpPr txBox="1">
            <a:spLocks noGrp="1"/>
          </p:cNvSpPr>
          <p:nvPr>
            <p:ph type="sldNum" sz="quarter" idx="8"/>
          </p:nvPr>
        </p:nvSpPr>
        <p:spPr/>
        <p:txBody>
          <a:bodyPr/>
          <a:lstStyle>
            <a:lvl1pPr>
              <a:defRPr/>
            </a:lvl1pPr>
          </a:lstStyle>
          <a:p>
            <a:pPr lvl="0"/>
            <a:fld id="{9CBED093-603D-4D59-8372-5CC25D235848}" type="slidenum">
              <a:t>‹#›</a:t>
            </a:fld>
            <a:endParaRPr lang="en-US"/>
          </a:p>
        </p:txBody>
      </p:sp>
    </p:spTree>
    <p:extLst>
      <p:ext uri="{BB962C8B-B14F-4D97-AF65-F5344CB8AC3E}">
        <p14:creationId xmlns:p14="http://schemas.microsoft.com/office/powerpoint/2010/main" val="3090817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0CD861E-9BB5-456C-9B46-9C7E97E3B19C}"/>
              </a:ext>
            </a:extLst>
          </p:cNvPr>
          <p:cNvSpPr txBox="1">
            <a:spLocks noGrp="1"/>
          </p:cNvSpPr>
          <p:nvPr>
            <p:ph type="dt" sz="half" idx="7"/>
          </p:nvPr>
        </p:nvSpPr>
        <p:spPr/>
        <p:txBody>
          <a:bodyPr/>
          <a:lstStyle>
            <a:lvl1pPr>
              <a:defRPr/>
            </a:lvl1pPr>
          </a:lstStyle>
          <a:p>
            <a:pPr lvl="0"/>
            <a:fld id="{0D6420AC-1FAD-48AF-A4AE-4D35FB0422AE}" type="datetime1">
              <a:rPr lang="en-US"/>
              <a:pPr lvl="0"/>
              <a:t>4/7/2021</a:t>
            </a:fld>
            <a:endParaRPr lang="en-US"/>
          </a:p>
        </p:txBody>
      </p:sp>
      <p:sp>
        <p:nvSpPr>
          <p:cNvPr id="3" name="Θέση υποσέλιδου 2">
            <a:extLst>
              <a:ext uri="{FF2B5EF4-FFF2-40B4-BE49-F238E27FC236}">
                <a16:creationId xmlns:a16="http://schemas.microsoft.com/office/drawing/2014/main" id="{01C1F398-AD4C-44FE-83CD-C5D5B9B8EF51}"/>
              </a:ext>
            </a:extLst>
          </p:cNvPr>
          <p:cNvSpPr txBox="1">
            <a:spLocks noGrp="1"/>
          </p:cNvSpPr>
          <p:nvPr>
            <p:ph type="ftr" sz="quarter" idx="9"/>
          </p:nvPr>
        </p:nvSpPr>
        <p:spPr/>
        <p:txBody>
          <a:bodyPr/>
          <a:lstStyle>
            <a:lvl1pPr>
              <a:defRPr/>
            </a:lvl1pPr>
          </a:lstStyle>
          <a:p>
            <a:pPr lvl="0"/>
            <a:endParaRPr lang="en-US"/>
          </a:p>
        </p:txBody>
      </p:sp>
      <p:sp>
        <p:nvSpPr>
          <p:cNvPr id="4" name="Θέση αριθμού διαφάνειας 3">
            <a:extLst>
              <a:ext uri="{FF2B5EF4-FFF2-40B4-BE49-F238E27FC236}">
                <a16:creationId xmlns:a16="http://schemas.microsoft.com/office/drawing/2014/main" id="{66F3CEBB-19D6-43C4-A5E1-4D01F12B28A8}"/>
              </a:ext>
            </a:extLst>
          </p:cNvPr>
          <p:cNvSpPr txBox="1">
            <a:spLocks noGrp="1"/>
          </p:cNvSpPr>
          <p:nvPr>
            <p:ph type="sldNum" sz="quarter" idx="8"/>
          </p:nvPr>
        </p:nvSpPr>
        <p:spPr/>
        <p:txBody>
          <a:bodyPr/>
          <a:lstStyle>
            <a:lvl1pPr>
              <a:defRPr/>
            </a:lvl1pPr>
          </a:lstStyle>
          <a:p>
            <a:pPr lvl="0"/>
            <a:fld id="{10E712B6-E616-45D2-93ED-DE401FCB5EFA}" type="slidenum">
              <a:t>‹#›</a:t>
            </a:fld>
            <a:endParaRPr lang="en-US"/>
          </a:p>
        </p:txBody>
      </p:sp>
    </p:spTree>
    <p:extLst>
      <p:ext uri="{BB962C8B-B14F-4D97-AF65-F5344CB8AC3E}">
        <p14:creationId xmlns:p14="http://schemas.microsoft.com/office/powerpoint/2010/main" val="1932941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08627D-578C-4126-B229-DE7C9EECE428}"/>
              </a:ext>
            </a:extLst>
          </p:cNvPr>
          <p:cNvSpPr txBox="1">
            <a:spLocks noGrp="1"/>
          </p:cNvSpPr>
          <p:nvPr>
            <p:ph type="title"/>
          </p:nvPr>
        </p:nvSpPr>
        <p:spPr>
          <a:xfrm>
            <a:off x="839784" y="457200"/>
            <a:ext cx="3932240" cy="1600200"/>
          </a:xfrm>
        </p:spPr>
        <p:txBody>
          <a:bodyPr anchor="b"/>
          <a:lstStyle>
            <a:lvl1pPr>
              <a:defRPr sz="3200"/>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09A193D-93DE-4CF3-ACE5-5BE6C78CBA32}"/>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3686FCA-7DCB-4F2A-B567-EFFAEE2FDD25}"/>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FB185B8-45C4-4BCE-9421-49C01C411C75}"/>
              </a:ext>
            </a:extLst>
          </p:cNvPr>
          <p:cNvSpPr txBox="1">
            <a:spLocks noGrp="1"/>
          </p:cNvSpPr>
          <p:nvPr>
            <p:ph type="dt" sz="half" idx="7"/>
          </p:nvPr>
        </p:nvSpPr>
        <p:spPr/>
        <p:txBody>
          <a:bodyPr/>
          <a:lstStyle>
            <a:lvl1pPr>
              <a:defRPr/>
            </a:lvl1pPr>
          </a:lstStyle>
          <a:p>
            <a:pPr lvl="0"/>
            <a:fld id="{2BDC63F0-7738-402C-9D68-E3A0A949952C}" type="datetime1">
              <a:rPr lang="en-US"/>
              <a:pPr lvl="0"/>
              <a:t>4/7/2021</a:t>
            </a:fld>
            <a:endParaRPr lang="en-US"/>
          </a:p>
        </p:txBody>
      </p:sp>
      <p:sp>
        <p:nvSpPr>
          <p:cNvPr id="6" name="Θέση υποσέλιδου 5">
            <a:extLst>
              <a:ext uri="{FF2B5EF4-FFF2-40B4-BE49-F238E27FC236}">
                <a16:creationId xmlns:a16="http://schemas.microsoft.com/office/drawing/2014/main" id="{53827C93-CDB9-4C04-9CB0-1EAFACC09177}"/>
              </a:ext>
            </a:extLst>
          </p:cNvPr>
          <p:cNvSpPr txBox="1">
            <a:spLocks noGrp="1"/>
          </p:cNvSpPr>
          <p:nvPr>
            <p:ph type="ftr" sz="quarter" idx="9"/>
          </p:nvPr>
        </p:nvSpPr>
        <p:spPr/>
        <p:txBody>
          <a:bodyPr/>
          <a:lstStyle>
            <a:lvl1pPr>
              <a:defRPr/>
            </a:lvl1pPr>
          </a:lstStyle>
          <a:p>
            <a:pPr lvl="0"/>
            <a:endParaRPr lang="en-US"/>
          </a:p>
        </p:txBody>
      </p:sp>
      <p:sp>
        <p:nvSpPr>
          <p:cNvPr id="7" name="Θέση αριθμού διαφάνειας 6">
            <a:extLst>
              <a:ext uri="{FF2B5EF4-FFF2-40B4-BE49-F238E27FC236}">
                <a16:creationId xmlns:a16="http://schemas.microsoft.com/office/drawing/2014/main" id="{02D70C7B-1181-41A9-9747-482EAFBBD3E6}"/>
              </a:ext>
            </a:extLst>
          </p:cNvPr>
          <p:cNvSpPr txBox="1">
            <a:spLocks noGrp="1"/>
          </p:cNvSpPr>
          <p:nvPr>
            <p:ph type="sldNum" sz="quarter" idx="8"/>
          </p:nvPr>
        </p:nvSpPr>
        <p:spPr/>
        <p:txBody>
          <a:bodyPr/>
          <a:lstStyle>
            <a:lvl1pPr>
              <a:defRPr/>
            </a:lvl1pPr>
          </a:lstStyle>
          <a:p>
            <a:pPr lvl="0"/>
            <a:fld id="{92E27A02-1B73-4A69-9333-0AC4BA506102}" type="slidenum">
              <a:t>‹#›</a:t>
            </a:fld>
            <a:endParaRPr lang="en-US"/>
          </a:p>
        </p:txBody>
      </p:sp>
    </p:spTree>
    <p:extLst>
      <p:ext uri="{BB962C8B-B14F-4D97-AF65-F5344CB8AC3E}">
        <p14:creationId xmlns:p14="http://schemas.microsoft.com/office/powerpoint/2010/main" val="2905396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3B63D5-0A68-41FC-AFB2-ED7F74FB920E}"/>
              </a:ext>
            </a:extLst>
          </p:cNvPr>
          <p:cNvSpPr txBox="1">
            <a:spLocks noGrp="1"/>
          </p:cNvSpPr>
          <p:nvPr>
            <p:ph type="title"/>
          </p:nvPr>
        </p:nvSpPr>
        <p:spPr>
          <a:xfrm>
            <a:off x="839784" y="457200"/>
            <a:ext cx="3932240" cy="1600200"/>
          </a:xfrm>
        </p:spPr>
        <p:txBody>
          <a:bodyPr anchor="b"/>
          <a:lstStyle>
            <a:lvl1pPr>
              <a:defRPr sz="3200"/>
            </a:lvl1pPr>
          </a:lstStyle>
          <a:p>
            <a:pPr lvl="0"/>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C2DB8FC-7F3E-489C-BD5E-73F738DB233E}"/>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el-GR"/>
          </a:p>
        </p:txBody>
      </p:sp>
      <p:sp>
        <p:nvSpPr>
          <p:cNvPr id="4" name="Θέση κειμένου 3">
            <a:extLst>
              <a:ext uri="{FF2B5EF4-FFF2-40B4-BE49-F238E27FC236}">
                <a16:creationId xmlns:a16="http://schemas.microsoft.com/office/drawing/2014/main" id="{BBB7F0E4-5D68-4A0F-9D0D-EB603083C8AD}"/>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BAC0F39-C932-4013-BF7C-4F58839F54E4}"/>
              </a:ext>
            </a:extLst>
          </p:cNvPr>
          <p:cNvSpPr txBox="1">
            <a:spLocks noGrp="1"/>
          </p:cNvSpPr>
          <p:nvPr>
            <p:ph type="dt" sz="half" idx="7"/>
          </p:nvPr>
        </p:nvSpPr>
        <p:spPr/>
        <p:txBody>
          <a:bodyPr/>
          <a:lstStyle>
            <a:lvl1pPr>
              <a:defRPr/>
            </a:lvl1pPr>
          </a:lstStyle>
          <a:p>
            <a:pPr lvl="0"/>
            <a:fld id="{E6CE367C-0222-43D9-8B5D-879529811CAB}" type="datetime1">
              <a:rPr lang="en-US"/>
              <a:pPr lvl="0"/>
              <a:t>4/7/2021</a:t>
            </a:fld>
            <a:endParaRPr lang="en-US"/>
          </a:p>
        </p:txBody>
      </p:sp>
      <p:sp>
        <p:nvSpPr>
          <p:cNvPr id="6" name="Θέση υποσέλιδου 5">
            <a:extLst>
              <a:ext uri="{FF2B5EF4-FFF2-40B4-BE49-F238E27FC236}">
                <a16:creationId xmlns:a16="http://schemas.microsoft.com/office/drawing/2014/main" id="{B0130E3E-BCAD-4D66-B664-A514935F33CB}"/>
              </a:ext>
            </a:extLst>
          </p:cNvPr>
          <p:cNvSpPr txBox="1">
            <a:spLocks noGrp="1"/>
          </p:cNvSpPr>
          <p:nvPr>
            <p:ph type="ftr" sz="quarter" idx="9"/>
          </p:nvPr>
        </p:nvSpPr>
        <p:spPr/>
        <p:txBody>
          <a:bodyPr/>
          <a:lstStyle>
            <a:lvl1pPr>
              <a:defRPr/>
            </a:lvl1pPr>
          </a:lstStyle>
          <a:p>
            <a:pPr lvl="0"/>
            <a:endParaRPr lang="en-US"/>
          </a:p>
        </p:txBody>
      </p:sp>
      <p:sp>
        <p:nvSpPr>
          <p:cNvPr id="7" name="Θέση αριθμού διαφάνειας 6">
            <a:extLst>
              <a:ext uri="{FF2B5EF4-FFF2-40B4-BE49-F238E27FC236}">
                <a16:creationId xmlns:a16="http://schemas.microsoft.com/office/drawing/2014/main" id="{CD755394-6AEB-4158-9760-0EAA7BA007F2}"/>
              </a:ext>
            </a:extLst>
          </p:cNvPr>
          <p:cNvSpPr txBox="1">
            <a:spLocks noGrp="1"/>
          </p:cNvSpPr>
          <p:nvPr>
            <p:ph type="sldNum" sz="quarter" idx="8"/>
          </p:nvPr>
        </p:nvSpPr>
        <p:spPr/>
        <p:txBody>
          <a:bodyPr/>
          <a:lstStyle>
            <a:lvl1pPr>
              <a:defRPr/>
            </a:lvl1pPr>
          </a:lstStyle>
          <a:p>
            <a:pPr lvl="0"/>
            <a:fld id="{E6EA7628-553B-4E46-B29F-F1E3FFE9AFF0}" type="slidenum">
              <a:t>‹#›</a:t>
            </a:fld>
            <a:endParaRPr lang="en-US"/>
          </a:p>
        </p:txBody>
      </p:sp>
    </p:spTree>
    <p:extLst>
      <p:ext uri="{BB962C8B-B14F-4D97-AF65-F5344CB8AC3E}">
        <p14:creationId xmlns:p14="http://schemas.microsoft.com/office/powerpoint/2010/main" val="3894706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8A7E2CE-5A9A-47A6-BDAB-8082A52723DD}"/>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85695EA-FB15-453B-A152-233ED8F68FD5}"/>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F402125-F4B4-44AA-8511-90120366F2EC}"/>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fld id="{964A4C1C-2243-4482-BE4F-9FB6AAB97947}" type="datetime1">
              <a:rPr lang="en-US"/>
              <a:pPr lvl="0"/>
              <a:t>4/7/2021</a:t>
            </a:fld>
            <a:endParaRPr lang="en-US"/>
          </a:p>
        </p:txBody>
      </p:sp>
      <p:sp>
        <p:nvSpPr>
          <p:cNvPr id="5" name="Θέση υποσέλιδου 4">
            <a:extLst>
              <a:ext uri="{FF2B5EF4-FFF2-40B4-BE49-F238E27FC236}">
                <a16:creationId xmlns:a16="http://schemas.microsoft.com/office/drawing/2014/main" id="{8E122B0E-E57A-4AB2-8F79-7BB09A898D0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endParaRPr lang="en-US"/>
          </a:p>
        </p:txBody>
      </p:sp>
      <p:sp>
        <p:nvSpPr>
          <p:cNvPr id="6" name="Θέση αριθμού διαφάνειας 5">
            <a:extLst>
              <a:ext uri="{FF2B5EF4-FFF2-40B4-BE49-F238E27FC236}">
                <a16:creationId xmlns:a16="http://schemas.microsoft.com/office/drawing/2014/main" id="{A95DA93C-8EF9-4170-8B4C-42FB8AE9C227}"/>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defRPr>
            </a:lvl1pPr>
          </a:lstStyle>
          <a:p>
            <a:pPr lvl="0"/>
            <a:fld id="{68811929-01E4-4F8F-8066-F7BEED348AFA}"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l-GR"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l-GR"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l-G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l-G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l-G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l-G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amitos.library.uop.gr/xmlui/bitstream/handle/123456789/2742/Grypari%20full%20text%20MDE.pdf?sequence=1&amp;isAllowed=y" TargetMode="External"/><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hyperlink" Target="https://www.stivoz.gr/i-thesi-tis-gynaikas-ston-klasiko-athlitismo/" TargetMode="External"/><Relationship Id="rId4" Type="http://schemas.openxmlformats.org/officeDocument/2006/relationships/hyperlink" Target="https://www.slideshare.net/filaretus/ss-8661063" TargetMode="External"/></Relationships>
</file>

<file path=ppt/slides/slide1.xml><?xml version="1.0" encoding="utf-8"?>
<p:sld xmlns:a="http://schemas.openxmlformats.org/drawingml/2006/main" xmlns:r="http://schemas.openxmlformats.org/officeDocument/2006/relationships" xmlns:p="http://schemas.openxmlformats.org/presentationml/2006/main">
  <p:cSld name="Slide1">
    <p:bg>
      <p:bgPr>
        <a:blipFill>
          <a:blip r:embed="rId2"/>
          <a:stretch>
            <a:fillRect/>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937556-E9D4-47BC-9466-7793A91D203A}"/>
              </a:ext>
            </a:extLst>
          </p:cNvPr>
          <p:cNvSpPr txBox="1">
            <a:spLocks noGrp="1"/>
          </p:cNvSpPr>
          <p:nvPr>
            <p:ph type="ctrTitle"/>
          </p:nvPr>
        </p:nvSpPr>
        <p:spPr>
          <a:xfrm>
            <a:off x="685800" y="1524003"/>
            <a:ext cx="3208867" cy="2469163"/>
          </a:xfrm>
          <a:ln w="28575">
            <a:solidFill>
              <a:srgbClr val="993366"/>
            </a:solidFill>
            <a:prstDash val="solid"/>
          </a:ln>
        </p:spPr>
        <p:txBody>
          <a:bodyPr/>
          <a:lstStyle/>
          <a:p>
            <a:pPr lvl="0"/>
            <a:r>
              <a:rPr lang="el-GR" sz="4000">
                <a:solidFill>
                  <a:srgbClr val="FFFFFF"/>
                </a:solidFill>
              </a:rPr>
              <a:t>Η ΘΕΣΗ ΤΗΣ ΓΥΝΑΙΚΑΣ ΣΤΟΝ ΑΘΛΗΤΙΣΜΟ</a:t>
            </a:r>
          </a:p>
        </p:txBody>
      </p:sp>
      <p:sp>
        <p:nvSpPr>
          <p:cNvPr id="3" name="Υπότιτλος 2">
            <a:extLst>
              <a:ext uri="{FF2B5EF4-FFF2-40B4-BE49-F238E27FC236}">
                <a16:creationId xmlns:a16="http://schemas.microsoft.com/office/drawing/2014/main" id="{4CD6CDE4-D8C1-4D59-ADF0-0AC453A1EEFC}"/>
              </a:ext>
            </a:extLst>
          </p:cNvPr>
          <p:cNvSpPr txBox="1">
            <a:spLocks noGrp="1"/>
          </p:cNvSpPr>
          <p:nvPr>
            <p:ph type="subTitle" idx="1"/>
          </p:nvPr>
        </p:nvSpPr>
        <p:spPr>
          <a:xfrm>
            <a:off x="685800" y="4217441"/>
            <a:ext cx="3208867" cy="1548883"/>
          </a:xfrm>
          <a:ln w="28575">
            <a:solidFill>
              <a:srgbClr val="993366"/>
            </a:solidFill>
            <a:prstDash val="solid"/>
          </a:ln>
        </p:spPr>
        <p:txBody>
          <a:bodyPr anchor="ctr"/>
          <a:lstStyle/>
          <a:p>
            <a:pPr lvl="0"/>
            <a:r>
              <a:rPr lang="el-GR">
                <a:solidFill>
                  <a:srgbClr val="FFFFFF"/>
                </a:solidFill>
              </a:rPr>
              <a:t>ΚΩΝΣΤΑΝΤΙΝΟΣ ΝΑΣΣΙΟΣ</a:t>
            </a:r>
          </a:p>
          <a:p>
            <a:pPr lvl="0"/>
            <a:r>
              <a:rPr lang="el-GR">
                <a:solidFill>
                  <a:srgbClr val="FFFFFF"/>
                </a:solidFill>
              </a:rPr>
              <a:t>ΤΜΗΜΑ: Α’2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name="Slide2">
    <p:bg>
      <p:bgPr>
        <a:gradFill>
          <a:gsLst>
            <a:gs pos="0">
              <a:srgbClr val="FF3399"/>
            </a:gs>
            <a:gs pos="66000">
              <a:srgbClr val="9E4873"/>
            </a:gs>
            <a:gs pos="18000">
              <a:srgbClr val="CC3380"/>
            </a:gs>
            <a:gs pos="100000">
              <a:schemeClr val="tx1">
                <a:lumMod val="75000"/>
                <a:lumOff val="25000"/>
              </a:schemeClr>
            </a:gs>
          </a:gsLst>
          <a:lin ang="5400000"/>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482B3A-B19F-4805-A322-867FDA98A164}"/>
              </a:ext>
            </a:extLst>
          </p:cNvPr>
          <p:cNvSpPr txBox="1">
            <a:spLocks noGrp="1"/>
          </p:cNvSpPr>
          <p:nvPr>
            <p:ph type="title"/>
          </p:nvPr>
        </p:nvSpPr>
        <p:spPr/>
        <p:txBody>
          <a:bodyPr anchorCtr="1">
            <a:noAutofit/>
          </a:bodyPr>
          <a:lstStyle/>
          <a:p>
            <a:pPr lvl="0" algn="ctr"/>
            <a:r>
              <a:rPr lang="el-GR" sz="4100"/>
              <a:t>ΑΘΛΗΤΙΣΜΟΣ – Ο ΡΟΛΟΣ ΤΟΥ ΣΤΗ ΣΩΜΑΤΙΚΗ ΑΛΛΑ ΚΑΙ ΣΤΗΝ ΠΝΕΥΜΑΤΙΚΗ ΜΑΣ ΥΓΕΙΑ</a:t>
            </a:r>
          </a:p>
        </p:txBody>
      </p:sp>
      <p:sp>
        <p:nvSpPr>
          <p:cNvPr id="3" name="Θέση περιεχομένου 2">
            <a:extLst>
              <a:ext uri="{FF2B5EF4-FFF2-40B4-BE49-F238E27FC236}">
                <a16:creationId xmlns:a16="http://schemas.microsoft.com/office/drawing/2014/main" id="{42FED271-CE86-44B5-A246-1DA47F22B0D3}"/>
              </a:ext>
            </a:extLst>
          </p:cNvPr>
          <p:cNvSpPr txBox="1">
            <a:spLocks noGrp="1"/>
          </p:cNvSpPr>
          <p:nvPr>
            <p:ph idx="1"/>
          </p:nvPr>
        </p:nvSpPr>
        <p:spPr/>
        <p:txBody>
          <a:bodyPr/>
          <a:lstStyle/>
          <a:p>
            <a:pPr marL="0" lvl="0" indent="0" algn="just">
              <a:buNone/>
            </a:pPr>
            <a:r>
              <a:rPr lang="el-GR"/>
              <a:t>Ο αθλητισμός, τόσο ως επάγγελμα όσο και ως δραστηριότητα αναψυχής, απασχολεί ολοένα και περισσότερο τους ανθρώπους. Και στις δύο εκδοχές του, αποτελεί έναν ευρύ και γρήγορα αναπτυσσόμενο κλάδο της οικονομίας, που συμβάλλει σημαντικά στην ανάπτυξη και τη δημιουργία θέσεων απασχόλησης. Με τον αθλητισμό ευνοείται η  κοινωνική αλληλεπίδραση, σημαντική πτυχή της ζωής γυναικών και ανδρών, τόσο των νέων όσο και των ηλικιωμένων, και προάγονται η σωματική και η πνευματική υγεία. Ενισχύονται επίσης η εκπαίδευση, η επικοινωνία, οι διαπραγματευτικές δεξιότητες και οι ηγετικές ικανότητες, παράμετροι ζωτικής σημασίας στην ενδυνάμωση των ανθρώπων.</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bg>
      <p:bgPr>
        <a:gradFill>
          <a:gsLst>
            <a:gs pos="67000">
              <a:srgbClr val="9E4873"/>
            </a:gs>
            <a:gs pos="19000">
              <a:srgbClr val="CC3380"/>
            </a:gs>
            <a:gs pos="0">
              <a:srgbClr val="FF3399"/>
            </a:gs>
            <a:gs pos="100000">
              <a:schemeClr val="tx1">
                <a:lumMod val="75000"/>
                <a:lumOff val="25000"/>
              </a:schemeClr>
            </a:gs>
          </a:gsLst>
          <a:lin ang="5400000"/>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91F5EA-124C-40AF-BD11-5E1C647E040A}"/>
              </a:ext>
            </a:extLst>
          </p:cNvPr>
          <p:cNvSpPr txBox="1">
            <a:spLocks noGrp="1"/>
          </p:cNvSpPr>
          <p:nvPr>
            <p:ph type="title"/>
          </p:nvPr>
        </p:nvSpPr>
        <p:spPr/>
        <p:txBody>
          <a:bodyPr anchorCtr="1">
            <a:noAutofit/>
          </a:bodyPr>
          <a:lstStyle/>
          <a:p>
            <a:pPr lvl="0" algn="ctr"/>
            <a:r>
              <a:rPr lang="el-GR" sz="4100"/>
              <a:t>ΦΥΣΙΚΗ ΑΓΩΓΗ ΣΤΟ ΓΥΝΑΙΚΕΙΟ ΦΥΛΟ ΤΑ ΠΑΛΑΙΟΤΕΡΑ ΧΡΟΝΙΑ</a:t>
            </a:r>
          </a:p>
        </p:txBody>
      </p:sp>
      <p:sp>
        <p:nvSpPr>
          <p:cNvPr id="3" name="Θέση περιεχομένου 2">
            <a:extLst>
              <a:ext uri="{FF2B5EF4-FFF2-40B4-BE49-F238E27FC236}">
                <a16:creationId xmlns:a16="http://schemas.microsoft.com/office/drawing/2014/main" id="{0247318F-2351-48DB-919E-02ABD991A502}"/>
              </a:ext>
            </a:extLst>
          </p:cNvPr>
          <p:cNvSpPr txBox="1">
            <a:spLocks noGrp="1"/>
          </p:cNvSpPr>
          <p:nvPr>
            <p:ph idx="1"/>
          </p:nvPr>
        </p:nvSpPr>
        <p:spPr/>
        <p:txBody>
          <a:bodyPr>
            <a:noAutofit/>
          </a:bodyPr>
          <a:lstStyle/>
          <a:p>
            <a:pPr marL="0" lvl="0" indent="0" algn="just">
              <a:buNone/>
            </a:pPr>
            <a:r>
              <a:rPr lang="el-GR" sz="2400"/>
              <a:t>Κατά τις πρώτες δεκαετίες μετά την ίδρυση του ελληνικού κράτους, η ανατροφή των παιδιών ήταν μονομερής και εντοπιζόταν σχεδόν αποκλειστικά στην πνευματική τους καλλιέργεια. Η εισαγωγή της γυμναστικής στα σχολεία απασχόλησε το νεοσύστατο ελληνικό κράτος το 1834 το οποίο μερίμνησε για την εισαγωγή των σωματικών γυμνάσιων δύο φορές την εβδομάδα στα δημοτικά σχολεία αλλά μόνο στα αγόρια. Κατά την τελευταία δεκαετία του 19ου αιώνα σημαντικό ρόλο στην εξάπλωση του αθλητισμού συνέβαλε καθοριστικά το γεγονός της διεξαγωγής των πρώτων σύγχρονων Ολυμπιακών αγώνων στην Αθήνα το 1896. Έτσι, η γυμναστική των κοριτσιών γίνεται αίτημα και αντικείμενο. Ο 19ος αιώνας κλείνει με τις γυναίκες να έχουν επιδείξει μεγάλη πρόοδο στη διεκδίκηση και την αναγνώριση πνευματικών και επαγγελματικών δικαιωμάτων. Ωστόσο, όταν η Ελληνική πρωτεύουσα έβαλε τα γιορτινά της για να υποδεχτεί τη σύγχρονη αναβίωση των Ολυμπιακών Αγώνων, γυναίκες δε συμμετείχαν.</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4">
    <p:bg>
      <p:bgPr>
        <a:gradFill>
          <a:gsLst>
            <a:gs pos="69000">
              <a:srgbClr val="9E4873"/>
            </a:gs>
            <a:gs pos="16000">
              <a:srgbClr val="CC3380"/>
            </a:gs>
            <a:gs pos="0">
              <a:srgbClr val="FF3399"/>
            </a:gs>
            <a:gs pos="100000">
              <a:schemeClr val="tx1">
                <a:lumMod val="75000"/>
                <a:lumOff val="25000"/>
              </a:schemeClr>
            </a:gs>
          </a:gsLst>
          <a:lin ang="5400000"/>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A061E4-87CA-4890-8482-BAEC950B5F52}"/>
              </a:ext>
            </a:extLst>
          </p:cNvPr>
          <p:cNvSpPr txBox="1">
            <a:spLocks noGrp="1"/>
          </p:cNvSpPr>
          <p:nvPr>
            <p:ph type="title"/>
          </p:nvPr>
        </p:nvSpPr>
        <p:spPr/>
        <p:txBody>
          <a:bodyPr/>
          <a:lstStyle/>
          <a:p>
            <a:pPr lvl="0"/>
            <a:r>
              <a:rPr lang="el-GR"/>
              <a:t>Η ΘΕΣΗ ΤΗΣ ΓΥΝΑΙΚΑΣ ΣΗΜΕΡΑ</a:t>
            </a:r>
          </a:p>
        </p:txBody>
      </p:sp>
      <p:sp>
        <p:nvSpPr>
          <p:cNvPr id="3" name="Θέση περιεχομένου 2">
            <a:extLst>
              <a:ext uri="{FF2B5EF4-FFF2-40B4-BE49-F238E27FC236}">
                <a16:creationId xmlns:a16="http://schemas.microsoft.com/office/drawing/2014/main" id="{62C4E092-4375-414C-9083-14AD0C0EB411}"/>
              </a:ext>
            </a:extLst>
          </p:cNvPr>
          <p:cNvSpPr txBox="1">
            <a:spLocks noGrp="1"/>
          </p:cNvSpPr>
          <p:nvPr>
            <p:ph idx="1"/>
          </p:nvPr>
        </p:nvSpPr>
        <p:spPr/>
        <p:txBody>
          <a:bodyPr/>
          <a:lstStyle/>
          <a:p>
            <a:pPr marL="0" lvl="0" indent="0" algn="just">
              <a:buNone/>
            </a:pPr>
            <a:r>
              <a:rPr lang="el-GR"/>
              <a:t>Όσον αφορά τη θέση της γυναίκας στον αθλητισμό, έχουν γίνει πολλά βήματα σε παγκόσμιο επίπεδο προκειμένου να αρθούν τα εμπόδια των γυναικών στο δρόμο για την κορυφή της ιεραρχικής πυραμίδας. Παρά όμως την εδραιωμένη παρουσία γυναικών στον χώρο του αθλητισμού, ελάχιστες είναι οι γυναίκες που κατέχουν ηγετικές θέσεις και αυτό γιατί υπάρχει μια τάση να συνδέεται το ανδρικό φύλο με τα χαρακτηριστικά της ηγεσίας.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5">
    <p:bg>
      <p:bgPr>
        <a:blipFill>
          <a:blip r:embed="rId2"/>
          <a:stretch>
            <a:fillRect/>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74EDA4-83B0-4737-BE7E-ABE1DAA8549D}"/>
              </a:ext>
            </a:extLst>
          </p:cNvPr>
          <p:cNvSpPr txBox="1">
            <a:spLocks noGrp="1"/>
          </p:cNvSpPr>
          <p:nvPr>
            <p:ph type="title"/>
          </p:nvPr>
        </p:nvSpPr>
        <p:spPr/>
        <p:txBody>
          <a:bodyPr/>
          <a:lstStyle/>
          <a:p>
            <a:pPr lvl="0"/>
            <a:r>
              <a:rPr lang="el-GR"/>
              <a:t>ΠΗΓΕΣ:</a:t>
            </a:r>
          </a:p>
        </p:txBody>
      </p:sp>
      <p:sp>
        <p:nvSpPr>
          <p:cNvPr id="3" name="Θέση περιεχομένου 2">
            <a:extLst>
              <a:ext uri="{FF2B5EF4-FFF2-40B4-BE49-F238E27FC236}">
                <a16:creationId xmlns:a16="http://schemas.microsoft.com/office/drawing/2014/main" id="{F4878F94-93F5-4DAD-A37C-6499EB7BD8FE}"/>
              </a:ext>
            </a:extLst>
          </p:cNvPr>
          <p:cNvSpPr txBox="1">
            <a:spLocks noGrp="1"/>
          </p:cNvSpPr>
          <p:nvPr>
            <p:ph idx="1"/>
          </p:nvPr>
        </p:nvSpPr>
        <p:spPr/>
        <p:txBody>
          <a:bodyPr/>
          <a:lstStyle/>
          <a:p>
            <a:pPr lvl="0"/>
            <a:r>
              <a:rPr lang="en-US">
                <a:hlinkClick r:id="rId3"/>
              </a:rPr>
              <a:t>https://amitos.library.uop.gr/xmlui/bitstream/handle/123456789/2742/Grypari%20full%20text%20MDE.pdf?sequence=1&amp;isAllowed=y</a:t>
            </a:r>
            <a:endParaRPr lang="el-GR"/>
          </a:p>
          <a:p>
            <a:pPr lvl="0"/>
            <a:r>
              <a:rPr lang="en-US">
                <a:hlinkClick r:id="rId4"/>
              </a:rPr>
              <a:t>https://www.slideshare.net/filaretus/ss-8661063</a:t>
            </a:r>
            <a:endParaRPr lang="el-GR"/>
          </a:p>
          <a:p>
            <a:pPr lvl="0"/>
            <a:r>
              <a:rPr lang="en-US">
                <a:hlinkClick r:id="rId5"/>
              </a:rPr>
              <a:t>https://www.stivoz.gr/i-thesi-tis-gynaikas-ston-klasiko-athlitismo/</a:t>
            </a:r>
            <a:endParaRPr lang="el-G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84</TotalTime>
  <Words>413</Words>
  <Application>Microsoft Office PowerPoint</Application>
  <PresentationFormat>Ευρεία οθόνη</PresentationFormat>
  <Paragraphs>14</Paragraphs>
  <Slides>5</Slides>
  <Notes>1</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5</vt:i4>
      </vt:variant>
    </vt:vector>
  </HeadingPairs>
  <TitlesOfParts>
    <vt:vector size="9" baseType="lpstr">
      <vt:lpstr>Arial</vt:lpstr>
      <vt:lpstr>Calibri</vt:lpstr>
      <vt:lpstr>Calibri Light</vt:lpstr>
      <vt:lpstr>Θέμα του Office</vt:lpstr>
      <vt:lpstr>Η ΘΕΣΗ ΤΗΣ ΓΥΝΑΙΚΑΣ ΣΤΟΝ ΑΘΛΗΤΙΣΜΟ</vt:lpstr>
      <vt:lpstr>ΑΘΛΗΤΙΣΜΟΣ – Ο ΡΟΛΟΣ ΤΟΥ ΣΤΗ ΣΩΜΑΤΙΚΗ ΑΛΛΑ ΚΑΙ ΣΤΗΝ ΠΝΕΥΜΑΤΙΚΗ ΜΑΣ ΥΓΕΙΑ</vt:lpstr>
      <vt:lpstr>ΦΥΣΙΚΗ ΑΓΩΓΗ ΣΤΟ ΓΥΝΑΙΚΕΙΟ ΦΥΛΟ ΤΑ ΠΑΛΑΙΟΤΕΡΑ ΧΡΟΝΙΑ</vt:lpstr>
      <vt:lpstr>Η ΘΕΣΗ ΤΗΣ ΓΥΝΑΙΚΑΣ ΣΗΜΕΡΑ</vt:lpstr>
      <vt:lpstr>ΠΗΓΕΣ: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ΘΕΣΗ ΤΗΣ γυναικασ στον αθλητισμο</dc:title>
  <dc:creator>Konstantinos Nassios</dc:creator>
  <cp:lastModifiedBy>ΛΑΜΠΡΟΣ ΑΘΑΝΑΣΟΠΟΥΛΟΣ</cp:lastModifiedBy>
  <cp:revision>8</cp:revision>
  <dcterms:created xsi:type="dcterms:W3CDTF">2021-03-01T14:10:17Z</dcterms:created>
  <dcterms:modified xsi:type="dcterms:W3CDTF">2021-04-07T05:35:37Z</dcterms:modified>
</cp:coreProperties>
</file>