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5" autoAdjust="0"/>
    <p:restoredTop sz="94660"/>
  </p:normalViewPr>
  <p:slideViewPr>
    <p:cSldViewPr snapToGrid="0">
      <p:cViewPr varScale="1">
        <p:scale>
          <a:sx n="91" d="100"/>
          <a:sy n="91" d="100"/>
        </p:scale>
        <p:origin x="322" y="7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4626907-0037-4994-B562-52510DAD2911}"/>
              </a:ext>
            </a:extLst>
          </p:cNvPr>
          <p:cNvSpPr>
            <a:spLocks noGrp="1"/>
          </p:cNvSpPr>
          <p:nvPr>
            <p:ph type="ctrTitle"/>
          </p:nvPr>
        </p:nvSpPr>
        <p:spPr>
          <a:xfrm>
            <a:off x="1524000" y="1122363"/>
            <a:ext cx="9144000" cy="2387600"/>
          </a:xfrm>
        </p:spPr>
        <p:txBody>
          <a:bodyPr anchor="b"/>
          <a:lstStyle>
            <a:lvl1pPr algn="ctr">
              <a:defRPr sz="6000"/>
            </a:lvl1pPr>
          </a:lstStyle>
          <a:p>
            <a:r>
              <a:rPr lang="el-GR"/>
              <a:t>Κάντε κλικ για να επεξεργαστείτε τον τίτλο υποδείγματος</a:t>
            </a:r>
          </a:p>
        </p:txBody>
      </p:sp>
      <p:sp>
        <p:nvSpPr>
          <p:cNvPr id="3" name="Υπότιτλος 2">
            <a:extLst>
              <a:ext uri="{FF2B5EF4-FFF2-40B4-BE49-F238E27FC236}">
                <a16:creationId xmlns:a16="http://schemas.microsoft.com/office/drawing/2014/main" id="{B337B65D-0B86-43BC-9EA4-8C3AA3B7476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a:t>Κάντε κλικ για να επεξεργαστείτε τον υπότιτλο του υποδείγματος</a:t>
            </a:r>
          </a:p>
        </p:txBody>
      </p:sp>
      <p:sp>
        <p:nvSpPr>
          <p:cNvPr id="4" name="Θέση ημερομηνίας 3">
            <a:extLst>
              <a:ext uri="{FF2B5EF4-FFF2-40B4-BE49-F238E27FC236}">
                <a16:creationId xmlns:a16="http://schemas.microsoft.com/office/drawing/2014/main" id="{AF246D24-8759-4369-A4D2-A4E873376D03}"/>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5" name="Θέση υποσέλιδου 4">
            <a:extLst>
              <a:ext uri="{FF2B5EF4-FFF2-40B4-BE49-F238E27FC236}">
                <a16:creationId xmlns:a16="http://schemas.microsoft.com/office/drawing/2014/main" id="{FEF18956-7ADD-4D2E-B6D6-CF469E8EF8B1}"/>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5C62FA46-FBBF-4242-ADCB-818C9D0A7DF6}"/>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25503069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DC347F78-9A4F-4447-B135-6A6A67339DF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00DBF473-6DF9-488F-9315-2D47467B2D47}"/>
              </a:ext>
            </a:extLst>
          </p:cNvPr>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7E7D4AF-303E-4C20-AE0B-495957C80AFF}"/>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5" name="Θέση υποσέλιδου 4">
            <a:extLst>
              <a:ext uri="{FF2B5EF4-FFF2-40B4-BE49-F238E27FC236}">
                <a16:creationId xmlns:a16="http://schemas.microsoft.com/office/drawing/2014/main" id="{F594E9FC-23E6-4D33-B5A4-F4DB2EE4CA9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C646757D-E4F1-484B-9E30-901CD260993B}"/>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4213452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a:extLst>
              <a:ext uri="{FF2B5EF4-FFF2-40B4-BE49-F238E27FC236}">
                <a16:creationId xmlns:a16="http://schemas.microsoft.com/office/drawing/2014/main" id="{19B47519-4B7F-4708-9CDF-491CF978D442}"/>
              </a:ext>
            </a:extLst>
          </p:cNvPr>
          <p:cNvSpPr>
            <a:spLocks noGrp="1"/>
          </p:cNvSpPr>
          <p:nvPr>
            <p:ph type="title" orient="vert"/>
          </p:nvPr>
        </p:nvSpPr>
        <p:spPr>
          <a:xfrm>
            <a:off x="8724900" y="365125"/>
            <a:ext cx="2628900" cy="5811838"/>
          </a:xfrm>
        </p:spPr>
        <p:txBody>
          <a:bodyPr vert="eaVert"/>
          <a:lstStyle/>
          <a:p>
            <a:r>
              <a:rPr lang="el-GR"/>
              <a:t>Κάντε κλικ για να επεξεργαστείτε τον τίτλο υποδείγματος</a:t>
            </a:r>
          </a:p>
        </p:txBody>
      </p:sp>
      <p:sp>
        <p:nvSpPr>
          <p:cNvPr id="3" name="Θέση κατακόρυφου κειμένου 2">
            <a:extLst>
              <a:ext uri="{FF2B5EF4-FFF2-40B4-BE49-F238E27FC236}">
                <a16:creationId xmlns:a16="http://schemas.microsoft.com/office/drawing/2014/main" id="{AE2FACF4-29A3-4A43-B48A-4CADFF09086B}"/>
              </a:ext>
            </a:extLst>
          </p:cNvPr>
          <p:cNvSpPr>
            <a:spLocks noGrp="1"/>
          </p:cNvSpPr>
          <p:nvPr>
            <p:ph type="body" orient="vert" idx="1"/>
          </p:nvPr>
        </p:nvSpPr>
        <p:spPr>
          <a:xfrm>
            <a:off x="838200" y="365125"/>
            <a:ext cx="7734300" cy="5811838"/>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EE08F5BA-A89F-4CF8-AB7F-BA8268C3F40A}"/>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5" name="Θέση υποσέλιδου 4">
            <a:extLst>
              <a:ext uri="{FF2B5EF4-FFF2-40B4-BE49-F238E27FC236}">
                <a16:creationId xmlns:a16="http://schemas.microsoft.com/office/drawing/2014/main" id="{4DABA76A-BC80-437F-9533-D805A430849C}"/>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93B47CCA-6D07-4508-A6FE-9A17EE86F345}"/>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35592699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13E5A8D0-91D1-4D32-9434-AE367FA767BF}"/>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3495E85A-DAC8-4FB3-9698-ACD7B8762520}"/>
              </a:ext>
            </a:extLst>
          </p:cNvPr>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EF74095-6918-4FB6-9488-2238F77850EC}"/>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5" name="Θέση υποσέλιδου 4">
            <a:extLst>
              <a:ext uri="{FF2B5EF4-FFF2-40B4-BE49-F238E27FC236}">
                <a16:creationId xmlns:a16="http://schemas.microsoft.com/office/drawing/2014/main" id="{2BA05452-898A-42A8-8353-652114ACC35E}"/>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497F059-6123-47B1-B6A1-21083231EEF0}"/>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8204413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ED08DD08-63BC-49D7-B915-EB9D0C468F67}"/>
              </a:ext>
            </a:extLst>
          </p:cNvPr>
          <p:cNvSpPr>
            <a:spLocks noGrp="1"/>
          </p:cNvSpPr>
          <p:nvPr>
            <p:ph type="title"/>
          </p:nvPr>
        </p:nvSpPr>
        <p:spPr>
          <a:xfrm>
            <a:off x="831850" y="1709738"/>
            <a:ext cx="10515600" cy="2852737"/>
          </a:xfrm>
        </p:spPr>
        <p:txBody>
          <a:bodyPr anchor="b"/>
          <a:lstStyle>
            <a:lvl1pPr>
              <a:defRPr sz="6000"/>
            </a:lvl1p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9ABD65D-0065-40F8-9C46-FD99680FF61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a:t>Επεξεργασία στυλ υποδείγματος κειμένου</a:t>
            </a:r>
          </a:p>
        </p:txBody>
      </p:sp>
      <p:sp>
        <p:nvSpPr>
          <p:cNvPr id="4" name="Θέση ημερομηνίας 3">
            <a:extLst>
              <a:ext uri="{FF2B5EF4-FFF2-40B4-BE49-F238E27FC236}">
                <a16:creationId xmlns:a16="http://schemas.microsoft.com/office/drawing/2014/main" id="{9592011F-B6D0-4124-9D3C-6C2CA57546B9}"/>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5" name="Θέση υποσέλιδου 4">
            <a:extLst>
              <a:ext uri="{FF2B5EF4-FFF2-40B4-BE49-F238E27FC236}">
                <a16:creationId xmlns:a16="http://schemas.microsoft.com/office/drawing/2014/main" id="{F899F321-761C-44B0-A4D6-4115EA7A7224}"/>
              </a:ext>
            </a:extLst>
          </p:cNvPr>
          <p:cNvSpPr>
            <a:spLocks noGrp="1"/>
          </p:cNvSpPr>
          <p:nvPr>
            <p:ph type="ftr" sz="quarter" idx="11"/>
          </p:nvPr>
        </p:nvSpPr>
        <p:spPr/>
        <p:txBody>
          <a:bodyPr/>
          <a:lstStyle/>
          <a:p>
            <a:endParaRPr lang="el-GR"/>
          </a:p>
        </p:txBody>
      </p:sp>
      <p:sp>
        <p:nvSpPr>
          <p:cNvPr id="6" name="Θέση αριθμού διαφάνειας 5">
            <a:extLst>
              <a:ext uri="{FF2B5EF4-FFF2-40B4-BE49-F238E27FC236}">
                <a16:creationId xmlns:a16="http://schemas.microsoft.com/office/drawing/2014/main" id="{21D4E94F-399A-4B06-A58F-85F6ACCB4CC7}"/>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22949260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331316B7-965A-496B-85AD-89DAC7E9DF51}"/>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F112A7A8-A1FC-4D31-A880-14713CD5A955}"/>
              </a:ext>
            </a:extLst>
          </p:cNvPr>
          <p:cNvSpPr>
            <a:spLocks noGrp="1"/>
          </p:cNvSpPr>
          <p:nvPr>
            <p:ph sz="half" idx="1"/>
          </p:nvPr>
        </p:nvSpPr>
        <p:spPr>
          <a:xfrm>
            <a:off x="838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περιεχομένου 3">
            <a:extLst>
              <a:ext uri="{FF2B5EF4-FFF2-40B4-BE49-F238E27FC236}">
                <a16:creationId xmlns:a16="http://schemas.microsoft.com/office/drawing/2014/main" id="{B317FAE6-53E7-4389-B0E3-59D168FB6920}"/>
              </a:ext>
            </a:extLst>
          </p:cNvPr>
          <p:cNvSpPr>
            <a:spLocks noGrp="1"/>
          </p:cNvSpPr>
          <p:nvPr>
            <p:ph sz="half" idx="2"/>
          </p:nvPr>
        </p:nvSpPr>
        <p:spPr>
          <a:xfrm>
            <a:off x="6172200" y="1825625"/>
            <a:ext cx="5181600" cy="435133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ημερομηνίας 4">
            <a:extLst>
              <a:ext uri="{FF2B5EF4-FFF2-40B4-BE49-F238E27FC236}">
                <a16:creationId xmlns:a16="http://schemas.microsoft.com/office/drawing/2014/main" id="{E37C6422-CDCB-4B9D-9545-88FF848A5EC3}"/>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6" name="Θέση υποσέλιδου 5">
            <a:extLst>
              <a:ext uri="{FF2B5EF4-FFF2-40B4-BE49-F238E27FC236}">
                <a16:creationId xmlns:a16="http://schemas.microsoft.com/office/drawing/2014/main" id="{FCFF2E51-9BD6-4642-BD62-A5475325FB5F}"/>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2D0AEBF1-FD28-42CC-A691-8CFC9FB86981}"/>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40681316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9A9D7C16-4920-4ADE-A0A0-53B2A0288542}"/>
              </a:ext>
            </a:extLst>
          </p:cNvPr>
          <p:cNvSpPr>
            <a:spLocks noGrp="1"/>
          </p:cNvSpPr>
          <p:nvPr>
            <p:ph type="title"/>
          </p:nvPr>
        </p:nvSpPr>
        <p:spPr>
          <a:xfrm>
            <a:off x="839788" y="365125"/>
            <a:ext cx="10515600" cy="1325563"/>
          </a:xfrm>
        </p:spPr>
        <p:txBody>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E73A11E9-C3B8-46CE-AC0B-837C100E58B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4" name="Θέση περιεχομένου 3">
            <a:extLst>
              <a:ext uri="{FF2B5EF4-FFF2-40B4-BE49-F238E27FC236}">
                <a16:creationId xmlns:a16="http://schemas.microsoft.com/office/drawing/2014/main" id="{F20824F9-38E3-4FEB-B88D-FA91AB373128}"/>
              </a:ext>
            </a:extLst>
          </p:cNvPr>
          <p:cNvSpPr>
            <a:spLocks noGrp="1"/>
          </p:cNvSpPr>
          <p:nvPr>
            <p:ph sz="half" idx="2"/>
          </p:nvPr>
        </p:nvSpPr>
        <p:spPr>
          <a:xfrm>
            <a:off x="839788" y="2505075"/>
            <a:ext cx="5157787"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Θέση κειμένου 4">
            <a:extLst>
              <a:ext uri="{FF2B5EF4-FFF2-40B4-BE49-F238E27FC236}">
                <a16:creationId xmlns:a16="http://schemas.microsoft.com/office/drawing/2014/main" id="{02B98C11-1BF8-4509-8579-C4C938B6DE2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Επεξεργασία στυλ υποδείγματος κειμένου</a:t>
            </a:r>
          </a:p>
        </p:txBody>
      </p:sp>
      <p:sp>
        <p:nvSpPr>
          <p:cNvPr id="6" name="Θέση περιεχομένου 5">
            <a:extLst>
              <a:ext uri="{FF2B5EF4-FFF2-40B4-BE49-F238E27FC236}">
                <a16:creationId xmlns:a16="http://schemas.microsoft.com/office/drawing/2014/main" id="{42E59320-DFA9-4A6B-A041-1DD788F3F184}"/>
              </a:ext>
            </a:extLst>
          </p:cNvPr>
          <p:cNvSpPr>
            <a:spLocks noGrp="1"/>
          </p:cNvSpPr>
          <p:nvPr>
            <p:ph sz="quarter" idx="4"/>
          </p:nvPr>
        </p:nvSpPr>
        <p:spPr>
          <a:xfrm>
            <a:off x="6172200" y="2505075"/>
            <a:ext cx="5183188" cy="3684588"/>
          </a:xfrm>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Θέση ημερομηνίας 6">
            <a:extLst>
              <a:ext uri="{FF2B5EF4-FFF2-40B4-BE49-F238E27FC236}">
                <a16:creationId xmlns:a16="http://schemas.microsoft.com/office/drawing/2014/main" id="{967B4B8B-60DF-4C3A-A80F-2C3AFAD0C881}"/>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8" name="Θέση υποσέλιδου 7">
            <a:extLst>
              <a:ext uri="{FF2B5EF4-FFF2-40B4-BE49-F238E27FC236}">
                <a16:creationId xmlns:a16="http://schemas.microsoft.com/office/drawing/2014/main" id="{36DA836E-D376-41A3-913D-8A3CCF0DEA3E}"/>
              </a:ext>
            </a:extLst>
          </p:cNvPr>
          <p:cNvSpPr>
            <a:spLocks noGrp="1"/>
          </p:cNvSpPr>
          <p:nvPr>
            <p:ph type="ftr" sz="quarter" idx="11"/>
          </p:nvPr>
        </p:nvSpPr>
        <p:spPr/>
        <p:txBody>
          <a:bodyPr/>
          <a:lstStyle/>
          <a:p>
            <a:endParaRPr lang="el-GR"/>
          </a:p>
        </p:txBody>
      </p:sp>
      <p:sp>
        <p:nvSpPr>
          <p:cNvPr id="9" name="Θέση αριθμού διαφάνειας 8">
            <a:extLst>
              <a:ext uri="{FF2B5EF4-FFF2-40B4-BE49-F238E27FC236}">
                <a16:creationId xmlns:a16="http://schemas.microsoft.com/office/drawing/2014/main" id="{73787484-6BCC-4D9D-839A-1E805450E5E4}"/>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30596881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6D0D68B5-64AF-4EC9-B458-F0BFC1B4ABFB}"/>
              </a:ext>
            </a:extLst>
          </p:cNvPr>
          <p:cNvSpPr>
            <a:spLocks noGrp="1"/>
          </p:cNvSpPr>
          <p:nvPr>
            <p:ph type="title"/>
          </p:nvPr>
        </p:nvSpPr>
        <p:spPr/>
        <p:txBody>
          <a:bodyPr/>
          <a:lstStyle/>
          <a:p>
            <a:r>
              <a:rPr lang="el-GR"/>
              <a:t>Κάντε κλικ για να επεξεργαστείτε τον τίτλο υποδείγματος</a:t>
            </a:r>
          </a:p>
        </p:txBody>
      </p:sp>
      <p:sp>
        <p:nvSpPr>
          <p:cNvPr id="3" name="Θέση ημερομηνίας 2">
            <a:extLst>
              <a:ext uri="{FF2B5EF4-FFF2-40B4-BE49-F238E27FC236}">
                <a16:creationId xmlns:a16="http://schemas.microsoft.com/office/drawing/2014/main" id="{11AEB8E7-B4BE-4481-8374-2C99C76CE7A7}"/>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4" name="Θέση υποσέλιδου 3">
            <a:extLst>
              <a:ext uri="{FF2B5EF4-FFF2-40B4-BE49-F238E27FC236}">
                <a16:creationId xmlns:a16="http://schemas.microsoft.com/office/drawing/2014/main" id="{B11AA4FB-DC5F-46ED-AA03-EAF38A423F35}"/>
              </a:ext>
            </a:extLst>
          </p:cNvPr>
          <p:cNvSpPr>
            <a:spLocks noGrp="1"/>
          </p:cNvSpPr>
          <p:nvPr>
            <p:ph type="ftr" sz="quarter" idx="11"/>
          </p:nvPr>
        </p:nvSpPr>
        <p:spPr/>
        <p:txBody>
          <a:bodyPr/>
          <a:lstStyle/>
          <a:p>
            <a:endParaRPr lang="el-GR"/>
          </a:p>
        </p:txBody>
      </p:sp>
      <p:sp>
        <p:nvSpPr>
          <p:cNvPr id="5" name="Θέση αριθμού διαφάνειας 4">
            <a:extLst>
              <a:ext uri="{FF2B5EF4-FFF2-40B4-BE49-F238E27FC236}">
                <a16:creationId xmlns:a16="http://schemas.microsoft.com/office/drawing/2014/main" id="{CAF3254A-834B-41F1-BDFA-6BE94E7A768F}"/>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41974237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Θέση ημερομηνίας 1">
            <a:extLst>
              <a:ext uri="{FF2B5EF4-FFF2-40B4-BE49-F238E27FC236}">
                <a16:creationId xmlns:a16="http://schemas.microsoft.com/office/drawing/2014/main" id="{FDCA801B-6177-409D-84A7-4E7C6907EB35}"/>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3" name="Θέση υποσέλιδου 2">
            <a:extLst>
              <a:ext uri="{FF2B5EF4-FFF2-40B4-BE49-F238E27FC236}">
                <a16:creationId xmlns:a16="http://schemas.microsoft.com/office/drawing/2014/main" id="{A7EB725A-DCAB-47B6-9E78-4EEE10B5A849}"/>
              </a:ext>
            </a:extLst>
          </p:cNvPr>
          <p:cNvSpPr>
            <a:spLocks noGrp="1"/>
          </p:cNvSpPr>
          <p:nvPr>
            <p:ph type="ftr" sz="quarter" idx="11"/>
          </p:nvPr>
        </p:nvSpPr>
        <p:spPr/>
        <p:txBody>
          <a:bodyPr/>
          <a:lstStyle/>
          <a:p>
            <a:endParaRPr lang="el-GR"/>
          </a:p>
        </p:txBody>
      </p:sp>
      <p:sp>
        <p:nvSpPr>
          <p:cNvPr id="4" name="Θέση αριθμού διαφάνειας 3">
            <a:extLst>
              <a:ext uri="{FF2B5EF4-FFF2-40B4-BE49-F238E27FC236}">
                <a16:creationId xmlns:a16="http://schemas.microsoft.com/office/drawing/2014/main" id="{737FE04C-8257-4E46-AD98-A2D855F166D8}"/>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28800301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FFBC5658-13C0-4B93-910E-EBA66627F5EF}"/>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περιεχομένου 2">
            <a:extLst>
              <a:ext uri="{FF2B5EF4-FFF2-40B4-BE49-F238E27FC236}">
                <a16:creationId xmlns:a16="http://schemas.microsoft.com/office/drawing/2014/main" id="{54F93785-6A7B-4446-9CEE-431CDBCD460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κειμένου 3">
            <a:extLst>
              <a:ext uri="{FF2B5EF4-FFF2-40B4-BE49-F238E27FC236}">
                <a16:creationId xmlns:a16="http://schemas.microsoft.com/office/drawing/2014/main" id="{EBCFA5E2-A18A-4562-8E12-0E97E364400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7D4D2127-372B-4C24-9C20-C6B281871712}"/>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6" name="Θέση υποσέλιδου 5">
            <a:extLst>
              <a:ext uri="{FF2B5EF4-FFF2-40B4-BE49-F238E27FC236}">
                <a16:creationId xmlns:a16="http://schemas.microsoft.com/office/drawing/2014/main" id="{E3A80BC6-A344-4FE7-BAE6-F6A673D894A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E199671A-9510-48A2-816E-EB2351DF32F8}"/>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3128459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id="{04EB8D42-A328-44E9-9554-A75BDC52EBA2}"/>
              </a:ext>
            </a:extLst>
          </p:cNvPr>
          <p:cNvSpPr>
            <a:spLocks noGrp="1"/>
          </p:cNvSpPr>
          <p:nvPr>
            <p:ph type="title"/>
          </p:nvPr>
        </p:nvSpPr>
        <p:spPr>
          <a:xfrm>
            <a:off x="839788" y="457200"/>
            <a:ext cx="3932237" cy="1600200"/>
          </a:xfrm>
        </p:spPr>
        <p:txBody>
          <a:bodyPr anchor="b"/>
          <a:lstStyle>
            <a:lvl1pPr>
              <a:defRPr sz="3200"/>
            </a:lvl1pPr>
          </a:lstStyle>
          <a:p>
            <a:r>
              <a:rPr lang="el-GR"/>
              <a:t>Κάντε κλικ για να επεξεργαστείτε τον τίτλο υποδείγματος</a:t>
            </a:r>
          </a:p>
        </p:txBody>
      </p:sp>
      <p:sp>
        <p:nvSpPr>
          <p:cNvPr id="3" name="Θέση εικόνας 2">
            <a:extLst>
              <a:ext uri="{FF2B5EF4-FFF2-40B4-BE49-F238E27FC236}">
                <a16:creationId xmlns:a16="http://schemas.microsoft.com/office/drawing/2014/main" id="{A8F08728-B78A-4AEA-B51D-F426DEF005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Θέση κειμένου 3">
            <a:extLst>
              <a:ext uri="{FF2B5EF4-FFF2-40B4-BE49-F238E27FC236}">
                <a16:creationId xmlns:a16="http://schemas.microsoft.com/office/drawing/2014/main" id="{350F142C-EF0A-4F70-A9F8-A34777FC21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a:t>Επεξεργασία στυλ υποδείγματος κειμένου</a:t>
            </a:r>
          </a:p>
        </p:txBody>
      </p:sp>
      <p:sp>
        <p:nvSpPr>
          <p:cNvPr id="5" name="Θέση ημερομηνίας 4">
            <a:extLst>
              <a:ext uri="{FF2B5EF4-FFF2-40B4-BE49-F238E27FC236}">
                <a16:creationId xmlns:a16="http://schemas.microsoft.com/office/drawing/2014/main" id="{EAFC53F7-7BD6-406F-8DA1-FFE794A2B53B}"/>
              </a:ext>
            </a:extLst>
          </p:cNvPr>
          <p:cNvSpPr>
            <a:spLocks noGrp="1"/>
          </p:cNvSpPr>
          <p:nvPr>
            <p:ph type="dt" sz="half" idx="10"/>
          </p:nvPr>
        </p:nvSpPr>
        <p:spPr/>
        <p:txBody>
          <a:bodyPr/>
          <a:lstStyle/>
          <a:p>
            <a:fld id="{765578E4-3E05-4F5E-98B5-20E7B4462CFF}" type="datetimeFigureOut">
              <a:rPr lang="el-GR" smtClean="0"/>
              <a:t>1/4/2021</a:t>
            </a:fld>
            <a:endParaRPr lang="el-GR"/>
          </a:p>
        </p:txBody>
      </p:sp>
      <p:sp>
        <p:nvSpPr>
          <p:cNvPr id="6" name="Θέση υποσέλιδου 5">
            <a:extLst>
              <a:ext uri="{FF2B5EF4-FFF2-40B4-BE49-F238E27FC236}">
                <a16:creationId xmlns:a16="http://schemas.microsoft.com/office/drawing/2014/main" id="{BE10CCFB-75DE-46EC-A803-A8EE851912BC}"/>
              </a:ext>
            </a:extLst>
          </p:cNvPr>
          <p:cNvSpPr>
            <a:spLocks noGrp="1"/>
          </p:cNvSpPr>
          <p:nvPr>
            <p:ph type="ftr" sz="quarter" idx="11"/>
          </p:nvPr>
        </p:nvSpPr>
        <p:spPr/>
        <p:txBody>
          <a:bodyPr/>
          <a:lstStyle/>
          <a:p>
            <a:endParaRPr lang="el-GR"/>
          </a:p>
        </p:txBody>
      </p:sp>
      <p:sp>
        <p:nvSpPr>
          <p:cNvPr id="7" name="Θέση αριθμού διαφάνειας 6">
            <a:extLst>
              <a:ext uri="{FF2B5EF4-FFF2-40B4-BE49-F238E27FC236}">
                <a16:creationId xmlns:a16="http://schemas.microsoft.com/office/drawing/2014/main" id="{CCBA3FC9-F7CE-4949-A384-B6CEFD018B38}"/>
              </a:ext>
            </a:extLst>
          </p:cNvPr>
          <p:cNvSpPr>
            <a:spLocks noGrp="1"/>
          </p:cNvSpPr>
          <p:nvPr>
            <p:ph type="sldNum" sz="quarter" idx="12"/>
          </p:nvPr>
        </p:nvSpPr>
        <p:spPr/>
        <p:txBody>
          <a:bodyPr/>
          <a:lstStyle/>
          <a:p>
            <a:fld id="{82B3E509-F252-4F20-9535-65A5CE7A91EF}" type="slidenum">
              <a:rPr lang="el-GR" smtClean="0"/>
              <a:t>‹#›</a:t>
            </a:fld>
            <a:endParaRPr lang="el-GR"/>
          </a:p>
        </p:txBody>
      </p:sp>
    </p:spTree>
    <p:extLst>
      <p:ext uri="{BB962C8B-B14F-4D97-AF65-F5344CB8AC3E}">
        <p14:creationId xmlns:p14="http://schemas.microsoft.com/office/powerpoint/2010/main" val="40482460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lumMod val="20000"/>
            <a:lumOff val="80000"/>
          </a:schemeClr>
        </a:solidFill>
        <a:effectLst/>
      </p:bgPr>
    </p:bg>
    <p:spTree>
      <p:nvGrpSpPr>
        <p:cNvPr id="1" name=""/>
        <p:cNvGrpSpPr/>
        <p:nvPr/>
      </p:nvGrpSpPr>
      <p:grpSpPr>
        <a:xfrm>
          <a:off x="0" y="0"/>
          <a:ext cx="0" cy="0"/>
          <a:chOff x="0" y="0"/>
          <a:chExt cx="0" cy="0"/>
        </a:xfrm>
      </p:grpSpPr>
      <p:sp>
        <p:nvSpPr>
          <p:cNvPr id="2" name="Θέση τίτλου 1">
            <a:extLst>
              <a:ext uri="{FF2B5EF4-FFF2-40B4-BE49-F238E27FC236}">
                <a16:creationId xmlns:a16="http://schemas.microsoft.com/office/drawing/2014/main" id="{AE1FD361-907B-4D0D-9535-7BA8CC76683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l-GR"/>
              <a:t>Κάντε κλικ για να επεξεργαστείτε τον τίτλο υποδείγματος</a:t>
            </a:r>
          </a:p>
        </p:txBody>
      </p:sp>
      <p:sp>
        <p:nvSpPr>
          <p:cNvPr id="3" name="Θέση κειμένου 2">
            <a:extLst>
              <a:ext uri="{FF2B5EF4-FFF2-40B4-BE49-F238E27FC236}">
                <a16:creationId xmlns:a16="http://schemas.microsoft.com/office/drawing/2014/main" id="{9875F85E-56D4-4FB6-A562-04E0F6D2CCD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Θέση ημερομηνίας 3">
            <a:extLst>
              <a:ext uri="{FF2B5EF4-FFF2-40B4-BE49-F238E27FC236}">
                <a16:creationId xmlns:a16="http://schemas.microsoft.com/office/drawing/2014/main" id="{2188CE9E-AE7F-4CF4-AA3E-9E5D7585E6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5578E4-3E05-4F5E-98B5-20E7B4462CFF}" type="datetimeFigureOut">
              <a:rPr lang="el-GR" smtClean="0"/>
              <a:t>1/4/2021</a:t>
            </a:fld>
            <a:endParaRPr lang="el-GR"/>
          </a:p>
        </p:txBody>
      </p:sp>
      <p:sp>
        <p:nvSpPr>
          <p:cNvPr id="5" name="Θέση υποσέλιδου 4">
            <a:extLst>
              <a:ext uri="{FF2B5EF4-FFF2-40B4-BE49-F238E27FC236}">
                <a16:creationId xmlns:a16="http://schemas.microsoft.com/office/drawing/2014/main" id="{99B3EB54-2CD0-48E8-BDE4-517E56D34E6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Θέση αριθμού διαφάνειας 5">
            <a:extLst>
              <a:ext uri="{FF2B5EF4-FFF2-40B4-BE49-F238E27FC236}">
                <a16:creationId xmlns:a16="http://schemas.microsoft.com/office/drawing/2014/main" id="{D69D2281-9016-44F8-A637-1317DB9456A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2B3E509-F252-4F20-9535-65A5CE7A91EF}" type="slidenum">
              <a:rPr lang="el-GR" smtClean="0"/>
              <a:t>‹#›</a:t>
            </a:fld>
            <a:endParaRPr lang="el-GR"/>
          </a:p>
        </p:txBody>
      </p:sp>
    </p:spTree>
    <p:extLst>
      <p:ext uri="{BB962C8B-B14F-4D97-AF65-F5344CB8AC3E}">
        <p14:creationId xmlns:p14="http://schemas.microsoft.com/office/powerpoint/2010/main" val="156237297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3319C23-B47C-4E6C-8BFB-B57C104AB34D}"/>
              </a:ext>
            </a:extLst>
          </p:cNvPr>
          <p:cNvSpPr txBox="1"/>
          <p:nvPr/>
        </p:nvSpPr>
        <p:spPr>
          <a:xfrm>
            <a:off x="1431324" y="773729"/>
            <a:ext cx="9329352" cy="707886"/>
          </a:xfrm>
          <a:prstGeom prst="rect">
            <a:avLst/>
          </a:prstGeom>
          <a:noFill/>
        </p:spPr>
        <p:txBody>
          <a:bodyPr wrap="square" rtlCol="0">
            <a:spAutoFit/>
          </a:bodyPr>
          <a:lstStyle/>
          <a:p>
            <a:pPr algn="ctr"/>
            <a:r>
              <a:rPr lang="el-GR" sz="4000" b="1" dirty="0">
                <a:latin typeface="+mj-lt"/>
              </a:rPr>
              <a:t> </a:t>
            </a:r>
            <a:r>
              <a:rPr lang="el-GR" sz="4000" b="1" dirty="0">
                <a:solidFill>
                  <a:schemeClr val="accent1">
                    <a:lumMod val="75000"/>
                  </a:schemeClr>
                </a:solidFill>
                <a:latin typeface="+mj-lt"/>
              </a:rPr>
              <a:t>" Η</a:t>
            </a:r>
            <a:r>
              <a:rPr lang="el-GR" sz="4000" b="1" dirty="0">
                <a:latin typeface="+mj-lt"/>
              </a:rPr>
              <a:t> </a:t>
            </a:r>
            <a:r>
              <a:rPr lang="el-GR" sz="4000" b="1" dirty="0">
                <a:solidFill>
                  <a:srgbClr val="FF0066"/>
                </a:solidFill>
                <a:latin typeface="+mj-lt"/>
              </a:rPr>
              <a:t>Γυναίκα </a:t>
            </a:r>
            <a:r>
              <a:rPr lang="el-GR" sz="4000" b="1" dirty="0">
                <a:solidFill>
                  <a:schemeClr val="accent1">
                    <a:lumMod val="75000"/>
                  </a:schemeClr>
                </a:solidFill>
                <a:latin typeface="+mj-lt"/>
              </a:rPr>
              <a:t>στον Αθλητισμό"</a:t>
            </a:r>
          </a:p>
        </p:txBody>
      </p:sp>
      <p:sp>
        <p:nvSpPr>
          <p:cNvPr id="3" name="TextBox 2">
            <a:extLst>
              <a:ext uri="{FF2B5EF4-FFF2-40B4-BE49-F238E27FC236}">
                <a16:creationId xmlns:a16="http://schemas.microsoft.com/office/drawing/2014/main" id="{6B2CCA1C-C482-41A0-917E-A433B68E17FB}"/>
              </a:ext>
            </a:extLst>
          </p:cNvPr>
          <p:cNvSpPr txBox="1"/>
          <p:nvPr/>
        </p:nvSpPr>
        <p:spPr>
          <a:xfrm>
            <a:off x="820694" y="5425349"/>
            <a:ext cx="10750379" cy="461665"/>
          </a:xfrm>
          <a:prstGeom prst="rect">
            <a:avLst/>
          </a:prstGeom>
          <a:noFill/>
        </p:spPr>
        <p:txBody>
          <a:bodyPr wrap="square" rtlCol="0">
            <a:spAutoFit/>
          </a:bodyPr>
          <a:lstStyle/>
          <a:p>
            <a:pPr algn="ctr"/>
            <a:r>
              <a:rPr lang="el-GR" sz="2400" dirty="0">
                <a:solidFill>
                  <a:schemeClr val="accent1">
                    <a:lumMod val="75000"/>
                  </a:schemeClr>
                </a:solidFill>
              </a:rPr>
              <a:t>Με αφορμή την Ημέρα της Γυναίκας</a:t>
            </a:r>
          </a:p>
        </p:txBody>
      </p:sp>
      <p:sp>
        <p:nvSpPr>
          <p:cNvPr id="4" name="TextBox 3">
            <a:extLst>
              <a:ext uri="{FF2B5EF4-FFF2-40B4-BE49-F238E27FC236}">
                <a16:creationId xmlns:a16="http://schemas.microsoft.com/office/drawing/2014/main" id="{8A9C490F-4F16-4316-9F1F-BBBEC3FE394C}"/>
              </a:ext>
            </a:extLst>
          </p:cNvPr>
          <p:cNvSpPr txBox="1"/>
          <p:nvPr/>
        </p:nvSpPr>
        <p:spPr>
          <a:xfrm>
            <a:off x="4139513" y="6305592"/>
            <a:ext cx="6895070" cy="369332"/>
          </a:xfrm>
          <a:prstGeom prst="rect">
            <a:avLst/>
          </a:prstGeom>
          <a:noFill/>
        </p:spPr>
        <p:txBody>
          <a:bodyPr wrap="square" rtlCol="0">
            <a:spAutoFit/>
          </a:bodyPr>
          <a:lstStyle/>
          <a:p>
            <a:r>
              <a:rPr lang="el-GR" dirty="0">
                <a:solidFill>
                  <a:schemeClr val="accent1">
                    <a:lumMod val="75000"/>
                  </a:schemeClr>
                </a:solidFill>
              </a:rPr>
              <a:t>Θανάσης Καλτσάς Πάντος                            Α2</a:t>
            </a:r>
          </a:p>
        </p:txBody>
      </p:sp>
      <p:sp>
        <p:nvSpPr>
          <p:cNvPr id="6" name="TextBox 5">
            <a:extLst>
              <a:ext uri="{FF2B5EF4-FFF2-40B4-BE49-F238E27FC236}">
                <a16:creationId xmlns:a16="http://schemas.microsoft.com/office/drawing/2014/main" id="{07278EA6-FF41-4F79-85A1-D8A42A87BCB8}"/>
              </a:ext>
            </a:extLst>
          </p:cNvPr>
          <p:cNvSpPr txBox="1"/>
          <p:nvPr/>
        </p:nvSpPr>
        <p:spPr>
          <a:xfrm>
            <a:off x="7241060" y="6305592"/>
            <a:ext cx="2310713" cy="369332"/>
          </a:xfrm>
          <a:prstGeom prst="rect">
            <a:avLst/>
          </a:prstGeom>
          <a:noFill/>
        </p:spPr>
        <p:txBody>
          <a:bodyPr wrap="square" rtlCol="0">
            <a:spAutoFit/>
          </a:bodyPr>
          <a:lstStyle/>
          <a:p>
            <a:r>
              <a:rPr lang="el-GR" dirty="0">
                <a:solidFill>
                  <a:schemeClr val="accent1">
                    <a:lumMod val="75000"/>
                  </a:schemeClr>
                </a:solidFill>
              </a:rPr>
              <a:t>Τμήμα</a:t>
            </a:r>
          </a:p>
        </p:txBody>
      </p:sp>
      <p:pic>
        <p:nvPicPr>
          <p:cNvPr id="7" name="Εικόνα 6">
            <a:extLst>
              <a:ext uri="{FF2B5EF4-FFF2-40B4-BE49-F238E27FC236}">
                <a16:creationId xmlns:a16="http://schemas.microsoft.com/office/drawing/2014/main" id="{B60417B1-388E-4A21-B3B5-C333AF0A0AED}"/>
              </a:ext>
            </a:extLst>
          </p:cNvPr>
          <p:cNvPicPr>
            <a:picLocks noChangeAspect="1"/>
          </p:cNvPicPr>
          <p:nvPr/>
        </p:nvPicPr>
        <p:blipFill>
          <a:blip r:embed="rId2"/>
          <a:stretch>
            <a:fillRect/>
          </a:stretch>
        </p:blipFill>
        <p:spPr>
          <a:xfrm>
            <a:off x="2569691" y="1755802"/>
            <a:ext cx="7252386" cy="3626193"/>
          </a:xfrm>
          <a:prstGeom prst="rect">
            <a:avLst/>
          </a:prstGeom>
        </p:spPr>
      </p:pic>
    </p:spTree>
    <p:extLst>
      <p:ext uri="{BB962C8B-B14F-4D97-AF65-F5344CB8AC3E}">
        <p14:creationId xmlns:p14="http://schemas.microsoft.com/office/powerpoint/2010/main" val="35715139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CB06800-497A-4C46-9094-EA2C5C8F96D6}"/>
              </a:ext>
            </a:extLst>
          </p:cNvPr>
          <p:cNvSpPr txBox="1"/>
          <p:nvPr/>
        </p:nvSpPr>
        <p:spPr>
          <a:xfrm>
            <a:off x="313038" y="531339"/>
            <a:ext cx="11565924" cy="1323439"/>
          </a:xfrm>
          <a:prstGeom prst="rect">
            <a:avLst/>
          </a:prstGeom>
          <a:noFill/>
        </p:spPr>
        <p:txBody>
          <a:bodyPr wrap="square" rtlCol="0">
            <a:spAutoFit/>
          </a:bodyPr>
          <a:lstStyle/>
          <a:p>
            <a:pPr algn="ctr"/>
            <a:r>
              <a:rPr lang="el-GR" sz="4000" b="1" dirty="0">
                <a:solidFill>
                  <a:schemeClr val="accent1">
                    <a:lumMod val="75000"/>
                  </a:schemeClr>
                </a:solidFill>
                <a:latin typeface="+mj-lt"/>
              </a:rPr>
              <a:t>Η συμμετοχή της γυναίκας στον αθλητισμό στην αρχαιότητα</a:t>
            </a:r>
          </a:p>
        </p:txBody>
      </p:sp>
      <p:pic>
        <p:nvPicPr>
          <p:cNvPr id="5" name="Εικόνα 4">
            <a:extLst>
              <a:ext uri="{FF2B5EF4-FFF2-40B4-BE49-F238E27FC236}">
                <a16:creationId xmlns:a16="http://schemas.microsoft.com/office/drawing/2014/main" id="{FA0D558A-0A3C-4C45-A639-DE0DF7E04D2E}"/>
              </a:ext>
            </a:extLst>
          </p:cNvPr>
          <p:cNvPicPr>
            <a:picLocks noChangeAspect="1"/>
          </p:cNvPicPr>
          <p:nvPr/>
        </p:nvPicPr>
        <p:blipFill>
          <a:blip r:embed="rId2"/>
          <a:stretch>
            <a:fillRect/>
          </a:stretch>
        </p:blipFill>
        <p:spPr>
          <a:xfrm>
            <a:off x="6207209" y="1888693"/>
            <a:ext cx="4889157" cy="4969307"/>
          </a:xfrm>
          <a:prstGeom prst="rect">
            <a:avLst/>
          </a:prstGeom>
        </p:spPr>
      </p:pic>
      <p:sp>
        <p:nvSpPr>
          <p:cNvPr id="4" name="Ορθογώνιο 3">
            <a:extLst>
              <a:ext uri="{FF2B5EF4-FFF2-40B4-BE49-F238E27FC236}">
                <a16:creationId xmlns:a16="http://schemas.microsoft.com/office/drawing/2014/main" id="{5D461779-5AA3-4445-8FEB-367A4692E7CB}"/>
              </a:ext>
            </a:extLst>
          </p:cNvPr>
          <p:cNvSpPr/>
          <p:nvPr/>
        </p:nvSpPr>
        <p:spPr>
          <a:xfrm>
            <a:off x="757887" y="1854778"/>
            <a:ext cx="4889156" cy="4801314"/>
          </a:xfrm>
          <a:prstGeom prst="rect">
            <a:avLst/>
          </a:prstGeom>
        </p:spPr>
        <p:txBody>
          <a:bodyPr wrap="square">
            <a:spAutoFit/>
          </a:bodyPr>
          <a:lstStyle/>
          <a:p>
            <a:r>
              <a:rPr lang="el-GR" dirty="0">
                <a:solidFill>
                  <a:schemeClr val="accent1">
                    <a:lumMod val="75000"/>
                  </a:schemeClr>
                </a:solidFill>
              </a:rPr>
              <a:t>Κατά την αρχαιότητα, οι Δωριείς και οι Αιολείς παραχωρούσαν στο γυναικείο φύλο υψηλή θέση στην κοινωνία. Ωστόσο η εκγύμναση του σώματος ήταν στις περισσότερες περιοχές αποκλειστικό προνόμιο του ανδρικού φύλου, η γυναίκα</a:t>
            </a:r>
          </a:p>
          <a:p>
            <a:r>
              <a:rPr lang="el-GR" dirty="0">
                <a:solidFill>
                  <a:schemeClr val="accent1">
                    <a:lumMod val="75000"/>
                  </a:schemeClr>
                </a:solidFill>
              </a:rPr>
              <a:t>εκείνης της εποχής δεν αποκλειόταν από την ενασχόληση με τη φυσική αγωγή. Στην Αρχαία Σπάρτη οι γυναίκες θεωρούνταν ισότιμες με τους άνδρες και εξασκούνταν στον δρόμο, την πάλη, τη δισκοβολία και το ακόντιο για να είναι υγιείς και άλκιμες και να φέρουν στον κόσμο παιδιά υγιή και άλκιμα τα οποία πρέπει να εξελιχθούν σε τρανούς πολεμιστές. Αργότερα υπήρξαν πανελλήνιοι αγώνες όπου</a:t>
            </a:r>
          </a:p>
          <a:p>
            <a:r>
              <a:rPr lang="el-GR" dirty="0">
                <a:solidFill>
                  <a:schemeClr val="accent1">
                    <a:lumMod val="75000"/>
                  </a:schemeClr>
                </a:solidFill>
              </a:rPr>
              <a:t>μόνο οι γυναίκες είχαν το δικαίωμα συμμετοχής : τα Πύθια, τα Ίσθμια, τα Ηραία και οι</a:t>
            </a:r>
          </a:p>
          <a:p>
            <a:r>
              <a:rPr lang="el-GR" dirty="0">
                <a:solidFill>
                  <a:schemeClr val="accent1">
                    <a:lumMod val="75000"/>
                  </a:schemeClr>
                </a:solidFill>
              </a:rPr>
              <a:t>Κορινθιακοί.</a:t>
            </a:r>
          </a:p>
        </p:txBody>
      </p:sp>
      <p:sp>
        <p:nvSpPr>
          <p:cNvPr id="6" name="TextBox 5">
            <a:extLst>
              <a:ext uri="{FF2B5EF4-FFF2-40B4-BE49-F238E27FC236}">
                <a16:creationId xmlns:a16="http://schemas.microsoft.com/office/drawing/2014/main" id="{65DBDB21-764C-4A61-BA5B-D8399FAE37ED}"/>
              </a:ext>
            </a:extLst>
          </p:cNvPr>
          <p:cNvSpPr txBox="1"/>
          <p:nvPr/>
        </p:nvSpPr>
        <p:spPr>
          <a:xfrm>
            <a:off x="7409933" y="1519361"/>
            <a:ext cx="2483708" cy="369332"/>
          </a:xfrm>
          <a:prstGeom prst="rect">
            <a:avLst/>
          </a:prstGeom>
          <a:noFill/>
        </p:spPr>
        <p:txBody>
          <a:bodyPr wrap="square" rtlCol="0">
            <a:spAutoFit/>
          </a:bodyPr>
          <a:lstStyle/>
          <a:p>
            <a:r>
              <a:rPr lang="el-GR" b="1" i="1" dirty="0">
                <a:solidFill>
                  <a:schemeClr val="accent1">
                    <a:lumMod val="75000"/>
                  </a:schemeClr>
                </a:solidFill>
              </a:rPr>
              <a:t>Σπαρτιάτισσα Αθλήτρια</a:t>
            </a:r>
          </a:p>
        </p:txBody>
      </p:sp>
    </p:spTree>
    <p:extLst>
      <p:ext uri="{BB962C8B-B14F-4D97-AF65-F5344CB8AC3E}">
        <p14:creationId xmlns:p14="http://schemas.microsoft.com/office/powerpoint/2010/main" val="32896414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D76825-A99C-4D47-8921-0690C27EC452}"/>
              </a:ext>
            </a:extLst>
          </p:cNvPr>
          <p:cNvSpPr txBox="1"/>
          <p:nvPr/>
        </p:nvSpPr>
        <p:spPr>
          <a:xfrm>
            <a:off x="8238" y="387260"/>
            <a:ext cx="12183762" cy="1323439"/>
          </a:xfrm>
          <a:prstGeom prst="rect">
            <a:avLst/>
          </a:prstGeom>
          <a:noFill/>
        </p:spPr>
        <p:txBody>
          <a:bodyPr wrap="square" rtlCol="0">
            <a:spAutoFit/>
          </a:bodyPr>
          <a:lstStyle/>
          <a:p>
            <a:pPr algn="ctr"/>
            <a:r>
              <a:rPr lang="el-GR" sz="4000" b="1" dirty="0">
                <a:solidFill>
                  <a:schemeClr val="accent1">
                    <a:lumMod val="75000"/>
                  </a:schemeClr>
                </a:solidFill>
                <a:latin typeface="+mj-lt"/>
              </a:rPr>
              <a:t>Φυλετική διάκριση στους Αρχαίους Ολυμπιακούς αγώνες και η Καλλιπάτειρα </a:t>
            </a:r>
          </a:p>
        </p:txBody>
      </p:sp>
      <p:sp>
        <p:nvSpPr>
          <p:cNvPr id="3" name="Ορθογώνιο 2">
            <a:extLst>
              <a:ext uri="{FF2B5EF4-FFF2-40B4-BE49-F238E27FC236}">
                <a16:creationId xmlns:a16="http://schemas.microsoft.com/office/drawing/2014/main" id="{716CCAE4-D6A1-47C7-97BB-CB5E880F8C5E}"/>
              </a:ext>
            </a:extLst>
          </p:cNvPr>
          <p:cNvSpPr/>
          <p:nvPr/>
        </p:nvSpPr>
        <p:spPr>
          <a:xfrm>
            <a:off x="333632" y="1885748"/>
            <a:ext cx="6882714" cy="4801314"/>
          </a:xfrm>
          <a:prstGeom prst="rect">
            <a:avLst/>
          </a:prstGeom>
        </p:spPr>
        <p:txBody>
          <a:bodyPr wrap="square">
            <a:spAutoFit/>
          </a:bodyPr>
          <a:lstStyle/>
          <a:p>
            <a:r>
              <a:rPr lang="el-GR" dirty="0">
                <a:solidFill>
                  <a:schemeClr val="accent1">
                    <a:lumMod val="75000"/>
                  </a:schemeClr>
                </a:solidFill>
              </a:rPr>
              <a:t>Το 776 π.Χ. έτος των πρώτων Ολυμπιακών Αγώνων, συμμετείχαν μόνο άνδρες, καθώς αποκλείονταν οι γυναίκες και τα παιδιά στο να παρακολουθούν τους αγώνες. Εξαίρεση αποτελούσε</a:t>
            </a:r>
          </a:p>
          <a:p>
            <a:r>
              <a:rPr lang="el-GR" dirty="0">
                <a:solidFill>
                  <a:schemeClr val="accent1">
                    <a:lumMod val="75000"/>
                  </a:schemeClr>
                </a:solidFill>
              </a:rPr>
              <a:t>η παρουσία της ιέρειας της Δήμητρας Χαμύνης, η οποία παρακολουθούσε τους</a:t>
            </a:r>
          </a:p>
          <a:p>
            <a:r>
              <a:rPr lang="el-GR" dirty="0">
                <a:solidFill>
                  <a:schemeClr val="accent1">
                    <a:lumMod val="75000"/>
                  </a:schemeClr>
                </a:solidFill>
              </a:rPr>
              <a:t>Αγώνες από επίσημη θέση. Στο δρόμο προς την Ολυμπία υπάρχει το Τυπαίο Όρος από όπου, σύμφωνα με τον</a:t>
            </a:r>
          </a:p>
          <a:p>
            <a:r>
              <a:rPr lang="el-GR" dirty="0">
                <a:solidFill>
                  <a:schemeClr val="accent1">
                    <a:lumMod val="75000"/>
                  </a:schemeClr>
                </a:solidFill>
              </a:rPr>
              <a:t>νόμο, πετούσαν τις γυναίκες που τολμούσαν να παρακολουθούν τους Αγώνες. Καμία γυναίκα δεν παραβίασε τον κανόνα εκτός από την Ροδίτισσα</a:t>
            </a:r>
          </a:p>
          <a:p>
            <a:r>
              <a:rPr lang="el-GR" dirty="0">
                <a:solidFill>
                  <a:schemeClr val="accent1">
                    <a:lumMod val="75000"/>
                  </a:schemeClr>
                </a:solidFill>
              </a:rPr>
              <a:t>Καλλιπάτειρα, κόρη του Ολυμπιονίκη Διαγόρα, η οποία το 404 π.Χ. μεταμφιεσμένη</a:t>
            </a:r>
          </a:p>
          <a:p>
            <a:r>
              <a:rPr lang="el-GR" dirty="0">
                <a:solidFill>
                  <a:schemeClr val="accent1">
                    <a:lumMod val="75000"/>
                  </a:schemeClr>
                </a:solidFill>
              </a:rPr>
              <a:t>σε γυμναστή προκειμένου να συνοδεύσει το γιο της Πεισίδορο στους Αγώνες, πρόδωσε το φύλο της ενθουσιασμένη με την νίκη του γιού της. Δεν τιμωρήθηκε όμως</a:t>
            </a:r>
          </a:p>
          <a:p>
            <a:r>
              <a:rPr lang="el-GR" dirty="0">
                <a:solidFill>
                  <a:schemeClr val="accent1">
                    <a:lumMod val="75000"/>
                  </a:schemeClr>
                </a:solidFill>
              </a:rPr>
              <a:t>σύμφωνα με τα προβλεπόμενα, λόγω της δοξασμένης στους Αγώνες γενιάς.</a:t>
            </a:r>
          </a:p>
        </p:txBody>
      </p:sp>
      <p:pic>
        <p:nvPicPr>
          <p:cNvPr id="4" name="Εικόνα 3">
            <a:extLst>
              <a:ext uri="{FF2B5EF4-FFF2-40B4-BE49-F238E27FC236}">
                <a16:creationId xmlns:a16="http://schemas.microsoft.com/office/drawing/2014/main" id="{EA42C508-565B-4D36-97DB-75AC154B50A0}"/>
              </a:ext>
            </a:extLst>
          </p:cNvPr>
          <p:cNvPicPr>
            <a:picLocks noChangeAspect="1"/>
          </p:cNvPicPr>
          <p:nvPr/>
        </p:nvPicPr>
        <p:blipFill>
          <a:blip r:embed="rId2"/>
          <a:stretch>
            <a:fillRect/>
          </a:stretch>
        </p:blipFill>
        <p:spPr>
          <a:xfrm>
            <a:off x="9314069" y="1493111"/>
            <a:ext cx="2869693" cy="5364889"/>
          </a:xfrm>
          <a:prstGeom prst="rect">
            <a:avLst/>
          </a:prstGeom>
        </p:spPr>
      </p:pic>
      <p:sp>
        <p:nvSpPr>
          <p:cNvPr id="5" name="TextBox 4">
            <a:extLst>
              <a:ext uri="{FF2B5EF4-FFF2-40B4-BE49-F238E27FC236}">
                <a16:creationId xmlns:a16="http://schemas.microsoft.com/office/drawing/2014/main" id="{44B3DE46-DB31-4D6D-B935-C2C5675AA0A8}"/>
              </a:ext>
            </a:extLst>
          </p:cNvPr>
          <p:cNvSpPr txBox="1"/>
          <p:nvPr/>
        </p:nvSpPr>
        <p:spPr>
          <a:xfrm>
            <a:off x="9660924" y="1048979"/>
            <a:ext cx="1781592" cy="369332"/>
          </a:xfrm>
          <a:prstGeom prst="rect">
            <a:avLst/>
          </a:prstGeom>
          <a:noFill/>
        </p:spPr>
        <p:txBody>
          <a:bodyPr wrap="square" rtlCol="0">
            <a:spAutoFit/>
          </a:bodyPr>
          <a:lstStyle/>
          <a:p>
            <a:r>
              <a:rPr lang="el-GR" b="1" i="1" dirty="0">
                <a:solidFill>
                  <a:schemeClr val="accent1">
                    <a:lumMod val="75000"/>
                  </a:schemeClr>
                </a:solidFill>
              </a:rPr>
              <a:t>Η Καλλιπάτειρα</a:t>
            </a:r>
          </a:p>
        </p:txBody>
      </p:sp>
    </p:spTree>
    <p:extLst>
      <p:ext uri="{BB962C8B-B14F-4D97-AF65-F5344CB8AC3E}">
        <p14:creationId xmlns:p14="http://schemas.microsoft.com/office/powerpoint/2010/main" val="220494353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5763F0A-A358-4B0A-BE60-D44641E207C1}"/>
              </a:ext>
            </a:extLst>
          </p:cNvPr>
          <p:cNvSpPr txBox="1"/>
          <p:nvPr/>
        </p:nvSpPr>
        <p:spPr>
          <a:xfrm>
            <a:off x="603422" y="457200"/>
            <a:ext cx="10985156" cy="707886"/>
          </a:xfrm>
          <a:prstGeom prst="rect">
            <a:avLst/>
          </a:prstGeom>
          <a:noFill/>
        </p:spPr>
        <p:txBody>
          <a:bodyPr wrap="square" rtlCol="0">
            <a:spAutoFit/>
          </a:bodyPr>
          <a:lstStyle/>
          <a:p>
            <a:r>
              <a:rPr lang="el-GR" sz="4000" b="1" dirty="0">
                <a:solidFill>
                  <a:schemeClr val="accent1">
                    <a:lumMod val="75000"/>
                  </a:schemeClr>
                </a:solidFill>
                <a:latin typeface="+mj-lt"/>
              </a:rPr>
              <a:t>Η γυναίκα στους σύγχρονους Ολυμπιακούς Αγώνες.</a:t>
            </a:r>
          </a:p>
        </p:txBody>
      </p:sp>
      <p:sp>
        <p:nvSpPr>
          <p:cNvPr id="3" name="TextBox 2">
            <a:extLst>
              <a:ext uri="{FF2B5EF4-FFF2-40B4-BE49-F238E27FC236}">
                <a16:creationId xmlns:a16="http://schemas.microsoft.com/office/drawing/2014/main" id="{141716C6-756B-44C1-8F3C-4672254F4443}"/>
              </a:ext>
            </a:extLst>
          </p:cNvPr>
          <p:cNvSpPr txBox="1"/>
          <p:nvPr/>
        </p:nvSpPr>
        <p:spPr>
          <a:xfrm>
            <a:off x="64873" y="1433383"/>
            <a:ext cx="7299754" cy="5632311"/>
          </a:xfrm>
          <a:prstGeom prst="rect">
            <a:avLst/>
          </a:prstGeom>
          <a:noFill/>
        </p:spPr>
        <p:txBody>
          <a:bodyPr wrap="square" rtlCol="0">
            <a:spAutoFit/>
          </a:bodyPr>
          <a:lstStyle/>
          <a:p>
            <a:r>
              <a:rPr lang="el-GR" dirty="0">
                <a:solidFill>
                  <a:schemeClr val="accent1">
                    <a:lumMod val="75000"/>
                  </a:schemeClr>
                </a:solidFill>
              </a:rPr>
              <a:t>Μετά τον τερματισμό των Ολυμπιακών Αγώνων το 395 μ.Χ. από τον Θεοδόσιο Β’,  οι Ολυμπιακοί Αγώνες αναβίωσαν το 1986 από τον Βαρώνο Πιερ ντε Κουμπερτέν, ο οποίος ως Πρόεδρος της Διεθνούς Ολυμπιακής Επιτροπής έργο του ήταν να ανανεώσει τους Ολυμπιακούς Αγώνες, σύμφωνα με το πνεύμα των αρχαίων αγώνων και τότε οι γυναίκες δεν συμμετείχαν στους Αγώνες. Παρ’ όλα αυτά, ατέρμονες προσπάθειες έγιναν στα τέλη του 18ου και στις αρχές του 19ου αιώνα για τη θέση των γυναικών και την προσπάθειά τους για κατάκτηση πολιτικών δικαιωμάτων. </a:t>
            </a:r>
          </a:p>
          <a:p>
            <a:pPr marL="285750" indent="-285750">
              <a:buFont typeface="Arial" panose="020B0604020202020204" pitchFamily="34" charset="0"/>
              <a:buChar char="•"/>
            </a:pPr>
            <a:endParaRPr lang="el-GR" dirty="0">
              <a:solidFill>
                <a:schemeClr val="accent1">
                  <a:lumMod val="75000"/>
                </a:schemeClr>
              </a:solidFill>
            </a:endParaRPr>
          </a:p>
          <a:p>
            <a:pPr marL="285750" indent="-285750">
              <a:buFont typeface="Arial" panose="020B0604020202020204" pitchFamily="34" charset="0"/>
              <a:buChar char="•"/>
            </a:pPr>
            <a:r>
              <a:rPr lang="el-GR" dirty="0">
                <a:solidFill>
                  <a:schemeClr val="accent1">
                    <a:lumMod val="75000"/>
                  </a:schemeClr>
                </a:solidFill>
              </a:rPr>
              <a:t>Η Αγγλίδα Mary Woolstonecraft στα τέλη του 18ο αιώνα συνέγραψε το πρωτοποριακό έργο της ΄ Υπεράσπιση των Γυναικείων Δικαιωμάτων ΄. Πρόκειται για μια παγκόσμια πρωτοπορία καθώς διατύπωσε το πρώτο συστηματικό επιχείρημα για τα δικαιώματα των γυναικών. </a:t>
            </a:r>
          </a:p>
          <a:p>
            <a:pPr marL="285750" indent="-285750">
              <a:buFont typeface="Arial" panose="020B0604020202020204" pitchFamily="34" charset="0"/>
              <a:buChar char="•"/>
            </a:pPr>
            <a:r>
              <a:rPr lang="el-GR" dirty="0">
                <a:solidFill>
                  <a:schemeClr val="accent1">
                    <a:lumMod val="75000"/>
                  </a:schemeClr>
                </a:solidFill>
              </a:rPr>
              <a:t>Το 1808 η Μαρί Παραντί έφτασε στην κορυφή του Λευκού Όρους</a:t>
            </a:r>
          </a:p>
          <a:p>
            <a:pPr marL="285750" indent="-285750">
              <a:buFont typeface="Arial" panose="020B0604020202020204" pitchFamily="34" charset="0"/>
              <a:buChar char="•"/>
            </a:pPr>
            <a:r>
              <a:rPr lang="el-GR" dirty="0">
                <a:solidFill>
                  <a:schemeClr val="accent1">
                    <a:lumMod val="75000"/>
                  </a:schemeClr>
                </a:solidFill>
              </a:rPr>
              <a:t>Στο Παρίσι και στο Eiselen της Γερμανίας τα γυμναστήρια άνοιξαν για τις γυναίκες το 1829 και το 1832 αντίστοιχα. </a:t>
            </a:r>
          </a:p>
          <a:p>
            <a:pPr marL="285750" indent="-285750">
              <a:buFont typeface="Arial" panose="020B0604020202020204" pitchFamily="34" charset="0"/>
              <a:buChar char="•"/>
            </a:pPr>
            <a:r>
              <a:rPr lang="el-GR" dirty="0">
                <a:solidFill>
                  <a:schemeClr val="accent1">
                    <a:lumMod val="75000"/>
                  </a:schemeClr>
                </a:solidFill>
              </a:rPr>
              <a:t>Το 1879, το Δουβλίνο διοργάνωσε το πρώτο τουρνουά αντισφαίρισης για γυναίκες, οι οποίες τελικά έγιναν δεκτές στο Wimblenton το 1884 και στη Σκωτία το 1892 έγινε το πρώτο γυναικείο πρωτάθλημα κολύμβησης. </a:t>
            </a:r>
          </a:p>
          <a:p>
            <a:endParaRPr lang="el-GR" dirty="0">
              <a:solidFill>
                <a:schemeClr val="accent1">
                  <a:lumMod val="75000"/>
                </a:schemeClr>
              </a:solidFill>
            </a:endParaRPr>
          </a:p>
        </p:txBody>
      </p:sp>
      <p:pic>
        <p:nvPicPr>
          <p:cNvPr id="5" name="Εικόνα 4">
            <a:extLst>
              <a:ext uri="{FF2B5EF4-FFF2-40B4-BE49-F238E27FC236}">
                <a16:creationId xmlns:a16="http://schemas.microsoft.com/office/drawing/2014/main" id="{400D2E3C-0567-4BA7-8272-5B635C603670}"/>
              </a:ext>
            </a:extLst>
          </p:cNvPr>
          <p:cNvPicPr>
            <a:picLocks noChangeAspect="1"/>
          </p:cNvPicPr>
          <p:nvPr/>
        </p:nvPicPr>
        <p:blipFill rotWithShape="1">
          <a:blip r:embed="rId2"/>
          <a:srcRect l="13848" r="12784"/>
          <a:stretch/>
        </p:blipFill>
        <p:spPr>
          <a:xfrm>
            <a:off x="7364627" y="2187147"/>
            <a:ext cx="4896958" cy="4510216"/>
          </a:xfrm>
          <a:prstGeom prst="rect">
            <a:avLst/>
          </a:prstGeom>
        </p:spPr>
      </p:pic>
      <p:sp>
        <p:nvSpPr>
          <p:cNvPr id="7" name="TextBox 6">
            <a:extLst>
              <a:ext uri="{FF2B5EF4-FFF2-40B4-BE49-F238E27FC236}">
                <a16:creationId xmlns:a16="http://schemas.microsoft.com/office/drawing/2014/main" id="{FA9539C0-B4E4-4CA8-8A88-F6BACEF28138}"/>
              </a:ext>
            </a:extLst>
          </p:cNvPr>
          <p:cNvSpPr txBox="1"/>
          <p:nvPr/>
        </p:nvSpPr>
        <p:spPr>
          <a:xfrm>
            <a:off x="7941057" y="1817815"/>
            <a:ext cx="3744097" cy="369332"/>
          </a:xfrm>
          <a:prstGeom prst="rect">
            <a:avLst/>
          </a:prstGeom>
          <a:noFill/>
        </p:spPr>
        <p:txBody>
          <a:bodyPr wrap="square" rtlCol="0">
            <a:spAutoFit/>
          </a:bodyPr>
          <a:lstStyle/>
          <a:p>
            <a:r>
              <a:rPr lang="el-GR" b="1" i="1" dirty="0">
                <a:solidFill>
                  <a:schemeClr val="accent1">
                    <a:lumMod val="75000"/>
                  </a:schemeClr>
                </a:solidFill>
              </a:rPr>
              <a:t>Η </a:t>
            </a:r>
            <a:r>
              <a:rPr lang="en-US" b="1" i="1" dirty="0">
                <a:solidFill>
                  <a:schemeClr val="accent1">
                    <a:lumMod val="75000"/>
                  </a:schemeClr>
                </a:solidFill>
              </a:rPr>
              <a:t>Mary Woolstonecraft </a:t>
            </a:r>
            <a:endParaRPr lang="el-GR" b="1" i="1" dirty="0">
              <a:solidFill>
                <a:schemeClr val="accent1">
                  <a:lumMod val="75000"/>
                </a:schemeClr>
              </a:solidFill>
            </a:endParaRPr>
          </a:p>
        </p:txBody>
      </p:sp>
    </p:spTree>
    <p:extLst>
      <p:ext uri="{BB962C8B-B14F-4D97-AF65-F5344CB8AC3E}">
        <p14:creationId xmlns:p14="http://schemas.microsoft.com/office/powerpoint/2010/main" val="2501141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9CDA5AED-B848-4127-9A2F-8D58A57E697D}"/>
              </a:ext>
            </a:extLst>
          </p:cNvPr>
          <p:cNvSpPr/>
          <p:nvPr/>
        </p:nvSpPr>
        <p:spPr>
          <a:xfrm>
            <a:off x="453080" y="198384"/>
            <a:ext cx="11495903" cy="2031325"/>
          </a:xfrm>
          <a:prstGeom prst="rect">
            <a:avLst/>
          </a:prstGeom>
        </p:spPr>
        <p:txBody>
          <a:bodyPr wrap="square">
            <a:spAutoFit/>
          </a:bodyPr>
          <a:lstStyle/>
          <a:p>
            <a:r>
              <a:rPr lang="el-GR" dirty="0">
                <a:solidFill>
                  <a:schemeClr val="accent1">
                    <a:lumMod val="75000"/>
                  </a:schemeClr>
                </a:solidFill>
              </a:rPr>
              <a:t>Όλες αυτές οι προσπάθειες των γυναικών είχαν ως κύριο στόχο τη συμμετοχή τους στους Ολυμπιακούς Αγώνες και από το 1900 και μετά, επιτράπηκε βαθμιαία η συμμετοχή των γυναικών σε ορισμένα σπορ στο πλαίσιο των Ολυμπιακών Αγώνων .Στους δεύτερους Ολυμπιακούς Αγώνες που πραγματοποιήθηκαν στο Παρίσι το 1900, οι γυναίκες συμμετείχαν σε δύο αθλήματα, στην αντισφαίριση και στο γκολφ, επίτευγμα σπουδαίων γυναικών από τη Μεγάλη Βρετανία και τις Ηνωμένες Πολιτείες .Σταδιακά και με κριτήριο το «αν εναρμονίζονται με τη γυναικεία φύση», αθλήματα όπως η αντισφαίριση (1900), η τοξοβολία (1908), η κολύμβηση (1912) και η ξιφασκία (1924), επέτρεψαν τη συμμετοχή των γυναικών στους Αγώνες</a:t>
            </a:r>
          </a:p>
        </p:txBody>
      </p:sp>
      <p:sp>
        <p:nvSpPr>
          <p:cNvPr id="3" name="Ορθογώνιο 2">
            <a:extLst>
              <a:ext uri="{FF2B5EF4-FFF2-40B4-BE49-F238E27FC236}">
                <a16:creationId xmlns:a16="http://schemas.microsoft.com/office/drawing/2014/main" id="{CE2C9BE9-5935-42F0-B562-84A79A914D9C}"/>
              </a:ext>
            </a:extLst>
          </p:cNvPr>
          <p:cNvSpPr/>
          <p:nvPr/>
        </p:nvSpPr>
        <p:spPr>
          <a:xfrm>
            <a:off x="9173008" y="2678176"/>
            <a:ext cx="2319981" cy="1200329"/>
          </a:xfrm>
          <a:prstGeom prst="rect">
            <a:avLst/>
          </a:prstGeom>
        </p:spPr>
        <p:txBody>
          <a:bodyPr wrap="square">
            <a:spAutoFit/>
          </a:bodyPr>
          <a:lstStyle/>
          <a:p>
            <a:endParaRPr lang="el-GR" dirty="0"/>
          </a:p>
          <a:p>
            <a:r>
              <a:rPr lang="el-GR" b="1" i="1" dirty="0">
                <a:solidFill>
                  <a:schemeClr val="accent1">
                    <a:lumMod val="75000"/>
                  </a:schemeClr>
                </a:solidFill>
              </a:rPr>
              <a:t>Οι 9οι Ολυμπιακοί Αγώνες Άμστερνταμ 1928 </a:t>
            </a:r>
          </a:p>
        </p:txBody>
      </p:sp>
      <p:pic>
        <p:nvPicPr>
          <p:cNvPr id="4" name="Εικόνα 3">
            <a:extLst>
              <a:ext uri="{FF2B5EF4-FFF2-40B4-BE49-F238E27FC236}">
                <a16:creationId xmlns:a16="http://schemas.microsoft.com/office/drawing/2014/main" id="{B383EBFD-D81E-4092-A751-4073D34EC96C}"/>
              </a:ext>
            </a:extLst>
          </p:cNvPr>
          <p:cNvPicPr>
            <a:picLocks noChangeAspect="1"/>
          </p:cNvPicPr>
          <p:nvPr/>
        </p:nvPicPr>
        <p:blipFill>
          <a:blip r:embed="rId2"/>
          <a:stretch>
            <a:fillRect/>
          </a:stretch>
        </p:blipFill>
        <p:spPr>
          <a:xfrm>
            <a:off x="1859001" y="2678176"/>
            <a:ext cx="6900409" cy="3900231"/>
          </a:xfrm>
          <a:prstGeom prst="rect">
            <a:avLst/>
          </a:prstGeom>
        </p:spPr>
      </p:pic>
    </p:spTree>
    <p:extLst>
      <p:ext uri="{BB962C8B-B14F-4D97-AF65-F5344CB8AC3E}">
        <p14:creationId xmlns:p14="http://schemas.microsoft.com/office/powerpoint/2010/main" val="2407599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FEFEE6D-7938-4828-85DA-A2EB447B30CF}"/>
              </a:ext>
            </a:extLst>
          </p:cNvPr>
          <p:cNvSpPr txBox="1"/>
          <p:nvPr/>
        </p:nvSpPr>
        <p:spPr>
          <a:xfrm>
            <a:off x="0" y="864630"/>
            <a:ext cx="11938000" cy="1323439"/>
          </a:xfrm>
          <a:prstGeom prst="rect">
            <a:avLst/>
          </a:prstGeom>
          <a:noFill/>
        </p:spPr>
        <p:txBody>
          <a:bodyPr wrap="square" rtlCol="0">
            <a:spAutoFit/>
          </a:bodyPr>
          <a:lstStyle/>
          <a:p>
            <a:pPr algn="ctr"/>
            <a:r>
              <a:rPr lang="el-GR" sz="4000" dirty="0">
                <a:solidFill>
                  <a:schemeClr val="accent1">
                    <a:lumMod val="75000"/>
                  </a:schemeClr>
                </a:solidFill>
                <a:latin typeface="+mj-lt"/>
              </a:rPr>
              <a:t>Η φυσική αγωγή των κοριτσιών στο Σύγχρονο Ελληνικό Κράτος</a:t>
            </a:r>
          </a:p>
        </p:txBody>
      </p:sp>
      <p:sp>
        <p:nvSpPr>
          <p:cNvPr id="7" name="TextBox 6">
            <a:extLst>
              <a:ext uri="{FF2B5EF4-FFF2-40B4-BE49-F238E27FC236}">
                <a16:creationId xmlns:a16="http://schemas.microsoft.com/office/drawing/2014/main" id="{5139C7A1-C97B-40BA-B7DE-4446B2980861}"/>
              </a:ext>
            </a:extLst>
          </p:cNvPr>
          <p:cNvSpPr txBox="1"/>
          <p:nvPr/>
        </p:nvSpPr>
        <p:spPr>
          <a:xfrm>
            <a:off x="1257299" y="2684773"/>
            <a:ext cx="3860801" cy="3970318"/>
          </a:xfrm>
          <a:prstGeom prst="rect">
            <a:avLst/>
          </a:prstGeom>
          <a:noFill/>
        </p:spPr>
        <p:txBody>
          <a:bodyPr wrap="square" rtlCol="0">
            <a:spAutoFit/>
          </a:bodyPr>
          <a:lstStyle/>
          <a:p>
            <a:r>
              <a:rPr lang="el-GR" dirty="0">
                <a:solidFill>
                  <a:schemeClr val="accent1">
                    <a:lumMod val="75000"/>
                  </a:schemeClr>
                </a:solidFill>
              </a:rPr>
              <a:t>Η φυσική αγωγή των κοριτσιών τον 19ο</a:t>
            </a:r>
          </a:p>
          <a:p>
            <a:r>
              <a:rPr lang="el-GR" dirty="0">
                <a:solidFill>
                  <a:schemeClr val="accent1">
                    <a:lumMod val="75000"/>
                  </a:schemeClr>
                </a:solidFill>
              </a:rPr>
              <a:t>αιώνα, ήταν δηλαδή ένα θέμα λιγοστής σημασίας, ώστε να μη</a:t>
            </a:r>
          </a:p>
          <a:p>
            <a:r>
              <a:rPr lang="el-GR" dirty="0">
                <a:solidFill>
                  <a:schemeClr val="accent1">
                    <a:lumMod val="75000"/>
                  </a:schemeClr>
                </a:solidFill>
              </a:rPr>
              <a:t>λαμβάνεται σοβαρά υπόψη ούτε από το κράτος αλλά ούτε από την κοινωνία. Στο σχολείο γυμναστική έκαναν μόνο τα αγόρια γεγονός υποβάθμισης του γυναικείου φύλου. Όμως με την αναβίωση των Ολυμπιακών Αγώνων στην Αθήνα το 1896 η γυμναστική των κοριτσιών γίνεται θέμα συζήτησης και έτσι από τότε οι Ελληνίδες λαμβάνουν αθλητική παιδεία.</a:t>
            </a:r>
          </a:p>
        </p:txBody>
      </p:sp>
      <p:pic>
        <p:nvPicPr>
          <p:cNvPr id="8" name="Εικόνα 7">
            <a:extLst>
              <a:ext uri="{FF2B5EF4-FFF2-40B4-BE49-F238E27FC236}">
                <a16:creationId xmlns:a16="http://schemas.microsoft.com/office/drawing/2014/main" id="{FEAE6535-95C3-410A-A466-0178B0C35432}"/>
              </a:ext>
            </a:extLst>
          </p:cNvPr>
          <p:cNvPicPr>
            <a:picLocks noChangeAspect="1"/>
          </p:cNvPicPr>
          <p:nvPr/>
        </p:nvPicPr>
        <p:blipFill>
          <a:blip r:embed="rId2"/>
          <a:stretch>
            <a:fillRect/>
          </a:stretch>
        </p:blipFill>
        <p:spPr>
          <a:xfrm>
            <a:off x="5697654" y="2684773"/>
            <a:ext cx="5881571" cy="3594884"/>
          </a:xfrm>
          <a:prstGeom prst="rect">
            <a:avLst/>
          </a:prstGeom>
        </p:spPr>
      </p:pic>
      <p:sp>
        <p:nvSpPr>
          <p:cNvPr id="9" name="TextBox 8">
            <a:extLst>
              <a:ext uri="{FF2B5EF4-FFF2-40B4-BE49-F238E27FC236}">
                <a16:creationId xmlns:a16="http://schemas.microsoft.com/office/drawing/2014/main" id="{4FB9E2D4-F432-4394-8D3F-729C5CE94D30}"/>
              </a:ext>
            </a:extLst>
          </p:cNvPr>
          <p:cNvSpPr txBox="1"/>
          <p:nvPr/>
        </p:nvSpPr>
        <p:spPr>
          <a:xfrm>
            <a:off x="7162799" y="2251755"/>
            <a:ext cx="3619501" cy="369332"/>
          </a:xfrm>
          <a:prstGeom prst="rect">
            <a:avLst/>
          </a:prstGeom>
          <a:noFill/>
        </p:spPr>
        <p:txBody>
          <a:bodyPr wrap="square" rtlCol="0">
            <a:spAutoFit/>
          </a:bodyPr>
          <a:lstStyle/>
          <a:p>
            <a:r>
              <a:rPr lang="el-GR" dirty="0">
                <a:solidFill>
                  <a:schemeClr val="accent1">
                    <a:lumMod val="75000"/>
                  </a:schemeClr>
                </a:solidFill>
              </a:rPr>
              <a:t>Μαθήτριες Αρσάκειου 19</a:t>
            </a:r>
            <a:r>
              <a:rPr lang="el-GR" baseline="30000" dirty="0">
                <a:solidFill>
                  <a:schemeClr val="accent1">
                    <a:lumMod val="75000"/>
                  </a:schemeClr>
                </a:solidFill>
              </a:rPr>
              <a:t>ος   αιώνας</a:t>
            </a:r>
            <a:r>
              <a:rPr lang="el-GR" dirty="0">
                <a:solidFill>
                  <a:schemeClr val="accent1">
                    <a:lumMod val="75000"/>
                  </a:schemeClr>
                </a:solidFill>
              </a:rPr>
              <a:t> </a:t>
            </a:r>
          </a:p>
        </p:txBody>
      </p:sp>
    </p:spTree>
    <p:extLst>
      <p:ext uri="{BB962C8B-B14F-4D97-AF65-F5344CB8AC3E}">
        <p14:creationId xmlns:p14="http://schemas.microsoft.com/office/powerpoint/2010/main" val="216963319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62B1345-E3E9-4159-BCF6-091E029AA8B7}"/>
              </a:ext>
            </a:extLst>
          </p:cNvPr>
          <p:cNvSpPr txBox="1"/>
          <p:nvPr/>
        </p:nvSpPr>
        <p:spPr>
          <a:xfrm>
            <a:off x="516924" y="902044"/>
            <a:ext cx="11158152" cy="707886"/>
          </a:xfrm>
          <a:prstGeom prst="rect">
            <a:avLst/>
          </a:prstGeom>
          <a:noFill/>
        </p:spPr>
        <p:txBody>
          <a:bodyPr wrap="square" rtlCol="0">
            <a:spAutoFit/>
          </a:bodyPr>
          <a:lstStyle/>
          <a:p>
            <a:r>
              <a:rPr lang="el-GR" sz="4000" b="1" dirty="0">
                <a:solidFill>
                  <a:schemeClr val="accent1">
                    <a:lumMod val="75000"/>
                  </a:schemeClr>
                </a:solidFill>
                <a:latin typeface="+mj-lt"/>
              </a:rPr>
              <a:t>1900-2000</a:t>
            </a:r>
          </a:p>
        </p:txBody>
      </p:sp>
      <p:sp>
        <p:nvSpPr>
          <p:cNvPr id="3" name="TextBox 2">
            <a:extLst>
              <a:ext uri="{FF2B5EF4-FFF2-40B4-BE49-F238E27FC236}">
                <a16:creationId xmlns:a16="http://schemas.microsoft.com/office/drawing/2014/main" id="{196805EA-1F26-4A2C-AA86-84CD21EFD6DA}"/>
              </a:ext>
            </a:extLst>
          </p:cNvPr>
          <p:cNvSpPr txBox="1"/>
          <p:nvPr/>
        </p:nvSpPr>
        <p:spPr>
          <a:xfrm>
            <a:off x="516924" y="2026508"/>
            <a:ext cx="10058400" cy="3416320"/>
          </a:xfrm>
          <a:prstGeom prst="rect">
            <a:avLst/>
          </a:prstGeom>
          <a:noFill/>
        </p:spPr>
        <p:txBody>
          <a:bodyPr wrap="square" rtlCol="0">
            <a:spAutoFit/>
          </a:bodyPr>
          <a:lstStyle/>
          <a:p>
            <a:r>
              <a:rPr lang="el-GR" dirty="0">
                <a:solidFill>
                  <a:schemeClr val="accent1">
                    <a:lumMod val="75000"/>
                  </a:schemeClr>
                </a:solidFill>
              </a:rPr>
              <a:t>Καθόλη τη διάρκεια του 20ου αιώνα η γυναίκα διεκδικούσε και κατακτούσε τη συμμετοχή της σε όσο το δυνατόν περισσότερα Ολυμπιακά αγωνίσματα κανένα Ολυμπιακό αγώνισμα δεν δημιούργησε τόσο μεγάλη αντιπαράθεση για τη συμμετοχή της γυναίκας, όσο τα αγωνίσματα στίβου, που θεωρούνταν παραδοσιακά ανδρικά, αφού σ’ αυτά δοκιμάζεται η δύναμη και η αντοχή. Παράλληλα, το γυναικείο αθλητικό κίνημα με εκπρόσωπο την Γαλλίδα κωπηλάτισσα Αλίσια Μιλλάτ ζήτησε από την Δ.Ο.Ε. να συμπεριλάβει τις  γυναίκες σε όλο το αθλητικό πρόγραμμα. Τελικά, παραχωρήθηκαν 5 αγωνίσματα.</a:t>
            </a:r>
          </a:p>
          <a:p>
            <a:r>
              <a:rPr lang="el-GR" dirty="0">
                <a:solidFill>
                  <a:schemeClr val="accent1">
                    <a:lumMod val="75000"/>
                  </a:schemeClr>
                </a:solidFill>
              </a:rPr>
              <a:t>Τα επόμενα χρόνια η συμμετοχή γυναικών στους Αγώνες αυξάνονταν θεαματικά ενώ πολλές διακρίνονταν σε ποικίλα αγωνίσματα. Στους Ολυμπιακούς Αγώνες στην Ρώμη το 1960 υπάρχει για πρώτη φορά ζωντανή μετάδοση των Αγώνων στην τηλεόραση. Το 1964 στους Ολυμπιακούς στο Τόκυο εισέρχεται η πετοσφαίρηση ως γυναικείο άθλημα. Στην Ολυμπιάδα του Μόντρεαλ το 1974, στην Ελληνική αποστολή συμπεριλαμβάνονται δύο γυναίκες κολυμβήτριες, η Ελένη Αυλωνίτου</a:t>
            </a:r>
          </a:p>
          <a:p>
            <a:r>
              <a:rPr lang="el-GR" dirty="0">
                <a:solidFill>
                  <a:schemeClr val="accent1">
                    <a:lumMod val="75000"/>
                  </a:schemeClr>
                </a:solidFill>
              </a:rPr>
              <a:t>και η Μαίρη Ιωαννίδου. Από τότε υπάρχει πάντα κάποια Ελληνίδα στους Ολυμπιακούς Αγώνες.</a:t>
            </a:r>
          </a:p>
        </p:txBody>
      </p:sp>
    </p:spTree>
    <p:extLst>
      <p:ext uri="{BB962C8B-B14F-4D97-AF65-F5344CB8AC3E}">
        <p14:creationId xmlns:p14="http://schemas.microsoft.com/office/powerpoint/2010/main" val="22587241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F2260E01-C9DE-443E-875B-888C7CBDA6E6}"/>
              </a:ext>
            </a:extLst>
          </p:cNvPr>
          <p:cNvSpPr txBox="1"/>
          <p:nvPr/>
        </p:nvSpPr>
        <p:spPr>
          <a:xfrm>
            <a:off x="1754659" y="451021"/>
            <a:ext cx="7945395" cy="707886"/>
          </a:xfrm>
          <a:prstGeom prst="rect">
            <a:avLst/>
          </a:prstGeom>
          <a:noFill/>
        </p:spPr>
        <p:txBody>
          <a:bodyPr wrap="square" rtlCol="0">
            <a:spAutoFit/>
          </a:bodyPr>
          <a:lstStyle/>
          <a:p>
            <a:pPr algn="ctr"/>
            <a:r>
              <a:rPr lang="el-GR" sz="4000" dirty="0">
                <a:solidFill>
                  <a:schemeClr val="accent1">
                    <a:lumMod val="75000"/>
                  </a:schemeClr>
                </a:solidFill>
                <a:latin typeface="+mj-lt"/>
              </a:rPr>
              <a:t>Ελληνίδες Ολυμπιονίκες</a:t>
            </a:r>
          </a:p>
        </p:txBody>
      </p:sp>
      <p:sp>
        <p:nvSpPr>
          <p:cNvPr id="3" name="Ορθογώνιο 2">
            <a:extLst>
              <a:ext uri="{FF2B5EF4-FFF2-40B4-BE49-F238E27FC236}">
                <a16:creationId xmlns:a16="http://schemas.microsoft.com/office/drawing/2014/main" id="{8FEBE381-4245-4AD1-8C0D-B5961DECDEC0}"/>
              </a:ext>
            </a:extLst>
          </p:cNvPr>
          <p:cNvSpPr/>
          <p:nvPr/>
        </p:nvSpPr>
        <p:spPr>
          <a:xfrm>
            <a:off x="354682" y="1524928"/>
            <a:ext cx="2587247" cy="646331"/>
          </a:xfrm>
          <a:prstGeom prst="rect">
            <a:avLst/>
          </a:prstGeom>
        </p:spPr>
        <p:txBody>
          <a:bodyPr wrap="none">
            <a:spAutoFit/>
          </a:bodyPr>
          <a:lstStyle/>
          <a:p>
            <a:pPr algn="ctr"/>
            <a:r>
              <a:rPr lang="el-GR" dirty="0">
                <a:solidFill>
                  <a:schemeClr val="accent1">
                    <a:lumMod val="75000"/>
                  </a:schemeClr>
                </a:solidFill>
              </a:rPr>
              <a:t>Μαρία Λουΐζα Βρυώνη 8</a:t>
            </a:r>
            <a:r>
              <a:rPr lang="el-GR" baseline="30000" dirty="0">
                <a:solidFill>
                  <a:schemeClr val="accent1">
                    <a:lumMod val="75000"/>
                  </a:schemeClr>
                </a:solidFill>
              </a:rPr>
              <a:t>η</a:t>
            </a:r>
          </a:p>
          <a:p>
            <a:pPr algn="ctr"/>
            <a:r>
              <a:rPr lang="el-GR" dirty="0">
                <a:solidFill>
                  <a:schemeClr val="accent1">
                    <a:lumMod val="75000"/>
                  </a:schemeClr>
                </a:solidFill>
              </a:rPr>
              <a:t> ολυμπιονίκης στην πάλη </a:t>
            </a:r>
          </a:p>
        </p:txBody>
      </p:sp>
      <p:sp>
        <p:nvSpPr>
          <p:cNvPr id="4" name="Ορθογώνιο 3">
            <a:extLst>
              <a:ext uri="{FF2B5EF4-FFF2-40B4-BE49-F238E27FC236}">
                <a16:creationId xmlns:a16="http://schemas.microsoft.com/office/drawing/2014/main" id="{EA036181-8F3E-42CC-9F8E-B8F856B4C26D}"/>
              </a:ext>
            </a:extLst>
          </p:cNvPr>
          <p:cNvSpPr/>
          <p:nvPr/>
        </p:nvSpPr>
        <p:spPr>
          <a:xfrm>
            <a:off x="199159" y="2260343"/>
            <a:ext cx="3106043" cy="646331"/>
          </a:xfrm>
          <a:prstGeom prst="rect">
            <a:avLst/>
          </a:prstGeom>
        </p:spPr>
        <p:txBody>
          <a:bodyPr wrap="none">
            <a:spAutoFit/>
          </a:bodyPr>
          <a:lstStyle/>
          <a:p>
            <a:pPr algn="ctr"/>
            <a:r>
              <a:rPr lang="el-GR" dirty="0">
                <a:solidFill>
                  <a:schemeClr val="accent1">
                    <a:lumMod val="75000"/>
                  </a:schemeClr>
                </a:solidFill>
              </a:rPr>
              <a:t>Χριστίνα Γιαζιτζίδου χάλκινη</a:t>
            </a:r>
          </a:p>
          <a:p>
            <a:pPr algn="ctr"/>
            <a:r>
              <a:rPr lang="el-GR" dirty="0">
                <a:solidFill>
                  <a:schemeClr val="accent1">
                    <a:lumMod val="75000"/>
                  </a:schemeClr>
                </a:solidFill>
              </a:rPr>
              <a:t>Ολυμπιονίκης στην κωπηλασία</a:t>
            </a:r>
          </a:p>
        </p:txBody>
      </p:sp>
      <p:sp>
        <p:nvSpPr>
          <p:cNvPr id="5" name="Ορθογώνιο 4">
            <a:extLst>
              <a:ext uri="{FF2B5EF4-FFF2-40B4-BE49-F238E27FC236}">
                <a16:creationId xmlns:a16="http://schemas.microsoft.com/office/drawing/2014/main" id="{8E690E6D-1EB4-41B1-99E5-A9A92AFD8409}"/>
              </a:ext>
            </a:extLst>
          </p:cNvPr>
          <p:cNvSpPr/>
          <p:nvPr/>
        </p:nvSpPr>
        <p:spPr>
          <a:xfrm>
            <a:off x="303033" y="3148137"/>
            <a:ext cx="2898294" cy="646331"/>
          </a:xfrm>
          <a:prstGeom prst="rect">
            <a:avLst/>
          </a:prstGeom>
        </p:spPr>
        <p:txBody>
          <a:bodyPr wrap="none">
            <a:spAutoFit/>
          </a:bodyPr>
          <a:lstStyle/>
          <a:p>
            <a:pPr algn="ctr"/>
            <a:r>
              <a:rPr lang="el-GR" dirty="0">
                <a:solidFill>
                  <a:schemeClr val="accent1">
                    <a:lumMod val="75000"/>
                  </a:schemeClr>
                </a:solidFill>
              </a:rPr>
              <a:t>Χρυσοπηγή Δεβετζή  αργυρή</a:t>
            </a:r>
          </a:p>
          <a:p>
            <a:pPr algn="ctr"/>
            <a:r>
              <a:rPr lang="el-GR" dirty="0">
                <a:solidFill>
                  <a:schemeClr val="accent1">
                    <a:lumMod val="75000"/>
                  </a:schemeClr>
                </a:solidFill>
              </a:rPr>
              <a:t>Ολυμπιονίκης στο τριπλούν </a:t>
            </a:r>
          </a:p>
        </p:txBody>
      </p:sp>
      <p:sp>
        <p:nvSpPr>
          <p:cNvPr id="6" name="Ορθογώνιο 5">
            <a:extLst>
              <a:ext uri="{FF2B5EF4-FFF2-40B4-BE49-F238E27FC236}">
                <a16:creationId xmlns:a16="http://schemas.microsoft.com/office/drawing/2014/main" id="{6A22C657-3CFE-43F8-B5DC-BB4267D70290}"/>
              </a:ext>
            </a:extLst>
          </p:cNvPr>
          <p:cNvSpPr/>
          <p:nvPr/>
        </p:nvSpPr>
        <p:spPr>
          <a:xfrm>
            <a:off x="378359" y="4030075"/>
            <a:ext cx="2538002" cy="646331"/>
          </a:xfrm>
          <a:prstGeom prst="rect">
            <a:avLst/>
          </a:prstGeom>
        </p:spPr>
        <p:txBody>
          <a:bodyPr wrap="none">
            <a:spAutoFit/>
          </a:bodyPr>
          <a:lstStyle/>
          <a:p>
            <a:pPr algn="ctr"/>
            <a:r>
              <a:rPr lang="el-GR" dirty="0">
                <a:solidFill>
                  <a:schemeClr val="accent1">
                    <a:lumMod val="75000"/>
                  </a:schemeClr>
                </a:solidFill>
              </a:rPr>
              <a:t>Κατερίνα Θάνου αργυρή</a:t>
            </a:r>
          </a:p>
          <a:p>
            <a:pPr algn="ctr"/>
            <a:r>
              <a:rPr lang="el-GR" dirty="0">
                <a:solidFill>
                  <a:schemeClr val="accent1">
                    <a:lumMod val="75000"/>
                  </a:schemeClr>
                </a:solidFill>
              </a:rPr>
              <a:t>Ολυμπιονίκης στα 100 μ.</a:t>
            </a:r>
          </a:p>
        </p:txBody>
      </p:sp>
      <p:sp>
        <p:nvSpPr>
          <p:cNvPr id="7" name="Ορθογώνιο 6">
            <a:extLst>
              <a:ext uri="{FF2B5EF4-FFF2-40B4-BE49-F238E27FC236}">
                <a16:creationId xmlns:a16="http://schemas.microsoft.com/office/drawing/2014/main" id="{A40DD252-9C3A-4519-8158-F4940424615F}"/>
              </a:ext>
            </a:extLst>
          </p:cNvPr>
          <p:cNvSpPr/>
          <p:nvPr/>
        </p:nvSpPr>
        <p:spPr>
          <a:xfrm>
            <a:off x="-387353" y="4754407"/>
            <a:ext cx="4279066" cy="646331"/>
          </a:xfrm>
          <a:prstGeom prst="rect">
            <a:avLst/>
          </a:prstGeom>
        </p:spPr>
        <p:txBody>
          <a:bodyPr wrap="square">
            <a:spAutoFit/>
          </a:bodyPr>
          <a:lstStyle/>
          <a:p>
            <a:pPr algn="ctr"/>
            <a:r>
              <a:rPr lang="el-GR" dirty="0">
                <a:solidFill>
                  <a:schemeClr val="accent1">
                    <a:lumMod val="75000"/>
                  </a:schemeClr>
                </a:solidFill>
              </a:rPr>
              <a:t>Ζαχαρούλα Καρυάμη χάλκινη</a:t>
            </a:r>
          </a:p>
          <a:p>
            <a:r>
              <a:rPr lang="el-GR" dirty="0">
                <a:solidFill>
                  <a:schemeClr val="accent1">
                    <a:lumMod val="75000"/>
                  </a:schemeClr>
                </a:solidFill>
              </a:rPr>
              <a:t>      Ολυμπιονίκης στην ρυθμική γυμναστική   </a:t>
            </a:r>
          </a:p>
        </p:txBody>
      </p:sp>
      <p:sp>
        <p:nvSpPr>
          <p:cNvPr id="8" name="Ορθογώνιο 7">
            <a:extLst>
              <a:ext uri="{FF2B5EF4-FFF2-40B4-BE49-F238E27FC236}">
                <a16:creationId xmlns:a16="http://schemas.microsoft.com/office/drawing/2014/main" id="{702A9845-62DD-4978-9584-62E1D891B4BA}"/>
              </a:ext>
            </a:extLst>
          </p:cNvPr>
          <p:cNvSpPr/>
          <p:nvPr/>
        </p:nvSpPr>
        <p:spPr>
          <a:xfrm>
            <a:off x="131000" y="5529154"/>
            <a:ext cx="3242360" cy="646331"/>
          </a:xfrm>
          <a:prstGeom prst="rect">
            <a:avLst/>
          </a:prstGeom>
        </p:spPr>
        <p:txBody>
          <a:bodyPr wrap="square">
            <a:spAutoFit/>
          </a:bodyPr>
          <a:lstStyle/>
          <a:p>
            <a:pPr algn="ctr"/>
            <a:r>
              <a:rPr lang="el-GR" dirty="0">
                <a:solidFill>
                  <a:schemeClr val="accent1">
                    <a:lumMod val="75000"/>
                  </a:schemeClr>
                </a:solidFill>
              </a:rPr>
              <a:t>Αναστασία Κελεσίδου αργυρή</a:t>
            </a:r>
          </a:p>
          <a:p>
            <a:r>
              <a:rPr lang="el-GR" dirty="0">
                <a:solidFill>
                  <a:schemeClr val="accent1">
                    <a:lumMod val="75000"/>
                  </a:schemeClr>
                </a:solidFill>
              </a:rPr>
              <a:t>Ολυμπιονίκης στην δισκοβολία  </a:t>
            </a:r>
          </a:p>
        </p:txBody>
      </p:sp>
      <p:sp>
        <p:nvSpPr>
          <p:cNvPr id="9" name="Ορθογώνιο 8">
            <a:extLst>
              <a:ext uri="{FF2B5EF4-FFF2-40B4-BE49-F238E27FC236}">
                <a16:creationId xmlns:a16="http://schemas.microsoft.com/office/drawing/2014/main" id="{876365CF-70BE-487E-80DB-E77FAA2BD9F8}"/>
              </a:ext>
            </a:extLst>
          </p:cNvPr>
          <p:cNvSpPr/>
          <p:nvPr/>
        </p:nvSpPr>
        <p:spPr>
          <a:xfrm>
            <a:off x="171555" y="6200973"/>
            <a:ext cx="3161250" cy="646331"/>
          </a:xfrm>
          <a:prstGeom prst="rect">
            <a:avLst/>
          </a:prstGeom>
        </p:spPr>
        <p:txBody>
          <a:bodyPr wrap="none">
            <a:spAutoFit/>
          </a:bodyPr>
          <a:lstStyle/>
          <a:p>
            <a:pPr algn="ctr"/>
            <a:r>
              <a:rPr lang="el-GR" dirty="0">
                <a:solidFill>
                  <a:schemeClr val="accent1">
                    <a:lumMod val="75000"/>
                  </a:schemeClr>
                </a:solidFill>
              </a:rPr>
              <a:t>Άννα Κορακάκη χρυσή</a:t>
            </a:r>
          </a:p>
          <a:p>
            <a:pPr algn="ctr"/>
            <a:r>
              <a:rPr lang="el-GR" dirty="0">
                <a:solidFill>
                  <a:schemeClr val="accent1">
                    <a:lumMod val="75000"/>
                  </a:schemeClr>
                </a:solidFill>
              </a:rPr>
              <a:t>Ολυμπιονίκης στην σκοποβολή </a:t>
            </a:r>
          </a:p>
        </p:txBody>
      </p:sp>
      <p:sp>
        <p:nvSpPr>
          <p:cNvPr id="10" name="Ορθογώνιο 9">
            <a:extLst>
              <a:ext uri="{FF2B5EF4-FFF2-40B4-BE49-F238E27FC236}">
                <a16:creationId xmlns:a16="http://schemas.microsoft.com/office/drawing/2014/main" id="{23CD9A75-4766-4054-9CF1-D14E2B108CA5}"/>
              </a:ext>
            </a:extLst>
          </p:cNvPr>
          <p:cNvSpPr/>
          <p:nvPr/>
        </p:nvSpPr>
        <p:spPr>
          <a:xfrm>
            <a:off x="3517624" y="1521295"/>
            <a:ext cx="3583882" cy="646331"/>
          </a:xfrm>
          <a:prstGeom prst="rect">
            <a:avLst/>
          </a:prstGeom>
        </p:spPr>
        <p:txBody>
          <a:bodyPr wrap="square">
            <a:spAutoFit/>
          </a:bodyPr>
          <a:lstStyle/>
          <a:p>
            <a:pPr algn="ctr"/>
            <a:r>
              <a:rPr lang="el-GR" dirty="0">
                <a:solidFill>
                  <a:schemeClr val="accent1">
                    <a:lumMod val="75000"/>
                  </a:schemeClr>
                </a:solidFill>
              </a:rPr>
              <a:t>Γεωργία Λαρά ασημένια</a:t>
            </a:r>
          </a:p>
          <a:p>
            <a:pPr algn="ctr"/>
            <a:r>
              <a:rPr lang="el-GR" dirty="0">
                <a:solidFill>
                  <a:schemeClr val="accent1">
                    <a:lumMod val="75000"/>
                  </a:schemeClr>
                </a:solidFill>
              </a:rPr>
              <a:t>Ολυμπιονίκης στην υδατοσφαίριση</a:t>
            </a:r>
          </a:p>
        </p:txBody>
      </p:sp>
      <p:sp>
        <p:nvSpPr>
          <p:cNvPr id="11" name="Ορθογώνιο 10">
            <a:extLst>
              <a:ext uri="{FF2B5EF4-FFF2-40B4-BE49-F238E27FC236}">
                <a16:creationId xmlns:a16="http://schemas.microsoft.com/office/drawing/2014/main" id="{9FFC493B-23D4-44B1-8F1F-3F9DDD95893D}"/>
              </a:ext>
            </a:extLst>
          </p:cNvPr>
          <p:cNvSpPr/>
          <p:nvPr/>
        </p:nvSpPr>
        <p:spPr>
          <a:xfrm>
            <a:off x="3974199" y="2265787"/>
            <a:ext cx="2670731" cy="646331"/>
          </a:xfrm>
          <a:prstGeom prst="rect">
            <a:avLst/>
          </a:prstGeom>
        </p:spPr>
        <p:txBody>
          <a:bodyPr wrap="none">
            <a:spAutoFit/>
          </a:bodyPr>
          <a:lstStyle/>
          <a:p>
            <a:pPr algn="ctr"/>
            <a:r>
              <a:rPr lang="el-GR" dirty="0">
                <a:solidFill>
                  <a:schemeClr val="accent1">
                    <a:lumMod val="75000"/>
                  </a:schemeClr>
                </a:solidFill>
              </a:rPr>
              <a:t>Μιρέλα Μανιάνι αργυρή</a:t>
            </a:r>
          </a:p>
          <a:p>
            <a:pPr algn="ctr"/>
            <a:r>
              <a:rPr lang="el-GR" dirty="0">
                <a:solidFill>
                  <a:schemeClr val="accent1">
                    <a:lumMod val="75000"/>
                  </a:schemeClr>
                </a:solidFill>
              </a:rPr>
              <a:t>Ολυμπιονίκης στο ακόντιο</a:t>
            </a:r>
          </a:p>
        </p:txBody>
      </p:sp>
      <p:sp>
        <p:nvSpPr>
          <p:cNvPr id="12" name="Ορθογώνιο 11">
            <a:extLst>
              <a:ext uri="{FF2B5EF4-FFF2-40B4-BE49-F238E27FC236}">
                <a16:creationId xmlns:a16="http://schemas.microsoft.com/office/drawing/2014/main" id="{6C949AA0-2C48-4DD1-AF2B-0FFFF50F6146}"/>
              </a:ext>
            </a:extLst>
          </p:cNvPr>
          <p:cNvSpPr/>
          <p:nvPr/>
        </p:nvSpPr>
        <p:spPr>
          <a:xfrm>
            <a:off x="3617850" y="3142161"/>
            <a:ext cx="3383427" cy="646331"/>
          </a:xfrm>
          <a:prstGeom prst="rect">
            <a:avLst/>
          </a:prstGeom>
        </p:spPr>
        <p:txBody>
          <a:bodyPr wrap="none">
            <a:spAutoFit/>
          </a:bodyPr>
          <a:lstStyle/>
          <a:p>
            <a:pPr algn="ctr"/>
            <a:r>
              <a:rPr lang="el-GR" dirty="0">
                <a:solidFill>
                  <a:schemeClr val="accent1">
                    <a:lumMod val="75000"/>
                  </a:schemeClr>
                </a:solidFill>
              </a:rPr>
              <a:t>Σοφία Μαρίνου</a:t>
            </a:r>
          </a:p>
          <a:p>
            <a:pPr algn="ctr"/>
            <a:r>
              <a:rPr lang="el-GR" dirty="0">
                <a:solidFill>
                  <a:schemeClr val="accent1">
                    <a:lumMod val="75000"/>
                  </a:schemeClr>
                </a:solidFill>
              </a:rPr>
              <a:t>Ολυμπιονίκης στην αντισφαίριση </a:t>
            </a:r>
          </a:p>
        </p:txBody>
      </p:sp>
      <p:sp>
        <p:nvSpPr>
          <p:cNvPr id="13" name="Ορθογώνιο 12">
            <a:extLst>
              <a:ext uri="{FF2B5EF4-FFF2-40B4-BE49-F238E27FC236}">
                <a16:creationId xmlns:a16="http://schemas.microsoft.com/office/drawing/2014/main" id="{433159B2-9C42-4E9B-B916-15D539AAB5F0}"/>
              </a:ext>
            </a:extLst>
          </p:cNvPr>
          <p:cNvSpPr/>
          <p:nvPr/>
        </p:nvSpPr>
        <p:spPr>
          <a:xfrm>
            <a:off x="3644299" y="4030075"/>
            <a:ext cx="3330527" cy="646331"/>
          </a:xfrm>
          <a:prstGeom prst="rect">
            <a:avLst/>
          </a:prstGeom>
        </p:spPr>
        <p:txBody>
          <a:bodyPr wrap="none">
            <a:spAutoFit/>
          </a:bodyPr>
          <a:lstStyle/>
          <a:p>
            <a:pPr algn="ctr"/>
            <a:r>
              <a:rPr lang="el-GR" dirty="0">
                <a:solidFill>
                  <a:schemeClr val="accent1">
                    <a:lumMod val="75000"/>
                  </a:schemeClr>
                </a:solidFill>
              </a:rPr>
              <a:t>Ασπασία Μάτσα </a:t>
            </a:r>
          </a:p>
          <a:p>
            <a:pPr algn="ctr"/>
            <a:r>
              <a:rPr lang="el-GR" dirty="0">
                <a:solidFill>
                  <a:schemeClr val="accent1">
                    <a:lumMod val="75000"/>
                  </a:schemeClr>
                </a:solidFill>
              </a:rPr>
              <a:t>Ολυμπιονίκης στην αντισφαίριση</a:t>
            </a:r>
          </a:p>
        </p:txBody>
      </p:sp>
      <p:sp>
        <p:nvSpPr>
          <p:cNvPr id="14" name="Ορθογώνιο 13">
            <a:extLst>
              <a:ext uri="{FF2B5EF4-FFF2-40B4-BE49-F238E27FC236}">
                <a16:creationId xmlns:a16="http://schemas.microsoft.com/office/drawing/2014/main" id="{9288208E-5FE7-4E88-87F4-C578580E59CA}"/>
              </a:ext>
            </a:extLst>
          </p:cNvPr>
          <p:cNvSpPr/>
          <p:nvPr/>
        </p:nvSpPr>
        <p:spPr>
          <a:xfrm>
            <a:off x="3718161" y="4713183"/>
            <a:ext cx="3493905" cy="646331"/>
          </a:xfrm>
          <a:prstGeom prst="rect">
            <a:avLst/>
          </a:prstGeom>
        </p:spPr>
        <p:txBody>
          <a:bodyPr wrap="none">
            <a:spAutoFit/>
          </a:bodyPr>
          <a:lstStyle/>
          <a:p>
            <a:pPr algn="ctr"/>
            <a:r>
              <a:rPr lang="el-GR" dirty="0">
                <a:solidFill>
                  <a:schemeClr val="accent1">
                    <a:lumMod val="75000"/>
                  </a:schemeClr>
                </a:solidFill>
              </a:rPr>
              <a:t>Αντιόπη Μελιδόνη ασημένια </a:t>
            </a:r>
          </a:p>
          <a:p>
            <a:pPr algn="ctr"/>
            <a:r>
              <a:rPr lang="el-GR" dirty="0">
                <a:solidFill>
                  <a:schemeClr val="accent1">
                    <a:lumMod val="75000"/>
                  </a:schemeClr>
                </a:solidFill>
              </a:rPr>
              <a:t>ολυμπιονίκης στην υδατοσφαίριση</a:t>
            </a:r>
          </a:p>
        </p:txBody>
      </p:sp>
      <p:sp>
        <p:nvSpPr>
          <p:cNvPr id="15" name="Ορθογώνιο 14">
            <a:extLst>
              <a:ext uri="{FF2B5EF4-FFF2-40B4-BE49-F238E27FC236}">
                <a16:creationId xmlns:a16="http://schemas.microsoft.com/office/drawing/2014/main" id="{02FA9191-9F37-4695-8476-D3C2BB69C068}"/>
              </a:ext>
            </a:extLst>
          </p:cNvPr>
          <p:cNvSpPr/>
          <p:nvPr/>
        </p:nvSpPr>
        <p:spPr>
          <a:xfrm>
            <a:off x="3654044" y="5529154"/>
            <a:ext cx="3311035" cy="646331"/>
          </a:xfrm>
          <a:prstGeom prst="rect">
            <a:avLst/>
          </a:prstGeom>
        </p:spPr>
        <p:txBody>
          <a:bodyPr wrap="none">
            <a:spAutoFit/>
          </a:bodyPr>
          <a:lstStyle/>
          <a:p>
            <a:pPr algn="ctr"/>
            <a:r>
              <a:rPr lang="el-GR" dirty="0">
                <a:solidFill>
                  <a:schemeClr val="accent1">
                    <a:lumMod val="75000"/>
                  </a:schemeClr>
                </a:solidFill>
              </a:rPr>
              <a:t>Νίκη Μπακογιάννη αργυρή </a:t>
            </a:r>
          </a:p>
          <a:p>
            <a:pPr algn="ctr"/>
            <a:r>
              <a:rPr lang="el-GR" dirty="0">
                <a:solidFill>
                  <a:schemeClr val="accent1">
                    <a:lumMod val="75000"/>
                  </a:schemeClr>
                </a:solidFill>
              </a:rPr>
              <a:t>Ολυμπιονίκης στο άλμα εις ύψος</a:t>
            </a:r>
          </a:p>
        </p:txBody>
      </p:sp>
      <p:sp>
        <p:nvSpPr>
          <p:cNvPr id="16" name="Ορθογώνιο 15">
            <a:extLst>
              <a:ext uri="{FF2B5EF4-FFF2-40B4-BE49-F238E27FC236}">
                <a16:creationId xmlns:a16="http://schemas.microsoft.com/office/drawing/2014/main" id="{33D43797-0178-47C9-8D1F-B0744C6718D5}"/>
              </a:ext>
            </a:extLst>
          </p:cNvPr>
          <p:cNvSpPr/>
          <p:nvPr/>
        </p:nvSpPr>
        <p:spPr>
          <a:xfrm>
            <a:off x="3725056" y="6211669"/>
            <a:ext cx="3169009" cy="646331"/>
          </a:xfrm>
          <a:prstGeom prst="rect">
            <a:avLst/>
          </a:prstGeom>
        </p:spPr>
        <p:txBody>
          <a:bodyPr wrap="none">
            <a:spAutoFit/>
          </a:bodyPr>
          <a:lstStyle/>
          <a:p>
            <a:pPr algn="ctr"/>
            <a:r>
              <a:rPr lang="el-GR" dirty="0">
                <a:solidFill>
                  <a:schemeClr val="accent1">
                    <a:lumMod val="75000"/>
                  </a:schemeClr>
                </a:solidFill>
              </a:rPr>
              <a:t>Σοφία Μπεκατώρου χρυσή </a:t>
            </a:r>
          </a:p>
          <a:p>
            <a:pPr algn="ctr"/>
            <a:r>
              <a:rPr lang="el-GR" dirty="0">
                <a:solidFill>
                  <a:schemeClr val="accent1">
                    <a:lumMod val="75000"/>
                  </a:schemeClr>
                </a:solidFill>
              </a:rPr>
              <a:t>Ολυμπιονίκης στην Ιστιοπλοΐα </a:t>
            </a:r>
          </a:p>
        </p:txBody>
      </p:sp>
      <p:sp>
        <p:nvSpPr>
          <p:cNvPr id="17" name="Ορθογώνιο 16">
            <a:extLst>
              <a:ext uri="{FF2B5EF4-FFF2-40B4-BE49-F238E27FC236}">
                <a16:creationId xmlns:a16="http://schemas.microsoft.com/office/drawing/2014/main" id="{A911902D-58F1-4553-AB46-8A59BA02E163}"/>
              </a:ext>
            </a:extLst>
          </p:cNvPr>
          <p:cNvSpPr/>
          <p:nvPr/>
        </p:nvSpPr>
        <p:spPr>
          <a:xfrm>
            <a:off x="7677201" y="1238680"/>
            <a:ext cx="3117986" cy="923330"/>
          </a:xfrm>
          <a:prstGeom prst="rect">
            <a:avLst/>
          </a:prstGeom>
        </p:spPr>
        <p:txBody>
          <a:bodyPr wrap="square">
            <a:spAutoFit/>
          </a:bodyPr>
          <a:lstStyle/>
          <a:p>
            <a:endParaRPr lang="el-GR" dirty="0"/>
          </a:p>
          <a:p>
            <a:pPr algn="ctr"/>
            <a:r>
              <a:rPr lang="el-GR" dirty="0">
                <a:solidFill>
                  <a:schemeClr val="accent1">
                    <a:lumMod val="75000"/>
                  </a:schemeClr>
                </a:solidFill>
              </a:rPr>
              <a:t>Χρύσα Μπισκιτζή 6</a:t>
            </a:r>
            <a:r>
              <a:rPr lang="el-GR" baseline="30000" dirty="0">
                <a:solidFill>
                  <a:schemeClr val="accent1">
                    <a:lumMod val="75000"/>
                  </a:schemeClr>
                </a:solidFill>
              </a:rPr>
              <a:t>η</a:t>
            </a:r>
            <a:endParaRPr lang="el-GR" dirty="0">
              <a:solidFill>
                <a:schemeClr val="accent1">
                  <a:lumMod val="75000"/>
                </a:schemeClr>
              </a:solidFill>
            </a:endParaRPr>
          </a:p>
          <a:p>
            <a:pPr algn="ctr"/>
            <a:r>
              <a:rPr lang="el-GR" dirty="0">
                <a:solidFill>
                  <a:schemeClr val="accent1">
                    <a:lumMod val="75000"/>
                  </a:schemeClr>
                </a:solidFill>
              </a:rPr>
              <a:t>Ολυμπιονίκης στην κωπηλασία </a:t>
            </a:r>
          </a:p>
        </p:txBody>
      </p:sp>
      <p:sp>
        <p:nvSpPr>
          <p:cNvPr id="18" name="Ορθογώνιο 17">
            <a:extLst>
              <a:ext uri="{FF2B5EF4-FFF2-40B4-BE49-F238E27FC236}">
                <a16:creationId xmlns:a16="http://schemas.microsoft.com/office/drawing/2014/main" id="{F013542F-628A-4DB8-A40F-94DA525E187B}"/>
              </a:ext>
            </a:extLst>
          </p:cNvPr>
          <p:cNvSpPr/>
          <p:nvPr/>
        </p:nvSpPr>
        <p:spPr>
          <a:xfrm>
            <a:off x="7639699" y="2272070"/>
            <a:ext cx="3192990" cy="646331"/>
          </a:xfrm>
          <a:prstGeom prst="rect">
            <a:avLst/>
          </a:prstGeom>
        </p:spPr>
        <p:txBody>
          <a:bodyPr wrap="none">
            <a:spAutoFit/>
          </a:bodyPr>
          <a:lstStyle/>
          <a:p>
            <a:pPr algn="ctr"/>
            <a:r>
              <a:rPr lang="el-GR" dirty="0">
                <a:solidFill>
                  <a:schemeClr val="accent1">
                    <a:lumMod val="75000"/>
                  </a:schemeClr>
                </a:solidFill>
              </a:rPr>
              <a:t>Ελισάβετ Μυστακίδου αργυρή</a:t>
            </a:r>
          </a:p>
          <a:p>
            <a:pPr algn="ctr"/>
            <a:r>
              <a:rPr lang="el-GR" dirty="0">
                <a:solidFill>
                  <a:schemeClr val="accent1">
                    <a:lumMod val="75000"/>
                  </a:schemeClr>
                </a:solidFill>
              </a:rPr>
              <a:t>Ολυμπιονίκης στο τάε κβον ντο </a:t>
            </a:r>
          </a:p>
        </p:txBody>
      </p:sp>
      <p:sp>
        <p:nvSpPr>
          <p:cNvPr id="19" name="Ορθογώνιο 18">
            <a:extLst>
              <a:ext uri="{FF2B5EF4-FFF2-40B4-BE49-F238E27FC236}">
                <a16:creationId xmlns:a16="http://schemas.microsoft.com/office/drawing/2014/main" id="{6E1EA054-8AF0-4A89-9EA7-E63778643F37}"/>
              </a:ext>
            </a:extLst>
          </p:cNvPr>
          <p:cNvSpPr/>
          <p:nvPr/>
        </p:nvSpPr>
        <p:spPr>
          <a:xfrm>
            <a:off x="7525084" y="3142160"/>
            <a:ext cx="3422219" cy="646331"/>
          </a:xfrm>
          <a:prstGeom prst="rect">
            <a:avLst/>
          </a:prstGeom>
        </p:spPr>
        <p:txBody>
          <a:bodyPr wrap="none">
            <a:spAutoFit/>
          </a:bodyPr>
          <a:lstStyle/>
          <a:p>
            <a:pPr algn="ctr"/>
            <a:r>
              <a:rPr lang="el-GR" dirty="0">
                <a:solidFill>
                  <a:schemeClr val="accent1">
                    <a:lumMod val="75000"/>
                  </a:schemeClr>
                </a:solidFill>
              </a:rPr>
              <a:t>Νίκη Ξάνθου 4</a:t>
            </a:r>
            <a:r>
              <a:rPr lang="el-GR" baseline="30000" dirty="0">
                <a:solidFill>
                  <a:schemeClr val="accent1">
                    <a:lumMod val="75000"/>
                  </a:schemeClr>
                </a:solidFill>
              </a:rPr>
              <a:t>η</a:t>
            </a:r>
            <a:r>
              <a:rPr lang="el-GR" dirty="0">
                <a:solidFill>
                  <a:schemeClr val="accent1">
                    <a:lumMod val="75000"/>
                  </a:schemeClr>
                </a:solidFill>
              </a:rPr>
              <a:t> </a:t>
            </a:r>
          </a:p>
          <a:p>
            <a:r>
              <a:rPr lang="el-GR" dirty="0">
                <a:solidFill>
                  <a:schemeClr val="accent1">
                    <a:lumMod val="75000"/>
                  </a:schemeClr>
                </a:solidFill>
              </a:rPr>
              <a:t>Ολυμπιονίκης στο άλμα εις μήκος </a:t>
            </a:r>
          </a:p>
        </p:txBody>
      </p:sp>
      <p:sp>
        <p:nvSpPr>
          <p:cNvPr id="20" name="Ορθογώνιο 19">
            <a:extLst>
              <a:ext uri="{FF2B5EF4-FFF2-40B4-BE49-F238E27FC236}">
                <a16:creationId xmlns:a16="http://schemas.microsoft.com/office/drawing/2014/main" id="{C71C6F37-4066-44F0-8E72-68E341F0732C}"/>
              </a:ext>
            </a:extLst>
          </p:cNvPr>
          <p:cNvSpPr/>
          <p:nvPr/>
        </p:nvSpPr>
        <p:spPr>
          <a:xfrm>
            <a:off x="7249912" y="4030075"/>
            <a:ext cx="3972562" cy="646331"/>
          </a:xfrm>
          <a:prstGeom prst="rect">
            <a:avLst/>
          </a:prstGeom>
        </p:spPr>
        <p:txBody>
          <a:bodyPr wrap="none">
            <a:spAutoFit/>
          </a:bodyPr>
          <a:lstStyle/>
          <a:p>
            <a:pPr algn="ctr"/>
            <a:r>
              <a:rPr lang="el-GR" dirty="0">
                <a:solidFill>
                  <a:schemeClr val="accent1">
                    <a:lumMod val="75000"/>
                  </a:schemeClr>
                </a:solidFill>
              </a:rPr>
              <a:t>Κλέλια (Χαρίκλεια) Πανταζή χάλκινη</a:t>
            </a:r>
          </a:p>
          <a:p>
            <a:pPr algn="ctr"/>
            <a:r>
              <a:rPr lang="el-GR" dirty="0">
                <a:solidFill>
                  <a:schemeClr val="accent1">
                    <a:lumMod val="75000"/>
                  </a:schemeClr>
                </a:solidFill>
              </a:rPr>
              <a:t>Ολυμπιονίκης στην ρυθμική γυμναστική</a:t>
            </a:r>
          </a:p>
        </p:txBody>
      </p:sp>
      <p:sp>
        <p:nvSpPr>
          <p:cNvPr id="21" name="Ορθογώνιο 20">
            <a:extLst>
              <a:ext uri="{FF2B5EF4-FFF2-40B4-BE49-F238E27FC236}">
                <a16:creationId xmlns:a16="http://schemas.microsoft.com/office/drawing/2014/main" id="{4400E371-4BEC-49E9-B0E6-120CD350035C}"/>
              </a:ext>
            </a:extLst>
          </p:cNvPr>
          <p:cNvSpPr/>
          <p:nvPr/>
        </p:nvSpPr>
        <p:spPr>
          <a:xfrm>
            <a:off x="7916320" y="4717608"/>
            <a:ext cx="3131755" cy="923330"/>
          </a:xfrm>
          <a:prstGeom prst="rect">
            <a:avLst/>
          </a:prstGeom>
        </p:spPr>
        <p:txBody>
          <a:bodyPr wrap="none">
            <a:spAutoFit/>
          </a:bodyPr>
          <a:lstStyle/>
          <a:p>
            <a:r>
              <a:rPr lang="el-GR" dirty="0">
                <a:solidFill>
                  <a:schemeClr val="accent1">
                    <a:lumMod val="75000"/>
                  </a:schemeClr>
                </a:solidFill>
              </a:rPr>
              <a:t>Σοφία Παπαδοπούλου χάλκινη </a:t>
            </a:r>
          </a:p>
          <a:p>
            <a:r>
              <a:rPr lang="el-GR" dirty="0">
                <a:solidFill>
                  <a:schemeClr val="accent1">
                    <a:lumMod val="75000"/>
                  </a:schemeClr>
                </a:solidFill>
              </a:rPr>
              <a:t>Ολυμπιονίκης στην Ιστιοπλοΐα</a:t>
            </a:r>
          </a:p>
          <a:p>
            <a:endParaRPr lang="el-GR" dirty="0">
              <a:solidFill>
                <a:schemeClr val="accent1">
                  <a:lumMod val="75000"/>
                </a:schemeClr>
              </a:solidFill>
            </a:endParaRPr>
          </a:p>
        </p:txBody>
      </p:sp>
      <p:sp>
        <p:nvSpPr>
          <p:cNvPr id="22" name="Ορθογώνιο 21">
            <a:extLst>
              <a:ext uri="{FF2B5EF4-FFF2-40B4-BE49-F238E27FC236}">
                <a16:creationId xmlns:a16="http://schemas.microsoft.com/office/drawing/2014/main" id="{2B3F5DB2-E8C9-4FC9-8C2E-577F5D53A4C7}"/>
              </a:ext>
            </a:extLst>
          </p:cNvPr>
          <p:cNvSpPr/>
          <p:nvPr/>
        </p:nvSpPr>
        <p:spPr>
          <a:xfrm>
            <a:off x="7570929" y="5397694"/>
            <a:ext cx="3330527" cy="646331"/>
          </a:xfrm>
          <a:prstGeom prst="rect">
            <a:avLst/>
          </a:prstGeom>
        </p:spPr>
        <p:txBody>
          <a:bodyPr wrap="none">
            <a:spAutoFit/>
          </a:bodyPr>
          <a:lstStyle/>
          <a:p>
            <a:pPr algn="ctr"/>
            <a:r>
              <a:rPr lang="el-GR" dirty="0">
                <a:solidFill>
                  <a:schemeClr val="accent1">
                    <a:lumMod val="75000"/>
                  </a:schemeClr>
                </a:solidFill>
              </a:rPr>
              <a:t>Ευφροσύνη Πασπάτη</a:t>
            </a:r>
          </a:p>
          <a:p>
            <a:pPr algn="ctr"/>
            <a:r>
              <a:rPr lang="el-GR" dirty="0">
                <a:solidFill>
                  <a:schemeClr val="accent1">
                    <a:lumMod val="75000"/>
                  </a:schemeClr>
                </a:solidFill>
              </a:rPr>
              <a:t>Ολυμπιονίκης στην αντισφαίριση</a:t>
            </a:r>
          </a:p>
        </p:txBody>
      </p:sp>
      <p:sp>
        <p:nvSpPr>
          <p:cNvPr id="23" name="Ορθογώνιο 22">
            <a:extLst>
              <a:ext uri="{FF2B5EF4-FFF2-40B4-BE49-F238E27FC236}">
                <a16:creationId xmlns:a16="http://schemas.microsoft.com/office/drawing/2014/main" id="{3C2D2AD6-A017-44B9-9B31-6F2724BCF177}"/>
              </a:ext>
            </a:extLst>
          </p:cNvPr>
          <p:cNvSpPr/>
          <p:nvPr/>
        </p:nvSpPr>
        <p:spPr>
          <a:xfrm>
            <a:off x="7286316" y="6211669"/>
            <a:ext cx="3901261" cy="646331"/>
          </a:xfrm>
          <a:prstGeom prst="rect">
            <a:avLst/>
          </a:prstGeom>
        </p:spPr>
        <p:txBody>
          <a:bodyPr wrap="none">
            <a:spAutoFit/>
          </a:bodyPr>
          <a:lstStyle/>
          <a:p>
            <a:pPr algn="ctr"/>
            <a:r>
              <a:rPr lang="el-GR" dirty="0">
                <a:solidFill>
                  <a:schemeClr val="accent1">
                    <a:lumMod val="75000"/>
                  </a:schemeClr>
                </a:solidFill>
              </a:rPr>
              <a:t>Βούλα Πατουλίδου χρυσή</a:t>
            </a:r>
          </a:p>
          <a:p>
            <a:pPr algn="ctr"/>
            <a:r>
              <a:rPr lang="el-GR" dirty="0">
                <a:solidFill>
                  <a:schemeClr val="accent1">
                    <a:lumMod val="75000"/>
                  </a:schemeClr>
                </a:solidFill>
              </a:rPr>
              <a:t>Ολυμπιονίκης στα 100μ. μετ’ εμποδίων</a:t>
            </a:r>
          </a:p>
        </p:txBody>
      </p:sp>
    </p:spTree>
    <p:extLst>
      <p:ext uri="{BB962C8B-B14F-4D97-AF65-F5344CB8AC3E}">
        <p14:creationId xmlns:p14="http://schemas.microsoft.com/office/powerpoint/2010/main" val="29020686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Ορθογώνιο 1">
            <a:extLst>
              <a:ext uri="{FF2B5EF4-FFF2-40B4-BE49-F238E27FC236}">
                <a16:creationId xmlns:a16="http://schemas.microsoft.com/office/drawing/2014/main" id="{5C8EAB9A-D1CB-4D7B-8C9E-00C6383FFF22}"/>
              </a:ext>
            </a:extLst>
          </p:cNvPr>
          <p:cNvSpPr/>
          <p:nvPr/>
        </p:nvSpPr>
        <p:spPr>
          <a:xfrm>
            <a:off x="432930" y="2916362"/>
            <a:ext cx="3344698" cy="646331"/>
          </a:xfrm>
          <a:prstGeom prst="rect">
            <a:avLst/>
          </a:prstGeom>
        </p:spPr>
        <p:txBody>
          <a:bodyPr wrap="none">
            <a:spAutoFit/>
          </a:bodyPr>
          <a:lstStyle/>
          <a:p>
            <a:pPr algn="ctr"/>
            <a:r>
              <a:rPr lang="el-GR" dirty="0">
                <a:solidFill>
                  <a:schemeClr val="accent1">
                    <a:lumMod val="75000"/>
                  </a:schemeClr>
                </a:solidFill>
              </a:rPr>
              <a:t>Κατερίνα Στεφανίδη χρυσή </a:t>
            </a:r>
          </a:p>
          <a:p>
            <a:pPr algn="ctr"/>
            <a:r>
              <a:rPr lang="el-GR" dirty="0">
                <a:solidFill>
                  <a:schemeClr val="accent1">
                    <a:lumMod val="75000"/>
                  </a:schemeClr>
                </a:solidFill>
              </a:rPr>
              <a:t>Ολυμπιονίκης στο άλμα επί ύψος</a:t>
            </a:r>
          </a:p>
        </p:txBody>
      </p:sp>
      <p:sp>
        <p:nvSpPr>
          <p:cNvPr id="3" name="Ορθογώνιο 2">
            <a:extLst>
              <a:ext uri="{FF2B5EF4-FFF2-40B4-BE49-F238E27FC236}">
                <a16:creationId xmlns:a16="http://schemas.microsoft.com/office/drawing/2014/main" id="{D53AC4D1-2883-4188-BB69-DD08183B0363}"/>
              </a:ext>
            </a:extLst>
          </p:cNvPr>
          <p:cNvSpPr/>
          <p:nvPr/>
        </p:nvSpPr>
        <p:spPr>
          <a:xfrm>
            <a:off x="425020" y="3752674"/>
            <a:ext cx="3122521" cy="646331"/>
          </a:xfrm>
          <a:prstGeom prst="rect">
            <a:avLst/>
          </a:prstGeom>
        </p:spPr>
        <p:txBody>
          <a:bodyPr wrap="none">
            <a:spAutoFit/>
          </a:bodyPr>
          <a:lstStyle/>
          <a:p>
            <a:pPr algn="ctr"/>
            <a:r>
              <a:rPr lang="el-GR" dirty="0">
                <a:solidFill>
                  <a:schemeClr val="accent1">
                    <a:lumMod val="75000"/>
                  </a:schemeClr>
                </a:solidFill>
              </a:rPr>
              <a:t>Αιμιλία Τσουλφά χρυσή</a:t>
            </a:r>
          </a:p>
          <a:p>
            <a:pPr algn="ctr"/>
            <a:r>
              <a:rPr lang="el-GR" dirty="0">
                <a:solidFill>
                  <a:schemeClr val="accent1">
                    <a:lumMod val="75000"/>
                  </a:schemeClr>
                </a:solidFill>
              </a:rPr>
              <a:t>Ολυμπιονίκης στην ιστιοπλοΐα</a:t>
            </a:r>
          </a:p>
        </p:txBody>
      </p:sp>
      <p:sp>
        <p:nvSpPr>
          <p:cNvPr id="4" name="Ορθογώνιο 3">
            <a:extLst>
              <a:ext uri="{FF2B5EF4-FFF2-40B4-BE49-F238E27FC236}">
                <a16:creationId xmlns:a16="http://schemas.microsoft.com/office/drawing/2014/main" id="{3787B419-CDF3-47B9-9B99-FF215D07A57D}"/>
              </a:ext>
            </a:extLst>
          </p:cNvPr>
          <p:cNvSpPr/>
          <p:nvPr/>
        </p:nvSpPr>
        <p:spPr>
          <a:xfrm>
            <a:off x="477269" y="5252112"/>
            <a:ext cx="3256020" cy="646331"/>
          </a:xfrm>
          <a:prstGeom prst="rect">
            <a:avLst/>
          </a:prstGeom>
        </p:spPr>
        <p:txBody>
          <a:bodyPr wrap="none">
            <a:spAutoFit/>
          </a:bodyPr>
          <a:lstStyle/>
          <a:p>
            <a:r>
              <a:rPr lang="el-GR" dirty="0">
                <a:solidFill>
                  <a:schemeClr val="accent1">
                    <a:lumMod val="75000"/>
                  </a:schemeClr>
                </a:solidFill>
              </a:rPr>
              <a:t>Ιωάννα Χατζηιωάννου χάλκινη </a:t>
            </a:r>
          </a:p>
          <a:p>
            <a:r>
              <a:rPr lang="el-GR" dirty="0">
                <a:solidFill>
                  <a:schemeClr val="accent1">
                    <a:lumMod val="75000"/>
                  </a:schemeClr>
                </a:solidFill>
              </a:rPr>
              <a:t>Ολυμπιονίκης στην παλαιμαχία  </a:t>
            </a:r>
          </a:p>
        </p:txBody>
      </p:sp>
      <p:sp>
        <p:nvSpPr>
          <p:cNvPr id="5" name="Ορθογώνιο 4">
            <a:extLst>
              <a:ext uri="{FF2B5EF4-FFF2-40B4-BE49-F238E27FC236}">
                <a16:creationId xmlns:a16="http://schemas.microsoft.com/office/drawing/2014/main" id="{C7E22388-1709-4F89-8702-09814B8B81A6}"/>
              </a:ext>
            </a:extLst>
          </p:cNvPr>
          <p:cNvSpPr/>
          <p:nvPr/>
        </p:nvSpPr>
        <p:spPr>
          <a:xfrm>
            <a:off x="118998" y="6187043"/>
            <a:ext cx="3972562" cy="646331"/>
          </a:xfrm>
          <a:prstGeom prst="rect">
            <a:avLst/>
          </a:prstGeom>
        </p:spPr>
        <p:txBody>
          <a:bodyPr wrap="none">
            <a:spAutoFit/>
          </a:bodyPr>
          <a:lstStyle/>
          <a:p>
            <a:pPr algn="ctr"/>
            <a:r>
              <a:rPr lang="el-GR" dirty="0">
                <a:solidFill>
                  <a:schemeClr val="accent1">
                    <a:lumMod val="75000"/>
                  </a:schemeClr>
                </a:solidFill>
              </a:rPr>
              <a:t>Εύα Χριστοδούλου χάλκινη </a:t>
            </a:r>
          </a:p>
          <a:p>
            <a:pPr algn="ctr"/>
            <a:r>
              <a:rPr lang="el-GR" dirty="0">
                <a:solidFill>
                  <a:schemeClr val="accent1">
                    <a:lumMod val="75000"/>
                  </a:schemeClr>
                </a:solidFill>
              </a:rPr>
              <a:t>Ολυμπιονίκης στην ρυθμική γυμναστική</a:t>
            </a:r>
          </a:p>
        </p:txBody>
      </p:sp>
      <p:sp>
        <p:nvSpPr>
          <p:cNvPr id="6" name="Ορθογώνιο 5">
            <a:extLst>
              <a:ext uri="{FF2B5EF4-FFF2-40B4-BE49-F238E27FC236}">
                <a16:creationId xmlns:a16="http://schemas.microsoft.com/office/drawing/2014/main" id="{A83CBDB8-CCF4-42AE-B8CE-40BDFED812E1}"/>
              </a:ext>
            </a:extLst>
          </p:cNvPr>
          <p:cNvSpPr/>
          <p:nvPr/>
        </p:nvSpPr>
        <p:spPr>
          <a:xfrm>
            <a:off x="800818" y="623917"/>
            <a:ext cx="2621487" cy="646331"/>
          </a:xfrm>
          <a:prstGeom prst="rect">
            <a:avLst/>
          </a:prstGeom>
        </p:spPr>
        <p:txBody>
          <a:bodyPr wrap="none">
            <a:spAutoFit/>
          </a:bodyPr>
          <a:lstStyle/>
          <a:p>
            <a:pPr algn="ctr"/>
            <a:r>
              <a:rPr lang="el-GR" dirty="0">
                <a:solidFill>
                  <a:schemeClr val="accent1">
                    <a:lumMod val="75000"/>
                  </a:schemeClr>
                </a:solidFill>
              </a:rPr>
              <a:t>Αθανασία Πέρρα</a:t>
            </a:r>
          </a:p>
          <a:p>
            <a:pPr algn="ctr"/>
            <a:r>
              <a:rPr lang="el-GR" dirty="0">
                <a:solidFill>
                  <a:schemeClr val="accent1">
                    <a:lumMod val="75000"/>
                  </a:schemeClr>
                </a:solidFill>
              </a:rPr>
              <a:t>Ολυμπιονίκης στον στίβο </a:t>
            </a:r>
          </a:p>
        </p:txBody>
      </p:sp>
      <p:sp>
        <p:nvSpPr>
          <p:cNvPr id="7" name="Ορθογώνιο 6">
            <a:extLst>
              <a:ext uri="{FF2B5EF4-FFF2-40B4-BE49-F238E27FC236}">
                <a16:creationId xmlns:a16="http://schemas.microsoft.com/office/drawing/2014/main" id="{A02B3623-B527-4B53-92EC-3CBBDA10F01E}"/>
              </a:ext>
            </a:extLst>
          </p:cNvPr>
          <p:cNvSpPr/>
          <p:nvPr/>
        </p:nvSpPr>
        <p:spPr>
          <a:xfrm>
            <a:off x="0" y="1318305"/>
            <a:ext cx="3972562" cy="646331"/>
          </a:xfrm>
          <a:prstGeom prst="rect">
            <a:avLst/>
          </a:prstGeom>
        </p:spPr>
        <p:txBody>
          <a:bodyPr wrap="none">
            <a:spAutoFit/>
          </a:bodyPr>
          <a:lstStyle/>
          <a:p>
            <a:pPr algn="ctr"/>
            <a:r>
              <a:rPr lang="el-GR" dirty="0">
                <a:solidFill>
                  <a:schemeClr val="accent1">
                    <a:lumMod val="75000"/>
                  </a:schemeClr>
                </a:solidFill>
              </a:rPr>
              <a:t>Άννα Πολλάτου χάλκινη</a:t>
            </a:r>
          </a:p>
          <a:p>
            <a:pPr algn="ctr"/>
            <a:r>
              <a:rPr lang="el-GR" dirty="0">
                <a:solidFill>
                  <a:schemeClr val="accent1">
                    <a:lumMod val="75000"/>
                  </a:schemeClr>
                </a:solidFill>
              </a:rPr>
              <a:t>Ολυμπιονίκης στην ρυθμική γυμναστική</a:t>
            </a:r>
          </a:p>
        </p:txBody>
      </p:sp>
      <p:sp>
        <p:nvSpPr>
          <p:cNvPr id="8" name="Ορθογώνιο 7">
            <a:extLst>
              <a:ext uri="{FF2B5EF4-FFF2-40B4-BE49-F238E27FC236}">
                <a16:creationId xmlns:a16="http://schemas.microsoft.com/office/drawing/2014/main" id="{3A94C853-F87B-4217-A484-52DBDD149285}"/>
              </a:ext>
            </a:extLst>
          </p:cNvPr>
          <p:cNvSpPr/>
          <p:nvPr/>
        </p:nvSpPr>
        <p:spPr>
          <a:xfrm>
            <a:off x="445497" y="2088457"/>
            <a:ext cx="3332131" cy="646331"/>
          </a:xfrm>
          <a:prstGeom prst="rect">
            <a:avLst/>
          </a:prstGeom>
        </p:spPr>
        <p:txBody>
          <a:bodyPr wrap="none">
            <a:spAutoFit/>
          </a:bodyPr>
          <a:lstStyle/>
          <a:p>
            <a:pPr lvl="0" algn="ctr"/>
            <a:r>
              <a:rPr lang="el-GR" dirty="0">
                <a:solidFill>
                  <a:srgbClr val="4472C4">
                    <a:lumMod val="75000"/>
                  </a:srgbClr>
                </a:solidFill>
              </a:rPr>
              <a:t>Εσμέ (Ισμήνη) Σημηριώτου</a:t>
            </a:r>
          </a:p>
          <a:p>
            <a:pPr lvl="0" algn="ctr"/>
            <a:r>
              <a:rPr lang="el-GR" dirty="0">
                <a:solidFill>
                  <a:srgbClr val="4472C4">
                    <a:lumMod val="75000"/>
                  </a:srgbClr>
                </a:solidFill>
              </a:rPr>
              <a:t>Ολυμπιονίκης στην Αντισφαίριση</a:t>
            </a:r>
          </a:p>
        </p:txBody>
      </p:sp>
      <p:sp>
        <p:nvSpPr>
          <p:cNvPr id="9" name="Ορθογώνιο 8">
            <a:extLst>
              <a:ext uri="{FF2B5EF4-FFF2-40B4-BE49-F238E27FC236}">
                <a16:creationId xmlns:a16="http://schemas.microsoft.com/office/drawing/2014/main" id="{4E90B0FB-AE6D-45F8-BD26-88451877CC59}"/>
              </a:ext>
            </a:extLst>
          </p:cNvPr>
          <p:cNvSpPr/>
          <p:nvPr/>
        </p:nvSpPr>
        <p:spPr>
          <a:xfrm>
            <a:off x="-17250" y="4481715"/>
            <a:ext cx="4007059" cy="646331"/>
          </a:xfrm>
          <a:prstGeom prst="rect">
            <a:avLst/>
          </a:prstGeom>
        </p:spPr>
        <p:txBody>
          <a:bodyPr wrap="none">
            <a:spAutoFit/>
          </a:bodyPr>
          <a:lstStyle/>
          <a:p>
            <a:pPr algn="ctr"/>
            <a:r>
              <a:rPr lang="el-GR" dirty="0">
                <a:solidFill>
                  <a:schemeClr val="accent1">
                    <a:lumMod val="75000"/>
                  </a:schemeClr>
                </a:solidFill>
              </a:rPr>
              <a:t>Φανή Χαλκιά χρυσή</a:t>
            </a:r>
          </a:p>
          <a:p>
            <a:pPr algn="ctr"/>
            <a:r>
              <a:rPr lang="el-GR" dirty="0">
                <a:solidFill>
                  <a:schemeClr val="accent1">
                    <a:lumMod val="75000"/>
                  </a:schemeClr>
                </a:solidFill>
              </a:rPr>
              <a:t>Ολυμπιονίκης στα 400 μ. μετ’  εμποδίων</a:t>
            </a:r>
          </a:p>
        </p:txBody>
      </p:sp>
    </p:spTree>
    <p:extLst>
      <p:ext uri="{BB962C8B-B14F-4D97-AF65-F5344CB8AC3E}">
        <p14:creationId xmlns:p14="http://schemas.microsoft.com/office/powerpoint/2010/main" val="2915595395"/>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408</TotalTime>
  <Words>1095</Words>
  <Application>Microsoft Office PowerPoint</Application>
  <PresentationFormat>Ευρεία οθόνη</PresentationFormat>
  <Paragraphs>99</Paragraphs>
  <Slides>9</Slides>
  <Notes>0</Notes>
  <HiddenSlides>0</HiddenSlides>
  <MMClips>0</MMClips>
  <ScaleCrop>false</ScaleCrop>
  <HeadingPairs>
    <vt:vector size="6" baseType="variant">
      <vt:variant>
        <vt:lpstr>Γραμματοσειρές που χρησιμοποιούνται</vt:lpstr>
      </vt:variant>
      <vt:variant>
        <vt:i4>3</vt:i4>
      </vt:variant>
      <vt:variant>
        <vt:lpstr>Θέμα</vt:lpstr>
      </vt:variant>
      <vt:variant>
        <vt:i4>1</vt:i4>
      </vt:variant>
      <vt:variant>
        <vt:lpstr>Τίτλοι διαφανειών</vt:lpstr>
      </vt:variant>
      <vt:variant>
        <vt:i4>9</vt:i4>
      </vt:variant>
    </vt:vector>
  </HeadingPairs>
  <TitlesOfParts>
    <vt:vector size="13" baseType="lpstr">
      <vt:lpstr>Arial</vt:lpstr>
      <vt:lpstr>Calibri</vt:lpstr>
      <vt:lpstr>Calibri Light</vt:lpstr>
      <vt:lpstr>Θέμα του Office</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Παρουσίαση του PowerPoint</dc:title>
  <dc:creator>ΣΕΡΑΦΕΙΜ ΚΑΛΤΣΑΣ</dc:creator>
  <cp:lastModifiedBy>ΛΑΜΠΡΟΣ ΑΘΑΝΑΣΟΠΟΥΛΟΣ</cp:lastModifiedBy>
  <cp:revision>36</cp:revision>
  <dcterms:created xsi:type="dcterms:W3CDTF">2021-03-31T13:56:05Z</dcterms:created>
  <dcterms:modified xsi:type="dcterms:W3CDTF">2021-04-01T08:45:36Z</dcterms:modified>
</cp:coreProperties>
</file>