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1" d="100"/>
          <a:sy n="91" d="100"/>
        </p:scale>
        <p:origin x="322"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75099A7-21B9-412C-92E5-6706E8AC4FEC}" type="datetimeFigureOut">
              <a:rPr lang="en-US" smtClean="0"/>
              <a:t>3/24/2021</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ABFF5A1-39F7-46AB-83D2-A65B56253430}" type="slidenum">
              <a:rPr lang="en-US" smtClean="0"/>
              <a:t>‹#›</a:t>
            </a:fld>
            <a:endParaRPr lang="en-US"/>
          </a:p>
        </p:txBody>
      </p:sp>
    </p:spTree>
    <p:extLst>
      <p:ext uri="{BB962C8B-B14F-4D97-AF65-F5344CB8AC3E}">
        <p14:creationId xmlns:p14="http://schemas.microsoft.com/office/powerpoint/2010/main" val="2952795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75099A7-21B9-412C-92E5-6706E8AC4FEC}" type="datetimeFigureOut">
              <a:rPr lang="en-US" smtClean="0"/>
              <a:t>3/24/2021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ABFF5A1-39F7-46AB-83D2-A65B56253430}" type="slidenum">
              <a:rPr lang="en-US" smtClean="0"/>
              <a:t>‹#›</a:t>
            </a:fld>
            <a:endParaRPr lang="en-US"/>
          </a:p>
        </p:txBody>
      </p:sp>
    </p:spTree>
    <p:extLst>
      <p:ext uri="{BB962C8B-B14F-4D97-AF65-F5344CB8AC3E}">
        <p14:creationId xmlns:p14="http://schemas.microsoft.com/office/powerpoint/2010/main" val="454203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75099A7-21B9-412C-92E5-6706E8AC4FEC}" type="datetimeFigureOut">
              <a:rPr lang="en-US" smtClean="0"/>
              <a:t>3/24/2021</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ABFF5A1-39F7-46AB-83D2-A65B56253430}"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389827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75099A7-21B9-412C-92E5-6706E8AC4FEC}" type="datetimeFigureOut">
              <a:rPr lang="en-US" smtClean="0"/>
              <a:t>3/24/2021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ABFF5A1-39F7-46AB-83D2-A65B56253430}" type="slidenum">
              <a:rPr lang="en-US" smtClean="0"/>
              <a:t>‹#›</a:t>
            </a:fld>
            <a:endParaRPr lang="en-US"/>
          </a:p>
        </p:txBody>
      </p:sp>
    </p:spTree>
    <p:extLst>
      <p:ext uri="{BB962C8B-B14F-4D97-AF65-F5344CB8AC3E}">
        <p14:creationId xmlns:p14="http://schemas.microsoft.com/office/powerpoint/2010/main" val="2062455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75099A7-21B9-412C-92E5-6706E8AC4FEC}" type="datetimeFigureOut">
              <a:rPr lang="en-US" smtClean="0"/>
              <a:t>3/24/2021</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ABFF5A1-39F7-46AB-83D2-A65B56253430}"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613042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75099A7-21B9-412C-92E5-6706E8AC4FEC}" type="datetimeFigureOut">
              <a:rPr lang="en-US" smtClean="0"/>
              <a:t>3/24/2021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ABFF5A1-39F7-46AB-83D2-A65B56253430}" type="slidenum">
              <a:rPr lang="en-US" smtClean="0"/>
              <a:t>‹#›</a:t>
            </a:fld>
            <a:endParaRPr lang="en-US"/>
          </a:p>
        </p:txBody>
      </p:sp>
    </p:spTree>
    <p:extLst>
      <p:ext uri="{BB962C8B-B14F-4D97-AF65-F5344CB8AC3E}">
        <p14:creationId xmlns:p14="http://schemas.microsoft.com/office/powerpoint/2010/main" val="14991282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5099A7-21B9-412C-92E5-6706E8AC4FEC}" type="datetimeFigureOut">
              <a:rPr lang="en-US" smtClean="0"/>
              <a:t>3/24/2021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ABFF5A1-39F7-46AB-83D2-A65B56253430}" type="slidenum">
              <a:rPr lang="en-US" smtClean="0"/>
              <a:t>‹#›</a:t>
            </a:fld>
            <a:endParaRPr lang="en-US"/>
          </a:p>
        </p:txBody>
      </p:sp>
    </p:spTree>
    <p:extLst>
      <p:ext uri="{BB962C8B-B14F-4D97-AF65-F5344CB8AC3E}">
        <p14:creationId xmlns:p14="http://schemas.microsoft.com/office/powerpoint/2010/main" val="24289716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5099A7-21B9-412C-92E5-6706E8AC4FEC}" type="datetimeFigureOut">
              <a:rPr lang="en-US" smtClean="0"/>
              <a:t>3/24/2021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ABFF5A1-39F7-46AB-83D2-A65B56253430}" type="slidenum">
              <a:rPr lang="en-US" smtClean="0"/>
              <a:t>‹#›</a:t>
            </a:fld>
            <a:endParaRPr lang="en-US"/>
          </a:p>
        </p:txBody>
      </p:sp>
    </p:spTree>
    <p:extLst>
      <p:ext uri="{BB962C8B-B14F-4D97-AF65-F5344CB8AC3E}">
        <p14:creationId xmlns:p14="http://schemas.microsoft.com/office/powerpoint/2010/main" val="607014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5099A7-21B9-412C-92E5-6706E8AC4FEC}" type="datetimeFigureOut">
              <a:rPr lang="en-US" smtClean="0"/>
              <a:t>3/24/2021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ABFF5A1-39F7-46AB-83D2-A65B56253430}" type="slidenum">
              <a:rPr lang="en-US" smtClean="0"/>
              <a:t>‹#›</a:t>
            </a:fld>
            <a:endParaRPr lang="en-US"/>
          </a:p>
        </p:txBody>
      </p:sp>
    </p:spTree>
    <p:extLst>
      <p:ext uri="{BB962C8B-B14F-4D97-AF65-F5344CB8AC3E}">
        <p14:creationId xmlns:p14="http://schemas.microsoft.com/office/powerpoint/2010/main" val="1958999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75099A7-21B9-412C-92E5-6706E8AC4FEC}" type="datetimeFigureOut">
              <a:rPr lang="en-US" smtClean="0"/>
              <a:t>3/24/2021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ABFF5A1-39F7-46AB-83D2-A65B56253430}" type="slidenum">
              <a:rPr lang="en-US" smtClean="0"/>
              <a:t>‹#›</a:t>
            </a:fld>
            <a:endParaRPr lang="en-US"/>
          </a:p>
        </p:txBody>
      </p:sp>
    </p:spTree>
    <p:extLst>
      <p:ext uri="{BB962C8B-B14F-4D97-AF65-F5344CB8AC3E}">
        <p14:creationId xmlns:p14="http://schemas.microsoft.com/office/powerpoint/2010/main" val="2728816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75099A7-21B9-412C-92E5-6706E8AC4FEC}" type="datetimeFigureOut">
              <a:rPr lang="en-US" smtClean="0"/>
              <a:t>3/24/2021</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ABFF5A1-39F7-46AB-83D2-A65B56253430}" type="slidenum">
              <a:rPr lang="en-US" smtClean="0"/>
              <a:t>‹#›</a:t>
            </a:fld>
            <a:endParaRPr lang="en-US"/>
          </a:p>
        </p:txBody>
      </p:sp>
    </p:spTree>
    <p:extLst>
      <p:ext uri="{BB962C8B-B14F-4D97-AF65-F5344CB8AC3E}">
        <p14:creationId xmlns:p14="http://schemas.microsoft.com/office/powerpoint/2010/main" val="2284062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75099A7-21B9-412C-92E5-6706E8AC4FEC}" type="datetimeFigureOut">
              <a:rPr lang="en-US" smtClean="0"/>
              <a:t>3/24/2021</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ABFF5A1-39F7-46AB-83D2-A65B56253430}" type="slidenum">
              <a:rPr lang="en-US" smtClean="0"/>
              <a:t>‹#›</a:t>
            </a:fld>
            <a:endParaRPr lang="en-US"/>
          </a:p>
        </p:txBody>
      </p:sp>
    </p:spTree>
    <p:extLst>
      <p:ext uri="{BB962C8B-B14F-4D97-AF65-F5344CB8AC3E}">
        <p14:creationId xmlns:p14="http://schemas.microsoft.com/office/powerpoint/2010/main" val="3374476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5099A7-21B9-412C-92E5-6706E8AC4FEC}" type="datetimeFigureOut">
              <a:rPr lang="en-US" smtClean="0"/>
              <a:t>3/24/2021</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ABFF5A1-39F7-46AB-83D2-A65B56253430}" type="slidenum">
              <a:rPr lang="en-US" smtClean="0"/>
              <a:t>‹#›</a:t>
            </a:fld>
            <a:endParaRPr lang="en-US"/>
          </a:p>
        </p:txBody>
      </p:sp>
    </p:spTree>
    <p:extLst>
      <p:ext uri="{BB962C8B-B14F-4D97-AF65-F5344CB8AC3E}">
        <p14:creationId xmlns:p14="http://schemas.microsoft.com/office/powerpoint/2010/main" val="3675095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5099A7-21B9-412C-92E5-6706E8AC4FEC}" type="datetimeFigureOut">
              <a:rPr lang="en-US" smtClean="0"/>
              <a:t>3/24/2021</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ABFF5A1-39F7-46AB-83D2-A65B56253430}" type="slidenum">
              <a:rPr lang="en-US" smtClean="0"/>
              <a:t>‹#›</a:t>
            </a:fld>
            <a:endParaRPr lang="en-US"/>
          </a:p>
        </p:txBody>
      </p:sp>
    </p:spTree>
    <p:extLst>
      <p:ext uri="{BB962C8B-B14F-4D97-AF65-F5344CB8AC3E}">
        <p14:creationId xmlns:p14="http://schemas.microsoft.com/office/powerpoint/2010/main" val="1695888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75099A7-21B9-412C-92E5-6706E8AC4FEC}" type="datetimeFigureOut">
              <a:rPr lang="en-US" smtClean="0"/>
              <a:t>3/24/2021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ABFF5A1-39F7-46AB-83D2-A65B56253430}" type="slidenum">
              <a:rPr lang="en-US" smtClean="0"/>
              <a:t>‹#›</a:t>
            </a:fld>
            <a:endParaRPr lang="en-US"/>
          </a:p>
        </p:txBody>
      </p:sp>
    </p:spTree>
    <p:extLst>
      <p:ext uri="{BB962C8B-B14F-4D97-AF65-F5344CB8AC3E}">
        <p14:creationId xmlns:p14="http://schemas.microsoft.com/office/powerpoint/2010/main" val="2848413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75099A7-21B9-412C-92E5-6706E8AC4FEC}" type="datetimeFigureOut">
              <a:rPr lang="en-US" smtClean="0"/>
              <a:t>3/24/2021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ABFF5A1-39F7-46AB-83D2-A65B56253430}" type="slidenum">
              <a:rPr lang="en-US" smtClean="0"/>
              <a:t>‹#›</a:t>
            </a:fld>
            <a:endParaRPr lang="en-US"/>
          </a:p>
        </p:txBody>
      </p:sp>
    </p:spTree>
    <p:extLst>
      <p:ext uri="{BB962C8B-B14F-4D97-AF65-F5344CB8AC3E}">
        <p14:creationId xmlns:p14="http://schemas.microsoft.com/office/powerpoint/2010/main" val="2817689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75099A7-21B9-412C-92E5-6706E8AC4FEC}" type="datetimeFigureOut">
              <a:rPr lang="en-US" smtClean="0"/>
              <a:t>3/24/2021</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ABFF5A1-39F7-46AB-83D2-A65B56253430}" type="slidenum">
              <a:rPr lang="en-US" smtClean="0"/>
              <a:t>‹#›</a:t>
            </a:fld>
            <a:endParaRPr lang="en-US"/>
          </a:p>
        </p:txBody>
      </p:sp>
    </p:spTree>
    <p:extLst>
      <p:ext uri="{BB962C8B-B14F-4D97-AF65-F5344CB8AC3E}">
        <p14:creationId xmlns:p14="http://schemas.microsoft.com/office/powerpoint/2010/main" val="10902830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92946" y="208667"/>
            <a:ext cx="11623589" cy="6432530"/>
          </a:xfrm>
          <a:prstGeom prst="rect">
            <a:avLst/>
          </a:prstGeom>
          <a:noFill/>
        </p:spPr>
        <p:txBody>
          <a:bodyPr wrap="square" rtlCol="0">
            <a:spAutoFit/>
          </a:bodyPr>
          <a:lstStyle/>
          <a:p>
            <a:pPr algn="ctr"/>
            <a:r>
              <a:rPr lang="el-GR" sz="4800" dirty="0">
                <a:solidFill>
                  <a:srgbClr val="FF0000"/>
                </a:solidFill>
              </a:rPr>
              <a:t>Η αρχαία γυναίκα στον αθλητισμό</a:t>
            </a:r>
          </a:p>
          <a:p>
            <a:pPr algn="ctr"/>
            <a:r>
              <a:rPr lang="el-GR" sz="3200" dirty="0">
                <a:solidFill>
                  <a:srgbClr val="92D050"/>
                </a:solidFill>
              </a:rPr>
              <a:t>Έτος</a:t>
            </a:r>
            <a:r>
              <a:rPr lang="en-US" sz="3200" dirty="0">
                <a:solidFill>
                  <a:srgbClr val="92D050"/>
                </a:solidFill>
              </a:rPr>
              <a:t>: 2020-2021</a:t>
            </a:r>
            <a:endParaRPr lang="el-GR" sz="3200" dirty="0">
              <a:solidFill>
                <a:srgbClr val="92D050"/>
              </a:solidFill>
            </a:endParaRPr>
          </a:p>
          <a:p>
            <a:pPr algn="ctr"/>
            <a:endParaRPr lang="el-GR" sz="4800" dirty="0">
              <a:solidFill>
                <a:srgbClr val="FF0000"/>
              </a:solidFill>
            </a:endParaRPr>
          </a:p>
          <a:p>
            <a:pPr algn="ctr"/>
            <a:endParaRPr lang="el-GR" sz="4800" dirty="0">
              <a:solidFill>
                <a:srgbClr val="FF0000"/>
              </a:solidFill>
            </a:endParaRPr>
          </a:p>
          <a:p>
            <a:pPr algn="ctr"/>
            <a:endParaRPr lang="el-GR" sz="4800" dirty="0">
              <a:solidFill>
                <a:srgbClr val="FF0000"/>
              </a:solidFill>
            </a:endParaRPr>
          </a:p>
          <a:p>
            <a:pPr algn="ctr"/>
            <a:endParaRPr lang="el-GR" sz="4800" dirty="0">
              <a:solidFill>
                <a:srgbClr val="FF0000"/>
              </a:solidFill>
            </a:endParaRPr>
          </a:p>
          <a:p>
            <a:pPr algn="ctr"/>
            <a:endParaRPr lang="el-GR" sz="4800" dirty="0">
              <a:solidFill>
                <a:srgbClr val="FF0000"/>
              </a:solidFill>
            </a:endParaRPr>
          </a:p>
          <a:p>
            <a:pPr algn="ctr"/>
            <a:endParaRPr lang="el-GR" sz="4800" dirty="0">
              <a:solidFill>
                <a:srgbClr val="FF0000"/>
              </a:solidFill>
            </a:endParaRPr>
          </a:p>
          <a:p>
            <a:pPr algn="r"/>
            <a:r>
              <a:rPr lang="el-GR" sz="2800" dirty="0">
                <a:solidFill>
                  <a:srgbClr val="0070C0"/>
                </a:solidFill>
              </a:rPr>
              <a:t>Κυρκιλής Κωνσταντίνος</a:t>
            </a:r>
            <a:endParaRPr lang="en-US" sz="2800" dirty="0">
              <a:solidFill>
                <a:srgbClr val="0070C0"/>
              </a:solidFill>
            </a:endParaRPr>
          </a:p>
        </p:txBody>
      </p:sp>
    </p:spTree>
    <p:extLst>
      <p:ext uri="{BB962C8B-B14F-4D97-AF65-F5344CB8AC3E}">
        <p14:creationId xmlns:p14="http://schemas.microsoft.com/office/powerpoint/2010/main" val="295746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78228" y="2561967"/>
            <a:ext cx="9407610" cy="3970318"/>
          </a:xfrm>
          <a:prstGeom prst="rect">
            <a:avLst/>
          </a:prstGeom>
          <a:noFill/>
        </p:spPr>
        <p:txBody>
          <a:bodyPr wrap="square" rtlCol="0">
            <a:spAutoFit/>
          </a:bodyPr>
          <a:lstStyle/>
          <a:p>
            <a:r>
              <a:rPr lang="el-GR" sz="2800" dirty="0">
                <a:solidFill>
                  <a:srgbClr val="002060"/>
                </a:solidFill>
              </a:rPr>
              <a:t>Είναι γεγονός ότι τα δύο φύλα είχαν άνιση μεταχείριση σε όλη τη διάρκεια της ιστορικής διαδρομής του ανθρώπινου γένους. Στο παρελθόν οι γυναίκες -εκτός από μερικές περιπτώσεις-, δεν συμμετείχαν στην πολιτική, στην οικονομία, στις επιστήμες, στην τέχνη, στη λογοτεχνία. Ο ίδιος «κανόνας» ίσχυε και για τον αθλητισμό. Η πρόοδος των γυναικών στον τομέα αυτό ήταν αργή, αφού ο αθλητισμός υπήρξε πάντα προνομιακό πεδίο δράσης των ανδρών</a:t>
            </a:r>
            <a:endParaRPr lang="en-US" sz="2800" dirty="0">
              <a:solidFill>
                <a:srgbClr val="002060"/>
              </a:solidFill>
            </a:endParaRPr>
          </a:p>
        </p:txBody>
      </p:sp>
      <p:sp>
        <p:nvSpPr>
          <p:cNvPr id="4" name="TextBox 3"/>
          <p:cNvSpPr txBox="1"/>
          <p:nvPr/>
        </p:nvSpPr>
        <p:spPr>
          <a:xfrm>
            <a:off x="4654378" y="527222"/>
            <a:ext cx="3707027" cy="1015663"/>
          </a:xfrm>
          <a:prstGeom prst="rect">
            <a:avLst/>
          </a:prstGeom>
          <a:noFill/>
        </p:spPr>
        <p:txBody>
          <a:bodyPr wrap="square" rtlCol="0">
            <a:spAutoFit/>
          </a:bodyPr>
          <a:lstStyle/>
          <a:p>
            <a:r>
              <a:rPr lang="el-GR" sz="6000" dirty="0">
                <a:solidFill>
                  <a:srgbClr val="FF0000"/>
                </a:solidFill>
              </a:rPr>
              <a:t>Γενικά</a:t>
            </a:r>
            <a:endParaRPr lang="en-US" sz="6000" dirty="0">
              <a:solidFill>
                <a:srgbClr val="FF0000"/>
              </a:solidFill>
            </a:endParaRPr>
          </a:p>
        </p:txBody>
      </p:sp>
    </p:spTree>
    <p:extLst>
      <p:ext uri="{BB962C8B-B14F-4D97-AF65-F5344CB8AC3E}">
        <p14:creationId xmlns:p14="http://schemas.microsoft.com/office/powerpoint/2010/main" val="3088397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78228" y="2561967"/>
            <a:ext cx="9407610" cy="2246769"/>
          </a:xfrm>
          <a:prstGeom prst="rect">
            <a:avLst/>
          </a:prstGeom>
          <a:noFill/>
        </p:spPr>
        <p:txBody>
          <a:bodyPr wrap="square" rtlCol="0">
            <a:spAutoFit/>
          </a:bodyPr>
          <a:lstStyle/>
          <a:p>
            <a:r>
              <a:rPr lang="el-GR" sz="2800" dirty="0">
                <a:solidFill>
                  <a:srgbClr val="002060"/>
                </a:solidFill>
              </a:rPr>
              <a:t>Στους Ολυμπιακούς Αγώνες της αρχαιότητας, οι θρησκευτικές πεποιθήσεις δεν επέτρεπαν στις γυναίκες να συμμετέχουν. Δε μπορούσαν ούτε καν να εισέλθουν στους χώρους τέλεσης των αγώνων ή το στάδιο, ως απλοί θεατές</a:t>
            </a:r>
            <a:endParaRPr lang="en-US" sz="2800" dirty="0">
              <a:solidFill>
                <a:srgbClr val="002060"/>
              </a:solidFill>
            </a:endParaRPr>
          </a:p>
        </p:txBody>
      </p:sp>
      <p:sp>
        <p:nvSpPr>
          <p:cNvPr id="4" name="TextBox 3"/>
          <p:cNvSpPr txBox="1"/>
          <p:nvPr/>
        </p:nvSpPr>
        <p:spPr>
          <a:xfrm>
            <a:off x="3838832" y="1433384"/>
            <a:ext cx="5865341" cy="523220"/>
          </a:xfrm>
          <a:prstGeom prst="rect">
            <a:avLst/>
          </a:prstGeom>
          <a:noFill/>
        </p:spPr>
        <p:txBody>
          <a:bodyPr wrap="square" rtlCol="0">
            <a:spAutoFit/>
          </a:bodyPr>
          <a:lstStyle/>
          <a:p>
            <a:r>
              <a:rPr lang="el-GR" sz="2800" dirty="0">
                <a:solidFill>
                  <a:srgbClr val="FF0000"/>
                </a:solidFill>
              </a:rPr>
              <a:t>Στους ολυμπιακούς αγώνες</a:t>
            </a:r>
            <a:endParaRPr lang="en-US" sz="2800" dirty="0">
              <a:solidFill>
                <a:srgbClr val="FF0000"/>
              </a:solidFill>
            </a:endParaRPr>
          </a:p>
        </p:txBody>
      </p:sp>
    </p:spTree>
    <p:extLst>
      <p:ext uri="{BB962C8B-B14F-4D97-AF65-F5344CB8AC3E}">
        <p14:creationId xmlns:p14="http://schemas.microsoft.com/office/powerpoint/2010/main" val="2861815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28801" y="2034746"/>
            <a:ext cx="9407610" cy="4893647"/>
          </a:xfrm>
          <a:prstGeom prst="rect">
            <a:avLst/>
          </a:prstGeom>
          <a:noFill/>
        </p:spPr>
        <p:txBody>
          <a:bodyPr wrap="square" rtlCol="0">
            <a:spAutoFit/>
          </a:bodyPr>
          <a:lstStyle/>
          <a:p>
            <a:r>
              <a:rPr lang="el-GR" sz="2400" dirty="0">
                <a:solidFill>
                  <a:srgbClr val="002060"/>
                </a:solidFill>
              </a:rPr>
              <a:t>Η Καλλιπάτειρα, κόρη του Ολυμπιονίκη Διαγόρα του Ρόδιου, ήταν η πρώτη γυναίκα της αρχαιότητας που μπήκε μέσα σε αθλητικό χώρο και παρακολούθησε τους αρχαίους Ολυμπιακούς Αγώνες για να θαυμάσει το γιο της που αγωνιζόταν στην πάλη. Περιφρονώντας τη σχετική απαγόρευση και την επαπειλούμενη ποινή μεταμφιέστηκε σε γυμναστή και εισήλθε στο στάδιο για να παρακολουθήσει τον αγώνα. Όταν ο γιος της τελικά κατάφερε να νικήσει, η μητέρα του συγκινήθηκε τόσο πολύ που έτρεξε να τον αγκαλιάσει με λατρεία. Για κακή της τύχη, ο μανδύας της έπεσε και αποκαλύφθηκε η γυναικεία της φύση. Ωστόσο, δεν της επιβλήθηκε η θανατική ποινή, καθώς την οικογένειά της αποτελούσαν Ολυμπιονίκες</a:t>
            </a:r>
            <a:endParaRPr lang="en-US" sz="2400" dirty="0">
              <a:solidFill>
                <a:srgbClr val="002060"/>
              </a:solidFill>
            </a:endParaRPr>
          </a:p>
        </p:txBody>
      </p:sp>
      <p:sp>
        <p:nvSpPr>
          <p:cNvPr id="4" name="TextBox 3"/>
          <p:cNvSpPr txBox="1"/>
          <p:nvPr/>
        </p:nvSpPr>
        <p:spPr>
          <a:xfrm>
            <a:off x="3542270" y="1079157"/>
            <a:ext cx="5865341" cy="523220"/>
          </a:xfrm>
          <a:prstGeom prst="rect">
            <a:avLst/>
          </a:prstGeom>
          <a:noFill/>
        </p:spPr>
        <p:txBody>
          <a:bodyPr wrap="square" rtlCol="0">
            <a:spAutoFit/>
          </a:bodyPr>
          <a:lstStyle/>
          <a:p>
            <a:r>
              <a:rPr lang="el-GR" sz="2800" dirty="0">
                <a:solidFill>
                  <a:srgbClr val="FF0000"/>
                </a:solidFill>
              </a:rPr>
              <a:t>Το γεγονός με την Καλλιπάτειρα </a:t>
            </a:r>
            <a:endParaRPr lang="en-US" sz="2800" dirty="0">
              <a:solidFill>
                <a:srgbClr val="FF0000"/>
              </a:solidFill>
            </a:endParaRPr>
          </a:p>
        </p:txBody>
      </p:sp>
    </p:spTree>
    <p:extLst>
      <p:ext uri="{BB962C8B-B14F-4D97-AF65-F5344CB8AC3E}">
        <p14:creationId xmlns:p14="http://schemas.microsoft.com/office/powerpoint/2010/main" val="3699661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28801" y="2034746"/>
            <a:ext cx="9407610" cy="3416320"/>
          </a:xfrm>
          <a:prstGeom prst="rect">
            <a:avLst/>
          </a:prstGeom>
          <a:noFill/>
        </p:spPr>
        <p:txBody>
          <a:bodyPr wrap="square" rtlCol="0">
            <a:spAutoFit/>
          </a:bodyPr>
          <a:lstStyle/>
          <a:p>
            <a:r>
              <a:rPr lang="el-GR" sz="3600" dirty="0">
                <a:solidFill>
                  <a:srgbClr val="002060"/>
                </a:solidFill>
              </a:rPr>
              <a:t>Η πρώτη σημαντική εξέλιξη για τη γυναικεία συμμετοχή σημειώθηκε στους δεύτερους Ολυμπιακούς Αγώνες, το 1900 στο Παρίσι. Τότε, η </a:t>
            </a:r>
            <a:r>
              <a:rPr lang="el-GR" sz="3600" dirty="0" err="1">
                <a:solidFill>
                  <a:srgbClr val="002060"/>
                </a:solidFill>
              </a:rPr>
              <a:t>Charlotte</a:t>
            </a:r>
            <a:r>
              <a:rPr lang="el-GR" sz="3600" dirty="0">
                <a:solidFill>
                  <a:srgbClr val="002060"/>
                </a:solidFill>
              </a:rPr>
              <a:t> </a:t>
            </a:r>
            <a:r>
              <a:rPr lang="el-GR" sz="3600" dirty="0" err="1">
                <a:solidFill>
                  <a:srgbClr val="002060"/>
                </a:solidFill>
              </a:rPr>
              <a:t>Cooper</a:t>
            </a:r>
            <a:r>
              <a:rPr lang="el-GR" sz="3600" dirty="0">
                <a:solidFill>
                  <a:srgbClr val="002060"/>
                </a:solidFill>
              </a:rPr>
              <a:t> έγινε η πρώτη γυναίκα Ολυμπιονίκης κερδίζοντας χρυσό μετάλλιο στο </a:t>
            </a:r>
            <a:r>
              <a:rPr lang="el-GR" sz="3600" dirty="0" err="1">
                <a:solidFill>
                  <a:srgbClr val="002060"/>
                </a:solidFill>
              </a:rPr>
              <a:t>τέννις</a:t>
            </a:r>
            <a:endParaRPr lang="en-US" sz="3600" dirty="0">
              <a:solidFill>
                <a:srgbClr val="002060"/>
              </a:solidFill>
            </a:endParaRPr>
          </a:p>
        </p:txBody>
      </p:sp>
      <p:sp>
        <p:nvSpPr>
          <p:cNvPr id="4" name="TextBox 3"/>
          <p:cNvSpPr txBox="1"/>
          <p:nvPr/>
        </p:nvSpPr>
        <p:spPr>
          <a:xfrm>
            <a:off x="2842054" y="1235676"/>
            <a:ext cx="6977449" cy="369332"/>
          </a:xfrm>
          <a:prstGeom prst="rect">
            <a:avLst/>
          </a:prstGeom>
          <a:noFill/>
        </p:spPr>
        <p:txBody>
          <a:bodyPr wrap="square" rtlCol="0">
            <a:spAutoFit/>
          </a:bodyPr>
          <a:lstStyle/>
          <a:p>
            <a:r>
              <a:rPr lang="el-GR" dirty="0">
                <a:solidFill>
                  <a:srgbClr val="FF0000"/>
                </a:solidFill>
              </a:rPr>
              <a:t>Η πρώτη σημαντική εξέλιξη των γυναικών προς τον αθλητισμό </a:t>
            </a:r>
            <a:endParaRPr lang="en-US" dirty="0">
              <a:solidFill>
                <a:srgbClr val="FF0000"/>
              </a:solidFill>
            </a:endParaRPr>
          </a:p>
        </p:txBody>
      </p:sp>
    </p:spTree>
    <p:extLst>
      <p:ext uri="{BB962C8B-B14F-4D97-AF65-F5344CB8AC3E}">
        <p14:creationId xmlns:p14="http://schemas.microsoft.com/office/powerpoint/2010/main" val="2805412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28801" y="2034746"/>
            <a:ext cx="9407610" cy="4031873"/>
          </a:xfrm>
          <a:prstGeom prst="rect">
            <a:avLst/>
          </a:prstGeom>
          <a:noFill/>
        </p:spPr>
        <p:txBody>
          <a:bodyPr wrap="square" rtlCol="0">
            <a:spAutoFit/>
          </a:bodyPr>
          <a:lstStyle/>
          <a:p>
            <a:r>
              <a:rPr lang="el-GR" sz="3200" dirty="0">
                <a:solidFill>
                  <a:srgbClr val="002060"/>
                </a:solidFill>
              </a:rPr>
              <a:t>Μέχρι το τέλος του 20ου αιώνα, η θέση των γυναικών στον αθλητισμό είχε σαφώς βελτιωθεί. Στην </a:t>
            </a:r>
            <a:r>
              <a:rPr lang="el-GR" sz="3200" dirty="0" err="1">
                <a:solidFill>
                  <a:srgbClr val="002060"/>
                </a:solidFill>
              </a:rPr>
              <a:t>Ατλάντα</a:t>
            </a:r>
            <a:r>
              <a:rPr lang="el-GR" sz="3200" dirty="0">
                <a:solidFill>
                  <a:srgbClr val="002060"/>
                </a:solidFill>
              </a:rPr>
              <a:t>, οι γυναίκες αθλήτριες έφταναν σε ποσοστό 40%. Παρόλα αυτά, η συμμετοχή από χώρες της Λατινικής Αμερικής, της Αφρικής, της Άπω Ανατολής και τις ισλαμικές χώρες εξακολουθεί να είναι πολύ χαμηλή.</a:t>
            </a:r>
            <a:endParaRPr lang="en-US" sz="3200" dirty="0">
              <a:solidFill>
                <a:srgbClr val="002060"/>
              </a:solidFill>
            </a:endParaRPr>
          </a:p>
        </p:txBody>
      </p:sp>
      <p:sp>
        <p:nvSpPr>
          <p:cNvPr id="4" name="TextBox 3"/>
          <p:cNvSpPr txBox="1"/>
          <p:nvPr/>
        </p:nvSpPr>
        <p:spPr>
          <a:xfrm>
            <a:off x="2842054" y="1235676"/>
            <a:ext cx="6977449" cy="646331"/>
          </a:xfrm>
          <a:prstGeom prst="rect">
            <a:avLst/>
          </a:prstGeom>
          <a:noFill/>
        </p:spPr>
        <p:txBody>
          <a:bodyPr wrap="square" rtlCol="0">
            <a:spAutoFit/>
          </a:bodyPr>
          <a:lstStyle/>
          <a:p>
            <a:r>
              <a:rPr lang="el-GR" sz="3600" dirty="0">
                <a:solidFill>
                  <a:srgbClr val="FF0000"/>
                </a:solidFill>
              </a:rPr>
              <a:t>Μέχρι το τέλος του 20</a:t>
            </a:r>
            <a:r>
              <a:rPr lang="el-GR" sz="3600" baseline="30000" dirty="0">
                <a:solidFill>
                  <a:srgbClr val="FF0000"/>
                </a:solidFill>
              </a:rPr>
              <a:t>ου</a:t>
            </a:r>
            <a:r>
              <a:rPr lang="el-GR" sz="3600" dirty="0">
                <a:solidFill>
                  <a:srgbClr val="FF0000"/>
                </a:solidFill>
              </a:rPr>
              <a:t> αιώνα</a:t>
            </a:r>
            <a:endParaRPr lang="en-US" sz="3600" dirty="0">
              <a:solidFill>
                <a:srgbClr val="FF0000"/>
              </a:solidFill>
            </a:endParaRPr>
          </a:p>
        </p:txBody>
      </p:sp>
    </p:spTree>
    <p:extLst>
      <p:ext uri="{BB962C8B-B14F-4D97-AF65-F5344CB8AC3E}">
        <p14:creationId xmlns:p14="http://schemas.microsoft.com/office/powerpoint/2010/main" val="1382999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00865" y="3015048"/>
            <a:ext cx="8707395" cy="584775"/>
          </a:xfrm>
          <a:prstGeom prst="rect">
            <a:avLst/>
          </a:prstGeom>
          <a:noFill/>
        </p:spPr>
        <p:txBody>
          <a:bodyPr wrap="square" rtlCol="0">
            <a:spAutoFit/>
          </a:bodyPr>
          <a:lstStyle/>
          <a:p>
            <a:r>
              <a:rPr lang="el-GR" sz="3200" dirty="0">
                <a:solidFill>
                  <a:srgbClr val="FF0000"/>
                </a:solidFill>
              </a:rPr>
              <a:t>Ευχαριστώ που παρακολουθήσατε</a:t>
            </a:r>
            <a:endParaRPr lang="en-US" sz="3200" dirty="0">
              <a:solidFill>
                <a:srgbClr val="FF0000"/>
              </a:solidFill>
            </a:endParaRPr>
          </a:p>
        </p:txBody>
      </p:sp>
    </p:spTree>
    <p:extLst>
      <p:ext uri="{BB962C8B-B14F-4D97-AF65-F5344CB8AC3E}">
        <p14:creationId xmlns:p14="http://schemas.microsoft.com/office/powerpoint/2010/main" val="116407588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21</TotalTime>
  <Words>352</Words>
  <Application>Microsoft Office PowerPoint</Application>
  <PresentationFormat>Ευρεία οθόνη</PresentationFormat>
  <Paragraphs>20</Paragraphs>
  <Slides>7</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7</vt:i4>
      </vt:variant>
    </vt:vector>
  </HeadingPairs>
  <TitlesOfParts>
    <vt:vector size="11" baseType="lpstr">
      <vt:lpstr>Arial</vt:lpstr>
      <vt:lpstr>Century Gothic</vt:lpstr>
      <vt:lpstr>Wingdings 3</vt:lpstr>
      <vt:lpstr>Wisp</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Miltos Kirkilis</dc:creator>
  <cp:lastModifiedBy>ΛΑΜΠΡΟΣ ΑΘΑΝΑΣΟΠΟΥΛΟΣ</cp:lastModifiedBy>
  <cp:revision>5</cp:revision>
  <dcterms:created xsi:type="dcterms:W3CDTF">2021-03-21T15:41:15Z</dcterms:created>
  <dcterms:modified xsi:type="dcterms:W3CDTF">2021-03-24T07:19:01Z</dcterms:modified>
</cp:coreProperties>
</file>